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30266650" cx="21396950"/>
  <p:notesSz cx="6858000" cy="9144000"/>
  <p:embeddedFontLst>
    <p:embeddedFont>
      <p:font typeface="Merriweather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DEA4DF-CC1B-43EB-BD93-16FFF1D36085}">
  <a:tblStyle styleId="{68DEA4DF-CC1B-43EB-BD93-16FFF1D360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33" orient="horz"/>
        <p:guide pos="67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Merriweather-boldItalic.fntdata"/><Relationship Id="rId10" Type="http://schemas.openxmlformats.org/officeDocument/2006/relationships/font" Target="fonts/Merriweather-italic.fntdata"/><Relationship Id="rId9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Merriweath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294" y="685800"/>
            <a:ext cx="242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294" y="685800"/>
            <a:ext cx="2424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397" y="4381412"/>
            <a:ext cx="19938600" cy="12078600"/>
          </a:xfrm>
          <a:prstGeom prst="rect">
            <a:avLst/>
          </a:prstGeom>
        </p:spPr>
        <p:txBody>
          <a:bodyPr anchorCtr="0" anchor="b" bIns="326350" lIns="326350" spcFirstLastPara="1" rIns="326350" wrap="square" tIns="326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378" y="16677257"/>
            <a:ext cx="19938600" cy="46641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29378" y="6508933"/>
            <a:ext cx="19938600" cy="11554500"/>
          </a:xfrm>
          <a:prstGeom prst="rect">
            <a:avLst/>
          </a:prstGeom>
        </p:spPr>
        <p:txBody>
          <a:bodyPr anchorCtr="0" anchor="b" bIns="326350" lIns="326350" spcFirstLastPara="1" rIns="326350" wrap="square" tIns="326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800"/>
              <a:buNone/>
              <a:defRPr sz="42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29378" y="18549099"/>
            <a:ext cx="19938600" cy="76536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indent="-635000" lvl="0" marL="457200" algn="ctr">
              <a:spcBef>
                <a:spcPts val="0"/>
              </a:spcBef>
              <a:spcAft>
                <a:spcPts val="0"/>
              </a:spcAft>
              <a:buSzPts val="6400"/>
              <a:buChar char="●"/>
              <a:defRPr/>
            </a:lvl1pPr>
            <a:lvl2pPr indent="-546100" lvl="1" marL="914400" algn="ctr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 algn="ctr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 algn="ctr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 algn="ctr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 algn="ctr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 algn="ctr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9378" y="12656562"/>
            <a:ext cx="19938600" cy="49530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9378" y="2618726"/>
            <a:ext cx="19938600" cy="33702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9378" y="6781677"/>
            <a:ext cx="19938600" cy="201036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/>
            </a:lvl1pPr>
            <a:lvl2pPr indent="-546100" lvl="1" marL="9144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9378" y="2618726"/>
            <a:ext cx="19938600" cy="33702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29378" y="6781677"/>
            <a:ext cx="9359700" cy="201036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1pPr>
            <a:lvl2pPr indent="-501650" lvl="1" marL="9144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2pPr>
            <a:lvl3pPr indent="-501650" lvl="2" marL="13716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3pPr>
            <a:lvl4pPr indent="-501650" lvl="3" marL="18288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4pPr>
            <a:lvl5pPr indent="-501650" lvl="4" marL="22860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5pPr>
            <a:lvl6pPr indent="-501650" lvl="5" marL="27432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6pPr>
            <a:lvl7pPr indent="-501650" lvl="6" marL="32004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7pPr>
            <a:lvl8pPr indent="-501650" lvl="7" marL="36576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307811" y="6781677"/>
            <a:ext cx="9359700" cy="201036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1pPr>
            <a:lvl2pPr indent="-501650" lvl="1" marL="9144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2pPr>
            <a:lvl3pPr indent="-501650" lvl="2" marL="13716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3pPr>
            <a:lvl4pPr indent="-501650" lvl="3" marL="18288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4pPr>
            <a:lvl5pPr indent="-501650" lvl="4" marL="22860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5pPr>
            <a:lvl6pPr indent="-501650" lvl="5" marL="27432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6pPr>
            <a:lvl7pPr indent="-501650" lvl="6" marL="32004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7pPr>
            <a:lvl8pPr indent="-501650" lvl="7" marL="36576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29378" y="2618726"/>
            <a:ext cx="19938600" cy="33702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29378" y="3269398"/>
            <a:ext cx="6570600" cy="4446900"/>
          </a:xfrm>
          <a:prstGeom prst="rect">
            <a:avLst/>
          </a:prstGeom>
        </p:spPr>
        <p:txBody>
          <a:bodyPr anchorCtr="0" anchor="b" bIns="326350" lIns="326350" spcFirstLastPara="1" rIns="326350" wrap="square" tIns="326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29378" y="8177027"/>
            <a:ext cx="6570600" cy="187086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indent="-501650" lvl="0" marL="4572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1pPr>
            <a:lvl2pPr indent="-501650" lvl="1" marL="9144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2pPr>
            <a:lvl3pPr indent="-501650" lvl="2" marL="13716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3pPr>
            <a:lvl4pPr indent="-501650" lvl="3" marL="18288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4pPr>
            <a:lvl5pPr indent="-501650" lvl="4" marL="22860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5pPr>
            <a:lvl6pPr indent="-501650" lvl="5" marL="27432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6pPr>
            <a:lvl7pPr indent="-501650" lvl="6" marL="320040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7pPr>
            <a:lvl8pPr indent="-501650" lvl="7" marL="3657600">
              <a:spcBef>
                <a:spcPts val="0"/>
              </a:spcBef>
              <a:spcAft>
                <a:spcPts val="0"/>
              </a:spcAft>
              <a:buSzPts val="4300"/>
              <a:buChar char="○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■"/>
              <a:defRPr sz="4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47184" y="2648884"/>
            <a:ext cx="14900400" cy="240723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1pPr>
            <a:lvl2pPr lvl="1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2pPr>
            <a:lvl3pPr lvl="2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3pPr>
            <a:lvl4pPr lvl="3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4pPr>
            <a:lvl5pPr lvl="4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5pPr>
            <a:lvl6pPr lvl="5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6pPr>
            <a:lvl7pPr lvl="6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7pPr>
            <a:lvl8pPr lvl="7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8pPr>
            <a:lvl9pPr lvl="8">
              <a:spcBef>
                <a:spcPts val="0"/>
              </a:spcBef>
              <a:spcAft>
                <a:spcPts val="0"/>
              </a:spcAft>
              <a:buSzPts val="17100"/>
              <a:buNone/>
              <a:defRPr sz="17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98475" y="-736"/>
            <a:ext cx="10698600" cy="302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26350" lIns="326350" spcFirstLastPara="1" rIns="326350" wrap="square" tIns="32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21270" y="7256552"/>
            <a:ext cx="9465900" cy="8722800"/>
          </a:xfrm>
          <a:prstGeom prst="rect">
            <a:avLst/>
          </a:prstGeom>
        </p:spPr>
        <p:txBody>
          <a:bodyPr anchorCtr="0" anchor="b" bIns="326350" lIns="326350" spcFirstLastPara="1" rIns="326350" wrap="square" tIns="3263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21270" y="16494545"/>
            <a:ext cx="9465900" cy="7268100"/>
          </a:xfrm>
          <a:prstGeom prst="rect">
            <a:avLst/>
          </a:prstGeom>
        </p:spPr>
        <p:txBody>
          <a:bodyPr anchorCtr="0" anchor="t" bIns="326350" lIns="326350" spcFirstLastPara="1" rIns="326350" wrap="square" tIns="3263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558425" y="4260781"/>
            <a:ext cx="8978400" cy="217437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/>
            </a:lvl1pPr>
            <a:lvl2pPr indent="-546100" lvl="1" marL="9144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29378" y="24894592"/>
            <a:ext cx="14037000" cy="35607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9378" y="2618726"/>
            <a:ext cx="19938600" cy="3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6350" lIns="326350" spcFirstLastPara="1" rIns="326350" wrap="square" tIns="3263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00"/>
              <a:buNone/>
              <a:defRPr sz="10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9378" y="6781677"/>
            <a:ext cx="19938600" cy="20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6350" lIns="326350" spcFirstLastPara="1" rIns="326350" wrap="square" tIns="326350">
            <a:normAutofit/>
          </a:bodyPr>
          <a:lstStyle>
            <a:lvl1pPr indent="-635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Char char="●"/>
              <a:defRPr sz="6400">
                <a:solidFill>
                  <a:schemeClr val="dk2"/>
                </a:solidFill>
              </a:defRPr>
            </a:lvl1pPr>
            <a:lvl2pPr indent="-546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2pPr>
            <a:lvl3pPr indent="-546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3pPr>
            <a:lvl4pPr indent="-546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●"/>
              <a:defRPr sz="5000">
                <a:solidFill>
                  <a:schemeClr val="dk2"/>
                </a:solidFill>
              </a:defRPr>
            </a:lvl4pPr>
            <a:lvl5pPr indent="-546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5pPr>
            <a:lvl6pPr indent="-546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6pPr>
            <a:lvl7pPr indent="-546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●"/>
              <a:defRPr sz="5000">
                <a:solidFill>
                  <a:schemeClr val="dk2"/>
                </a:solidFill>
              </a:defRPr>
            </a:lvl7pPr>
            <a:lvl8pPr indent="-546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8pPr>
            <a:lvl9pPr indent="-546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9825542" y="27440449"/>
            <a:ext cx="12843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6350" lIns="326350" spcFirstLastPara="1" rIns="326350" wrap="square" tIns="326350">
            <a:normAutofit/>
          </a:bodyPr>
          <a:lstStyle>
            <a:lvl1pPr lvl="0" algn="r">
              <a:buNone/>
              <a:defRPr sz="3500">
                <a:solidFill>
                  <a:schemeClr val="dk2"/>
                </a:solidFill>
              </a:defRPr>
            </a:lvl1pPr>
            <a:lvl2pPr lvl="1" algn="r">
              <a:buNone/>
              <a:defRPr sz="3500">
                <a:solidFill>
                  <a:schemeClr val="dk2"/>
                </a:solidFill>
              </a:defRPr>
            </a:lvl2pPr>
            <a:lvl3pPr lvl="2" algn="r">
              <a:buNone/>
              <a:defRPr sz="3500">
                <a:solidFill>
                  <a:schemeClr val="dk2"/>
                </a:solidFill>
              </a:defRPr>
            </a:lvl3pPr>
            <a:lvl4pPr lvl="3" algn="r">
              <a:buNone/>
              <a:defRPr sz="3500">
                <a:solidFill>
                  <a:schemeClr val="dk2"/>
                </a:solidFill>
              </a:defRPr>
            </a:lvl4pPr>
            <a:lvl5pPr lvl="4" algn="r">
              <a:buNone/>
              <a:defRPr sz="3500">
                <a:solidFill>
                  <a:schemeClr val="dk2"/>
                </a:solidFill>
              </a:defRPr>
            </a:lvl5pPr>
            <a:lvl6pPr lvl="5" algn="r">
              <a:buNone/>
              <a:defRPr sz="3500">
                <a:solidFill>
                  <a:schemeClr val="dk2"/>
                </a:solidFill>
              </a:defRPr>
            </a:lvl6pPr>
            <a:lvl7pPr lvl="6" algn="r">
              <a:buNone/>
              <a:defRPr sz="3500">
                <a:solidFill>
                  <a:schemeClr val="dk2"/>
                </a:solidFill>
              </a:defRPr>
            </a:lvl7pPr>
            <a:lvl8pPr lvl="7" algn="r">
              <a:buNone/>
              <a:defRPr sz="3500">
                <a:solidFill>
                  <a:schemeClr val="dk2"/>
                </a:solidFill>
              </a:defRPr>
            </a:lvl8pPr>
            <a:lvl9pPr lvl="8" algn="r">
              <a:buNone/>
              <a:defRPr sz="3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://www.a3ao.eu/" TargetMode="External"/><Relationship Id="rId5" Type="http://schemas.openxmlformats.org/officeDocument/2006/relationships/hyperlink" Target="https://esi.nl/research/output/methods/a3-system-overview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04"/>
            <a:ext cx="21396900" cy="127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831217" y="28837231"/>
            <a:ext cx="10565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1"/>
                </a:solidFill>
              </a:rPr>
              <a:t>UNIVERSITY OF TWENTE.</a:t>
            </a:r>
            <a:endParaRPr b="1" sz="6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32600" y="1623139"/>
            <a:ext cx="10391400" cy="749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Stakeholders &amp; Key Drivers</a:t>
            </a:r>
            <a:endParaRPr b="1" sz="3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2971" l="7663" r="48719" t="46233"/>
          <a:stretch/>
        </p:blipFill>
        <p:spPr>
          <a:xfrm>
            <a:off x="6131152" y="0"/>
            <a:ext cx="9310588" cy="127307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955500" y="325"/>
            <a:ext cx="9745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Systems Engineering</a:t>
            </a:r>
            <a:endParaRPr b="1" sz="6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5615486" y="245704"/>
            <a:ext cx="56799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Kirtan Patel (s2935848), 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Sally Ayman Ahmed Mohamed (s2273144)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32600" y="28848052"/>
            <a:ext cx="10565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References:</a:t>
            </a:r>
            <a:r>
              <a:rPr b="1" lang="en" sz="1600"/>
              <a:t> </a:t>
            </a:r>
            <a:r>
              <a:rPr lang="en" sz="1600"/>
              <a:t>[1] Systems Design and Engineering - G. Maarten Bonnema, Karel Th. Veenvliet, Jan F. Broenink</a:t>
            </a:r>
            <a:endParaRPr sz="1600"/>
          </a:p>
          <a:p>
            <a:pPr indent="647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</a:t>
            </a:r>
            <a:r>
              <a:rPr lang="en" sz="1600"/>
              <a:t>[2] </a:t>
            </a:r>
            <a:r>
              <a:rPr lang="en" sz="1600">
                <a:solidFill>
                  <a:schemeClr val="dk1"/>
                </a:solidFill>
              </a:rPr>
              <a:t>A3 Architecture overviews: A tool for effective communication in product evolution - P. Daniel Borches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       [3]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http://www.a3ao.eu/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       [4]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https://esi.nl/research/output/methods/a3-system-overview</a:t>
            </a:r>
            <a:endParaRPr sz="160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153" y="2561610"/>
            <a:ext cx="10364552" cy="8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15584854" y="245704"/>
            <a:ext cx="5741100" cy="781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550" lIns="129550" spcFirstLastPara="1" rIns="129550" wrap="square" tIns="12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91150" y="38725"/>
            <a:ext cx="6039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50" lIns="129550" spcFirstLastPara="1" rIns="129550" wrap="square" tIns="1295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ME Module 11 : Production Systems Engineering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Group 2 | Faculty of Engineering Technology (ET)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University of Twente, Netherlands | 2022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32600" y="139975"/>
            <a:ext cx="5924100" cy="97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550" lIns="129550" spcFirstLastPara="1" rIns="129550" wrap="square" tIns="12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0831217" y="1623139"/>
            <a:ext cx="10391400" cy="749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b="1" baseline="30000" lang="en" sz="3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b="1" lang="en" sz="3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Architecture</a:t>
            </a:r>
            <a:endParaRPr b="1" sz="3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32387" y="2372982"/>
            <a:ext cx="10415400" cy="886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550" lIns="129550" spcFirstLastPara="1" rIns="129550" wrap="square" tIns="12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136713" y="11401438"/>
            <a:ext cx="10391400" cy="749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Functional Flow</a:t>
            </a:r>
            <a:endParaRPr b="1" sz="3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0819091" y="2372982"/>
            <a:ext cx="10415400" cy="1192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550" lIns="129550" spcFirstLastPara="1" rIns="129550" wrap="square" tIns="12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69" name="Google Shape;69;p13"/>
          <p:cNvGraphicFramePr/>
          <p:nvPr/>
        </p:nvGraphicFramePr>
        <p:xfrm>
          <a:off x="10941232" y="24968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{68DEA4DF-CC1B-43EB-BD93-16FFF1D36085}</a:tableStyleId>
              </a:tblPr>
              <a:tblGrid>
                <a:gridCol w="1269775"/>
                <a:gridCol w="1269775"/>
                <a:gridCol w="1269775"/>
                <a:gridCol w="1269775"/>
                <a:gridCol w="1269775"/>
                <a:gridCol w="1269775"/>
                <a:gridCol w="1269775"/>
                <a:gridCol w="1269775"/>
              </a:tblGrid>
              <a:tr h="8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Etone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Factory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00FF00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</a:t>
                      </a:r>
                      <a:endParaRPr sz="2000">
                        <a:highlight>
                          <a:srgbClr val="00FF00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9900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11</a:t>
                      </a:r>
                      <a:endParaRPr sz="2000">
                        <a:highlight>
                          <a:srgbClr val="FF9900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PP&amp;C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3,4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PFD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F&amp;IM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13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QC&amp;RM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highlight>
                          <a:srgbClr val="00FF00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00FF00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</a:t>
                      </a:r>
                      <a:endParaRPr sz="2000">
                        <a:highlight>
                          <a:srgbClr val="00FF00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Stake-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holders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9900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</a:t>
                      </a:r>
                      <a:endParaRPr sz="2000">
                        <a:highlight>
                          <a:srgbClr val="FF9900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00FF00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</a:t>
                      </a:r>
                      <a:endParaRPr sz="2000">
                        <a:highlight>
                          <a:srgbClr val="00FF00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highlight>
                            <a:srgbClr val="FF9900"/>
                          </a:highlight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11</a:t>
                      </a:r>
                      <a:endParaRPr sz="2000">
                        <a:highlight>
                          <a:srgbClr val="FF9900"/>
                        </a:highlight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Suppl.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&amp; Dist.</a:t>
                      </a:r>
                      <a:endParaRPr sz="20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129325" marB="129325" marR="129650" marL="1296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70;p13"/>
          <p:cNvSpPr txBox="1"/>
          <p:nvPr/>
        </p:nvSpPr>
        <p:spPr>
          <a:xfrm>
            <a:off x="10929284" y="10881422"/>
            <a:ext cx="5079000" cy="3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50" lIns="129550" spcFirstLastPara="1" rIns="129550" wrap="square" tIns="1295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1. Order Forecast, Existing Machinery List</a:t>
            </a:r>
            <a:endParaRPr sz="1600">
              <a:solidFill>
                <a:srgbClr val="191919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2. Performance Requirements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3. Production Sequence &amp; Schedule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4. Machinery Requirement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5. Inventory &amp; Delivery Order Plan 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6. Land Resource Requirements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7. Factory Layout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8. Financial Projections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9. System &amp; Product Performance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  <a:highlight>
                  <a:srgbClr val="FF9900"/>
                </a:highlight>
              </a:rPr>
              <a:t>10. Raw Material</a:t>
            </a:r>
            <a:endParaRPr sz="1600">
              <a:solidFill>
                <a:srgbClr val="191919"/>
              </a:solidFill>
              <a:highlight>
                <a:srgbClr val="FF99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  <a:highlight>
                  <a:srgbClr val="FF9900"/>
                </a:highlight>
              </a:rPr>
              <a:t>11. Manufactured Product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  <a:highlight>
                  <a:srgbClr val="00FF00"/>
                </a:highlight>
              </a:rPr>
              <a:t>12. Failure</a:t>
            </a:r>
            <a:r>
              <a:rPr lang="en" sz="1600">
                <a:solidFill>
                  <a:srgbClr val="191919"/>
                </a:solidFill>
              </a:rPr>
              <a:t> </a:t>
            </a:r>
            <a:endParaRPr sz="1600">
              <a:solidFill>
                <a:srgbClr val="191919"/>
              </a:solidFill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  <a:highlight>
                  <a:srgbClr val="00FF00"/>
                </a:highlight>
              </a:rPr>
              <a:t>13. Risk &amp; Maintenance Protocol</a:t>
            </a:r>
            <a:endParaRPr sz="2000"/>
          </a:p>
        </p:txBody>
      </p:sp>
      <p:sp>
        <p:nvSpPr>
          <p:cNvPr id="71" name="Google Shape;71;p13"/>
          <p:cNvSpPr txBox="1"/>
          <p:nvPr/>
        </p:nvSpPr>
        <p:spPr>
          <a:xfrm>
            <a:off x="16020483" y="9619129"/>
            <a:ext cx="50790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50" lIns="129550" spcFirstLastPara="1" rIns="129550" wrap="square" tIns="1295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The </a:t>
            </a:r>
            <a:r>
              <a:rPr lang="en" sz="1600">
                <a:solidFill>
                  <a:srgbClr val="191919"/>
                </a:solidFill>
                <a:highlight>
                  <a:srgbClr val="FF9900"/>
                </a:highlight>
              </a:rPr>
              <a:t>orange interfaces</a:t>
            </a:r>
            <a:r>
              <a:rPr lang="en" sz="1600">
                <a:solidFill>
                  <a:srgbClr val="191919"/>
                </a:solidFill>
              </a:rPr>
              <a:t> are Materials. This includes :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Raw Material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Manufactured Product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The other interfaces are Information. This includes :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Inventory Plans, Order Plan, 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Assets and Inventory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Requirements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Performance Reports, Financial Plans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Production System Layout</a:t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191919"/>
                </a:solidFill>
              </a:rPr>
              <a:t>The </a:t>
            </a:r>
            <a:r>
              <a:rPr lang="en" sz="1600">
                <a:solidFill>
                  <a:srgbClr val="191919"/>
                </a:solidFill>
                <a:highlight>
                  <a:srgbClr val="00FF00"/>
                </a:highlight>
              </a:rPr>
              <a:t>green interfaces</a:t>
            </a:r>
            <a:r>
              <a:rPr lang="en" sz="1600">
                <a:solidFill>
                  <a:srgbClr val="191919"/>
                </a:solidFill>
              </a:rPr>
              <a:t> are information interfaces activated when a failure occurs. This includes :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Lack of workforce on certain days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Lack of inventory</a:t>
            </a:r>
            <a:endParaRPr sz="1600">
              <a:solidFill>
                <a:srgbClr val="191919"/>
              </a:solidFill>
            </a:endParaRPr>
          </a:p>
          <a:p>
            <a:pPr indent="-4191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Char char="●"/>
            </a:pPr>
            <a:r>
              <a:rPr lang="en" sz="1600">
                <a:solidFill>
                  <a:srgbClr val="191919"/>
                </a:solidFill>
              </a:rPr>
              <a:t>Unexpected Machine Failure</a:t>
            </a:r>
            <a:endParaRPr sz="2000"/>
          </a:p>
        </p:txBody>
      </p:sp>
      <p:sp>
        <p:nvSpPr>
          <p:cNvPr id="72" name="Google Shape;72;p13"/>
          <p:cNvSpPr txBox="1"/>
          <p:nvPr/>
        </p:nvSpPr>
        <p:spPr>
          <a:xfrm>
            <a:off x="11024586" y="9456777"/>
            <a:ext cx="4983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50" lIns="129550" spcFirstLastPara="1" rIns="129550" wrap="square" tIns="1295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Subsystem Abbreviations : 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PP&amp;C</a:t>
            </a:r>
            <a:r>
              <a:rPr lang="en" sz="1600"/>
              <a:t> : Production Planning &amp; Control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PFD</a:t>
            </a:r>
            <a:r>
              <a:rPr lang="en" sz="1600"/>
              <a:t> : Production Flow Design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F&amp;IM</a:t>
            </a:r>
            <a:r>
              <a:rPr lang="en" sz="1600"/>
              <a:t> : Finance &amp; Inventory Management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QC&amp;RM</a:t>
            </a:r>
            <a:r>
              <a:rPr lang="en" sz="1600"/>
              <a:t> : Quality Control &amp; Risk Mitigation</a:t>
            </a:r>
            <a:endParaRPr sz="1600"/>
          </a:p>
        </p:txBody>
      </p:sp>
      <p:sp>
        <p:nvSpPr>
          <p:cNvPr id="73" name="Google Shape;73;p13"/>
          <p:cNvSpPr/>
          <p:nvPr/>
        </p:nvSpPr>
        <p:spPr>
          <a:xfrm>
            <a:off x="10941232" y="9535743"/>
            <a:ext cx="4917300" cy="136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550" lIns="129550" spcFirstLastPara="1" rIns="129550" wrap="square" tIns="12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0824658" y="14458558"/>
            <a:ext cx="10391400" cy="749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System Integration</a:t>
            </a:r>
            <a:endParaRPr b="1" sz="3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0918435" y="24695838"/>
            <a:ext cx="10391400" cy="749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3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