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144000" cx="9144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Kirtan Patel"/>
  <p:cmAuthor clrIdx="1" id="1" initials="" lastIdx="1" name="Sally Sally Ayman Ahmed Mohame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6817A-1EB2-42D0-8060-CC270A2AB7FE}">
  <a:tblStyle styleId="{5506817A-1EB2-42D0-8060-CC270A2AB7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08T10:41:51.097">
    <p:pos x="6000" y="0"/>
    <p:text>For Final Poster</p:text>
  </p:cm>
  <p:cm authorId="1" idx="1" dt="2022-04-08T10:41:51.097">
    <p:pos x="6000" y="0"/>
    <p:text>handout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4-07T21:44:07.182">
    <p:pos x="6000" y="0"/>
    <p:text>For Final Poster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7a1f6513_0_8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7a1f65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17a1f6513_0_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17a1f6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5eecb52c_0_64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5eecb5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5eecb52c_0_72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5eecb5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5eecb52c_0_56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5eecb5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5eecb52c_0_21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5eecb5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5eecb52c_0_3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5eecb5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35d29b8f_0_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35d29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8f6c7b62_1_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8f6c7b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d193c68a_0_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d193c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9c3222f7_0_0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9c322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9c3222f7_0_6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9c3222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3d193c68a_0_6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3d193c6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d193c68a_0_14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3d193c6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5eecb52c_0_46:notes"/>
          <p:cNvSpPr/>
          <p:nvPr>
            <p:ph idx="2" type="sldImg"/>
          </p:nvPr>
        </p:nvSpPr>
        <p:spPr>
          <a:xfrm>
            <a:off x="1714802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5eecb5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FunKey Coupling Matrix Old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9850" y="2015700"/>
            <a:ext cx="7344300" cy="47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62513" y="2127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420950"/>
                <a:gridCol w="641800"/>
                <a:gridCol w="675575"/>
                <a:gridCol w="586825"/>
                <a:gridCol w="684025"/>
                <a:gridCol w="701725"/>
                <a:gridCol w="638675"/>
                <a:gridCol w="739100"/>
                <a:gridCol w="707950"/>
                <a:gridCol w="698425"/>
                <a:gridCol w="712925"/>
              </a:tblGrid>
              <a:tr h="2723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Drivers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31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Raw Material Order 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Product</a:t>
                      </a:r>
                      <a:endParaRPr sz="9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Delivery</a:t>
                      </a:r>
                      <a:endParaRPr sz="9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Pattern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Quality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Financial Model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Efficiency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iFEM</a:t>
                      </a:r>
                      <a:endParaRPr sz="9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Analysis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Workforce</a:t>
                      </a:r>
                      <a:endParaRPr sz="9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Required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Waste</a:t>
                      </a:r>
                      <a:endParaRPr sz="9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Produced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Floorplan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Reliability</a:t>
                      </a:r>
                      <a:endParaRPr sz="9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 rot="-5398935">
            <a:off x="678800" y="243577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99850" y="5914050"/>
            <a:ext cx="375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 : Sequence &amp; Schedule Production to meet deadlines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 : Decide Machinery Requirements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 : Plan &amp; Order Inventory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 : Generate Floorplan (Production System Layout)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656150" y="5914050"/>
            <a:ext cx="35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F5 : Generate Financial Model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F6 : Calculate System &amp; Product Performance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F7 : Carry out FMEA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2"/>
          <p:cNvGraphicFramePr/>
          <p:nvPr/>
        </p:nvGraphicFramePr>
        <p:xfrm>
          <a:off x="1338250" y="1107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573625"/>
                <a:gridCol w="573625"/>
                <a:gridCol w="573625"/>
                <a:gridCol w="573625"/>
                <a:gridCol w="573625"/>
                <a:gridCol w="573625"/>
                <a:gridCol w="573625"/>
                <a:gridCol w="573625"/>
                <a:gridCol w="573625"/>
                <a:gridCol w="542200"/>
                <a:gridCol w="591875"/>
                <a:gridCol w="576375"/>
              </a:tblGrid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Functional N</a:t>
            </a:r>
            <a:r>
              <a:rPr baseline="30000" lang="en" sz="2700">
                <a:solidFill>
                  <a:srgbClr val="FFFFFF"/>
                </a:solidFill>
              </a:rPr>
              <a:t>2 </a:t>
            </a:r>
            <a:r>
              <a:rPr lang="en" sz="2700">
                <a:solidFill>
                  <a:srgbClr val="FFFFFF"/>
                </a:solidFill>
              </a:rPr>
              <a:t>Diagram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899850" y="2015700"/>
            <a:ext cx="7344300" cy="58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899850" y="6994800"/>
            <a:ext cx="375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 : Sequence &amp; Schedule Production to meet deadlines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 : Decide Machinery Requirements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 : Plan &amp; Order Inventory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 : Generate Floorplan (Production System Layout)</a:t>
            </a:r>
            <a:endParaRPr sz="1100"/>
          </a:p>
        </p:txBody>
      </p:sp>
      <p:sp>
        <p:nvSpPr>
          <p:cNvPr id="128" name="Google Shape;128;p23"/>
          <p:cNvSpPr txBox="1"/>
          <p:nvPr/>
        </p:nvSpPr>
        <p:spPr>
          <a:xfrm>
            <a:off x="4656150" y="6994800"/>
            <a:ext cx="35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F5 : Generate Financial Model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F6 : Calculate System &amp; Product Performance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F7 : Carry out FMEA</a:t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1722225" y="2200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707575"/>
                <a:gridCol w="707575"/>
                <a:gridCol w="668800"/>
                <a:gridCol w="730075"/>
                <a:gridCol w="710975"/>
                <a:gridCol w="707575"/>
                <a:gridCol w="733475"/>
                <a:gridCol w="733475"/>
              </a:tblGrid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Functional N</a:t>
            </a:r>
            <a:r>
              <a:rPr baseline="30000" lang="en" sz="2700">
                <a:solidFill>
                  <a:srgbClr val="FFFFFF"/>
                </a:solidFill>
              </a:rPr>
              <a:t>2 </a:t>
            </a:r>
            <a:r>
              <a:rPr lang="en" sz="2700">
                <a:solidFill>
                  <a:srgbClr val="FFFFFF"/>
                </a:solidFill>
              </a:rPr>
              <a:t>Diagram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899850" y="2015700"/>
            <a:ext cx="7344300" cy="58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899850" y="6994800"/>
            <a:ext cx="375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 : Sequence &amp; Schedule Production to meet deadlines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 : Decide Machinery Requirements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 : Plan &amp; Order Inventory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 : Generate Floorplan (Production System Layout)</a:t>
            </a:r>
            <a:endParaRPr sz="1100"/>
          </a:p>
        </p:txBody>
      </p:sp>
      <p:sp>
        <p:nvSpPr>
          <p:cNvPr id="137" name="Google Shape;137;p24"/>
          <p:cNvSpPr txBox="1"/>
          <p:nvPr/>
        </p:nvSpPr>
        <p:spPr>
          <a:xfrm>
            <a:off x="4656150" y="6994800"/>
            <a:ext cx="35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F5 : Generate Financial Model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F6 : Calculate System &amp; Product Performance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F7 : Carry out FMEA</a:t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1722225" y="2200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707575"/>
                <a:gridCol w="707575"/>
                <a:gridCol w="668800"/>
                <a:gridCol w="730075"/>
                <a:gridCol w="710975"/>
                <a:gridCol w="707575"/>
                <a:gridCol w="733475"/>
                <a:gridCol w="733475"/>
              </a:tblGrid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Functional N</a:t>
            </a:r>
            <a:r>
              <a:rPr baseline="30000" lang="en" sz="2700">
                <a:solidFill>
                  <a:srgbClr val="FFFFFF"/>
                </a:solidFill>
              </a:rPr>
              <a:t>2 </a:t>
            </a:r>
            <a:r>
              <a:rPr lang="en" sz="2700">
                <a:solidFill>
                  <a:srgbClr val="FFFFFF"/>
                </a:solidFill>
              </a:rPr>
              <a:t>Diagram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899850" y="2015700"/>
            <a:ext cx="7344300" cy="58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899850" y="6994800"/>
            <a:ext cx="375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 : Sequence &amp; Schedule Production to meet deadlines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 : Decide Machinery Requirements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 : Plan &amp; Order Inventory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 : Generate Floorplan (Production System Layout)</a:t>
            </a:r>
            <a:endParaRPr sz="1100"/>
          </a:p>
        </p:txBody>
      </p:sp>
      <p:sp>
        <p:nvSpPr>
          <p:cNvPr id="146" name="Google Shape;146;p25"/>
          <p:cNvSpPr txBox="1"/>
          <p:nvPr/>
        </p:nvSpPr>
        <p:spPr>
          <a:xfrm>
            <a:off x="4656150" y="6994800"/>
            <a:ext cx="35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F5 : Generate Financial Model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F6 : Calculate System &amp; Product Performance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F7 : Carry out FMEA</a:t>
            </a: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1722225" y="2200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707575"/>
                <a:gridCol w="707575"/>
                <a:gridCol w="668800"/>
                <a:gridCol w="730075"/>
                <a:gridCol w="710975"/>
                <a:gridCol w="707575"/>
                <a:gridCol w="733475"/>
                <a:gridCol w="733475"/>
              </a:tblGrid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Functional N</a:t>
            </a:r>
            <a:r>
              <a:rPr baseline="30000" lang="en" sz="2700">
                <a:solidFill>
                  <a:srgbClr val="FFFFFF"/>
                </a:solidFill>
              </a:rPr>
              <a:t>2 </a:t>
            </a:r>
            <a:r>
              <a:rPr lang="en" sz="2700">
                <a:solidFill>
                  <a:srgbClr val="FFFFFF"/>
                </a:solidFill>
              </a:rPr>
              <a:t>Diagram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899850" y="2015700"/>
            <a:ext cx="7344300" cy="58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899850" y="6994800"/>
            <a:ext cx="375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F1 : Sequence &amp; Schedule Production to meet deadlines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F2 : Decide Machinery Requirements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F3 : Plan &amp; Order Inventory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F4 : Generate Floorplan (Production System Layout)</a:t>
            </a:r>
            <a:endParaRPr sz="1100"/>
          </a:p>
        </p:txBody>
      </p:sp>
      <p:sp>
        <p:nvSpPr>
          <p:cNvPr id="155" name="Google Shape;155;p26"/>
          <p:cNvSpPr txBox="1"/>
          <p:nvPr/>
        </p:nvSpPr>
        <p:spPr>
          <a:xfrm>
            <a:off x="4656150" y="6994800"/>
            <a:ext cx="351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F5 : Generate Financial Model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F6 : Calculate System &amp; Product Performance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</a:rPr>
              <a:t>F7 : Carry out FMEA</a:t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1722225" y="2200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707575"/>
                <a:gridCol w="707575"/>
                <a:gridCol w="668800"/>
                <a:gridCol w="730075"/>
                <a:gridCol w="710975"/>
                <a:gridCol w="707575"/>
                <a:gridCol w="733475"/>
                <a:gridCol w="733475"/>
              </a:tblGrid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914538" y="937925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Stakeholders &amp; Key Drivers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12" y="1601375"/>
            <a:ext cx="7327200" cy="611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914388" y="1468025"/>
            <a:ext cx="7344300" cy="62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908400" y="4938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N</a:t>
            </a:r>
            <a:r>
              <a:rPr baseline="30000" lang="en" sz="2700">
                <a:solidFill>
                  <a:srgbClr val="FFFFFF"/>
                </a:solidFill>
              </a:rPr>
              <a:t>2</a:t>
            </a:r>
            <a:r>
              <a:rPr lang="en" sz="2700">
                <a:solidFill>
                  <a:srgbClr val="FFFFFF"/>
                </a:solidFill>
              </a:rPr>
              <a:t> Architecture</a:t>
            </a:r>
            <a:endParaRPr sz="2700">
              <a:solidFill>
                <a:srgbClr val="FFFFFF"/>
              </a:solidFill>
            </a:endParaRPr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985975" y="6225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Etone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11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PP&amp;C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PFD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F&amp;IM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">
                          <a:highlight>
                            <a:srgbClr val="00FF00"/>
                          </a:highlight>
                        </a:rPr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QC&amp;RM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Stake-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holders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10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00FF00"/>
                          </a:highlight>
                        </a:rPr>
                        <a:t>13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11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Suppliers &amp;</a:t>
                      </a:r>
                      <a:endParaRPr sz="105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Distributors</a:t>
                      </a:r>
                      <a:endParaRPr sz="105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8"/>
          <p:cNvSpPr txBox="1"/>
          <p:nvPr/>
        </p:nvSpPr>
        <p:spPr>
          <a:xfrm>
            <a:off x="977550" y="6550063"/>
            <a:ext cx="3581400" cy="2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1</a:t>
            </a:r>
            <a:r>
              <a:rPr lang="en" sz="1100">
                <a:solidFill>
                  <a:srgbClr val="191919"/>
                </a:solidFill>
              </a:rPr>
              <a:t>. Product Order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2</a:t>
            </a:r>
            <a:r>
              <a:rPr lang="en" sz="1100">
                <a:solidFill>
                  <a:srgbClr val="191919"/>
                </a:solidFill>
              </a:rPr>
              <a:t>. Order Forecast, </a:t>
            </a:r>
            <a:r>
              <a:rPr lang="en" sz="1100">
                <a:solidFill>
                  <a:srgbClr val="1155CC"/>
                </a:solidFill>
              </a:rPr>
              <a:t>Existing Machine Data.</a:t>
            </a:r>
            <a:endParaRPr sz="1100">
              <a:solidFill>
                <a:srgbClr val="1155CC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3</a:t>
            </a:r>
            <a:r>
              <a:rPr lang="en" sz="1100">
                <a:solidFill>
                  <a:srgbClr val="191919"/>
                </a:solidFill>
              </a:rPr>
              <a:t>. </a:t>
            </a:r>
            <a:r>
              <a:rPr lang="en" sz="1100">
                <a:solidFill>
                  <a:schemeClr val="dk1"/>
                </a:solidFill>
              </a:rPr>
              <a:t>Performance Requirements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4</a:t>
            </a:r>
            <a:r>
              <a:rPr lang="en" sz="1100">
                <a:solidFill>
                  <a:srgbClr val="191919"/>
                </a:solidFill>
              </a:rPr>
              <a:t>. Production Sequence &amp; Schedule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5. Inventory &amp; Order (</a:t>
            </a:r>
            <a:r>
              <a:rPr lang="en" sz="1100">
                <a:solidFill>
                  <a:srgbClr val="1155CC"/>
                </a:solidFill>
              </a:rPr>
              <a:t>Machinery</a:t>
            </a:r>
            <a:r>
              <a:rPr lang="en" sz="1100">
                <a:solidFill>
                  <a:srgbClr val="191919"/>
                </a:solidFill>
              </a:rPr>
              <a:t>, Delivery etc.) Plan 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6. Land &amp; Resource Requirements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7. </a:t>
            </a:r>
            <a:r>
              <a:rPr lang="en" sz="1100">
                <a:solidFill>
                  <a:srgbClr val="1155CC"/>
                </a:solidFill>
              </a:rPr>
              <a:t>Factory Layout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8. Financial Projections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9. System &amp; Product Performance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  <a:highlight>
                  <a:srgbClr val="FF9900"/>
                </a:highlight>
              </a:rPr>
              <a:t>10. Raw Material</a:t>
            </a:r>
            <a:endParaRPr sz="11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  <a:highlight>
                  <a:srgbClr val="FF9900"/>
                </a:highlight>
              </a:rPr>
              <a:t>11. Manufactured Product</a:t>
            </a:r>
            <a:endParaRPr sz="11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  <a:highlight>
                  <a:srgbClr val="FF9900"/>
                </a:highlight>
              </a:rPr>
              <a:t>12. Revenue</a:t>
            </a:r>
            <a:endParaRPr sz="11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  <a:highlight>
                  <a:srgbClr val="00FF00"/>
                </a:highlight>
              </a:rPr>
              <a:t>13. Failure</a:t>
            </a:r>
            <a:r>
              <a:rPr lang="en" sz="1100">
                <a:solidFill>
                  <a:srgbClr val="191919"/>
                </a:solidFill>
              </a:rPr>
              <a:t> </a:t>
            </a:r>
            <a:endParaRPr sz="1100">
              <a:solidFill>
                <a:srgbClr val="191919"/>
              </a:solidFill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  <a:highlight>
                  <a:srgbClr val="00FF00"/>
                </a:highlight>
              </a:rPr>
              <a:t>14. Risk &amp; Maintenance Protocol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567500" y="5657688"/>
            <a:ext cx="35814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The </a:t>
            </a:r>
            <a:r>
              <a:rPr lang="en" sz="1100">
                <a:solidFill>
                  <a:srgbClr val="191919"/>
                </a:solidFill>
                <a:highlight>
                  <a:srgbClr val="FF9900"/>
                </a:highlight>
              </a:rPr>
              <a:t>orange interfaces</a:t>
            </a:r>
            <a:r>
              <a:rPr lang="en" sz="1100">
                <a:solidFill>
                  <a:srgbClr val="191919"/>
                </a:solidFill>
              </a:rPr>
              <a:t> are </a:t>
            </a:r>
            <a:r>
              <a:rPr b="1" lang="en" sz="1100">
                <a:solidFill>
                  <a:srgbClr val="191919"/>
                </a:solidFill>
                <a:latin typeface="Merriweather"/>
                <a:ea typeface="Merriweather"/>
                <a:cs typeface="Merriweather"/>
                <a:sym typeface="Merriweather"/>
              </a:rPr>
              <a:t>Materials</a:t>
            </a:r>
            <a:r>
              <a:rPr lang="en" sz="1100">
                <a:solidFill>
                  <a:srgbClr val="191919"/>
                </a:solidFill>
              </a:rPr>
              <a:t>. This includes :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Raw Material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Manufactured Product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The other interfaces are </a:t>
            </a:r>
            <a:r>
              <a:rPr b="1" lang="en" sz="1100">
                <a:solidFill>
                  <a:srgbClr val="191919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</a:t>
            </a:r>
            <a:r>
              <a:rPr lang="en" sz="1100">
                <a:solidFill>
                  <a:srgbClr val="191919"/>
                </a:solidFill>
              </a:rPr>
              <a:t>. This includes :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Inventory Plans, Order Plan, 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Assets and Inventory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Requirements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Performance Reports, Financial Plans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Production System Layout</a:t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91919"/>
                </a:solidFill>
              </a:rPr>
              <a:t>The </a:t>
            </a:r>
            <a:r>
              <a:rPr lang="en" sz="1100">
                <a:solidFill>
                  <a:srgbClr val="191919"/>
                </a:solidFill>
                <a:highlight>
                  <a:srgbClr val="00FF00"/>
                </a:highlight>
              </a:rPr>
              <a:t>green interfaces</a:t>
            </a:r>
            <a:r>
              <a:rPr lang="en" sz="1100">
                <a:solidFill>
                  <a:srgbClr val="191919"/>
                </a:solidFill>
              </a:rPr>
              <a:t> are </a:t>
            </a:r>
            <a:r>
              <a:rPr b="1" lang="en" sz="1100">
                <a:solidFill>
                  <a:srgbClr val="191919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</a:t>
            </a:r>
            <a:r>
              <a:rPr lang="en" sz="1100">
                <a:solidFill>
                  <a:srgbClr val="191919"/>
                </a:solidFill>
              </a:rPr>
              <a:t> interfaces </a:t>
            </a:r>
            <a:r>
              <a:rPr b="1" lang="en" sz="1100">
                <a:solidFill>
                  <a:srgbClr val="191919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activated when a failure occurs</a:t>
            </a:r>
            <a:r>
              <a:rPr lang="en" sz="1100">
                <a:solidFill>
                  <a:srgbClr val="191919"/>
                </a:solidFill>
              </a:rPr>
              <a:t>. This includes :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Lack of workforce on certain days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Lack of inventory</a:t>
            </a:r>
            <a:endParaRPr sz="1100"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Char char="●"/>
            </a:pPr>
            <a:r>
              <a:rPr lang="en" sz="1100">
                <a:solidFill>
                  <a:srgbClr val="191919"/>
                </a:solidFill>
              </a:rPr>
              <a:t>Unexpected Machine Failure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1044750" y="5542913"/>
            <a:ext cx="3514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/>
              <a:t>Subsystem Abbreviations : </a:t>
            </a:r>
            <a:endParaRPr sz="11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PP&amp;C</a:t>
            </a:r>
            <a:r>
              <a:rPr lang="en" sz="1100"/>
              <a:t> : Production Planning &amp; Control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PFD</a:t>
            </a:r>
            <a:r>
              <a:rPr lang="en" sz="1100"/>
              <a:t> : Production Flow Design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F&amp;IM</a:t>
            </a:r>
            <a:r>
              <a:rPr lang="en" sz="1100"/>
              <a:t> : Finance &amp; Inventory Management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QC&amp;RM</a:t>
            </a:r>
            <a:r>
              <a:rPr lang="en" sz="1100"/>
              <a:t> : Quality Control &amp; Risk Mitigation</a:t>
            </a:r>
            <a:endParaRPr sz="1100"/>
          </a:p>
        </p:txBody>
      </p:sp>
      <p:sp>
        <p:nvSpPr>
          <p:cNvPr id="173" name="Google Shape;173;p28"/>
          <p:cNvSpPr/>
          <p:nvPr/>
        </p:nvSpPr>
        <p:spPr>
          <a:xfrm>
            <a:off x="985975" y="5598738"/>
            <a:ext cx="3467400" cy="96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916950" y="14856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FunKey Coupling Matrix - New</a:t>
            </a:r>
            <a:endParaRPr sz="2700">
              <a:solidFill>
                <a:srgbClr val="FFFFFF"/>
              </a:solidFill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1581638" y="2127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482650"/>
                <a:gridCol w="613450"/>
                <a:gridCol w="613450"/>
                <a:gridCol w="613450"/>
                <a:gridCol w="613450"/>
                <a:gridCol w="613450"/>
                <a:gridCol w="613450"/>
                <a:gridCol w="613450"/>
                <a:gridCol w="613450"/>
              </a:tblGrid>
              <a:tr h="4813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Driver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83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kd8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" name="Google Shape;66;p14"/>
          <p:cNvSpPr txBox="1"/>
          <p:nvPr/>
        </p:nvSpPr>
        <p:spPr>
          <a:xfrm rot="-5398904">
            <a:off x="1385725" y="2390025"/>
            <a:ext cx="94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Function</a:t>
            </a:r>
            <a:endParaRPr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1176200" y="5694975"/>
            <a:ext cx="351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: Sequence &amp; Schedule 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 : Manage 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 : Monitor Finance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F4 : Generate Production System Layout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F5 : Monitor Production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818075" y="5637825"/>
            <a:ext cx="3514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kd1 : Raw Material Order Pattern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kd2 : Floorplan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d3 : Efficiency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kd4 : Financial Forecast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kd5 : Product &amp; Production Quality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kd6 : Order Delivery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kd7 : iFEM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kd8 : Legality &amp; Sustainability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908400" y="129500"/>
            <a:ext cx="7327200" cy="530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525" lIns="64525" spcFirstLastPara="1" rIns="64525" wrap="square" tIns="64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Verification</a:t>
            </a:r>
            <a:r>
              <a:rPr lang="en" sz="2700">
                <a:solidFill>
                  <a:srgbClr val="FFFFFF"/>
                </a:solidFill>
              </a:rPr>
              <a:t> Matrix - New</a:t>
            </a:r>
            <a:endParaRPr sz="2700">
              <a:solidFill>
                <a:srgbClr val="FFFFFF"/>
              </a:solidFill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769688" y="1100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707525"/>
                <a:gridCol w="447850"/>
                <a:gridCol w="535025"/>
                <a:gridCol w="535025"/>
                <a:gridCol w="535025"/>
                <a:gridCol w="535025"/>
              </a:tblGrid>
              <a:tr h="2723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Test Protocol 1 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8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 rot="-5398669">
            <a:off x="1628850" y="1241400"/>
            <a:ext cx="77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KPIs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1068425" y="16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1488125"/>
                <a:gridCol w="1156800"/>
                <a:gridCol w="1123675"/>
                <a:gridCol w="1173350"/>
                <a:gridCol w="1090550"/>
                <a:gridCol w="12065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Protocol 1</a:t>
                      </a:r>
                      <a:endParaRPr b="1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Functional KPI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1.1, 1.2, 3.1, 3.2, 5.1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1.3, 4.1, 8.1, 5.2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4.2, 4.3, 6.1, 6.2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6.3, 6.4, 6.5, 7.1, 7.2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2.1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1: Documentation Check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2: Floor Inspection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3: </a:t>
                      </a:r>
                      <a:r>
                        <a:rPr b="1" lang="en"/>
                        <a:t>Efficiency</a:t>
                      </a:r>
                      <a:r>
                        <a:rPr b="1" lang="en"/>
                        <a:t> Check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4: Quality Check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5: Waste Check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7"/>
          <p:cNvGraphicFramePr/>
          <p:nvPr/>
        </p:nvGraphicFramePr>
        <p:xfrm>
          <a:off x="571850" y="16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682050"/>
                <a:gridCol w="5016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1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Functional KPI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kpi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28350" y="6252125"/>
            <a:ext cx="734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Protocol 1 : 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[T1] Test 1 : Documentation Checl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[T2] Test 2 : Floor Inspection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[T3] Test 3 : Efficiency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[T4] Test 4 : Quality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[T5] Test 5 : Waste Check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 rot="-5400000">
            <a:off x="51500" y="1915300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8"/>
          <p:cNvGraphicFramePr/>
          <p:nvPr/>
        </p:nvGraphicFramePr>
        <p:xfrm>
          <a:off x="989825" y="16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1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Functional KPI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kpi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989825" y="5766350"/>
            <a:ext cx="734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Protocol 1 : 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[T1] Test 1 : Documentation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[T2] Test 2 : Floor Inspection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[T3] Test 3 : Efficiency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[T4] Test 4 : Quality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[T5] Test 5 : Waste Check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-5400000">
            <a:off x="51500" y="1915300"/>
            <a:ext cx="6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Tests</a:t>
            </a:r>
            <a:endParaRPr b="1"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89825" y="753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3224100"/>
                <a:gridCol w="3345150"/>
              </a:tblGrid>
              <a:tr h="27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Protocol 2: Integration Testing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Non Functional KPI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 Environment Testing &amp; Real life Monitoring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Efficiency, Reliability, Flexibility, Cost Effectiveness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9"/>
          <p:cNvGraphicFramePr/>
          <p:nvPr/>
        </p:nvGraphicFramePr>
        <p:xfrm>
          <a:off x="97500" y="155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{5506817A-1EB2-42D0-8060-CC270A2AB7FE}</a:tableStyleId>
              </a:tblPr>
              <a:tblGrid>
                <a:gridCol w="2230325"/>
                <a:gridCol w="6718675"/>
              </a:tblGrid>
              <a:tr h="34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 Driver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Functional KPI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1.  Law Compliance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1.1 Standard Working hours 2 shifts/day, 48 weeks/year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1.2 Minimum Working wage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1.3  Safety exits at least 0.7 m wide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2. Sustainability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2.1 Less than 5% wasted product and material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3. Financial Forecast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3.1 Cost of new machines &lt; €40, 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3.2 Breakeven point reached in 5 years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4. Product Flow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4.1 Walking distance &lt; 2 m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4.2 Product Transit Time/Production Time &lt; 0.13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4.3 Total idle time &lt; 10% of the total production time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5. Raw Material Order Pattern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5.1 Regular and reliable raw material order patterns with a &lt; 10% variation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5.2 Safety Stock &lt; </a:t>
                      </a:r>
                      <a:r>
                        <a:rPr lang="en"/>
                        <a:t>5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%, </a:t>
                      </a:r>
                      <a:r>
                        <a:rPr lang="en"/>
                        <a:t>ordered raw materials left unused &lt;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/>
                        <a:t>5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%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 Production Quality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6.1 OEE &gt;= 90% overall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6.2 Cpk &gt; 1.5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6.3 Machine startup defects &lt; 1% per machine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6.4 Average scrap &lt; 5% per machine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6.5 Downtime &lt; 8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7. Product Quality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7.1 N</a:t>
                      </a:r>
                      <a:r>
                        <a:rPr lang="en"/>
                        <a:t>o.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of defective products per batch / total products per batch </a:t>
                      </a: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/>
                        <a:t>0.02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7.2 For the STS cranes horizontal displacement of boom tip &lt;= 4mm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8. Order Delivery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8.1 Orders should be </a:t>
                      </a:r>
                      <a:r>
                        <a:rPr lang="en"/>
                        <a:t>ready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at least 1 day before the required delivery date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878825" y="7524975"/>
            <a:ext cx="15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Functional KPI: </a:t>
            </a:r>
            <a:endParaRPr b="1"/>
          </a:p>
        </p:txBody>
      </p:sp>
      <p:sp>
        <p:nvSpPr>
          <p:cNvPr id="102" name="Google Shape;102;p19"/>
          <p:cNvSpPr txBox="1"/>
          <p:nvPr/>
        </p:nvSpPr>
        <p:spPr>
          <a:xfrm>
            <a:off x="2449925" y="7435938"/>
            <a:ext cx="189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Efficiency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Reliability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Flexibility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Maintainability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Cost Effectiveness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8" y="1323689"/>
            <a:ext cx="8520600" cy="36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680" l="0" r="0" t="680"/>
          <a:stretch/>
        </p:blipFill>
        <p:spPr>
          <a:xfrm>
            <a:off x="1013800" y="1050600"/>
            <a:ext cx="6629850" cy="71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025" y="490675"/>
            <a:ext cx="7787900" cy="85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901650" y="467800"/>
            <a:ext cx="734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: Place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F2 : Accept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 : Consolidate Machine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F4 : Schedule Production</a:t>
            </a:r>
            <a:endParaRPr>
              <a:highlight>
                <a:srgbClr val="FFFF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F5 : Maintain Inventory</a:t>
            </a:r>
            <a:endParaRPr>
              <a:highlight>
                <a:srgbClr val="FFFF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F6 : Monitor Finances &amp; Buy Supplies</a:t>
            </a:r>
            <a:endParaRPr>
              <a:highlight>
                <a:srgbClr val="FFFF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F7 : Create Floorplan</a:t>
            </a:r>
            <a:endParaRPr>
              <a:highlight>
                <a:srgbClr val="FFFF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F8 : Monitor Production</a:t>
            </a:r>
            <a:endParaRPr>
              <a:highlight>
                <a:srgbClr val="FFFF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F9 : Build Production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F10 : Buy Manufactured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F11 : Sell Supplies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F12 : Invest Capital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