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342187-5392-4694-8BAC-0022C7525FEA}">
  <a:tblStyle styleId="{61342187-5392-4694-8BAC-0022C7525F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896b579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896b579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896b5794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896b5794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896b5794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896b5794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896b5794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896b5794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ROBOT DESIGN</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Ideation </a:t>
            </a:r>
            <a:endParaRPr/>
          </a:p>
        </p:txBody>
      </p:sp>
      <p:sp>
        <p:nvSpPr>
          <p:cNvPr id="61" name="Google Shape;61;p14"/>
          <p:cNvSpPr txBox="1"/>
          <p:nvPr>
            <p:ph idx="1" type="body"/>
          </p:nvPr>
        </p:nvSpPr>
        <p:spPr>
          <a:xfrm>
            <a:off x="311700" y="954350"/>
            <a:ext cx="8520600" cy="38376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sz="4948"/>
              <a:t>The key factors taken into consideration while design the robot were:</a:t>
            </a:r>
            <a:endParaRPr sz="4948"/>
          </a:p>
          <a:p>
            <a:pPr indent="0" lvl="0" marL="0" rtl="0" algn="l">
              <a:spcBef>
                <a:spcPts val="1200"/>
              </a:spcBef>
              <a:spcAft>
                <a:spcPts val="0"/>
              </a:spcAft>
              <a:buNone/>
            </a:pPr>
            <a:r>
              <a:t/>
            </a:r>
            <a:endParaRPr sz="4948"/>
          </a:p>
          <a:p>
            <a:pPr indent="-330734" lvl="0" marL="457200" rtl="0" algn="l">
              <a:spcBef>
                <a:spcPts val="1200"/>
              </a:spcBef>
              <a:spcAft>
                <a:spcPts val="0"/>
              </a:spcAft>
              <a:buSzPct val="100000"/>
              <a:buChar char="●"/>
            </a:pPr>
            <a:r>
              <a:rPr lang="en" sz="4948"/>
              <a:t>Dimension Constraints</a:t>
            </a:r>
            <a:endParaRPr sz="4948"/>
          </a:p>
          <a:p>
            <a:pPr indent="-330734" lvl="0" marL="457200" rtl="0" algn="l">
              <a:spcBef>
                <a:spcPts val="0"/>
              </a:spcBef>
              <a:spcAft>
                <a:spcPts val="0"/>
              </a:spcAft>
              <a:buSzPct val="100000"/>
              <a:buChar char="●"/>
            </a:pPr>
            <a:r>
              <a:rPr lang="en" sz="4948"/>
              <a:t>Cleaning Efficiency</a:t>
            </a:r>
            <a:endParaRPr sz="4948"/>
          </a:p>
          <a:p>
            <a:pPr indent="-330734" lvl="0" marL="457200" rtl="0" algn="l">
              <a:spcBef>
                <a:spcPts val="0"/>
              </a:spcBef>
              <a:spcAft>
                <a:spcPts val="0"/>
              </a:spcAft>
              <a:buSzPct val="100000"/>
              <a:buChar char="●"/>
            </a:pPr>
            <a:r>
              <a:rPr lang="en" sz="4948"/>
              <a:t>Equipment Onboard</a:t>
            </a:r>
            <a:endParaRPr sz="4948"/>
          </a:p>
          <a:p>
            <a:pPr indent="-330734" lvl="1" marL="914400" rtl="0" algn="l">
              <a:spcBef>
                <a:spcPts val="0"/>
              </a:spcBef>
              <a:spcAft>
                <a:spcPts val="0"/>
              </a:spcAft>
              <a:buSzPct val="100000"/>
              <a:buChar char="○"/>
            </a:pPr>
            <a:r>
              <a:rPr lang="en" sz="4948"/>
              <a:t>Electrical equipment</a:t>
            </a:r>
            <a:endParaRPr sz="4948"/>
          </a:p>
          <a:p>
            <a:pPr indent="-330734" lvl="1" marL="914400" rtl="0" algn="l">
              <a:spcBef>
                <a:spcPts val="0"/>
              </a:spcBef>
              <a:spcAft>
                <a:spcPts val="0"/>
              </a:spcAft>
              <a:buSzPct val="100000"/>
              <a:buChar char="○"/>
            </a:pPr>
            <a:r>
              <a:rPr lang="en" sz="4948"/>
              <a:t>Cleaning equipment</a:t>
            </a:r>
            <a:endParaRPr sz="4948"/>
          </a:p>
          <a:p>
            <a:pPr indent="-330734" lvl="0" marL="457200" rtl="0" algn="l">
              <a:spcBef>
                <a:spcPts val="0"/>
              </a:spcBef>
              <a:spcAft>
                <a:spcPts val="0"/>
              </a:spcAft>
              <a:buSzPct val="100000"/>
              <a:buChar char="●"/>
            </a:pPr>
            <a:r>
              <a:rPr lang="en" sz="4948"/>
              <a:t>Mobility </a:t>
            </a:r>
            <a:endParaRPr sz="4948"/>
          </a:p>
          <a:p>
            <a:pPr indent="0" lvl="0" marL="0" rtl="0" algn="l">
              <a:spcBef>
                <a:spcPts val="1200"/>
              </a:spcBef>
              <a:spcAft>
                <a:spcPts val="0"/>
              </a:spcAft>
              <a:buNone/>
            </a:pPr>
            <a:r>
              <a:rPr lang="en" sz="4948">
                <a:solidFill>
                  <a:schemeClr val="dk1"/>
                </a:solidFill>
              </a:rPr>
              <a:t>Taking into consideration the above factors, the robot was designed to be of a disk shape for better maneuvering with two rotating brushes on the sides for increasing cleaning area and efficiency.</a:t>
            </a:r>
            <a:r>
              <a:rPr lang="en" sz="4948">
                <a:solidFill>
                  <a:schemeClr val="dk1"/>
                </a:solidFill>
                <a:latin typeface="Roboto"/>
                <a:ea typeface="Roboto"/>
                <a:cs typeface="Roboto"/>
                <a:sym typeface="Roboto"/>
              </a:rPr>
              <a:t>The wheel placement was decided by triangulation method to provide more room at the front for a higher sweeping area for the brushes. </a:t>
            </a:r>
            <a:endParaRPr sz="4948">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Manufacturability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Body and Bin</a:t>
            </a:r>
            <a:endParaRPr/>
          </a:p>
          <a:p>
            <a:pPr indent="-317500" lvl="1" marL="914400" rtl="0" algn="l">
              <a:spcBef>
                <a:spcPts val="0"/>
              </a:spcBef>
              <a:spcAft>
                <a:spcPts val="0"/>
              </a:spcAft>
              <a:buSzPts val="1400"/>
              <a:buChar char="○"/>
            </a:pPr>
            <a:r>
              <a:rPr lang="en"/>
              <a:t>The material being used for the body and the bin of the robot is ABS (Acrylonitrile butadiene styrene). ABS is widely used for the following reasons:</a:t>
            </a:r>
            <a:endParaRPr/>
          </a:p>
          <a:p>
            <a:pPr indent="-317500" lvl="2" marL="1371600" rtl="0" algn="l">
              <a:spcBef>
                <a:spcPts val="0"/>
              </a:spcBef>
              <a:spcAft>
                <a:spcPts val="0"/>
              </a:spcAft>
              <a:buSzPts val="1400"/>
              <a:buChar char="■"/>
            </a:pPr>
            <a:r>
              <a:rPr lang="en"/>
              <a:t>Its cheap</a:t>
            </a:r>
            <a:endParaRPr/>
          </a:p>
          <a:p>
            <a:pPr indent="-317500" lvl="2" marL="1371600" rtl="0" algn="l">
              <a:spcBef>
                <a:spcPts val="0"/>
              </a:spcBef>
              <a:spcAft>
                <a:spcPts val="0"/>
              </a:spcAft>
              <a:buSzPts val="1400"/>
              <a:buChar char="■"/>
            </a:pPr>
            <a:r>
              <a:rPr lang="en"/>
              <a:t>Easy to manufacture</a:t>
            </a:r>
            <a:endParaRPr/>
          </a:p>
          <a:p>
            <a:pPr indent="-317500" lvl="2" marL="1371600" rtl="0" algn="l">
              <a:spcBef>
                <a:spcPts val="0"/>
              </a:spcBef>
              <a:spcAft>
                <a:spcPts val="0"/>
              </a:spcAft>
              <a:buSzPts val="1400"/>
              <a:buChar char="■"/>
            </a:pPr>
            <a:r>
              <a:rPr lang="en"/>
              <a:t>Can injection molded</a:t>
            </a:r>
            <a:endParaRPr/>
          </a:p>
          <a:p>
            <a:pPr indent="-342900" lvl="0" marL="457200" rtl="0" algn="l">
              <a:spcBef>
                <a:spcPts val="0"/>
              </a:spcBef>
              <a:spcAft>
                <a:spcPts val="0"/>
              </a:spcAft>
              <a:buSzPts val="1800"/>
              <a:buChar char="●"/>
            </a:pPr>
            <a:r>
              <a:rPr lang="en"/>
              <a:t>Brushes </a:t>
            </a:r>
            <a:endParaRPr/>
          </a:p>
          <a:p>
            <a:pPr indent="-317500" lvl="1" marL="914400" rtl="0" algn="l">
              <a:spcBef>
                <a:spcPts val="0"/>
              </a:spcBef>
              <a:spcAft>
                <a:spcPts val="0"/>
              </a:spcAft>
              <a:buSzPts val="1400"/>
              <a:buChar char="○"/>
            </a:pPr>
            <a:r>
              <a:rPr lang="en"/>
              <a:t>The brushes are an integral part of the robot and play an important role in cleaning. They need  to be very strong as they are needed to rotate at very high RPM but at the </a:t>
            </a:r>
            <a:r>
              <a:rPr lang="en"/>
              <a:t>same</a:t>
            </a:r>
            <a:r>
              <a:rPr lang="en"/>
              <a:t> time flexible enough to scrape the floor </a:t>
            </a:r>
            <a:r>
              <a:rPr lang="en"/>
              <a:t>efficiently and also not hinder in the mobility of the robot.</a:t>
            </a:r>
            <a:r>
              <a:rPr lang="en"/>
              <a:t> The brushes used are of nylon to provide necessary strength and flexibility.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Serviceability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we expect the robot to function in a dirty environment, the mechanical parts used need regular maintenance for optimum performance and need to be replaced after a certain period of time. </a:t>
            </a:r>
            <a:endParaRPr/>
          </a:p>
          <a:p>
            <a:pPr indent="0" lvl="0" marL="0" rtl="0" algn="l">
              <a:spcBef>
                <a:spcPts val="1200"/>
              </a:spcBef>
              <a:spcAft>
                <a:spcPts val="1200"/>
              </a:spcAft>
              <a:buNone/>
            </a:pPr>
            <a:r>
              <a:t/>
            </a:r>
            <a:endParaRPr/>
          </a:p>
        </p:txBody>
      </p:sp>
      <p:graphicFrame>
        <p:nvGraphicFramePr>
          <p:cNvPr id="74" name="Google Shape;74;p16"/>
          <p:cNvGraphicFramePr/>
          <p:nvPr/>
        </p:nvGraphicFramePr>
        <p:xfrm>
          <a:off x="842000" y="2402850"/>
          <a:ext cx="3000000" cy="3000000"/>
        </p:xfrm>
        <a:graphic>
          <a:graphicData uri="http://schemas.openxmlformats.org/drawingml/2006/table">
            <a:tbl>
              <a:tblPr>
                <a:noFill/>
                <a:tableStyleId>{61342187-5392-4694-8BAC-0022C7525FEA}</a:tableStyleId>
              </a:tblPr>
              <a:tblGrid>
                <a:gridCol w="2413000"/>
                <a:gridCol w="2413000"/>
                <a:gridCol w="2413000"/>
              </a:tblGrid>
              <a:tr h="400100">
                <a:tc>
                  <a:txBody>
                    <a:bodyPr/>
                    <a:lstStyle/>
                    <a:p>
                      <a:pPr indent="0" lvl="0" marL="0" rtl="0" algn="ctr">
                        <a:spcBef>
                          <a:spcPts val="0"/>
                        </a:spcBef>
                        <a:spcAft>
                          <a:spcPts val="0"/>
                        </a:spcAft>
                        <a:buNone/>
                      </a:pPr>
                      <a:r>
                        <a:rPr lang="en" sz="1100"/>
                        <a:t>PART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CLEANING FREQUENCY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REPLACEMENT FREQUENCY</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0100">
                <a:tc>
                  <a:txBody>
                    <a:bodyPr/>
                    <a:lstStyle/>
                    <a:p>
                      <a:pPr indent="0" lvl="0" marL="0" rtl="0" algn="ctr">
                        <a:spcBef>
                          <a:spcPts val="0"/>
                        </a:spcBef>
                        <a:spcAft>
                          <a:spcPts val="0"/>
                        </a:spcAft>
                        <a:buNone/>
                      </a:pPr>
                      <a:r>
                        <a:rPr lang="en" sz="1100"/>
                        <a:t>BIN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AFTER EVERY USE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0100">
                <a:tc>
                  <a:txBody>
                    <a:bodyPr/>
                    <a:lstStyle/>
                    <a:p>
                      <a:pPr indent="0" lvl="0" marL="0" rtl="0" algn="ctr">
                        <a:spcBef>
                          <a:spcPts val="0"/>
                        </a:spcBef>
                        <a:spcAft>
                          <a:spcPts val="0"/>
                        </a:spcAft>
                        <a:buNone/>
                      </a:pPr>
                      <a:r>
                        <a:rPr lang="en" sz="1100"/>
                        <a:t>BRUSHES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AFTER EVERY 5 USES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AFTER 180 USES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0100">
                <a:tc>
                  <a:txBody>
                    <a:bodyPr/>
                    <a:lstStyle/>
                    <a:p>
                      <a:pPr indent="0" lvl="0" marL="0" rtl="0" algn="ctr">
                        <a:spcBef>
                          <a:spcPts val="0"/>
                        </a:spcBef>
                        <a:spcAft>
                          <a:spcPts val="0"/>
                        </a:spcAft>
                        <a:buNone/>
                      </a:pPr>
                      <a:r>
                        <a:rPr lang="en" sz="1100"/>
                        <a:t>FILTER</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AFTER EVERY 5 USES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AFTER 50 USES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0100">
                <a:tc>
                  <a:txBody>
                    <a:bodyPr/>
                    <a:lstStyle/>
                    <a:p>
                      <a:pPr indent="0" lvl="0" marL="0" rtl="0" algn="ctr">
                        <a:spcBef>
                          <a:spcPts val="0"/>
                        </a:spcBef>
                        <a:spcAft>
                          <a:spcPts val="0"/>
                        </a:spcAft>
                        <a:buNone/>
                      </a:pPr>
                      <a:r>
                        <a:rPr lang="en" sz="1100"/>
                        <a:t>FRONT CASTER WHEEL</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AFTER EVERY 10 USES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Failure Cases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Material Failure</a:t>
            </a:r>
            <a:endParaRPr/>
          </a:p>
          <a:p>
            <a:pPr indent="-317500" lvl="1" marL="914400" rtl="0" algn="l">
              <a:spcBef>
                <a:spcPts val="0"/>
              </a:spcBef>
              <a:spcAft>
                <a:spcPts val="0"/>
              </a:spcAft>
              <a:buSzPts val="1400"/>
              <a:buChar char="○"/>
            </a:pPr>
            <a:r>
              <a:rPr lang="en"/>
              <a:t>The body has been designed with an appropriate quantity of ABS plastic to handle the weight of the components and the high torques developed.</a:t>
            </a:r>
            <a:endParaRPr/>
          </a:p>
          <a:p>
            <a:pPr indent="-342900" lvl="0" marL="457200" rtl="0" algn="l">
              <a:spcBef>
                <a:spcPts val="0"/>
              </a:spcBef>
              <a:spcAft>
                <a:spcPts val="0"/>
              </a:spcAft>
              <a:buSzPts val="1800"/>
              <a:buChar char="●"/>
            </a:pPr>
            <a:r>
              <a:rPr lang="en"/>
              <a:t>Contamination </a:t>
            </a:r>
            <a:endParaRPr/>
          </a:p>
          <a:p>
            <a:pPr indent="-317500" lvl="1" marL="914400" rtl="0" algn="l">
              <a:spcBef>
                <a:spcPts val="0"/>
              </a:spcBef>
              <a:spcAft>
                <a:spcPts val="0"/>
              </a:spcAft>
              <a:buSzPts val="1400"/>
              <a:buChar char="○"/>
            </a:pPr>
            <a:r>
              <a:rPr lang="en"/>
              <a:t>Vacuum fan</a:t>
            </a:r>
            <a:endParaRPr/>
          </a:p>
          <a:p>
            <a:pPr indent="-317500" lvl="1" marL="914400" rtl="0" algn="l">
              <a:spcBef>
                <a:spcPts val="0"/>
              </a:spcBef>
              <a:spcAft>
                <a:spcPts val="0"/>
              </a:spcAft>
              <a:buSzPts val="1400"/>
              <a:buChar char="○"/>
            </a:pPr>
            <a:r>
              <a:rPr lang="en"/>
              <a:t>Motors </a:t>
            </a:r>
            <a:endParaRPr/>
          </a:p>
          <a:p>
            <a:pPr indent="-317500" lvl="1" marL="914400" rtl="0" algn="l">
              <a:spcBef>
                <a:spcPts val="0"/>
              </a:spcBef>
              <a:spcAft>
                <a:spcPts val="0"/>
              </a:spcAft>
              <a:buSzPts val="1400"/>
              <a:buChar char="○"/>
            </a:pPr>
            <a:r>
              <a:rPr lang="en"/>
              <a:t>Electrical</a:t>
            </a:r>
            <a:r>
              <a:rPr lang="en"/>
              <a:t> components</a:t>
            </a:r>
            <a:endParaRPr/>
          </a:p>
          <a:p>
            <a:pPr indent="-342900" lvl="0" marL="457200" rtl="0" algn="l">
              <a:spcBef>
                <a:spcPts val="0"/>
              </a:spcBef>
              <a:spcAft>
                <a:spcPts val="0"/>
              </a:spcAft>
              <a:buSzPts val="1800"/>
              <a:buChar char="●"/>
            </a:pPr>
            <a:r>
              <a:rPr lang="en"/>
              <a:t>Re-disposit</a:t>
            </a:r>
            <a:r>
              <a:rPr lang="en"/>
              <a:t>o</a:t>
            </a:r>
            <a:r>
              <a:rPr lang="en"/>
              <a:t>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