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8aa22963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8aa22963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8aa22963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8aa22963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8aa22963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8aa22963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8aa22963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8aa22963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8aa2296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8aa2296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8aa2296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8aa2296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8aa2296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8aa2296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8aa22963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8aa22963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8aa22963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8aa22963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8aa2296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8aa2296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8aa22963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8aa22963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8aa22963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8aa22963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DARP Algorithm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DARP 1.0</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Spatial Disconnectivity problem:</a:t>
            </a:r>
            <a:endParaRPr sz="1400">
              <a:solidFill>
                <a:schemeClr val="dk1"/>
              </a:solidFill>
            </a:endParaRPr>
          </a:p>
          <a:p>
            <a:pPr indent="-317500" lvl="1" marL="914400" rtl="0" algn="l">
              <a:spcBef>
                <a:spcPts val="0"/>
              </a:spcBef>
              <a:spcAft>
                <a:spcPts val="0"/>
              </a:spcAft>
              <a:buSzPts val="1400"/>
              <a:buChar char="○"/>
            </a:pPr>
            <a:r>
              <a:rPr lang="en" sz="1200">
                <a:solidFill>
                  <a:schemeClr val="dk1"/>
                </a:solidFill>
              </a:rPr>
              <a:t>This phenomenon is due to the fact that now the metric function for each robot, over which the assignment process is implemented, is no longer a distance function.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To tackle this issue, an extra connectivity matrix is </a:t>
            </a:r>
            <a:endParaRPr sz="1200">
              <a:solidFill>
                <a:schemeClr val="dk1"/>
              </a:solidFill>
            </a:endParaRPr>
          </a:p>
          <a:p>
            <a:pPr indent="0" lvl="0" marL="914400" rtl="0" algn="l">
              <a:spcBef>
                <a:spcPts val="0"/>
              </a:spcBef>
              <a:spcAft>
                <a:spcPts val="0"/>
              </a:spcAft>
              <a:buNone/>
            </a:pPr>
            <a:r>
              <a:rPr lang="en" sz="1200">
                <a:solidFill>
                  <a:schemeClr val="dk1"/>
                </a:solidFill>
              </a:rPr>
              <a:t>introduced. The rationale behind the calculation </a:t>
            </a:r>
            <a:endParaRPr sz="1200">
              <a:solidFill>
                <a:schemeClr val="dk1"/>
              </a:solidFill>
            </a:endParaRPr>
          </a:p>
          <a:p>
            <a:pPr indent="0" lvl="0" marL="914400" rtl="0" algn="l">
              <a:spcBef>
                <a:spcPts val="0"/>
              </a:spcBef>
              <a:spcAft>
                <a:spcPts val="0"/>
              </a:spcAft>
              <a:buNone/>
            </a:pPr>
            <a:r>
              <a:rPr lang="en" sz="1200">
                <a:solidFill>
                  <a:schemeClr val="dk1"/>
                </a:solidFill>
              </a:rPr>
              <a:t>of this connectivity matrix is as follows:</a:t>
            </a:r>
            <a:endParaRPr sz="1200">
              <a:solidFill>
                <a:schemeClr val="dk1"/>
              </a:solidFill>
            </a:endParaRPr>
          </a:p>
        </p:txBody>
      </p:sp>
      <p:pic>
        <p:nvPicPr>
          <p:cNvPr id="119" name="Google Shape;119;p22"/>
          <p:cNvPicPr preferRelativeResize="0"/>
          <p:nvPr/>
        </p:nvPicPr>
        <p:blipFill>
          <a:blip r:embed="rId3">
            <a:alphaModFix/>
          </a:blip>
          <a:stretch>
            <a:fillRect/>
          </a:stretch>
        </p:blipFill>
        <p:spPr>
          <a:xfrm>
            <a:off x="5612575" y="1709625"/>
            <a:ext cx="2855351" cy="1456150"/>
          </a:xfrm>
          <a:prstGeom prst="rect">
            <a:avLst/>
          </a:prstGeom>
          <a:noFill/>
          <a:ln>
            <a:noFill/>
          </a:ln>
        </p:spPr>
      </p:pic>
      <p:pic>
        <p:nvPicPr>
          <p:cNvPr id="120" name="Google Shape;120;p22"/>
          <p:cNvPicPr preferRelativeResize="0"/>
          <p:nvPr/>
        </p:nvPicPr>
        <p:blipFill>
          <a:blip r:embed="rId4">
            <a:alphaModFix/>
          </a:blip>
          <a:stretch>
            <a:fillRect/>
          </a:stretch>
        </p:blipFill>
        <p:spPr>
          <a:xfrm>
            <a:off x="460475" y="3074225"/>
            <a:ext cx="5734050" cy="167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DARP 1.0</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200">
                <a:solidFill>
                  <a:schemeClr val="dk1"/>
                </a:solidFill>
              </a:rPr>
              <a:t>However, the algorithm claims that in most cases, this</a:t>
            </a:r>
            <a:endParaRPr sz="1200">
              <a:solidFill>
                <a:schemeClr val="dk1"/>
              </a:solidFill>
            </a:endParaRPr>
          </a:p>
          <a:p>
            <a:pPr indent="0" lvl="0" marL="457200" rtl="0" algn="l">
              <a:spcBef>
                <a:spcPts val="0"/>
              </a:spcBef>
              <a:spcAft>
                <a:spcPts val="0"/>
              </a:spcAft>
              <a:buNone/>
            </a:pPr>
            <a:r>
              <a:rPr lang="en" sz="1200">
                <a:solidFill>
                  <a:schemeClr val="dk1"/>
                </a:solidFill>
              </a:rPr>
              <a:t>will eventually help find the optimal solution. </a:t>
            </a:r>
            <a:endParaRPr sz="1200">
              <a:solidFill>
                <a:schemeClr val="dk1"/>
              </a:solidFill>
            </a:endParaRPr>
          </a:p>
          <a:p>
            <a:pPr indent="0" lvl="0" marL="457200" rtl="0" algn="l">
              <a:spcBef>
                <a:spcPts val="0"/>
              </a:spcBef>
              <a:spcAft>
                <a:spcPts val="0"/>
              </a:spcAft>
              <a:buNone/>
            </a:pPr>
            <a:r>
              <a:rPr lang="en" sz="1200">
                <a:solidFill>
                  <a:schemeClr val="dk1"/>
                </a:solidFill>
              </a:rPr>
              <a:t>More precisely, the DARP algorithm is capable of </a:t>
            </a:r>
            <a:endParaRPr sz="1200">
              <a:solidFill>
                <a:schemeClr val="dk1"/>
              </a:solidFill>
            </a:endParaRPr>
          </a:p>
          <a:p>
            <a:pPr indent="0" lvl="0" marL="457200" rtl="0" algn="l">
              <a:spcBef>
                <a:spcPts val="0"/>
              </a:spcBef>
              <a:spcAft>
                <a:spcPts val="0"/>
              </a:spcAft>
              <a:buNone/>
            </a:pPr>
            <a:r>
              <a:rPr lang="en" sz="1200">
                <a:solidFill>
                  <a:schemeClr val="dk1"/>
                </a:solidFill>
              </a:rPr>
              <a:t>escaping the local minima by temporarily violating </a:t>
            </a:r>
            <a:endParaRPr sz="1200">
              <a:solidFill>
                <a:schemeClr val="dk1"/>
              </a:solidFill>
            </a:endParaRPr>
          </a:p>
          <a:p>
            <a:pPr indent="0" lvl="0" marL="457200" rtl="0" algn="l">
              <a:spcBef>
                <a:spcPts val="0"/>
              </a:spcBef>
              <a:spcAft>
                <a:spcPts val="0"/>
              </a:spcAft>
              <a:buNone/>
            </a:pPr>
            <a:r>
              <a:rPr lang="en" sz="1200">
                <a:solidFill>
                  <a:schemeClr val="dk1"/>
                </a:solidFill>
              </a:rPr>
              <a:t>the condition about the connectivity of each ith robot </a:t>
            </a:r>
            <a:endParaRPr sz="1200">
              <a:solidFill>
                <a:schemeClr val="dk1"/>
              </a:solidFill>
            </a:endParaRPr>
          </a:p>
          <a:p>
            <a:pPr indent="0" lvl="0" marL="457200" rtl="0" algn="l">
              <a:spcBef>
                <a:spcPts val="0"/>
              </a:spcBef>
              <a:spcAft>
                <a:spcPts val="0"/>
              </a:spcAft>
              <a:buNone/>
            </a:pPr>
            <a:r>
              <a:rPr lang="en" sz="1200">
                <a:solidFill>
                  <a:schemeClr val="dk1"/>
                </a:solidFill>
              </a:rPr>
              <a:t>assignment matrix.</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Afterwards, the algorithm gradually eliminates </a:t>
            </a:r>
            <a:endParaRPr sz="1200">
              <a:solidFill>
                <a:schemeClr val="dk1"/>
              </a:solidFill>
            </a:endParaRPr>
          </a:p>
          <a:p>
            <a:pPr indent="0" lvl="0" marL="457200" rtl="0" algn="l">
              <a:spcBef>
                <a:spcPts val="0"/>
              </a:spcBef>
              <a:spcAft>
                <a:spcPts val="0"/>
              </a:spcAft>
              <a:buNone/>
            </a:pPr>
            <a:r>
              <a:rPr lang="en" sz="1200">
                <a:solidFill>
                  <a:schemeClr val="dk1"/>
                </a:solidFill>
              </a:rPr>
              <a:t>unconnected areas by reinforcing the robot’s </a:t>
            </a:r>
            <a:endParaRPr sz="1200">
              <a:solidFill>
                <a:schemeClr val="dk1"/>
              </a:solidFill>
            </a:endParaRPr>
          </a:p>
          <a:p>
            <a:pPr indent="0" lvl="0" marL="457200" rtl="0" algn="l">
              <a:spcBef>
                <a:spcPts val="0"/>
              </a:spcBef>
              <a:spcAft>
                <a:spcPts val="0"/>
              </a:spcAft>
              <a:buNone/>
            </a:pPr>
            <a:r>
              <a:rPr lang="en" sz="1200">
                <a:solidFill>
                  <a:schemeClr val="dk1"/>
                </a:solidFill>
              </a:rPr>
              <a:t>evaluation Ei around the original </a:t>
            </a:r>
            <a:endParaRPr sz="1200">
              <a:solidFill>
                <a:schemeClr val="dk1"/>
              </a:solidFill>
            </a:endParaRPr>
          </a:p>
          <a:p>
            <a:pPr indent="0" lvl="0" marL="457200" rtl="0" algn="l">
              <a:spcBef>
                <a:spcPts val="0"/>
              </a:spcBef>
              <a:spcAft>
                <a:spcPts val="0"/>
              </a:spcAft>
              <a:buNone/>
            </a:pPr>
            <a:r>
              <a:rPr lang="en" sz="1200">
                <a:solidFill>
                  <a:schemeClr val="dk1"/>
                </a:solidFill>
              </a:rPr>
              <a:t>(the one that the robot lies in) subarea.</a:t>
            </a:r>
            <a:endParaRPr sz="1200">
              <a:solidFill>
                <a:schemeClr val="dk1"/>
              </a:solidFill>
            </a:endParaRPr>
          </a:p>
        </p:txBody>
      </p:sp>
      <p:pic>
        <p:nvPicPr>
          <p:cNvPr id="127" name="Google Shape;127;p23"/>
          <p:cNvPicPr preferRelativeResize="0"/>
          <p:nvPr/>
        </p:nvPicPr>
        <p:blipFill>
          <a:blip r:embed="rId3">
            <a:alphaModFix/>
          </a:blip>
          <a:stretch>
            <a:fillRect/>
          </a:stretch>
        </p:blipFill>
        <p:spPr>
          <a:xfrm>
            <a:off x="4531025" y="1166800"/>
            <a:ext cx="4301275" cy="2107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1930400" y="1312863"/>
            <a:ext cx="5734050" cy="309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while implementing DARP</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200">
                <a:solidFill>
                  <a:schemeClr val="dk1"/>
                </a:solidFill>
              </a:rPr>
              <a:t>Failure of algorithm to converge due to close initial position of robots.</a:t>
            </a:r>
            <a:endParaRPr sz="1200">
              <a:solidFill>
                <a:schemeClr val="dk1"/>
              </a:solidFill>
            </a:endParaRPr>
          </a:p>
          <a:p>
            <a:pPr indent="-317500" lvl="1" marL="914400" rtl="0" algn="l">
              <a:spcBef>
                <a:spcPts val="0"/>
              </a:spcBef>
              <a:spcAft>
                <a:spcPts val="0"/>
              </a:spcAft>
              <a:buSzPts val="1400"/>
              <a:buChar char="○"/>
            </a:pPr>
            <a:r>
              <a:rPr lang="en" sz="1200">
                <a:solidFill>
                  <a:schemeClr val="dk1"/>
                </a:solidFill>
              </a:rPr>
              <a:t>To tackle this problem we introduced a filter in the sense that only if all pairs of robots were separated a constant minimum distance will we try and find the optimal path using DARP.</a:t>
            </a:r>
            <a:endParaRPr sz="1200">
              <a:solidFill>
                <a:schemeClr val="dk1"/>
              </a:solidFill>
            </a:endParaRPr>
          </a:p>
          <a:p>
            <a:pPr indent="-317500" lvl="0" marL="457200" rtl="0" algn="l">
              <a:spcBef>
                <a:spcPts val="0"/>
              </a:spcBef>
              <a:spcAft>
                <a:spcPts val="0"/>
              </a:spcAft>
              <a:buSzPts val="1400"/>
              <a:buChar char="●"/>
            </a:pPr>
            <a:r>
              <a:rPr lang="en" sz="1200">
                <a:solidFill>
                  <a:schemeClr val="dk1"/>
                </a:solidFill>
              </a:rPr>
              <a:t>In some other cases, even though the bots were far spaced, the algorithm was unable to converge.</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a:t>
            </a:r>
            <a:r>
              <a:rPr lang="en" sz="1200">
                <a:solidFill>
                  <a:schemeClr val="dk1"/>
                </a:solidFill>
              </a:rPr>
              <a:t>f we give some leeway in terms of area covered by each bot the algorithm is able to converge.</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solidFill>
                  <a:schemeClr val="dk1"/>
                </a:solidFill>
              </a:rPr>
              <a:t>Design robot paths that completely cover this area of interest in the minimum possible time called coverage path planning problem (CPP).</a:t>
            </a:r>
            <a:endParaRPr/>
          </a:p>
        </p:txBody>
      </p:sp>
      <p:pic>
        <p:nvPicPr>
          <p:cNvPr id="62" name="Google Shape;62;p14"/>
          <p:cNvPicPr preferRelativeResize="0"/>
          <p:nvPr/>
        </p:nvPicPr>
        <p:blipFill>
          <a:blip r:embed="rId3">
            <a:alphaModFix/>
          </a:blip>
          <a:stretch>
            <a:fillRect/>
          </a:stretch>
        </p:blipFill>
        <p:spPr>
          <a:xfrm>
            <a:off x="1520450" y="2721438"/>
            <a:ext cx="5734050" cy="162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Building Blocks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1600">
                <a:solidFill>
                  <a:schemeClr val="dk1"/>
                </a:solidFill>
              </a:rPr>
              <a:t>Cellular decomposition</a:t>
            </a:r>
            <a:endParaRPr sz="1600">
              <a:solidFill>
                <a:schemeClr val="dk1"/>
              </a:solidFill>
            </a:endParaRPr>
          </a:p>
          <a:p>
            <a:pPr indent="-330200" lvl="1" marL="914400" rtl="0" algn="l">
              <a:spcBef>
                <a:spcPts val="0"/>
              </a:spcBef>
              <a:spcAft>
                <a:spcPts val="0"/>
              </a:spcAft>
              <a:buClr>
                <a:schemeClr val="dk1"/>
              </a:buClr>
              <a:buSzPts val="1600"/>
              <a:buChar char="○"/>
            </a:pPr>
            <a:r>
              <a:rPr lang="en" sz="1200">
                <a:solidFill>
                  <a:schemeClr val="dk1"/>
                </a:solidFill>
              </a:rPr>
              <a:t>Firstly we need to represent our area of interest into small blocks.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Therefore, one of the most common areas representation techniques is to separate the field into identical cells (e.g. in the size of the robot), such that the coverage of each cell can be easily achieved</a:t>
            </a:r>
            <a:endParaRPr sz="12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Spanning tree coverage (STC)</a:t>
            </a:r>
            <a:endParaRPr sz="1600">
              <a:solidFill>
                <a:schemeClr val="dk1"/>
              </a:solidFill>
            </a:endParaRPr>
          </a:p>
          <a:p>
            <a:pPr indent="-330200" lvl="1" marL="914400" rtl="0" algn="l">
              <a:spcBef>
                <a:spcPts val="0"/>
              </a:spcBef>
              <a:spcAft>
                <a:spcPts val="0"/>
              </a:spcAft>
              <a:buClr>
                <a:schemeClr val="dk1"/>
              </a:buClr>
              <a:buSzPts val="1600"/>
              <a:buChar char="○"/>
            </a:pPr>
            <a:r>
              <a:rPr lang="en" sz="1200">
                <a:solidFill>
                  <a:schemeClr val="dk1"/>
                </a:solidFill>
              </a:rPr>
              <a:t>One of the dominant approaches to solve single robot coverage planning problem.</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It is based on constructing a minimum spanning tree on the already cellular decomposed region.</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Building Blocks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1704975" y="1217613"/>
            <a:ext cx="5734050" cy="328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mCPP (multiple CPP) and DARP</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solidFill>
                  <a:schemeClr val="dk1"/>
                </a:solidFill>
              </a:rPr>
              <a:t>STC method can be used however</a:t>
            </a:r>
            <a:r>
              <a:rPr lang="en" sz="1600"/>
              <a:t>, </a:t>
            </a:r>
            <a:r>
              <a:rPr lang="en" sz="1600">
                <a:solidFill>
                  <a:schemeClr val="dk1"/>
                </a:solidFill>
              </a:rPr>
              <a:t>final solution is highly dependent on the initial positions of the robots and results in uneven robot trajectories.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So, the main idea of DARP (Divide Areas based on Robot’s Initial Positions)</a:t>
            </a:r>
            <a:r>
              <a:rPr lang="en" sz="1600">
                <a:solidFill>
                  <a:srgbClr val="292929"/>
                </a:solidFill>
                <a:highlight>
                  <a:srgbClr val="FFFFFF"/>
                </a:highlight>
                <a:latin typeface="Georgia"/>
                <a:ea typeface="Georgia"/>
                <a:cs typeface="Georgia"/>
                <a:sym typeface="Georgia"/>
              </a:rPr>
              <a:t> </a:t>
            </a:r>
            <a:r>
              <a:rPr lang="en" sz="1600">
                <a:solidFill>
                  <a:schemeClr val="dk1"/>
                </a:solidFill>
              </a:rPr>
              <a:t>is to apply STC individually for each robot by first assigning a certain area of the map to each robot.</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1742525" y="176213"/>
            <a:ext cx="5734050" cy="479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assign regions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1400">
                <a:solidFill>
                  <a:schemeClr val="dk1"/>
                </a:solidFill>
              </a:rPr>
              <a:t>Again the most natural way seems to use the idea of Voronoi partitioning, i.e. assign a block to the robot with the closest initial position.</a:t>
            </a:r>
            <a:endParaRPr sz="14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However, if we use this method, we again run into the problem where the area</a:t>
            </a:r>
            <a:endParaRPr sz="1300">
              <a:solidFill>
                <a:schemeClr val="dk1"/>
              </a:solidFill>
            </a:endParaRPr>
          </a:p>
          <a:p>
            <a:pPr indent="0" lvl="0" marL="457200" rtl="0" algn="l">
              <a:spcBef>
                <a:spcPts val="0"/>
              </a:spcBef>
              <a:spcAft>
                <a:spcPts val="0"/>
              </a:spcAft>
              <a:buNone/>
            </a:pPr>
            <a:r>
              <a:rPr lang="en" sz="1300">
                <a:solidFill>
                  <a:schemeClr val="dk1"/>
                </a:solidFill>
              </a:rPr>
              <a:t> that each bot covers becomes dependent on the initial position of each bot.</a:t>
            </a:r>
            <a:endParaRPr sz="1300">
              <a:solidFill>
                <a:schemeClr val="dk1"/>
              </a:solidFill>
            </a:endParaRPr>
          </a:p>
          <a:p>
            <a:pPr indent="-311150" lvl="0" marL="457200" rtl="0" algn="l">
              <a:spcBef>
                <a:spcPts val="0"/>
              </a:spcBef>
              <a:spcAft>
                <a:spcPts val="0"/>
              </a:spcAft>
              <a:buClr>
                <a:schemeClr val="dk1"/>
              </a:buClr>
              <a:buSzPts val="1300"/>
              <a:buChar char="●"/>
            </a:pPr>
            <a:r>
              <a:rPr lang="en" sz="1200">
                <a:solidFill>
                  <a:schemeClr val="dk1"/>
                </a:solidFill>
              </a:rPr>
              <a:t>We can basically use the concept of error control, i.e. in case the area of a bot is lesser</a:t>
            </a:r>
            <a:endParaRPr sz="1200">
              <a:solidFill>
                <a:schemeClr val="dk1"/>
              </a:solidFill>
            </a:endParaRPr>
          </a:p>
          <a:p>
            <a:pPr indent="0" lvl="0" marL="457200" rtl="0" algn="l">
              <a:spcBef>
                <a:spcPts val="0"/>
              </a:spcBef>
              <a:spcAft>
                <a:spcPts val="0"/>
              </a:spcAft>
              <a:buNone/>
            </a:pPr>
            <a:r>
              <a:rPr lang="en" sz="1200">
                <a:solidFill>
                  <a:schemeClr val="dk1"/>
                </a:solidFill>
              </a:rPr>
              <a:t>than what it is supposed to be, we reduce its ‘distance’ to all cells so that more are</a:t>
            </a:r>
            <a:endParaRPr sz="1200">
              <a:solidFill>
                <a:schemeClr val="dk1"/>
              </a:solidFill>
            </a:endParaRPr>
          </a:p>
          <a:p>
            <a:pPr indent="0" lvl="0" marL="457200" rtl="0" algn="l">
              <a:spcBef>
                <a:spcPts val="0"/>
              </a:spcBef>
              <a:spcAft>
                <a:spcPts val="0"/>
              </a:spcAft>
              <a:buNone/>
            </a:pPr>
            <a:r>
              <a:rPr lang="en" sz="1200">
                <a:solidFill>
                  <a:schemeClr val="dk1"/>
                </a:solidFill>
              </a:rPr>
              <a:t>now assigned to that robot, and similarly, for robots which have higher area, </a:t>
            </a:r>
            <a:endParaRPr sz="1200">
              <a:solidFill>
                <a:schemeClr val="dk1"/>
              </a:solidFill>
            </a:endParaRPr>
          </a:p>
          <a:p>
            <a:pPr indent="0" lvl="0" marL="457200" rtl="0" algn="l">
              <a:spcBef>
                <a:spcPts val="0"/>
              </a:spcBef>
              <a:spcAft>
                <a:spcPts val="0"/>
              </a:spcAft>
              <a:buNone/>
            </a:pPr>
            <a:r>
              <a:rPr lang="en" sz="1200">
                <a:solidFill>
                  <a:schemeClr val="dk1"/>
                </a:solidFill>
              </a:rPr>
              <a:t>we increase their ‘distance’.</a:t>
            </a:r>
            <a:endParaRPr sz="1300">
              <a:solidFill>
                <a:schemeClr val="dk1"/>
              </a:solidFill>
            </a:endParaRPr>
          </a:p>
        </p:txBody>
      </p:sp>
      <p:pic>
        <p:nvPicPr>
          <p:cNvPr id="95" name="Google Shape;95;p19"/>
          <p:cNvPicPr preferRelativeResize="0"/>
          <p:nvPr/>
        </p:nvPicPr>
        <p:blipFill>
          <a:blip r:embed="rId3">
            <a:alphaModFix/>
          </a:blip>
          <a:stretch>
            <a:fillRect/>
          </a:stretch>
        </p:blipFill>
        <p:spPr>
          <a:xfrm>
            <a:off x="6811100" y="1805825"/>
            <a:ext cx="1914525" cy="25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DARP 0.5</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chemeClr val="dk1"/>
              </a:buClr>
              <a:buSzPts val="1200"/>
              <a:buChar char="●"/>
            </a:pPr>
            <a:r>
              <a:rPr lang="en" sz="1200">
                <a:solidFill>
                  <a:schemeClr val="dk1"/>
                </a:solidFill>
              </a:rPr>
              <a:t>For every ith operational robot, an evaluation matrix Ei is maintained. This evaluation matrix Ei expresses the level of reachability (e.g. distance) between the cells of L (the map)  and ith robot’s initial position xi(t0).</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Let the values of the matrix Ei be initialised with some distance metric (e.g., Euclidean distance). Now, as mentioned earlier, the DARP algorithm’s core idea is that each evaluation matrix Ei can be appropriately “corrected” by a term mi as follows:</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Error Function for each robot,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Where ki denotes the number of assigned cells to the ith robot, while fi denotes the number of cells that the ith bot has to cover.</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pic>
        <p:nvPicPr>
          <p:cNvPr descr="{&quot;code&quot;:&quot;$$A_{x,y}= argmin _{i }(E_{i|x,y}) , ∀ \\,i$$&quot;,&quot;font&quot;:{&quot;size&quot;:11,&quot;family&quot;:&quot;Arial&quot;,&quot;color&quot;:&quot;#000000&quot;},&quot;aid&quot;:null,&quot;type&quot;:&quot;$$&quot;,&quot;backgroundColor&quot;:&quot;#ffffff&quot;,&quot;id&quot;:&quot;1&quot;,&quot;backgroundColorModified&quot;:null,&quot;ts&quot;:1639804891933,&quot;cs&quot;:&quot;7YiA4PfPtyj5f13i+8naAw==&quot;,&quot;size&quot;:{&quot;width&quot;:189,&quot;height&quot;:18}}" id="102" name="Google Shape;102;p20"/>
          <p:cNvPicPr preferRelativeResize="0"/>
          <p:nvPr/>
        </p:nvPicPr>
        <p:blipFill>
          <a:blip r:embed="rId3">
            <a:alphaModFix/>
          </a:blip>
          <a:stretch>
            <a:fillRect/>
          </a:stretch>
        </p:blipFill>
        <p:spPr>
          <a:xfrm>
            <a:off x="3077500" y="1689675"/>
            <a:ext cx="2715768" cy="274231"/>
          </a:xfrm>
          <a:prstGeom prst="rect">
            <a:avLst/>
          </a:prstGeom>
          <a:noFill/>
          <a:ln>
            <a:noFill/>
          </a:ln>
        </p:spPr>
      </p:pic>
      <p:pic>
        <p:nvPicPr>
          <p:cNvPr descr="{&quot;id&quot;:&quot;2&quot;,&quot;backgroundColor&quot;:&quot;#ffffff&quot;,&quot;type&quot;:&quot;$$&quot;,&quot;aid&quot;:null,&quot;code&quot;:&quot;$$E_{i}=m_{i}E_{i}\n$$&quot;,&quot;font&quot;:{&quot;family&quot;:&quot;Arial&quot;,&quot;size&quot;:12,&quot;color&quot;:&quot;#000000&quot;},&quot;backgroundColorModified&quot;:null,&quot;ts&quot;:1639805016865,&quot;cs&quot;:&quot;j6QPcZxPWwW1UsiWdstg4Q==&quot;,&quot;size&quot;:{&quot;width&quot;:82,&quot;height&quot;:14}}" id="103" name="Google Shape;103;p20"/>
          <p:cNvPicPr preferRelativeResize="0"/>
          <p:nvPr/>
        </p:nvPicPr>
        <p:blipFill>
          <a:blip r:embed="rId4">
            <a:alphaModFix/>
          </a:blip>
          <a:stretch>
            <a:fillRect/>
          </a:stretch>
        </p:blipFill>
        <p:spPr>
          <a:xfrm>
            <a:off x="3858763" y="2616350"/>
            <a:ext cx="1426464" cy="274981"/>
          </a:xfrm>
          <a:prstGeom prst="rect">
            <a:avLst/>
          </a:prstGeom>
          <a:noFill/>
          <a:ln>
            <a:noFill/>
          </a:ln>
        </p:spPr>
      </p:pic>
      <p:pic>
        <p:nvPicPr>
          <p:cNvPr descr="{&quot;aid&quot;:null,&quot;font&quot;:{&quot;family&quot;:&quot;Arial&quot;,&quot;color&quot;:&quot;#000000&quot;,&quot;size&quot;:12},&quot;code&quot;:&quot;$J = \\,\\sum_{i=1}^{N}\\left(k_{i}-f_{i}\\right)^{2}$&quot;,&quot;id&quot;:&quot;2&quot;,&quot;backgroundColor&quot;:&quot;#ffffff&quot;,&quot;type&quot;:&quot;$&quot;,&quot;backgroundColorModified&quot;:false,&quot;ts&quot;:1639805142197,&quot;cs&quot;:&quot;+u+qVy9vC3WJKmrX0cvNlA==&quot;,&quot;size&quot;:{&quot;width&quot;:160,&quot;height&quot;:22}}" id="104" name="Google Shape;104;p20"/>
          <p:cNvPicPr preferRelativeResize="0"/>
          <p:nvPr/>
        </p:nvPicPr>
        <p:blipFill>
          <a:blip r:embed="rId5">
            <a:alphaModFix/>
          </a:blip>
          <a:stretch>
            <a:fillRect/>
          </a:stretch>
        </p:blipFill>
        <p:spPr>
          <a:xfrm>
            <a:off x="3396988" y="3414425"/>
            <a:ext cx="2350008" cy="3044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Iterative Gradient Descent on mi</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200">
                <a:solidFill>
                  <a:schemeClr val="dk1"/>
                </a:solidFill>
              </a:rPr>
              <a:t>Now, depending on the value of J for each robot, we can change the value of miappropriately for all robots by using a standard gradient descent method,</a:t>
            </a:r>
            <a:endParaRPr sz="1200">
              <a:solidFill>
                <a:schemeClr val="dk1"/>
              </a:solidFill>
            </a:endParaRPr>
          </a:p>
          <a:p>
            <a:pPr indent="0" lvl="0" marL="457200" rtl="0" algn="l">
              <a:spcBef>
                <a:spcPts val="0"/>
              </a:spcBef>
              <a:spcAft>
                <a:spcPts val="1200"/>
              </a:spcAft>
              <a:buNone/>
            </a:pPr>
            <a:r>
              <a:t/>
            </a:r>
            <a:endParaRPr sz="1400"/>
          </a:p>
        </p:txBody>
      </p:sp>
      <p:pic>
        <p:nvPicPr>
          <p:cNvPr descr="{&quot;backgroundColor&quot;:&quot;#ffffff&quot;,&quot;type&quot;:&quot;$&quot;,&quot;aid&quot;:null,&quot;font&quot;:{&quot;size&quot;:12,&quot;color&quot;:&quot;#000000&quot;,&quot;family&quot;:&quot;Arial&quot;},&quot;id&quot;:&quot;2&quot;,&quot;backgroundColorModified&quot;:false,&quot;code&quot;:&quot;$m_{i }=m_{i }−η \\frac{∂J}{∂m_{i}}$&quot;,&quot;ts&quot;:1639805310966,&quot;cs&quot;:&quot;zWuALcA8JWnvlgtr0FxeUQ==&quot;,&quot;size&quot;:{&quot;width&quot;:129,&quot;height&quot;:24}}" id="111" name="Google Shape;111;p21"/>
          <p:cNvPicPr preferRelativeResize="0"/>
          <p:nvPr/>
        </p:nvPicPr>
        <p:blipFill>
          <a:blip r:embed="rId3">
            <a:alphaModFix/>
          </a:blip>
          <a:stretch>
            <a:fillRect/>
          </a:stretch>
        </p:blipFill>
        <p:spPr>
          <a:xfrm>
            <a:off x="3462600" y="1763400"/>
            <a:ext cx="1865376" cy="355768"/>
          </a:xfrm>
          <a:prstGeom prst="rect">
            <a:avLst/>
          </a:prstGeom>
          <a:noFill/>
          <a:ln>
            <a:noFill/>
          </a:ln>
        </p:spPr>
      </p:pic>
      <p:pic>
        <p:nvPicPr>
          <p:cNvPr id="112" name="Google Shape;112;p21"/>
          <p:cNvPicPr preferRelativeResize="0"/>
          <p:nvPr/>
        </p:nvPicPr>
        <p:blipFill>
          <a:blip r:embed="rId4">
            <a:alphaModFix/>
          </a:blip>
          <a:stretch>
            <a:fillRect/>
          </a:stretch>
        </p:blipFill>
        <p:spPr>
          <a:xfrm>
            <a:off x="1722300" y="2389900"/>
            <a:ext cx="4895850" cy="204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