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Lato"/>
      <p:regular r:id="rId43"/>
      <p:bold r:id="rId44"/>
      <p:italic r:id="rId45"/>
      <p:boldItalic r:id="rId46"/>
    </p:embeddedFont>
    <p:embeddedFont>
      <p:font typeface="Montserrat"/>
      <p:regular r:id="rId47"/>
      <p:bold r:id="rId48"/>
      <p:italic r:id="rId49"/>
      <p:boldItalic r:id="rId50"/>
    </p:embeddedFont>
    <p:embeddedFont>
      <p:font typeface="Fira Sans Extra Condensed Medium"/>
      <p:regular r:id="rId51"/>
      <p:bold r:id="rId52"/>
      <p:italic r:id="rId53"/>
      <p:boldItalic r:id="rId54"/>
    </p:embeddedFont>
    <p:embeddedFont>
      <p:font typeface="Livvic"/>
      <p:regular r:id="rId55"/>
      <p:bold r:id="rId56"/>
      <p:italic r:id="rId57"/>
      <p:boldItalic r:id="rId58"/>
    </p:embeddedFont>
    <p:embeddedFont>
      <p:font typeface="Catamaran Light"/>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87C520-3037-4FDE-B099-FD9E3AA54061}">
  <a:tblStyle styleId="{A087C520-3037-4FDE-B099-FD9E3AA540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9462C71-AA3F-4F8C-9C50-4E5FA2FA8C4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atamaranLight-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Medium-regular.fntdata"/><Relationship Id="rId50" Type="http://schemas.openxmlformats.org/officeDocument/2006/relationships/font" Target="fonts/Montserrat-boldItalic.fntdata"/><Relationship Id="rId53" Type="http://schemas.openxmlformats.org/officeDocument/2006/relationships/font" Target="fonts/FiraSansExtraCondensedMedium-italic.fntdata"/><Relationship Id="rId52" Type="http://schemas.openxmlformats.org/officeDocument/2006/relationships/font" Target="fonts/FiraSansExtraCondensedMedium-bold.fntdata"/><Relationship Id="rId11" Type="http://schemas.openxmlformats.org/officeDocument/2006/relationships/slide" Target="slides/slide6.xml"/><Relationship Id="rId55" Type="http://schemas.openxmlformats.org/officeDocument/2006/relationships/font" Target="fonts/Livvic-regular.fntdata"/><Relationship Id="rId10" Type="http://schemas.openxmlformats.org/officeDocument/2006/relationships/slide" Target="slides/slide5.xml"/><Relationship Id="rId54" Type="http://schemas.openxmlformats.org/officeDocument/2006/relationships/font" Target="fonts/FiraSansExtraCondensedMedium-boldItalic.fntdata"/><Relationship Id="rId13" Type="http://schemas.openxmlformats.org/officeDocument/2006/relationships/slide" Target="slides/slide8.xml"/><Relationship Id="rId57" Type="http://schemas.openxmlformats.org/officeDocument/2006/relationships/font" Target="fonts/Livvic-italic.fntdata"/><Relationship Id="rId12" Type="http://schemas.openxmlformats.org/officeDocument/2006/relationships/slide" Target="slides/slide7.xml"/><Relationship Id="rId56" Type="http://schemas.openxmlformats.org/officeDocument/2006/relationships/font" Target="fonts/Livvic-bold.fntdata"/><Relationship Id="rId15" Type="http://schemas.openxmlformats.org/officeDocument/2006/relationships/slide" Target="slides/slide10.xml"/><Relationship Id="rId59" Type="http://schemas.openxmlformats.org/officeDocument/2006/relationships/font" Target="fonts/CatamaranLight-regular.fntdata"/><Relationship Id="rId14" Type="http://schemas.openxmlformats.org/officeDocument/2006/relationships/slide" Target="slides/slide9.xml"/><Relationship Id="rId58" Type="http://schemas.openxmlformats.org/officeDocument/2006/relationships/font" Target="fonts/Livv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7fa57f25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7fa57f25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7fa57f25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7fa57f25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7fa57f25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7fa57f25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fa57f2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fa57f2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fa57f2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fa57f2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fa57f2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fa57f2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7fa57f25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7fa57f25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7fa57f25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7fa57f25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7fa57f25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7fa57f25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fa57f25a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7fa57f25a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e13d9a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e13d9a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7fa57f25a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7fa57f25a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7fa57f25a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7fa57f25a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7fa57f2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7fa57f2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7fa57f25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7fa57f25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7fa57f25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7fa57f25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7fa57f25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7fa57f25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7fa57f25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7fa57f25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7fa57f25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7fa57f25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7fa57f25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7fa57f25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7fa57f25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7fa57f25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fa57f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fa57f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7fa57f2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7fa57f2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7fa57f25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7fa57f25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7fa57f25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7fa57f25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7fa57f25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7fa57f25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158d5a3e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58d5a3e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7fa57f2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7fa57f2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7fa57f25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7fa57f25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7fa57f2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7fa57f2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fa57f2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7fa57f2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7fa57f25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7fa57f25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 name="Google Shape;10;p2"/>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2"/>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3"/>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3"/>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3"/>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2" name="Google Shape;72;p13"/>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3" name="Google Shape;73;p13"/>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5" name="Google Shape;75;p13"/>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6" name="Google Shape;76;p13"/>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3"/>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8" name="Google Shape;78;p13"/>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9" name="Google Shape;79;p13"/>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82" name="Shape 82"/>
        <p:cNvGrpSpPr/>
        <p:nvPr/>
      </p:nvGrpSpPr>
      <p:grpSpPr>
        <a:xfrm>
          <a:off x="0" y="0"/>
          <a:ext cx="0" cy="0"/>
          <a:chOff x="0" y="0"/>
          <a:chExt cx="0" cy="0"/>
        </a:xfrm>
      </p:grpSpPr>
      <p:sp>
        <p:nvSpPr>
          <p:cNvPr id="83" name="Google Shape;83;p15"/>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5"/>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5"/>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88" name="Shape 88"/>
        <p:cNvGrpSpPr/>
        <p:nvPr/>
      </p:nvGrpSpPr>
      <p:grpSpPr>
        <a:xfrm>
          <a:off x="0" y="0"/>
          <a:ext cx="0" cy="0"/>
          <a:chOff x="0" y="0"/>
          <a:chExt cx="0" cy="0"/>
        </a:xfrm>
      </p:grpSpPr>
      <p:sp>
        <p:nvSpPr>
          <p:cNvPr id="89" name="Google Shape;89;p16"/>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0" name="Google Shape;90;p16"/>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91" name="Shape 91"/>
        <p:cNvGrpSpPr/>
        <p:nvPr/>
      </p:nvGrpSpPr>
      <p:grpSpPr>
        <a:xfrm>
          <a:off x="0" y="0"/>
          <a:ext cx="0" cy="0"/>
          <a:chOff x="0" y="0"/>
          <a:chExt cx="0" cy="0"/>
        </a:xfrm>
      </p:grpSpPr>
      <p:sp>
        <p:nvSpPr>
          <p:cNvPr id="92" name="Google Shape;92;p17"/>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3" name="Google Shape;93;p17"/>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7"/>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5" name="Google Shape;95;p17"/>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7"/>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8" name="Google Shape;98;p17"/>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1" name="Google Shape;101;p18"/>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2" name="Google Shape;102;p18"/>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8"/>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04" name="Google Shape;104;p18"/>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07" name="Google Shape;107;p19"/>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08" name="Shape 108"/>
        <p:cNvGrpSpPr/>
        <p:nvPr/>
      </p:nvGrpSpPr>
      <p:grpSpPr>
        <a:xfrm>
          <a:off x="0" y="0"/>
          <a:ext cx="0" cy="0"/>
          <a:chOff x="0" y="0"/>
          <a:chExt cx="0" cy="0"/>
        </a:xfrm>
      </p:grpSpPr>
      <p:sp>
        <p:nvSpPr>
          <p:cNvPr id="109" name="Google Shape;109;p2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0" name="Google Shape;110;p20"/>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 name="Google Shape;16;p3"/>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 name="Google Shape;17;p3"/>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 name="Google Shape;19;p3"/>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 name="Google Shape;20;p3"/>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2" name="Google Shape;22;p3"/>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3" name="Google Shape;23;p3"/>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 name="Google Shape;24;p3"/>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6" name="Google Shape;26;p3"/>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3"/>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11" name="Shape 111"/>
        <p:cNvGrpSpPr/>
        <p:nvPr/>
      </p:nvGrpSpPr>
      <p:grpSpPr>
        <a:xfrm>
          <a:off x="0" y="0"/>
          <a:ext cx="0" cy="0"/>
          <a:chOff x="0" y="0"/>
          <a:chExt cx="0" cy="0"/>
        </a:xfrm>
      </p:grpSpPr>
      <p:sp>
        <p:nvSpPr>
          <p:cNvPr id="112" name="Google Shape;112;p21"/>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3" name="Google Shape;113;p21"/>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21"/>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30" name="Google Shape;30;p4"/>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 name="Google Shape;33;p5"/>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4" name="Google Shape;34;p5"/>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 name="Google Shape;36;p5"/>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5"/>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8" name="Google Shape;38;p5"/>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 name="Google Shape;39;p5"/>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5"/>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3" name="Google Shape;43;p6"/>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 name="Google Shape;44;p6"/>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5" name="Google Shape;45;p6"/>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 name="Google Shape;46;p6"/>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 name="Google Shape;47;p6"/>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8" name="Google Shape;48;p6"/>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51" name="Google Shape;51;p7"/>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52" name="Shape 52"/>
        <p:cNvGrpSpPr/>
        <p:nvPr/>
      </p:nvGrpSpPr>
      <p:grpSpPr>
        <a:xfrm>
          <a:off x="0" y="0"/>
          <a:ext cx="0" cy="0"/>
          <a:chOff x="0" y="0"/>
          <a:chExt cx="0" cy="0"/>
        </a:xfrm>
      </p:grpSpPr>
      <p:sp>
        <p:nvSpPr>
          <p:cNvPr id="53" name="Google Shape;53;p8"/>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8"/>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55" name="Shape 55"/>
        <p:cNvGrpSpPr/>
        <p:nvPr/>
      </p:nvGrpSpPr>
      <p:grpSpPr>
        <a:xfrm>
          <a:off x="0" y="0"/>
          <a:ext cx="0" cy="0"/>
          <a:chOff x="0" y="0"/>
          <a:chExt cx="0" cy="0"/>
        </a:xfrm>
      </p:grpSpPr>
      <p:sp>
        <p:nvSpPr>
          <p:cNvPr id="56" name="Google Shape;56;p9"/>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58" name="Shape 58"/>
        <p:cNvGrpSpPr/>
        <p:nvPr/>
      </p:nvGrpSpPr>
      <p:grpSpPr>
        <a:xfrm>
          <a:off x="0" y="0"/>
          <a:ext cx="0" cy="0"/>
          <a:chOff x="0" y="0"/>
          <a:chExt cx="0" cy="0"/>
        </a:xfrm>
      </p:grpSpPr>
      <p:sp>
        <p:nvSpPr>
          <p:cNvPr id="59" name="Google Shape;59;p10"/>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 name="Google Shape;60;p10"/>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3.jp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12807" l="27256" r="26214" t="20172"/>
          <a:stretch/>
        </p:blipFill>
        <p:spPr>
          <a:xfrm>
            <a:off x="2627275" y="366811"/>
            <a:ext cx="6715199" cy="4409878"/>
          </a:xfrm>
          <a:prstGeom prst="rect">
            <a:avLst/>
          </a:prstGeom>
          <a:noFill/>
          <a:ln>
            <a:noFill/>
          </a:ln>
        </p:spPr>
      </p:pic>
      <p:sp>
        <p:nvSpPr>
          <p:cNvPr id="120" name="Google Shape;120;p22"/>
          <p:cNvSpPr/>
          <p:nvPr/>
        </p:nvSpPr>
        <p:spPr>
          <a:xfrm rot="5400000">
            <a:off x="80650" y="-112350"/>
            <a:ext cx="5175300" cy="5400000"/>
          </a:xfrm>
          <a:prstGeom prst="rect">
            <a:avLst/>
          </a:prstGeom>
          <a:solidFill>
            <a:schemeClr val="accent1">
              <a:alpha val="861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 type="subTitle"/>
          </p:nvPr>
        </p:nvSpPr>
        <p:spPr>
          <a:xfrm>
            <a:off x="158800" y="4206500"/>
            <a:ext cx="24021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solidFill>
                  <a:srgbClr val="E8E9E9"/>
                </a:solidFill>
              </a:rPr>
              <a:t>KIRTAN PATEL</a:t>
            </a:r>
            <a:endParaRPr sz="1500">
              <a:solidFill>
                <a:srgbClr val="E8E9E9"/>
              </a:solidFill>
            </a:endParaRPr>
          </a:p>
          <a:p>
            <a:pPr indent="0" lvl="0" marL="0" rtl="0" algn="l">
              <a:spcBef>
                <a:spcPts val="0"/>
              </a:spcBef>
              <a:spcAft>
                <a:spcPts val="0"/>
              </a:spcAft>
              <a:buNone/>
            </a:pPr>
            <a:r>
              <a:rPr lang="en" sz="1500">
                <a:solidFill>
                  <a:srgbClr val="E8E9E9"/>
                </a:solidFill>
              </a:rPr>
              <a:t>KAHAN LAKHANI</a:t>
            </a:r>
            <a:endParaRPr sz="1500">
              <a:solidFill>
                <a:srgbClr val="E8E9E9"/>
              </a:solidFill>
            </a:endParaRPr>
          </a:p>
          <a:p>
            <a:pPr indent="0" lvl="0" marL="0" rtl="0" algn="l">
              <a:spcBef>
                <a:spcPts val="0"/>
              </a:spcBef>
              <a:spcAft>
                <a:spcPts val="0"/>
              </a:spcAft>
              <a:buNone/>
            </a:pPr>
            <a:r>
              <a:rPr lang="en" sz="1500">
                <a:solidFill>
                  <a:srgbClr val="E8E9E9"/>
                </a:solidFill>
              </a:rPr>
              <a:t>NISHARG MANVAR</a:t>
            </a:r>
            <a:endParaRPr sz="1500">
              <a:solidFill>
                <a:srgbClr val="E8E9E9"/>
              </a:solidFill>
            </a:endParaRPr>
          </a:p>
          <a:p>
            <a:pPr indent="0" lvl="0" marL="0" rtl="0" algn="l">
              <a:spcBef>
                <a:spcPts val="0"/>
              </a:spcBef>
              <a:spcAft>
                <a:spcPts val="0"/>
              </a:spcAft>
              <a:buNone/>
            </a:pPr>
            <a:r>
              <a:rPr lang="en" sz="1500">
                <a:solidFill>
                  <a:srgbClr val="E8E9E9"/>
                </a:solidFill>
              </a:rPr>
              <a:t>HARISH R</a:t>
            </a:r>
            <a:endParaRPr sz="1500">
              <a:solidFill>
                <a:srgbClr val="E8E9E9"/>
              </a:solidFill>
            </a:endParaRPr>
          </a:p>
          <a:p>
            <a:pPr indent="0" lvl="0" marL="0" rtl="0" algn="l">
              <a:spcBef>
                <a:spcPts val="0"/>
              </a:spcBef>
              <a:spcAft>
                <a:spcPts val="0"/>
              </a:spcAft>
              <a:buNone/>
            </a:pPr>
            <a:r>
              <a:rPr lang="en" sz="1500">
                <a:solidFill>
                  <a:srgbClr val="E8E9E9"/>
                </a:solidFill>
              </a:rPr>
              <a:t>DHRUV MAROO</a:t>
            </a:r>
            <a:endParaRPr sz="1500">
              <a:solidFill>
                <a:srgbClr val="E8E9E9"/>
              </a:solidFill>
            </a:endParaRPr>
          </a:p>
        </p:txBody>
      </p:sp>
      <p:sp>
        <p:nvSpPr>
          <p:cNvPr id="122" name="Google Shape;122;p22"/>
          <p:cNvSpPr txBox="1"/>
          <p:nvPr>
            <p:ph type="ctrTitle"/>
          </p:nvPr>
        </p:nvSpPr>
        <p:spPr>
          <a:xfrm>
            <a:off x="239375" y="2058800"/>
            <a:ext cx="52374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lt1"/>
                </a:solidFill>
              </a:rPr>
              <a:t>TEAM</a:t>
            </a:r>
            <a:endParaRPr sz="2400">
              <a:solidFill>
                <a:schemeClr val="lt1"/>
              </a:solidFill>
            </a:endParaRPr>
          </a:p>
          <a:p>
            <a:pPr indent="0" lvl="0" marL="0" rtl="0" algn="l">
              <a:spcBef>
                <a:spcPts val="0"/>
              </a:spcBef>
              <a:spcAft>
                <a:spcPts val="0"/>
              </a:spcAft>
              <a:buNone/>
            </a:pPr>
            <a:r>
              <a:rPr lang="en" sz="2800">
                <a:solidFill>
                  <a:schemeClr val="lt1"/>
                </a:solidFill>
              </a:rPr>
              <a:t>TECHKNIGHT’S ALLIANCE</a:t>
            </a:r>
            <a:endParaRPr sz="2800">
              <a:solidFill>
                <a:schemeClr val="lt1"/>
              </a:solidFill>
            </a:endParaRPr>
          </a:p>
          <a:p>
            <a:pPr indent="0" lvl="0" marL="0" rtl="0" algn="l">
              <a:spcBef>
                <a:spcPts val="0"/>
              </a:spcBef>
              <a:spcAft>
                <a:spcPts val="0"/>
              </a:spcAft>
              <a:buNone/>
            </a:pPr>
            <a:r>
              <a:rPr lang="en" sz="2200">
                <a:solidFill>
                  <a:schemeClr val="lt1"/>
                </a:solidFill>
              </a:rPr>
              <a:t>IIT MADRAS</a:t>
            </a:r>
            <a:endParaRPr sz="2200">
              <a:solidFill>
                <a:schemeClr val="lt1"/>
              </a:solidFill>
            </a:endParaRPr>
          </a:p>
        </p:txBody>
      </p:sp>
      <p:sp>
        <p:nvSpPr>
          <p:cNvPr id="123" name="Google Shape;123;p22"/>
          <p:cNvSpPr/>
          <p:nvPr/>
        </p:nvSpPr>
        <p:spPr>
          <a:xfrm flipH="1" rot="-5400000">
            <a:off x="6461700" y="2461200"/>
            <a:ext cx="5159400" cy="23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txBox="1"/>
          <p:nvPr/>
        </p:nvSpPr>
        <p:spPr>
          <a:xfrm>
            <a:off x="256450" y="637850"/>
            <a:ext cx="34902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2500">
                <a:solidFill>
                  <a:srgbClr val="FFFFFF"/>
                </a:solidFill>
                <a:latin typeface="Livvic"/>
                <a:ea typeface="Livvic"/>
                <a:cs typeface="Livvic"/>
                <a:sym typeface="Livvic"/>
              </a:rPr>
              <a:t>Multi-agent Coverage Planning System</a:t>
            </a:r>
            <a:endParaRPr sz="2500">
              <a:solidFill>
                <a:srgbClr val="FFFFFF"/>
              </a:solidFill>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6" type="ctrTitle"/>
          </p:nvPr>
        </p:nvSpPr>
        <p:spPr>
          <a:xfrm>
            <a:off x="388475" y="302250"/>
            <a:ext cx="78756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Electronics and Power</a:t>
            </a:r>
            <a:endParaRPr>
              <a:solidFill>
                <a:schemeClr val="accent2"/>
              </a:solidFill>
              <a:latin typeface="Montserrat"/>
              <a:ea typeface="Montserrat"/>
              <a:cs typeface="Montserrat"/>
              <a:sym typeface="Montserrat"/>
            </a:endParaRPr>
          </a:p>
        </p:txBody>
      </p:sp>
      <p:sp>
        <p:nvSpPr>
          <p:cNvPr id="204" name="Google Shape;204;p31"/>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205" name="Google Shape;205;p31"/>
          <p:cNvSpPr txBox="1"/>
          <p:nvPr/>
        </p:nvSpPr>
        <p:spPr>
          <a:xfrm>
            <a:off x="388475" y="1233450"/>
            <a:ext cx="4101300" cy="320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solidFill>
                  <a:schemeClr val="accent2"/>
                </a:solidFill>
                <a:latin typeface="Lato"/>
                <a:ea typeface="Lato"/>
                <a:cs typeface="Lato"/>
                <a:sym typeface="Lato"/>
              </a:rPr>
              <a:t>BATTERY PACK</a:t>
            </a:r>
            <a:endParaRPr sz="2000">
              <a:solidFill>
                <a:schemeClr val="accent2"/>
              </a:solidFill>
              <a:latin typeface="Lato"/>
              <a:ea typeface="Lato"/>
              <a:cs typeface="Lato"/>
              <a:sym typeface="Lato"/>
            </a:endParaRPr>
          </a:p>
          <a:p>
            <a:pPr indent="-330200" lvl="0" marL="457200" rtl="0" algn="l">
              <a:lnSpc>
                <a:spcPct val="115000"/>
              </a:lnSpc>
              <a:spcBef>
                <a:spcPts val="1200"/>
              </a:spcBef>
              <a:spcAft>
                <a:spcPts val="0"/>
              </a:spcAft>
              <a:buClr>
                <a:schemeClr val="accent2"/>
              </a:buClr>
              <a:buSzPts val="1600"/>
              <a:buFont typeface="Lato"/>
              <a:buChar char="●"/>
            </a:pPr>
            <a:r>
              <a:rPr lang="en" sz="1600">
                <a:solidFill>
                  <a:schemeClr val="accent2"/>
                </a:solidFill>
                <a:latin typeface="Lato"/>
                <a:ea typeface="Lato"/>
                <a:cs typeface="Lato"/>
                <a:sym typeface="Lato"/>
              </a:rPr>
              <a:t>A battery pack consisting of 4 LG HG-2 18650 3000 mAh Li-ion batteries</a:t>
            </a:r>
            <a:endParaRPr sz="1600">
              <a:solidFill>
                <a:schemeClr val="accent2"/>
              </a:solidFill>
              <a:latin typeface="Lato"/>
              <a:ea typeface="Lato"/>
              <a:cs typeface="Lato"/>
              <a:sym typeface="Lato"/>
            </a:endParaRPr>
          </a:p>
          <a:p>
            <a:pPr indent="-330200" lvl="0" marL="4572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Aspects considered :</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Energy density</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Should last long enough for one clean without having to recharge in middle</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Minimum calendar ageing</a:t>
            </a:r>
            <a:endParaRPr sz="1600">
              <a:solidFill>
                <a:schemeClr val="accent2"/>
              </a:solidFill>
              <a:latin typeface="Lato"/>
              <a:ea typeface="Lato"/>
              <a:cs typeface="Lato"/>
              <a:sym typeface="Lato"/>
            </a:endParaRPr>
          </a:p>
        </p:txBody>
      </p:sp>
      <p:sp>
        <p:nvSpPr>
          <p:cNvPr id="206" name="Google Shape;206;p31"/>
          <p:cNvSpPr txBox="1"/>
          <p:nvPr/>
        </p:nvSpPr>
        <p:spPr>
          <a:xfrm>
            <a:off x="4740850" y="1163825"/>
            <a:ext cx="3757800" cy="320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solidFill>
                  <a:schemeClr val="accent2"/>
                </a:solidFill>
                <a:latin typeface="Lato"/>
                <a:ea typeface="Lato"/>
                <a:cs typeface="Lato"/>
                <a:sym typeface="Lato"/>
              </a:rPr>
              <a:t>MOTORS</a:t>
            </a:r>
            <a:endParaRPr sz="2000">
              <a:solidFill>
                <a:schemeClr val="accent2"/>
              </a:solidFill>
              <a:latin typeface="Lato"/>
              <a:ea typeface="Lato"/>
              <a:cs typeface="Lato"/>
              <a:sym typeface="Lato"/>
            </a:endParaRPr>
          </a:p>
          <a:p>
            <a:pPr indent="-330200" lvl="0" marL="457200" rtl="0" algn="l">
              <a:lnSpc>
                <a:spcPct val="115000"/>
              </a:lnSpc>
              <a:spcBef>
                <a:spcPts val="1200"/>
              </a:spcBef>
              <a:spcAft>
                <a:spcPts val="0"/>
              </a:spcAft>
              <a:buClr>
                <a:schemeClr val="accent2"/>
              </a:buClr>
              <a:buSzPts val="1600"/>
              <a:buFont typeface="Lato"/>
              <a:buChar char="●"/>
            </a:pPr>
            <a:r>
              <a:rPr lang="en" sz="1600">
                <a:solidFill>
                  <a:schemeClr val="accent2"/>
                </a:solidFill>
                <a:latin typeface="Lato"/>
                <a:ea typeface="Lato"/>
                <a:cs typeface="Lato"/>
                <a:sym typeface="Lato"/>
              </a:rPr>
              <a:t>DC Gear Motor</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Component Chosen : RS-540SH-5045</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Purpose : To drive the wheels</a:t>
            </a:r>
            <a:endParaRPr sz="1600">
              <a:solidFill>
                <a:schemeClr val="accent2"/>
              </a:solidFill>
              <a:latin typeface="Lato"/>
              <a:ea typeface="Lato"/>
              <a:cs typeface="Lato"/>
              <a:sym typeface="Lato"/>
            </a:endParaRPr>
          </a:p>
          <a:p>
            <a:pPr indent="-330200" lvl="0" marL="4572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DC Motor - Fan</a:t>
            </a:r>
            <a:endParaRPr sz="1600">
              <a:solidFill>
                <a:schemeClr val="accent2"/>
              </a:solidFill>
              <a:latin typeface="Lato"/>
              <a:ea typeface="Lato"/>
              <a:cs typeface="Lato"/>
              <a:sym typeface="Lato"/>
            </a:endParaRPr>
          </a:p>
          <a:p>
            <a:pPr indent="-330200" lvl="1" marL="914400" rtl="0" algn="l">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Component Chosen : 12V - 3000 RPM DC</a:t>
            </a:r>
            <a:endParaRPr sz="1600">
              <a:solidFill>
                <a:schemeClr val="accent2"/>
              </a:solidFill>
              <a:latin typeface="Lato"/>
              <a:ea typeface="Lato"/>
              <a:cs typeface="Lato"/>
              <a:sym typeface="Lato"/>
            </a:endParaRPr>
          </a:p>
          <a:p>
            <a:pPr indent="-330200" lvl="1" marL="9144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Purpose : to run the vacuum fan</a:t>
            </a:r>
            <a:endParaRPr sz="1600">
              <a:solidFill>
                <a:schemeClr val="accent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Manufacturability</a:t>
            </a:r>
            <a:endParaRPr>
              <a:solidFill>
                <a:schemeClr val="accent2"/>
              </a:solidFill>
              <a:latin typeface="Montserrat"/>
              <a:ea typeface="Montserrat"/>
              <a:cs typeface="Montserrat"/>
              <a:sym typeface="Montserrat"/>
            </a:endParaRPr>
          </a:p>
        </p:txBody>
      </p:sp>
      <p:graphicFrame>
        <p:nvGraphicFramePr>
          <p:cNvPr id="212" name="Google Shape;212;p32"/>
          <p:cNvGraphicFramePr/>
          <p:nvPr/>
        </p:nvGraphicFramePr>
        <p:xfrm>
          <a:off x="941850" y="1484750"/>
          <a:ext cx="3000000" cy="3000000"/>
        </p:xfrm>
        <a:graphic>
          <a:graphicData uri="http://schemas.openxmlformats.org/drawingml/2006/table">
            <a:tbl>
              <a:tblPr>
                <a:noFill/>
                <a:tableStyleId>{29462C71-AA3F-4F8C-9C50-4E5FA2FA8C4E}</a:tableStyleId>
              </a:tblPr>
              <a:tblGrid>
                <a:gridCol w="2007200"/>
                <a:gridCol w="1563175"/>
                <a:gridCol w="1563175"/>
                <a:gridCol w="2216900"/>
              </a:tblGrid>
              <a:tr h="492600">
                <a:tc>
                  <a:txBody>
                    <a:bodyPr/>
                    <a:lstStyle/>
                    <a:p>
                      <a:pPr indent="0" lvl="0" marL="0" rtl="0" algn="ctr">
                        <a:spcBef>
                          <a:spcPts val="0"/>
                        </a:spcBef>
                        <a:spcAft>
                          <a:spcPts val="0"/>
                        </a:spcAft>
                        <a:buNone/>
                      </a:pPr>
                      <a:r>
                        <a:rPr b="1" lang="en" sz="1100">
                          <a:solidFill>
                            <a:schemeClr val="accent2"/>
                          </a:solidFill>
                        </a:rPr>
                        <a:t>Component</a:t>
                      </a:r>
                      <a:endParaRPr b="1" sz="1100">
                        <a:solidFill>
                          <a:schemeClr val="accent2"/>
                        </a:solidFill>
                      </a:endParaRPr>
                    </a:p>
                  </a:txBody>
                  <a:tcPr marT="63500" marB="63500" marR="63500" marL="6350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2"/>
                          </a:solidFill>
                        </a:rPr>
                        <a:t>Manufacturer</a:t>
                      </a:r>
                      <a:endParaRPr b="1" sz="1100">
                        <a:solidFill>
                          <a:schemeClr val="accent2"/>
                        </a:solidFill>
                      </a:endParaRPr>
                    </a:p>
                  </a:txBody>
                  <a:tcPr marT="63500" marB="63500" marR="63500" marL="6350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2"/>
                          </a:solidFill>
                        </a:rPr>
                        <a:t>Procurement in India</a:t>
                      </a:r>
                      <a:endParaRPr b="1" sz="1100">
                        <a:solidFill>
                          <a:schemeClr val="accent2"/>
                        </a:solidFill>
                      </a:endParaRPr>
                    </a:p>
                  </a:txBody>
                  <a:tcPr marT="63500" marB="63500" marR="63500" marL="6350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accent2"/>
                          </a:solidFill>
                        </a:rPr>
                        <a:t>Component Testing</a:t>
                      </a:r>
                      <a:endParaRPr b="1" sz="1100">
                        <a:solidFill>
                          <a:schemeClr val="accent2"/>
                        </a:solidFill>
                      </a:endParaRPr>
                    </a:p>
                  </a:txBody>
                  <a:tcPr marT="63500" marB="63500" marR="63500" marL="6350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414875">
                <a:tc>
                  <a:txBody>
                    <a:bodyPr/>
                    <a:lstStyle/>
                    <a:p>
                      <a:pPr indent="0" lvl="0" marL="0" rtl="0" algn="ctr">
                        <a:spcBef>
                          <a:spcPts val="0"/>
                        </a:spcBef>
                        <a:spcAft>
                          <a:spcPts val="0"/>
                        </a:spcAft>
                        <a:buNone/>
                      </a:pPr>
                      <a:r>
                        <a:rPr lang="en" sz="1100">
                          <a:solidFill>
                            <a:schemeClr val="accent2"/>
                          </a:solidFill>
                        </a:rPr>
                        <a:t>MPU 6050</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InvenSense</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Mouser Electronics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Basic Calibration (using Adafruit Library)</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561325">
                <a:tc>
                  <a:txBody>
                    <a:bodyPr/>
                    <a:lstStyle/>
                    <a:p>
                      <a:pPr indent="0" lvl="0" marL="0" rtl="0" algn="ctr">
                        <a:spcBef>
                          <a:spcPts val="0"/>
                        </a:spcBef>
                        <a:spcAft>
                          <a:spcPts val="0"/>
                        </a:spcAft>
                        <a:buNone/>
                      </a:pPr>
                      <a:r>
                        <a:rPr lang="en" sz="1100">
                          <a:solidFill>
                            <a:schemeClr val="accent2"/>
                          </a:solidFill>
                        </a:rPr>
                        <a:t>TF-LUNA Micro LiDAR</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Benewake</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Robu.in</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Elementary software testing (using the Serial library)</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44575">
                <a:tc>
                  <a:txBody>
                    <a:bodyPr/>
                    <a:lstStyle/>
                    <a:p>
                      <a:pPr indent="0" lvl="0" marL="0" rtl="0" algn="ctr">
                        <a:spcBef>
                          <a:spcPts val="0"/>
                        </a:spcBef>
                        <a:spcAft>
                          <a:spcPts val="0"/>
                        </a:spcAft>
                        <a:buNone/>
                      </a:pPr>
                      <a:r>
                        <a:rPr lang="en" sz="1100">
                          <a:solidFill>
                            <a:schemeClr val="accent2"/>
                          </a:solidFill>
                        </a:rPr>
                        <a:t>ESP32 WROOM board</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Espressif</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Robu.in</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Unit tests (using the ESP-IDF)</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93925">
                <a:tc>
                  <a:txBody>
                    <a:bodyPr/>
                    <a:lstStyle/>
                    <a:p>
                      <a:pPr indent="0" lvl="0" marL="0" rtl="0" algn="ctr">
                        <a:spcBef>
                          <a:spcPts val="0"/>
                        </a:spcBef>
                        <a:spcAft>
                          <a:spcPts val="0"/>
                        </a:spcAft>
                        <a:buNone/>
                      </a:pPr>
                      <a:r>
                        <a:rPr lang="en" sz="1100">
                          <a:solidFill>
                            <a:schemeClr val="accent2"/>
                          </a:solidFill>
                        </a:rPr>
                        <a:t>LG HG2 18650 Cells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LG</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Battery Bro</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Capacity tests and CCD tests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312875">
                <a:tc>
                  <a:txBody>
                    <a:bodyPr/>
                    <a:lstStyle/>
                    <a:p>
                      <a:pPr indent="0" lvl="0" marL="0" rtl="0" algn="ctr">
                        <a:spcBef>
                          <a:spcPts val="0"/>
                        </a:spcBef>
                        <a:spcAft>
                          <a:spcPts val="0"/>
                        </a:spcAft>
                        <a:buNone/>
                      </a:pPr>
                      <a:r>
                        <a:rPr lang="en" sz="1100">
                          <a:solidFill>
                            <a:schemeClr val="accent2"/>
                          </a:solidFill>
                        </a:rPr>
                        <a:t>DC Motors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Kysan Electronics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Kysan Electronics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Direct testing to find temperature and efficiency</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6" type="ctrTitle"/>
          </p:nvPr>
        </p:nvSpPr>
        <p:spPr>
          <a:xfrm>
            <a:off x="388475" y="117225"/>
            <a:ext cx="82458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Failure Modes and Effects Analysis (FEMA)</a:t>
            </a:r>
            <a:endParaRPr sz="3000">
              <a:solidFill>
                <a:schemeClr val="accent2"/>
              </a:solidFill>
              <a:latin typeface="Montserrat"/>
              <a:ea typeface="Montserrat"/>
              <a:cs typeface="Montserrat"/>
              <a:sym typeface="Montserrat"/>
            </a:endParaRPr>
          </a:p>
        </p:txBody>
      </p:sp>
      <p:sp>
        <p:nvSpPr>
          <p:cNvPr id="218" name="Google Shape;218;p33"/>
          <p:cNvSpPr txBox="1"/>
          <p:nvPr/>
        </p:nvSpPr>
        <p:spPr>
          <a:xfrm>
            <a:off x="450150" y="869625"/>
            <a:ext cx="3866700" cy="31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accent2"/>
                </a:solidFill>
                <a:latin typeface="Lato"/>
                <a:ea typeface="Lato"/>
                <a:cs typeface="Lato"/>
                <a:sym typeface="Lato"/>
              </a:rPr>
              <a:t>Damaged Sensors</a:t>
            </a:r>
            <a:endParaRPr b="1" sz="2000">
              <a:solidFill>
                <a:schemeClr val="accent2"/>
              </a:solidFill>
              <a:latin typeface="Lato"/>
              <a:ea typeface="Lato"/>
              <a:cs typeface="Lato"/>
              <a:sym typeface="Lato"/>
            </a:endParaRPr>
          </a:p>
          <a:p>
            <a:pPr indent="-311150" lvl="0" marL="457200" rtl="0" algn="just">
              <a:lnSpc>
                <a:spcPct val="115000"/>
              </a:lnSpc>
              <a:spcBef>
                <a:spcPts val="1200"/>
              </a:spcBef>
              <a:spcAft>
                <a:spcPts val="0"/>
              </a:spcAft>
              <a:buClr>
                <a:schemeClr val="accent2"/>
              </a:buClr>
              <a:buSzPts val="1300"/>
              <a:buFont typeface="Lato"/>
              <a:buChar char="●"/>
            </a:pPr>
            <a:r>
              <a:rPr b="1" lang="en" sz="1500">
                <a:solidFill>
                  <a:schemeClr val="accent2"/>
                </a:solidFill>
                <a:latin typeface="Lato"/>
                <a:ea typeface="Lato"/>
                <a:cs typeface="Lato"/>
                <a:sym typeface="Lato"/>
              </a:rPr>
              <a:t>CAUSE : </a:t>
            </a:r>
            <a:r>
              <a:rPr lang="en" sz="1300">
                <a:solidFill>
                  <a:schemeClr val="accent2"/>
                </a:solidFill>
                <a:latin typeface="Lato"/>
                <a:ea typeface="Lato"/>
                <a:cs typeface="Lato"/>
                <a:sym typeface="Lato"/>
              </a:rPr>
              <a:t>The IMU and Lidar might get damaged due to constant exposure to water and other fluids. </a:t>
            </a:r>
            <a:endParaRPr b="1" sz="1500">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500">
                <a:solidFill>
                  <a:schemeClr val="accent2"/>
                </a:solidFill>
                <a:latin typeface="Lato"/>
                <a:ea typeface="Lato"/>
                <a:cs typeface="Lato"/>
                <a:sym typeface="Lato"/>
              </a:rPr>
              <a:t>EFFECT : </a:t>
            </a:r>
            <a:r>
              <a:rPr lang="en" sz="1300">
                <a:solidFill>
                  <a:schemeClr val="accent2"/>
                </a:solidFill>
                <a:latin typeface="Lato"/>
                <a:ea typeface="Lato"/>
                <a:cs typeface="Lato"/>
                <a:sym typeface="Lato"/>
              </a:rPr>
              <a:t>Decrement in accuracy and total non-working in case of severe damage</a:t>
            </a:r>
            <a:endParaRPr sz="1500">
              <a:solidFill>
                <a:schemeClr val="accent2"/>
              </a:solidFill>
              <a:latin typeface="Lato"/>
              <a:ea typeface="Lato"/>
              <a:cs typeface="Lato"/>
              <a:sym typeface="Lato"/>
            </a:endParaRPr>
          </a:p>
          <a:p>
            <a:pPr indent="-323850" lvl="0" marL="457200" rtl="0" algn="just">
              <a:lnSpc>
                <a:spcPct val="115000"/>
              </a:lnSpc>
              <a:spcBef>
                <a:spcPts val="0"/>
              </a:spcBef>
              <a:spcAft>
                <a:spcPts val="0"/>
              </a:spcAft>
              <a:buClr>
                <a:schemeClr val="accent2"/>
              </a:buClr>
              <a:buSzPts val="1500"/>
              <a:buFont typeface="Lato"/>
              <a:buChar char="●"/>
            </a:pPr>
            <a:r>
              <a:rPr b="1" lang="en" sz="1500">
                <a:solidFill>
                  <a:schemeClr val="accent2"/>
                </a:solidFill>
                <a:latin typeface="Lato"/>
                <a:ea typeface="Lato"/>
                <a:cs typeface="Lato"/>
                <a:sym typeface="Lato"/>
              </a:rPr>
              <a:t>DETECTION : </a:t>
            </a:r>
            <a:r>
              <a:rPr b="1" lang="en" sz="1300">
                <a:solidFill>
                  <a:schemeClr val="accent2"/>
                </a:solidFill>
                <a:latin typeface="Lato"/>
                <a:ea typeface="Lato"/>
                <a:cs typeface="Lato"/>
                <a:sym typeface="Lato"/>
              </a:rPr>
              <a:t> </a:t>
            </a:r>
            <a:r>
              <a:rPr lang="en" sz="1300">
                <a:solidFill>
                  <a:schemeClr val="accent2"/>
                </a:solidFill>
                <a:latin typeface="Lato"/>
                <a:ea typeface="Lato"/>
                <a:cs typeface="Lato"/>
                <a:sym typeface="Lato"/>
              </a:rPr>
              <a:t>Unusual performance</a:t>
            </a:r>
            <a:endParaRPr sz="1300">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500">
                <a:solidFill>
                  <a:schemeClr val="accent2"/>
                </a:solidFill>
                <a:latin typeface="Lato"/>
                <a:ea typeface="Lato"/>
                <a:cs typeface="Lato"/>
                <a:sym typeface="Lato"/>
              </a:rPr>
              <a:t>ACTION : </a:t>
            </a:r>
            <a:r>
              <a:rPr b="1" lang="en" sz="1300">
                <a:solidFill>
                  <a:schemeClr val="accent2"/>
                </a:solidFill>
                <a:latin typeface="Lato"/>
                <a:ea typeface="Lato"/>
                <a:cs typeface="Lato"/>
                <a:sym typeface="Lato"/>
              </a:rPr>
              <a:t> </a:t>
            </a:r>
            <a:r>
              <a:rPr lang="en" sz="1300">
                <a:solidFill>
                  <a:schemeClr val="accent2"/>
                </a:solidFill>
                <a:latin typeface="Lato"/>
                <a:ea typeface="Lato"/>
                <a:cs typeface="Lato"/>
                <a:sym typeface="Lato"/>
              </a:rPr>
              <a:t>If one sensor is damaged, the sensor fusion algorithm detects a significant amount of discrepancy in the values obtained from two sensors.</a:t>
            </a:r>
            <a:endParaRPr b="1" sz="1500">
              <a:solidFill>
                <a:schemeClr val="accent2"/>
              </a:solidFill>
              <a:latin typeface="Lato"/>
              <a:ea typeface="Lato"/>
              <a:cs typeface="Lato"/>
              <a:sym typeface="Lato"/>
            </a:endParaRPr>
          </a:p>
        </p:txBody>
      </p:sp>
      <p:sp>
        <p:nvSpPr>
          <p:cNvPr id="219" name="Google Shape;219;p33"/>
          <p:cNvSpPr txBox="1"/>
          <p:nvPr/>
        </p:nvSpPr>
        <p:spPr>
          <a:xfrm>
            <a:off x="4366425" y="781200"/>
            <a:ext cx="4403400" cy="399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accent2"/>
                </a:solidFill>
                <a:latin typeface="Lato"/>
                <a:ea typeface="Lato"/>
                <a:cs typeface="Lato"/>
                <a:sym typeface="Lato"/>
              </a:rPr>
              <a:t>Erroneous Navigation</a:t>
            </a:r>
            <a:endParaRPr b="1" sz="2000">
              <a:solidFill>
                <a:schemeClr val="accent2"/>
              </a:solidFill>
              <a:latin typeface="Lato"/>
              <a:ea typeface="Lato"/>
              <a:cs typeface="Lato"/>
              <a:sym typeface="Lato"/>
            </a:endParaRPr>
          </a:p>
          <a:p>
            <a:pPr indent="-311150" lvl="0" marL="457200" rtl="0" algn="just">
              <a:lnSpc>
                <a:spcPct val="115000"/>
              </a:lnSpc>
              <a:spcBef>
                <a:spcPts val="1200"/>
              </a:spcBef>
              <a:spcAft>
                <a:spcPts val="0"/>
              </a:spcAft>
              <a:buClr>
                <a:schemeClr val="accent2"/>
              </a:buClr>
              <a:buSzPts val="1300"/>
              <a:buFont typeface="Lato"/>
              <a:buChar char="●"/>
            </a:pPr>
            <a:r>
              <a:rPr b="1" lang="en" sz="1500">
                <a:solidFill>
                  <a:schemeClr val="accent2"/>
                </a:solidFill>
                <a:latin typeface="Lato"/>
                <a:ea typeface="Lato"/>
                <a:cs typeface="Lato"/>
                <a:sym typeface="Lato"/>
              </a:rPr>
              <a:t>CAUSE : </a:t>
            </a:r>
            <a:r>
              <a:rPr lang="en" sz="1300">
                <a:solidFill>
                  <a:schemeClr val="accent2"/>
                </a:solidFill>
                <a:latin typeface="Lato"/>
                <a:ea typeface="Lato"/>
                <a:cs typeface="Lato"/>
                <a:sym typeface="Lato"/>
              </a:rPr>
              <a:t>The cumulative errors in the position of the bot leads to a significant deviation from the intended path</a:t>
            </a:r>
            <a:endParaRPr b="1" sz="1500">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500">
                <a:solidFill>
                  <a:schemeClr val="accent2"/>
                </a:solidFill>
                <a:latin typeface="Lato"/>
                <a:ea typeface="Lato"/>
                <a:cs typeface="Lato"/>
                <a:sym typeface="Lato"/>
              </a:rPr>
              <a:t>EFFECT : </a:t>
            </a:r>
            <a:r>
              <a:rPr lang="en" sz="1300">
                <a:solidFill>
                  <a:schemeClr val="accent2"/>
                </a:solidFill>
                <a:latin typeface="Lato"/>
                <a:ea typeface="Lato"/>
                <a:cs typeface="Lato"/>
                <a:sym typeface="Lato"/>
              </a:rPr>
              <a:t>Fallacious values being fed into the path planning algorithm further reducing the efficiency of bot</a:t>
            </a:r>
            <a:endParaRPr b="1" sz="1500">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500">
                <a:solidFill>
                  <a:schemeClr val="accent2"/>
                </a:solidFill>
                <a:latin typeface="Lato"/>
                <a:ea typeface="Lato"/>
                <a:cs typeface="Lato"/>
                <a:sym typeface="Lato"/>
              </a:rPr>
              <a:t>ACTION : </a:t>
            </a:r>
            <a:r>
              <a:rPr lang="en" sz="1300">
                <a:solidFill>
                  <a:schemeClr val="accent2"/>
                </a:solidFill>
                <a:latin typeface="Lato"/>
                <a:ea typeface="Lato"/>
                <a:cs typeface="Lato"/>
                <a:sym typeface="Lato"/>
              </a:rPr>
              <a:t>The following solutions are proposed :</a:t>
            </a:r>
            <a:endParaRPr sz="13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Implementation of an Extended Kalman filter algorithm to fuse the sensor data obtained from inertial measurement unit and LIDAR. ( Can be achieved via ROS Packages)</a:t>
            </a:r>
            <a:endParaRPr sz="13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Setting up a Proportional-Integral-Derivative controller in the navigation ROS stack to fine tune the control.</a:t>
            </a:r>
            <a:endParaRPr b="1" sz="1300">
              <a:solidFill>
                <a:schemeClr val="accent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idx="6" type="ctrTitle"/>
          </p:nvPr>
        </p:nvSpPr>
        <p:spPr>
          <a:xfrm>
            <a:off x="388475" y="117225"/>
            <a:ext cx="82458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Failure Modes and Effects Analysis (FEMA)</a:t>
            </a:r>
            <a:endParaRPr sz="3000">
              <a:solidFill>
                <a:schemeClr val="accent2"/>
              </a:solidFill>
              <a:latin typeface="Montserrat"/>
              <a:ea typeface="Montserrat"/>
              <a:cs typeface="Montserrat"/>
              <a:sym typeface="Montserrat"/>
            </a:endParaRPr>
          </a:p>
        </p:txBody>
      </p:sp>
      <p:sp>
        <p:nvSpPr>
          <p:cNvPr id="225" name="Google Shape;225;p34"/>
          <p:cNvSpPr txBox="1"/>
          <p:nvPr/>
        </p:nvSpPr>
        <p:spPr>
          <a:xfrm>
            <a:off x="456375" y="1048425"/>
            <a:ext cx="8128800" cy="27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accent2"/>
                </a:solidFill>
                <a:latin typeface="Lato"/>
                <a:ea typeface="Lato"/>
                <a:cs typeface="Lato"/>
                <a:sym typeface="Lato"/>
              </a:rPr>
              <a:t>Abnormal Temperature</a:t>
            </a:r>
            <a:endParaRPr b="1" sz="2000">
              <a:solidFill>
                <a:schemeClr val="accent2"/>
              </a:solidFill>
              <a:latin typeface="Lato"/>
              <a:ea typeface="Lato"/>
              <a:cs typeface="Lato"/>
              <a:sym typeface="Lato"/>
            </a:endParaRPr>
          </a:p>
          <a:p>
            <a:pPr indent="-311150" lvl="0" marL="457200" rtl="0" algn="just">
              <a:lnSpc>
                <a:spcPct val="115000"/>
              </a:lnSpc>
              <a:spcBef>
                <a:spcPts val="1200"/>
              </a:spcBef>
              <a:spcAft>
                <a:spcPts val="0"/>
              </a:spcAft>
              <a:buClr>
                <a:schemeClr val="accent2"/>
              </a:buClr>
              <a:buSzPts val="1300"/>
              <a:buFont typeface="Lato"/>
              <a:buChar char="●"/>
            </a:pPr>
            <a:r>
              <a:rPr b="1" lang="en" sz="1600">
                <a:solidFill>
                  <a:schemeClr val="accent2"/>
                </a:solidFill>
                <a:latin typeface="Lato"/>
                <a:ea typeface="Lato"/>
                <a:cs typeface="Lato"/>
                <a:sym typeface="Lato"/>
              </a:rPr>
              <a:t>CAUSE : </a:t>
            </a:r>
            <a:r>
              <a:rPr b="1" lang="en">
                <a:solidFill>
                  <a:schemeClr val="accent2"/>
                </a:solidFill>
                <a:latin typeface="Lato"/>
                <a:ea typeface="Lato"/>
                <a:cs typeface="Lato"/>
                <a:sym typeface="Lato"/>
              </a:rPr>
              <a:t> </a:t>
            </a:r>
            <a:r>
              <a:rPr lang="en">
                <a:solidFill>
                  <a:schemeClr val="accent2"/>
                </a:solidFill>
                <a:latin typeface="Lato"/>
                <a:ea typeface="Lato"/>
                <a:cs typeface="Lato"/>
                <a:sym typeface="Lato"/>
              </a:rPr>
              <a:t>Due to overload and continuous operations, the Lithium batteries might get over-discharged</a:t>
            </a:r>
            <a:endParaRPr>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600">
                <a:solidFill>
                  <a:schemeClr val="accent2"/>
                </a:solidFill>
                <a:latin typeface="Lato"/>
                <a:ea typeface="Lato"/>
                <a:cs typeface="Lato"/>
                <a:sym typeface="Lato"/>
              </a:rPr>
              <a:t>EFFECT : </a:t>
            </a:r>
            <a:r>
              <a:rPr b="1" lang="en">
                <a:solidFill>
                  <a:schemeClr val="accent2"/>
                </a:solidFill>
                <a:latin typeface="Lato"/>
                <a:ea typeface="Lato"/>
                <a:cs typeface="Lato"/>
                <a:sym typeface="Lato"/>
              </a:rPr>
              <a:t> </a:t>
            </a:r>
            <a:r>
              <a:rPr lang="en">
                <a:solidFill>
                  <a:schemeClr val="accent2"/>
                </a:solidFill>
                <a:latin typeface="Lato"/>
                <a:ea typeface="Lato"/>
                <a:cs typeface="Lato"/>
                <a:sym typeface="Lato"/>
              </a:rPr>
              <a:t>Significant risk of abnormal temperatures and the batteries getting exploded</a:t>
            </a:r>
            <a:endParaRPr>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600">
                <a:solidFill>
                  <a:schemeClr val="accent2"/>
                </a:solidFill>
                <a:latin typeface="Lato"/>
                <a:ea typeface="Lato"/>
                <a:cs typeface="Lato"/>
                <a:sym typeface="Lato"/>
              </a:rPr>
              <a:t>DETECTION : </a:t>
            </a:r>
            <a:r>
              <a:rPr lang="en">
                <a:solidFill>
                  <a:schemeClr val="accent2"/>
                </a:solidFill>
                <a:latin typeface="Lato"/>
                <a:ea typeface="Lato"/>
                <a:cs typeface="Lato"/>
                <a:sym typeface="Lato"/>
              </a:rPr>
              <a:t>The internal temperature sensors monitor the temperature of the batteries and the system continuously</a:t>
            </a:r>
            <a:endParaRPr b="1" sz="1600">
              <a:solidFill>
                <a:schemeClr val="accent2"/>
              </a:solidFill>
              <a:latin typeface="Lato"/>
              <a:ea typeface="Lato"/>
              <a:cs typeface="Lato"/>
              <a:sym typeface="Lato"/>
            </a:endParaRPr>
          </a:p>
          <a:p>
            <a:pPr indent="-311150" lvl="0" marL="457200" rtl="0" algn="just">
              <a:lnSpc>
                <a:spcPct val="115000"/>
              </a:lnSpc>
              <a:spcBef>
                <a:spcPts val="0"/>
              </a:spcBef>
              <a:spcAft>
                <a:spcPts val="0"/>
              </a:spcAft>
              <a:buClr>
                <a:schemeClr val="accent2"/>
              </a:buClr>
              <a:buSzPts val="1300"/>
              <a:buFont typeface="Lato"/>
              <a:buChar char="●"/>
            </a:pPr>
            <a:r>
              <a:rPr b="1" lang="en" sz="1600">
                <a:solidFill>
                  <a:schemeClr val="accent2"/>
                </a:solidFill>
                <a:latin typeface="Lato"/>
                <a:ea typeface="Lato"/>
                <a:cs typeface="Lato"/>
                <a:sym typeface="Lato"/>
              </a:rPr>
              <a:t>ACTION : </a:t>
            </a:r>
            <a:r>
              <a:rPr b="1" lang="en">
                <a:solidFill>
                  <a:schemeClr val="accent2"/>
                </a:solidFill>
                <a:latin typeface="Lato"/>
                <a:ea typeface="Lato"/>
                <a:cs typeface="Lato"/>
                <a:sym typeface="Lato"/>
              </a:rPr>
              <a:t> </a:t>
            </a:r>
            <a:r>
              <a:rPr lang="en">
                <a:solidFill>
                  <a:schemeClr val="accent2"/>
                </a:solidFill>
                <a:latin typeface="Lato"/>
                <a:ea typeface="Lato"/>
                <a:cs typeface="Lato"/>
                <a:sym typeface="Lato"/>
              </a:rPr>
              <a:t>The battery pack comes with a BMS which should handle this case forcing a shutdown of the power circuit. Further to prevent reaching abnormal temperatures, a proper ventilation system is considered while designing the model.</a:t>
            </a:r>
            <a:endParaRPr b="1" sz="1600">
              <a:solidFill>
                <a:schemeClr val="accen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5"/>
          <p:cNvSpPr/>
          <p:nvPr/>
        </p:nvSpPr>
        <p:spPr>
          <a:xfrm rot="-5400000">
            <a:off x="3797246" y="-82750"/>
            <a:ext cx="1553100" cy="79851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2" type="subTitle"/>
          </p:nvPr>
        </p:nvSpPr>
        <p:spPr>
          <a:xfrm>
            <a:off x="974425" y="3379650"/>
            <a:ext cx="7709100" cy="85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chemeClr val="lt1"/>
                </a:solidFill>
              </a:rPr>
              <a:t>The DARP Algorithm</a:t>
            </a:r>
            <a:endParaRPr sz="50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631875" y="842025"/>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37" name="Google Shape;237;p36"/>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Design robot paths that completely cover this area of interest in the minimum possible time called coverage path planning problem (CPP).</a:t>
            </a:r>
            <a:endParaRPr sz="18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pic>
        <p:nvPicPr>
          <p:cNvPr id="238" name="Google Shape;238;p36"/>
          <p:cNvPicPr preferRelativeResize="0"/>
          <p:nvPr/>
        </p:nvPicPr>
        <p:blipFill>
          <a:blip r:embed="rId3">
            <a:alphaModFix/>
          </a:blip>
          <a:stretch>
            <a:fillRect/>
          </a:stretch>
        </p:blipFill>
        <p:spPr>
          <a:xfrm>
            <a:off x="3267825" y="2172838"/>
            <a:ext cx="5734050" cy="1628775"/>
          </a:xfrm>
          <a:prstGeom prst="rect">
            <a:avLst/>
          </a:prstGeom>
          <a:noFill/>
          <a:ln>
            <a:noFill/>
          </a:ln>
        </p:spPr>
      </p:pic>
      <p:sp>
        <p:nvSpPr>
          <p:cNvPr id="239" name="Google Shape;239;p36"/>
          <p:cNvSpPr txBox="1"/>
          <p:nvPr>
            <p:ph idx="6" type="ctrTitle"/>
          </p:nvPr>
        </p:nvSpPr>
        <p:spPr>
          <a:xfrm>
            <a:off x="388475" y="302250"/>
            <a:ext cx="78756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DARP Working</a:t>
            </a:r>
            <a:endParaRPr>
              <a:solidFill>
                <a:schemeClr val="accent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ctrTitle"/>
          </p:nvPr>
        </p:nvSpPr>
        <p:spPr>
          <a:xfrm>
            <a:off x="631875" y="842025"/>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500">
                <a:solidFill>
                  <a:srgbClr val="000000"/>
                </a:solidFill>
                <a:latin typeface="Arial"/>
                <a:ea typeface="Arial"/>
                <a:cs typeface="Arial"/>
                <a:sym typeface="Arial"/>
              </a:rPr>
              <a:t>Basic Building Blocks</a:t>
            </a:r>
            <a:endParaRPr sz="1500"/>
          </a:p>
        </p:txBody>
      </p:sp>
      <p:sp>
        <p:nvSpPr>
          <p:cNvPr id="245" name="Google Shape;245;p37"/>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Font typeface="Arial"/>
              <a:buChar char="●"/>
            </a:pPr>
            <a:r>
              <a:rPr lang="en" sz="1600">
                <a:solidFill>
                  <a:srgbClr val="000000"/>
                </a:solidFill>
                <a:latin typeface="Arial"/>
                <a:ea typeface="Arial"/>
                <a:cs typeface="Arial"/>
                <a:sym typeface="Arial"/>
              </a:rPr>
              <a:t>Cellular decomposition</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Spanning tree coverage (STC)</a:t>
            </a:r>
            <a:endParaRPr sz="1600">
              <a:solidFill>
                <a:srgbClr val="000000"/>
              </a:solidFill>
              <a:latin typeface="Arial"/>
              <a:ea typeface="Arial"/>
              <a:cs typeface="Arial"/>
              <a:sym typeface="Arial"/>
            </a:endParaRPr>
          </a:p>
        </p:txBody>
      </p:sp>
      <p:sp>
        <p:nvSpPr>
          <p:cNvPr id="246" name="Google Shape;246;p37"/>
          <p:cNvSpPr txBox="1"/>
          <p:nvPr>
            <p:ph idx="2" type="ctrTitle"/>
          </p:nvPr>
        </p:nvSpPr>
        <p:spPr>
          <a:xfrm>
            <a:off x="4213664" y="842025"/>
            <a:ext cx="26979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txBox="1"/>
          <p:nvPr>
            <p:ph idx="7" type="ctrTitle"/>
          </p:nvPr>
        </p:nvSpPr>
        <p:spPr>
          <a:xfrm>
            <a:off x="4213664" y="3331934"/>
            <a:ext cx="25860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37"/>
          <p:cNvPicPr preferRelativeResize="0"/>
          <p:nvPr/>
        </p:nvPicPr>
        <p:blipFill>
          <a:blip r:embed="rId3">
            <a:alphaModFix/>
          </a:blip>
          <a:stretch>
            <a:fillRect/>
          </a:stretch>
        </p:blipFill>
        <p:spPr>
          <a:xfrm>
            <a:off x="3198750" y="842013"/>
            <a:ext cx="5734050"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ctrTitle"/>
          </p:nvPr>
        </p:nvSpPr>
        <p:spPr>
          <a:xfrm>
            <a:off x="631875" y="842025"/>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200">
                <a:solidFill>
                  <a:srgbClr val="000000"/>
                </a:solidFill>
                <a:latin typeface="Arial"/>
                <a:ea typeface="Arial"/>
                <a:cs typeface="Arial"/>
                <a:sym typeface="Arial"/>
              </a:rPr>
              <a:t>mCPP (multiple CPP)</a:t>
            </a:r>
            <a:endParaRPr sz="1200"/>
          </a:p>
        </p:txBody>
      </p:sp>
      <p:sp>
        <p:nvSpPr>
          <p:cNvPr id="255" name="Google Shape;255;p38"/>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So, the main idea of DARP (Divide Areas based on Robot’s Initial Positions)</a:t>
            </a:r>
            <a:r>
              <a:rPr lang="en" sz="1600">
                <a:solidFill>
                  <a:srgbClr val="292929"/>
                </a:solidFill>
                <a:highlight>
                  <a:srgbClr val="FFFFFF"/>
                </a:highlight>
                <a:latin typeface="Georgia"/>
                <a:ea typeface="Georgia"/>
                <a:cs typeface="Georgia"/>
                <a:sym typeface="Georgia"/>
              </a:rPr>
              <a:t> </a:t>
            </a:r>
            <a:r>
              <a:rPr lang="en" sz="1600">
                <a:solidFill>
                  <a:srgbClr val="000000"/>
                </a:solidFill>
                <a:latin typeface="Arial"/>
                <a:ea typeface="Arial"/>
                <a:cs typeface="Arial"/>
                <a:sym typeface="Arial"/>
              </a:rPr>
              <a:t>is to apply STC individually for each robot by first assigning a certain area of the map to each robot.</a:t>
            </a:r>
            <a:endParaRPr/>
          </a:p>
        </p:txBody>
      </p:sp>
      <p:sp>
        <p:nvSpPr>
          <p:cNvPr id="256" name="Google Shape;256;p38"/>
          <p:cNvSpPr txBox="1"/>
          <p:nvPr>
            <p:ph idx="2" type="ctrTitle"/>
          </p:nvPr>
        </p:nvSpPr>
        <p:spPr>
          <a:xfrm>
            <a:off x="4213664" y="842025"/>
            <a:ext cx="26979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txBox="1"/>
          <p:nvPr>
            <p:ph idx="7" type="ctrTitle"/>
          </p:nvPr>
        </p:nvSpPr>
        <p:spPr>
          <a:xfrm>
            <a:off x="4213664" y="3331934"/>
            <a:ext cx="25860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8"/>
          <p:cNvPicPr preferRelativeResize="0"/>
          <p:nvPr/>
        </p:nvPicPr>
        <p:blipFill>
          <a:blip r:embed="rId3">
            <a:alphaModFix/>
          </a:blip>
          <a:stretch>
            <a:fillRect/>
          </a:stretch>
        </p:blipFill>
        <p:spPr>
          <a:xfrm>
            <a:off x="3561022" y="575500"/>
            <a:ext cx="4937178" cy="412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ctrTitle"/>
          </p:nvPr>
        </p:nvSpPr>
        <p:spPr>
          <a:xfrm>
            <a:off x="631875" y="842025"/>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800">
                <a:solidFill>
                  <a:srgbClr val="000000"/>
                </a:solidFill>
                <a:latin typeface="Arial"/>
                <a:ea typeface="Arial"/>
                <a:cs typeface="Arial"/>
                <a:sym typeface="Arial"/>
              </a:rPr>
              <a:t>How to assign regions ?</a:t>
            </a:r>
            <a:endParaRPr/>
          </a:p>
        </p:txBody>
      </p:sp>
      <p:sp>
        <p:nvSpPr>
          <p:cNvPr id="267" name="Google Shape;267;p39"/>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Arial"/>
              <a:buChar char="●"/>
            </a:pPr>
            <a:r>
              <a:rPr lang="en" sz="1400">
                <a:solidFill>
                  <a:srgbClr val="000000"/>
                </a:solidFill>
                <a:latin typeface="Arial"/>
                <a:ea typeface="Arial"/>
                <a:cs typeface="Arial"/>
                <a:sym typeface="Arial"/>
              </a:rPr>
              <a:t>The most natural way seems to use the idea of Voronoi partitioning, i.e. assign a block to the robot with the closest initial position.</a:t>
            </a:r>
            <a:endParaRPr sz="14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We again run into the problem where the area</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 that each bot covers becomes dependent on the initial position of each bot.</a:t>
            </a:r>
            <a:endParaRPr sz="1400">
              <a:solidFill>
                <a:srgbClr val="000000"/>
              </a:solidFill>
              <a:latin typeface="Arial"/>
              <a:ea typeface="Arial"/>
              <a:cs typeface="Arial"/>
              <a:sym typeface="Arial"/>
            </a:endParaRPr>
          </a:p>
        </p:txBody>
      </p:sp>
      <p:sp>
        <p:nvSpPr>
          <p:cNvPr id="268" name="Google Shape;268;p39"/>
          <p:cNvSpPr txBox="1"/>
          <p:nvPr>
            <p:ph idx="4" type="ctrTitle"/>
          </p:nvPr>
        </p:nvSpPr>
        <p:spPr>
          <a:xfrm>
            <a:off x="631883" y="3331927"/>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9"/>
          <p:cNvPicPr preferRelativeResize="0"/>
          <p:nvPr/>
        </p:nvPicPr>
        <p:blipFill>
          <a:blip r:embed="rId3">
            <a:alphaModFix/>
          </a:blip>
          <a:stretch>
            <a:fillRect/>
          </a:stretch>
        </p:blipFill>
        <p:spPr>
          <a:xfrm>
            <a:off x="4945550" y="579425"/>
            <a:ext cx="2401050" cy="315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idx="6" type="ctrTitle"/>
          </p:nvPr>
        </p:nvSpPr>
        <p:spPr>
          <a:xfrm>
            <a:off x="388475" y="302250"/>
            <a:ext cx="78756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DARP 0.5</a:t>
            </a:r>
            <a:endParaRPr>
              <a:solidFill>
                <a:schemeClr val="accent2"/>
              </a:solidFill>
              <a:latin typeface="Montserrat"/>
              <a:ea typeface="Montserrat"/>
              <a:cs typeface="Montserrat"/>
              <a:sym typeface="Montserrat"/>
            </a:endParaRPr>
          </a:p>
        </p:txBody>
      </p:sp>
      <p:sp>
        <p:nvSpPr>
          <p:cNvPr id="275" name="Google Shape;275;p40"/>
          <p:cNvSpPr txBox="1"/>
          <p:nvPr/>
        </p:nvSpPr>
        <p:spPr>
          <a:xfrm>
            <a:off x="388475" y="1233450"/>
            <a:ext cx="4101300" cy="249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0000"/>
              </a:buClr>
              <a:buSzPts val="1200"/>
              <a:buChar char="●"/>
            </a:pPr>
            <a:r>
              <a:rPr lang="en" sz="1200"/>
              <a:t>For every ith operational robot, an evaluation matrix Ei is maintained. This evaluation matrix Ei expresses the level of reachability (e.g. distance) between the cells of L (the map)  and ith robot’s initial position xi(t0).</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The DARP algorithm’s core idea is that each evaluation matrix Ei can be appropriately “corrected” by a term mi as follows:</a:t>
            </a:r>
            <a:endParaRPr sz="1200"/>
          </a:p>
          <a:p>
            <a:pPr indent="0" lvl="0" marL="457200" rtl="0" algn="l">
              <a:lnSpc>
                <a:spcPct val="115000"/>
              </a:lnSpc>
              <a:spcBef>
                <a:spcPts val="0"/>
              </a:spcBef>
              <a:spcAft>
                <a:spcPts val="0"/>
              </a:spcAft>
              <a:buNone/>
            </a:pPr>
            <a:r>
              <a:t/>
            </a:r>
            <a:endParaRPr sz="1200"/>
          </a:p>
        </p:txBody>
      </p:sp>
      <p:sp>
        <p:nvSpPr>
          <p:cNvPr id="276" name="Google Shape;276;p40"/>
          <p:cNvSpPr txBox="1"/>
          <p:nvPr/>
        </p:nvSpPr>
        <p:spPr>
          <a:xfrm>
            <a:off x="5169500" y="1218375"/>
            <a:ext cx="3757800" cy="1656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Error function</a:t>
            </a:r>
            <a:endParaRPr sz="1600">
              <a:solidFill>
                <a:schemeClr val="accent2"/>
              </a:solidFill>
              <a:latin typeface="Lato"/>
              <a:ea typeface="Lato"/>
              <a:cs typeface="Lato"/>
              <a:sym typeface="Lato"/>
            </a:endParaRPr>
          </a:p>
          <a:p>
            <a:pPr indent="0" lvl="0" marL="0" rtl="0" algn="l">
              <a:lnSpc>
                <a:spcPct val="115000"/>
              </a:lnSpc>
              <a:spcBef>
                <a:spcPts val="1200"/>
              </a:spcBef>
              <a:spcAft>
                <a:spcPts val="0"/>
              </a:spcAft>
              <a:buNone/>
            </a:pPr>
            <a:r>
              <a:t/>
            </a:r>
            <a:endParaRPr sz="1200"/>
          </a:p>
          <a:p>
            <a:pPr indent="-304800" lvl="0" marL="457200" rtl="0" algn="l">
              <a:lnSpc>
                <a:spcPct val="115000"/>
              </a:lnSpc>
              <a:spcBef>
                <a:spcPts val="0"/>
              </a:spcBef>
              <a:spcAft>
                <a:spcPts val="0"/>
              </a:spcAft>
              <a:buClr>
                <a:srgbClr val="000000"/>
              </a:buClr>
              <a:buSzPts val="1200"/>
              <a:buChar char="●"/>
            </a:pPr>
            <a:r>
              <a:rPr lang="en" sz="1200"/>
              <a:t>Where ki denotes the number of assigned cells to the ith robot, while fi denotes the number of cells that the ith bot has to cover.</a:t>
            </a:r>
            <a:endParaRPr sz="1200"/>
          </a:p>
          <a:p>
            <a:pPr indent="0" lvl="0" marL="457200" rtl="0" algn="l">
              <a:lnSpc>
                <a:spcPct val="115000"/>
              </a:lnSpc>
              <a:spcBef>
                <a:spcPts val="0"/>
              </a:spcBef>
              <a:spcAft>
                <a:spcPts val="0"/>
              </a:spcAft>
              <a:buNone/>
            </a:pPr>
            <a:r>
              <a:t/>
            </a:r>
            <a:endParaRPr sz="1200"/>
          </a:p>
        </p:txBody>
      </p:sp>
      <p:pic>
        <p:nvPicPr>
          <p:cNvPr descr="{&quot;code&quot;:&quot;$$A_{x,y}= argmin _{i }(E_{i|x,y}) , ∀ \\,i$$&quot;,&quot;font&quot;:{&quot;size&quot;:11,&quot;family&quot;:&quot;Arial&quot;,&quot;color&quot;:&quot;#000000&quot;},&quot;aid&quot;:null,&quot;type&quot;:&quot;$$&quot;,&quot;backgroundColor&quot;:&quot;#ffffff&quot;,&quot;id&quot;:&quot;1&quot;,&quot;backgroundColorModified&quot;:null,&quot;ts&quot;:1639804891933,&quot;cs&quot;:&quot;7YiA4PfPtyj5f13i+8naAw==&quot;,&quot;size&quot;:{&quot;width&quot;:189,&quot;height&quot;:18}}" id="277" name="Google Shape;277;p40"/>
          <p:cNvPicPr preferRelativeResize="0"/>
          <p:nvPr/>
        </p:nvPicPr>
        <p:blipFill>
          <a:blip r:embed="rId3">
            <a:alphaModFix/>
          </a:blip>
          <a:stretch>
            <a:fillRect/>
          </a:stretch>
        </p:blipFill>
        <p:spPr>
          <a:xfrm>
            <a:off x="936600" y="2390825"/>
            <a:ext cx="2715768" cy="274231"/>
          </a:xfrm>
          <a:prstGeom prst="rect">
            <a:avLst/>
          </a:prstGeom>
          <a:noFill/>
          <a:ln>
            <a:noFill/>
          </a:ln>
        </p:spPr>
      </p:pic>
      <p:pic>
        <p:nvPicPr>
          <p:cNvPr descr="{&quot;id&quot;:&quot;2&quot;,&quot;backgroundColor&quot;:&quot;#ffffff&quot;,&quot;type&quot;:&quot;$$&quot;,&quot;aid&quot;:null,&quot;code&quot;:&quot;$$E_{i}=m_{i}E_{i}\n$$&quot;,&quot;font&quot;:{&quot;family&quot;:&quot;Arial&quot;,&quot;size&quot;:12,&quot;color&quot;:&quot;#000000&quot;},&quot;backgroundColorModified&quot;:null,&quot;ts&quot;:1639805016865,&quot;cs&quot;:&quot;j6QPcZxPWwW1UsiWdstg4Q==&quot;,&quot;size&quot;:{&quot;width&quot;:82,&quot;height&quot;:14}}" id="278" name="Google Shape;278;p40"/>
          <p:cNvPicPr preferRelativeResize="0"/>
          <p:nvPr/>
        </p:nvPicPr>
        <p:blipFill>
          <a:blip r:embed="rId4">
            <a:alphaModFix/>
          </a:blip>
          <a:stretch>
            <a:fillRect/>
          </a:stretch>
        </p:blipFill>
        <p:spPr>
          <a:xfrm>
            <a:off x="936588" y="3452075"/>
            <a:ext cx="1426464" cy="274981"/>
          </a:xfrm>
          <a:prstGeom prst="rect">
            <a:avLst/>
          </a:prstGeom>
          <a:noFill/>
          <a:ln>
            <a:noFill/>
          </a:ln>
        </p:spPr>
      </p:pic>
      <p:pic>
        <p:nvPicPr>
          <p:cNvPr descr="{&quot;aid&quot;:null,&quot;font&quot;:{&quot;family&quot;:&quot;Arial&quot;,&quot;color&quot;:&quot;#000000&quot;,&quot;size&quot;:12},&quot;code&quot;:&quot;$J = \\,\\sum_{i=1}^{N}\\left(k_{i}-f_{i}\\right)^{2}$&quot;,&quot;id&quot;:&quot;2&quot;,&quot;backgroundColor&quot;:&quot;#ffffff&quot;,&quot;type&quot;:&quot;$&quot;,&quot;backgroundColorModified&quot;:false,&quot;ts&quot;:1639805142197,&quot;cs&quot;:&quot;+u+qVy9vC3WJKmrX0cvNlA==&quot;,&quot;size&quot;:{&quot;width&quot;:160,&quot;height&quot;:22}}" id="279" name="Google Shape;279;p40"/>
          <p:cNvPicPr preferRelativeResize="0"/>
          <p:nvPr/>
        </p:nvPicPr>
        <p:blipFill>
          <a:blip r:embed="rId5">
            <a:alphaModFix/>
          </a:blip>
          <a:stretch>
            <a:fillRect/>
          </a:stretch>
        </p:blipFill>
        <p:spPr>
          <a:xfrm>
            <a:off x="5306938" y="1531150"/>
            <a:ext cx="2350008" cy="304454"/>
          </a:xfrm>
          <a:prstGeom prst="rect">
            <a:avLst/>
          </a:prstGeom>
          <a:noFill/>
          <a:ln>
            <a:noFill/>
          </a:ln>
        </p:spPr>
      </p:pic>
      <p:pic>
        <p:nvPicPr>
          <p:cNvPr descr="{&quot;backgroundColor&quot;:&quot;#ffffff&quot;,&quot;type&quot;:&quot;$&quot;,&quot;aid&quot;:null,&quot;font&quot;:{&quot;size&quot;:12,&quot;color&quot;:&quot;#000000&quot;,&quot;family&quot;:&quot;Arial&quot;},&quot;id&quot;:&quot;2&quot;,&quot;backgroundColorModified&quot;:false,&quot;code&quot;:&quot;$m_{i }=m_{i }−η \\frac{∂J}{∂m_{i}}$&quot;,&quot;ts&quot;:1639805310966,&quot;cs&quot;:&quot;zWuALcA8JWnvlgtr0FxeUQ==&quot;,&quot;size&quot;:{&quot;width&quot;:129,&quot;height&quot;:24}}" id="280" name="Google Shape;280;p40"/>
          <p:cNvPicPr preferRelativeResize="0"/>
          <p:nvPr/>
        </p:nvPicPr>
        <p:blipFill>
          <a:blip r:embed="rId6">
            <a:alphaModFix/>
          </a:blip>
          <a:stretch>
            <a:fillRect/>
          </a:stretch>
        </p:blipFill>
        <p:spPr>
          <a:xfrm>
            <a:off x="5306950" y="2512550"/>
            <a:ext cx="1865376" cy="355768"/>
          </a:xfrm>
          <a:prstGeom prst="rect">
            <a:avLst/>
          </a:prstGeom>
          <a:noFill/>
          <a:ln>
            <a:noFill/>
          </a:ln>
        </p:spPr>
      </p:pic>
      <p:pic>
        <p:nvPicPr>
          <p:cNvPr id="281" name="Google Shape;281;p40"/>
          <p:cNvPicPr preferRelativeResize="0"/>
          <p:nvPr/>
        </p:nvPicPr>
        <p:blipFill>
          <a:blip r:embed="rId7">
            <a:alphaModFix/>
          </a:blip>
          <a:stretch>
            <a:fillRect/>
          </a:stretch>
        </p:blipFill>
        <p:spPr>
          <a:xfrm>
            <a:off x="4171825" y="3038400"/>
            <a:ext cx="4895850" cy="204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8" name="Shape 128"/>
        <p:cNvGrpSpPr/>
        <p:nvPr/>
      </p:nvGrpSpPr>
      <p:grpSpPr>
        <a:xfrm>
          <a:off x="0" y="0"/>
          <a:ext cx="0" cy="0"/>
          <a:chOff x="0" y="0"/>
          <a:chExt cx="0" cy="0"/>
        </a:xfrm>
      </p:grpSpPr>
      <p:sp>
        <p:nvSpPr>
          <p:cNvPr id="129" name="Google Shape;129;p23"/>
          <p:cNvSpPr txBox="1"/>
          <p:nvPr>
            <p:ph idx="9" type="ctrTitle"/>
          </p:nvPr>
        </p:nvSpPr>
        <p:spPr>
          <a:xfrm rot="5400000">
            <a:off x="6672869"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TABLE OF CONTENTS</a:t>
            </a:r>
            <a:endParaRPr sz="2400"/>
          </a:p>
        </p:txBody>
      </p:sp>
      <p:sp>
        <p:nvSpPr>
          <p:cNvPr id="130" name="Google Shape;130;p23"/>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Working of the Algorithm</a:t>
            </a:r>
            <a:endParaRPr sz="1100"/>
          </a:p>
          <a:p>
            <a:pPr indent="0" lvl="0" marL="0" rtl="0" algn="l">
              <a:spcBef>
                <a:spcPts val="0"/>
              </a:spcBef>
              <a:spcAft>
                <a:spcPts val="0"/>
              </a:spcAft>
              <a:buNone/>
            </a:pPr>
            <a:r>
              <a:rPr lang="en" sz="1100"/>
              <a:t>Failure Cases</a:t>
            </a:r>
            <a:endParaRPr sz="1100"/>
          </a:p>
          <a:p>
            <a:pPr indent="0" lvl="0" marL="0" rtl="0" algn="l">
              <a:spcBef>
                <a:spcPts val="0"/>
              </a:spcBef>
              <a:spcAft>
                <a:spcPts val="0"/>
              </a:spcAft>
              <a:buNone/>
            </a:pPr>
            <a:r>
              <a:rPr lang="en" sz="1100"/>
              <a:t>Failure Resolution</a:t>
            </a:r>
            <a:endParaRPr sz="1100"/>
          </a:p>
        </p:txBody>
      </p:sp>
      <p:sp>
        <p:nvSpPr>
          <p:cNvPr id="132" name="Google Shape;132;p23"/>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DARP Algorithm</a:t>
            </a:r>
            <a:endParaRPr/>
          </a:p>
        </p:txBody>
      </p:sp>
      <p:sp>
        <p:nvSpPr>
          <p:cNvPr id="133" name="Google Shape;133;p23"/>
          <p:cNvSpPr txBox="1"/>
          <p:nvPr>
            <p:ph idx="8" type="title"/>
          </p:nvPr>
        </p:nvSpPr>
        <p:spPr>
          <a:xfrm>
            <a:off x="2023007" y="2323463"/>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34" name="Google Shape;134;p23"/>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300"/>
              <a:buFont typeface="Arial"/>
              <a:buNone/>
            </a:pPr>
            <a:r>
              <a:t/>
            </a:r>
            <a:endParaRPr/>
          </a:p>
          <a:p>
            <a:pPr indent="0" lvl="0" marL="0" rtl="0" algn="l">
              <a:spcBef>
                <a:spcPts val="0"/>
              </a:spcBef>
              <a:spcAft>
                <a:spcPts val="0"/>
              </a:spcAft>
              <a:buNone/>
            </a:pPr>
            <a:r>
              <a:rPr lang="en"/>
              <a:t>Mechanical Design</a:t>
            </a:r>
            <a:endParaRPr/>
          </a:p>
        </p:txBody>
      </p:sp>
      <p:sp>
        <p:nvSpPr>
          <p:cNvPr id="135" name="Google Shape;135;p23"/>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Manufacturability</a:t>
            </a:r>
            <a:endParaRPr sz="1100"/>
          </a:p>
          <a:p>
            <a:pPr indent="0" lvl="0" marL="0" rtl="0" algn="l">
              <a:spcBef>
                <a:spcPts val="0"/>
              </a:spcBef>
              <a:spcAft>
                <a:spcPts val="0"/>
              </a:spcAft>
              <a:buNone/>
            </a:pPr>
            <a:r>
              <a:rPr lang="en" sz="1100"/>
              <a:t>Serviceability</a:t>
            </a:r>
            <a:endParaRPr sz="1100"/>
          </a:p>
          <a:p>
            <a:pPr indent="0" lvl="0" marL="0" rtl="0" algn="l">
              <a:spcBef>
                <a:spcPts val="0"/>
              </a:spcBef>
              <a:spcAft>
                <a:spcPts val="0"/>
              </a:spcAft>
              <a:buNone/>
            </a:pPr>
            <a:r>
              <a:rPr lang="en" sz="1100"/>
              <a:t>Failure Analysis</a:t>
            </a:r>
            <a:endParaRPr sz="1100"/>
          </a:p>
          <a:p>
            <a:pPr indent="0" lvl="0" marL="0" rtl="0" algn="l">
              <a:spcBef>
                <a:spcPts val="0"/>
              </a:spcBef>
              <a:spcAft>
                <a:spcPts val="0"/>
              </a:spcAft>
              <a:buNone/>
            </a:pPr>
            <a:r>
              <a:t/>
            </a:r>
            <a:endParaRPr sz="1100"/>
          </a:p>
        </p:txBody>
      </p:sp>
      <p:sp>
        <p:nvSpPr>
          <p:cNvPr id="136" name="Google Shape;136;p23"/>
          <p:cNvSpPr txBox="1"/>
          <p:nvPr>
            <p:ph idx="2" type="title"/>
          </p:nvPr>
        </p:nvSpPr>
        <p:spPr>
          <a:xfrm>
            <a:off x="2023007" y="654113"/>
            <a:ext cx="1739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37" name="Google Shape;137;p23"/>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Electronics Design</a:t>
            </a:r>
            <a:endParaRPr/>
          </a:p>
        </p:txBody>
      </p:sp>
      <p:sp>
        <p:nvSpPr>
          <p:cNvPr id="138" name="Google Shape;138;p23"/>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Manufacturability</a:t>
            </a:r>
            <a:endParaRPr sz="1100"/>
          </a:p>
          <a:p>
            <a:pPr indent="0" lvl="0" marL="0" rtl="0" algn="l">
              <a:spcBef>
                <a:spcPts val="0"/>
              </a:spcBef>
              <a:spcAft>
                <a:spcPts val="0"/>
              </a:spcAft>
              <a:buNone/>
            </a:pPr>
            <a:r>
              <a:rPr lang="en" sz="1100"/>
              <a:t>Serviceability</a:t>
            </a:r>
            <a:endParaRPr sz="1100"/>
          </a:p>
          <a:p>
            <a:pPr indent="0" lvl="0" marL="0" rtl="0" algn="l">
              <a:spcBef>
                <a:spcPts val="0"/>
              </a:spcBef>
              <a:spcAft>
                <a:spcPts val="0"/>
              </a:spcAft>
              <a:buNone/>
            </a:pPr>
            <a:r>
              <a:rPr lang="en" sz="1100"/>
              <a:t>Failure Analysis</a:t>
            </a:r>
            <a:endParaRPr sz="1100"/>
          </a:p>
          <a:p>
            <a:pPr indent="0" lvl="0" marL="0" rtl="0" algn="l">
              <a:spcBef>
                <a:spcPts val="0"/>
              </a:spcBef>
              <a:spcAft>
                <a:spcPts val="0"/>
              </a:spcAft>
              <a:buNone/>
            </a:pPr>
            <a:r>
              <a:t/>
            </a:r>
            <a:endParaRPr sz="1100"/>
          </a:p>
        </p:txBody>
      </p:sp>
      <p:sp>
        <p:nvSpPr>
          <p:cNvPr id="139" name="Google Shape;139;p23"/>
          <p:cNvSpPr txBox="1"/>
          <p:nvPr>
            <p:ph idx="5" type="title"/>
          </p:nvPr>
        </p:nvSpPr>
        <p:spPr>
          <a:xfrm>
            <a:off x="2023007" y="1488788"/>
            <a:ext cx="1615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40" name="Google Shape;140;p23"/>
          <p:cNvSpPr txBox="1"/>
          <p:nvPr>
            <p:ph idx="13" type="ctrTitle"/>
          </p:nvPr>
        </p:nvSpPr>
        <p:spPr>
          <a:xfrm>
            <a:off x="3428000" y="2897900"/>
            <a:ext cx="291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and Planning</a:t>
            </a:r>
            <a:endParaRPr/>
          </a:p>
        </p:txBody>
      </p:sp>
      <p:sp>
        <p:nvSpPr>
          <p:cNvPr id="141" name="Google Shape;141;p23"/>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Template Based Algorithm</a:t>
            </a:r>
            <a:endParaRPr sz="1100"/>
          </a:p>
          <a:p>
            <a:pPr indent="0" lvl="0" marL="0" rtl="0" algn="l">
              <a:spcBef>
                <a:spcPts val="0"/>
              </a:spcBef>
              <a:spcAft>
                <a:spcPts val="0"/>
              </a:spcAft>
              <a:buNone/>
            </a:pPr>
            <a:r>
              <a:rPr lang="en" sz="1100"/>
              <a:t>Epsilon Star Algorithm</a:t>
            </a:r>
            <a:endParaRPr sz="1100"/>
          </a:p>
          <a:p>
            <a:pPr indent="0" lvl="0" marL="0" rtl="0" algn="l">
              <a:spcBef>
                <a:spcPts val="0"/>
              </a:spcBef>
              <a:spcAft>
                <a:spcPts val="0"/>
              </a:spcAft>
              <a:buNone/>
            </a:pPr>
            <a:r>
              <a:rPr lang="en" sz="1100"/>
              <a:t>Final Robot Paths</a:t>
            </a:r>
            <a:endParaRPr sz="1100"/>
          </a:p>
          <a:p>
            <a:pPr indent="0" lvl="0" marL="0" rtl="0" algn="l">
              <a:spcBef>
                <a:spcPts val="0"/>
              </a:spcBef>
              <a:spcAft>
                <a:spcPts val="0"/>
              </a:spcAft>
              <a:buNone/>
            </a:pPr>
            <a:r>
              <a:rPr lang="en" sz="1100"/>
              <a:t>Cleaning Efficiency</a:t>
            </a:r>
            <a:endParaRPr sz="1100"/>
          </a:p>
          <a:p>
            <a:pPr indent="0" lvl="0" marL="0" rtl="0" algn="l">
              <a:spcBef>
                <a:spcPts val="0"/>
              </a:spcBef>
              <a:spcAft>
                <a:spcPts val="0"/>
              </a:spcAft>
              <a:buNone/>
            </a:pPr>
            <a:r>
              <a:t/>
            </a:r>
            <a:endParaRPr sz="1100"/>
          </a:p>
        </p:txBody>
      </p:sp>
      <p:sp>
        <p:nvSpPr>
          <p:cNvPr id="142" name="Google Shape;142;p23"/>
          <p:cNvSpPr txBox="1"/>
          <p:nvPr>
            <p:ph idx="15" type="title"/>
          </p:nvPr>
        </p:nvSpPr>
        <p:spPr>
          <a:xfrm>
            <a:off x="2023007" y="3158138"/>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43" name="Google Shape;143;p23"/>
          <p:cNvSpPr txBox="1"/>
          <p:nvPr>
            <p:ph idx="16" type="ctrTitle"/>
          </p:nvPr>
        </p:nvSpPr>
        <p:spPr>
          <a:xfrm>
            <a:off x="3427999" y="391662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Strategy</a:t>
            </a:r>
            <a:endParaRPr/>
          </a:p>
        </p:txBody>
      </p:sp>
      <p:sp>
        <p:nvSpPr>
          <p:cNvPr id="144" name="Google Shape;144;p23"/>
          <p:cNvSpPr txBox="1"/>
          <p:nvPr>
            <p:ph idx="17" type="subTitle"/>
          </p:nvPr>
        </p:nvSpPr>
        <p:spPr>
          <a:xfrm>
            <a:off x="3446100" y="4307000"/>
            <a:ext cx="22518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How to get 5 bots to work efficiently with Mapping and Planning</a:t>
            </a:r>
            <a:endParaRPr sz="1100"/>
          </a:p>
          <a:p>
            <a:pPr indent="0" lvl="0" marL="0" rtl="0" algn="l">
              <a:spcBef>
                <a:spcPts val="0"/>
              </a:spcBef>
              <a:spcAft>
                <a:spcPts val="0"/>
              </a:spcAft>
              <a:buNone/>
            </a:pPr>
            <a:r>
              <a:t/>
            </a:r>
            <a:endParaRPr sz="1100"/>
          </a:p>
        </p:txBody>
      </p:sp>
      <p:sp>
        <p:nvSpPr>
          <p:cNvPr id="145" name="Google Shape;145;p23"/>
          <p:cNvSpPr txBox="1"/>
          <p:nvPr>
            <p:ph idx="18" type="title"/>
          </p:nvPr>
        </p:nvSpPr>
        <p:spPr>
          <a:xfrm>
            <a:off x="2023007" y="4147838"/>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idx="6" type="ctrTitle"/>
          </p:nvPr>
        </p:nvSpPr>
        <p:spPr>
          <a:xfrm>
            <a:off x="388475" y="378450"/>
            <a:ext cx="78756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DARP 1.0</a:t>
            </a:r>
            <a:endParaRPr>
              <a:solidFill>
                <a:schemeClr val="accent2"/>
              </a:solidFill>
              <a:latin typeface="Montserrat"/>
              <a:ea typeface="Montserrat"/>
              <a:cs typeface="Montserrat"/>
              <a:sym typeface="Montserrat"/>
            </a:endParaRPr>
          </a:p>
        </p:txBody>
      </p:sp>
      <p:sp>
        <p:nvSpPr>
          <p:cNvPr id="287" name="Google Shape;287;p41"/>
          <p:cNvSpPr txBox="1"/>
          <p:nvPr>
            <p:ph idx="3" type="subTitle"/>
          </p:nvPr>
        </p:nvSpPr>
        <p:spPr>
          <a:xfrm>
            <a:off x="4213664" y="14870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288" name="Google Shape;288;p41"/>
          <p:cNvSpPr txBox="1"/>
          <p:nvPr/>
        </p:nvSpPr>
        <p:spPr>
          <a:xfrm>
            <a:off x="388475" y="1309650"/>
            <a:ext cx="41013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
              <a:t>Spatial Disconnectivity problem:</a:t>
            </a:r>
            <a:endParaRPr sz="1200"/>
          </a:p>
        </p:txBody>
      </p:sp>
      <p:sp>
        <p:nvSpPr>
          <p:cNvPr id="289" name="Google Shape;289;p41"/>
          <p:cNvSpPr txBox="1"/>
          <p:nvPr/>
        </p:nvSpPr>
        <p:spPr>
          <a:xfrm>
            <a:off x="4740850" y="1240025"/>
            <a:ext cx="3757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0000"/>
              </a:buClr>
              <a:buSzPts val="1200"/>
              <a:buChar char="●"/>
            </a:pPr>
            <a:r>
              <a:rPr lang="en" sz="1200"/>
              <a:t>To tackle this issue, an extra connectivity matrix is introduced.</a:t>
            </a:r>
            <a:endParaRPr sz="1200"/>
          </a:p>
        </p:txBody>
      </p:sp>
      <p:pic>
        <p:nvPicPr>
          <p:cNvPr id="290" name="Google Shape;290;p41"/>
          <p:cNvPicPr preferRelativeResize="0"/>
          <p:nvPr/>
        </p:nvPicPr>
        <p:blipFill>
          <a:blip r:embed="rId3">
            <a:alphaModFix/>
          </a:blip>
          <a:stretch>
            <a:fillRect/>
          </a:stretch>
        </p:blipFill>
        <p:spPr>
          <a:xfrm>
            <a:off x="388475" y="1773421"/>
            <a:ext cx="3685750" cy="1989800"/>
          </a:xfrm>
          <a:prstGeom prst="rect">
            <a:avLst/>
          </a:prstGeom>
          <a:noFill/>
          <a:ln>
            <a:noFill/>
          </a:ln>
        </p:spPr>
      </p:pic>
      <p:pic>
        <p:nvPicPr>
          <p:cNvPr id="291" name="Google Shape;291;p41"/>
          <p:cNvPicPr preferRelativeResize="0"/>
          <p:nvPr/>
        </p:nvPicPr>
        <p:blipFill>
          <a:blip r:embed="rId4">
            <a:alphaModFix/>
          </a:blip>
          <a:stretch>
            <a:fillRect/>
          </a:stretch>
        </p:blipFill>
        <p:spPr>
          <a:xfrm>
            <a:off x="4379750" y="1930900"/>
            <a:ext cx="4728699" cy="138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idx="2" type="ctrTitle"/>
          </p:nvPr>
        </p:nvSpPr>
        <p:spPr>
          <a:xfrm>
            <a:off x="4213664" y="842025"/>
            <a:ext cx="26979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42"/>
          <p:cNvPicPr preferRelativeResize="0"/>
          <p:nvPr/>
        </p:nvPicPr>
        <p:blipFill>
          <a:blip r:embed="rId3">
            <a:alphaModFix/>
          </a:blip>
          <a:stretch>
            <a:fillRect/>
          </a:stretch>
        </p:blipFill>
        <p:spPr>
          <a:xfrm>
            <a:off x="1590125" y="741650"/>
            <a:ext cx="5321450" cy="26076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6" type="ctrTitle"/>
          </p:nvPr>
        </p:nvSpPr>
        <p:spPr>
          <a:xfrm>
            <a:off x="388475" y="302250"/>
            <a:ext cx="78756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DARP Failure Analysis</a:t>
            </a:r>
            <a:endParaRPr>
              <a:solidFill>
                <a:schemeClr val="accent2"/>
              </a:solidFill>
              <a:latin typeface="Montserrat"/>
              <a:ea typeface="Montserrat"/>
              <a:cs typeface="Montserrat"/>
              <a:sym typeface="Montserrat"/>
            </a:endParaRPr>
          </a:p>
        </p:txBody>
      </p:sp>
      <p:sp>
        <p:nvSpPr>
          <p:cNvPr id="304" name="Google Shape;304;p43"/>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305" name="Google Shape;305;p43"/>
          <p:cNvSpPr txBox="1"/>
          <p:nvPr/>
        </p:nvSpPr>
        <p:spPr>
          <a:xfrm>
            <a:off x="388475" y="1233450"/>
            <a:ext cx="8424000" cy="1745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Char char="●"/>
            </a:pPr>
            <a:r>
              <a:rPr lang="en"/>
              <a:t>Failure of algorithm to converge due to close initial position of robots.</a:t>
            </a:r>
            <a:endParaRPr/>
          </a:p>
          <a:p>
            <a:pPr indent="-330200" lvl="1" marL="914400" rtl="0" algn="l">
              <a:lnSpc>
                <a:spcPct val="115000"/>
              </a:lnSpc>
              <a:spcBef>
                <a:spcPts val="0"/>
              </a:spcBef>
              <a:spcAft>
                <a:spcPts val="0"/>
              </a:spcAft>
              <a:buClr>
                <a:schemeClr val="dk2"/>
              </a:buClr>
              <a:buSzPts val="1600"/>
              <a:buChar char="○"/>
            </a:pPr>
            <a:r>
              <a:rPr lang="en"/>
              <a:t>To tackle this problem we introduced a filter in the sense that only if all pairs of robots were separated a constant minimum distance will we try and find the optimal path using DARP.</a:t>
            </a:r>
            <a:endParaRPr/>
          </a:p>
          <a:p>
            <a:pPr indent="-330200" lvl="0" marL="457200" rtl="0" algn="l">
              <a:lnSpc>
                <a:spcPct val="115000"/>
              </a:lnSpc>
              <a:spcBef>
                <a:spcPts val="0"/>
              </a:spcBef>
              <a:spcAft>
                <a:spcPts val="0"/>
              </a:spcAft>
              <a:buClr>
                <a:schemeClr val="dk2"/>
              </a:buClr>
              <a:buSzPts val="1600"/>
              <a:buChar char="●"/>
            </a:pPr>
            <a:r>
              <a:rPr lang="en"/>
              <a:t>In some other cases, even though the bots were far spaced, the algorithm was unable to converge.</a:t>
            </a:r>
            <a:endParaRPr/>
          </a:p>
          <a:p>
            <a:pPr indent="-317500" lvl="1" marL="914400" rtl="0" algn="l">
              <a:lnSpc>
                <a:spcPct val="115000"/>
              </a:lnSpc>
              <a:spcBef>
                <a:spcPts val="0"/>
              </a:spcBef>
              <a:spcAft>
                <a:spcPts val="0"/>
              </a:spcAft>
              <a:buClr>
                <a:srgbClr val="000000"/>
              </a:buClr>
              <a:buSzPts val="1400"/>
              <a:buChar char="○"/>
            </a:pPr>
            <a:r>
              <a:rPr lang="en"/>
              <a:t>If we give some leeway in terms of area covered by each bot the algorithm is able to converge.</a:t>
            </a:r>
            <a:endParaRPr/>
          </a:p>
        </p:txBody>
      </p:sp>
      <p:sp>
        <p:nvSpPr>
          <p:cNvPr id="306" name="Google Shape;306;p43"/>
          <p:cNvSpPr txBox="1"/>
          <p:nvPr/>
        </p:nvSpPr>
        <p:spPr>
          <a:xfrm>
            <a:off x="4740850" y="1163825"/>
            <a:ext cx="37578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t/>
            </a:r>
            <a:endParaRPr sz="1600">
              <a:solidFill>
                <a:schemeClr val="accen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4"/>
          <p:cNvSpPr/>
          <p:nvPr/>
        </p:nvSpPr>
        <p:spPr>
          <a:xfrm rot="-5400000">
            <a:off x="3797246" y="-82750"/>
            <a:ext cx="1553100" cy="79851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4"/>
          <p:cNvSpPr txBox="1"/>
          <p:nvPr>
            <p:ph idx="2" type="subTitle"/>
          </p:nvPr>
        </p:nvSpPr>
        <p:spPr>
          <a:xfrm>
            <a:off x="974425" y="3379650"/>
            <a:ext cx="7709100" cy="85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chemeClr val="lt1"/>
                </a:solidFill>
              </a:rPr>
              <a:t>Mapping and Planning</a:t>
            </a:r>
            <a:endParaRPr sz="50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idx="6" type="ctrTitle"/>
          </p:nvPr>
        </p:nvSpPr>
        <p:spPr>
          <a:xfrm>
            <a:off x="388475" y="302250"/>
            <a:ext cx="76782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Mapping and Planning</a:t>
            </a:r>
            <a:endParaRPr>
              <a:solidFill>
                <a:schemeClr val="accent2"/>
              </a:solidFill>
              <a:latin typeface="Montserrat"/>
              <a:ea typeface="Montserrat"/>
              <a:cs typeface="Montserrat"/>
              <a:sym typeface="Montserrat"/>
            </a:endParaRPr>
          </a:p>
        </p:txBody>
      </p:sp>
      <p:sp>
        <p:nvSpPr>
          <p:cNvPr id="318" name="Google Shape;318;p4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319" name="Google Shape;319;p45"/>
          <p:cNvSpPr txBox="1"/>
          <p:nvPr>
            <p:ph idx="8" type="subTitle"/>
          </p:nvPr>
        </p:nvSpPr>
        <p:spPr>
          <a:xfrm>
            <a:off x="789400" y="1180925"/>
            <a:ext cx="7425300" cy="260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With Mapping being introduced in the problem, the base problem changes from an offline path planning problem to an online path planning problem.</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In offline mode, the path planning task starts from a point where the agent has a complete knowledge about: its environment with obstacles (The complete map is given), its initial position, and its final goal within this environment. In online mode, path planning is carried out in parallel while (a) moving towards the goal, and (b) perceiving the environment including its changes.</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For Online Complete Coverage Planning, we can use either of the 2 established algorithms.</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Template Based Methodology</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Epsilon star</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idx="6" type="ctrTitle"/>
          </p:nvPr>
        </p:nvSpPr>
        <p:spPr>
          <a:xfrm>
            <a:off x="388475" y="302250"/>
            <a:ext cx="83319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Template Based Algorithms</a:t>
            </a:r>
            <a:endParaRPr sz="4000">
              <a:solidFill>
                <a:schemeClr val="accent2"/>
              </a:solidFill>
              <a:latin typeface="Montserrat"/>
              <a:ea typeface="Montserrat"/>
              <a:cs typeface="Montserrat"/>
              <a:sym typeface="Montserrat"/>
            </a:endParaRPr>
          </a:p>
        </p:txBody>
      </p:sp>
      <p:sp>
        <p:nvSpPr>
          <p:cNvPr id="325" name="Google Shape;325;p46"/>
          <p:cNvSpPr txBox="1"/>
          <p:nvPr>
            <p:ph idx="3" type="subTitle"/>
          </p:nvPr>
        </p:nvSpPr>
        <p:spPr>
          <a:xfrm>
            <a:off x="468700" y="1122450"/>
            <a:ext cx="8075400" cy="14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2"/>
                </a:solidFill>
                <a:latin typeface="Arial"/>
                <a:ea typeface="Arial"/>
                <a:cs typeface="Arial"/>
                <a:sym typeface="Arial"/>
              </a:rPr>
              <a:t>This system, when implemented on a commercially available mobile platform, exclusively relies on odometry and ultrasonic data, aiming at providing low-cost navigation modules that could be implemented.</a:t>
            </a:r>
            <a:endParaRPr sz="1300">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2"/>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The complete coverage trajectory is planned as a sequence of predefined trajectories denoted as templates along the lines proposed. A set of 5 templates is proposed as the minimum number to achieve a satisfactory </a:t>
            </a:r>
            <a:br>
              <a:rPr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oor coverage of an area which contains obstacles in its interior. Wall tracking is also used.</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chemeClr val="accent2"/>
              </a:solidFill>
              <a:latin typeface="Arial"/>
              <a:ea typeface="Arial"/>
              <a:cs typeface="Arial"/>
              <a:sym typeface="Arial"/>
            </a:endParaRPr>
          </a:p>
        </p:txBody>
      </p:sp>
      <p:pic>
        <p:nvPicPr>
          <p:cNvPr id="326" name="Google Shape;326;p46"/>
          <p:cNvPicPr preferRelativeResize="0"/>
          <p:nvPr/>
        </p:nvPicPr>
        <p:blipFill>
          <a:blip r:embed="rId3">
            <a:alphaModFix/>
          </a:blip>
          <a:stretch>
            <a:fillRect/>
          </a:stretch>
        </p:blipFill>
        <p:spPr>
          <a:xfrm>
            <a:off x="388475" y="2841675"/>
            <a:ext cx="8155499" cy="1767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idx="6" type="ctrTitle"/>
          </p:nvPr>
        </p:nvSpPr>
        <p:spPr>
          <a:xfrm>
            <a:off x="388475" y="302250"/>
            <a:ext cx="83319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Final Robot Paths</a:t>
            </a:r>
            <a:endParaRPr sz="4000">
              <a:solidFill>
                <a:schemeClr val="accent2"/>
              </a:solidFill>
              <a:latin typeface="Montserrat"/>
              <a:ea typeface="Montserrat"/>
              <a:cs typeface="Montserrat"/>
              <a:sym typeface="Montserrat"/>
            </a:endParaRPr>
          </a:p>
        </p:txBody>
      </p:sp>
      <p:pic>
        <p:nvPicPr>
          <p:cNvPr id="332" name="Google Shape;332;p47"/>
          <p:cNvPicPr preferRelativeResize="0"/>
          <p:nvPr/>
        </p:nvPicPr>
        <p:blipFill rotWithShape="1">
          <a:blip r:embed="rId3">
            <a:alphaModFix/>
          </a:blip>
          <a:srcRect b="0" l="0" r="4671" t="0"/>
          <a:stretch/>
        </p:blipFill>
        <p:spPr>
          <a:xfrm>
            <a:off x="388475" y="1441400"/>
            <a:ext cx="2978850" cy="3067950"/>
          </a:xfrm>
          <a:prstGeom prst="rect">
            <a:avLst/>
          </a:prstGeom>
          <a:noFill/>
          <a:ln>
            <a:noFill/>
          </a:ln>
        </p:spPr>
      </p:pic>
      <p:pic>
        <p:nvPicPr>
          <p:cNvPr id="333" name="Google Shape;333;p47"/>
          <p:cNvPicPr preferRelativeResize="0"/>
          <p:nvPr/>
        </p:nvPicPr>
        <p:blipFill rotWithShape="1">
          <a:blip r:embed="rId4">
            <a:alphaModFix/>
          </a:blip>
          <a:srcRect b="2799" l="0" r="4979" t="0"/>
          <a:stretch/>
        </p:blipFill>
        <p:spPr>
          <a:xfrm>
            <a:off x="3367325" y="1551938"/>
            <a:ext cx="2733875" cy="2738774"/>
          </a:xfrm>
          <a:prstGeom prst="rect">
            <a:avLst/>
          </a:prstGeom>
          <a:noFill/>
          <a:ln>
            <a:noFill/>
          </a:ln>
        </p:spPr>
      </p:pic>
      <p:pic>
        <p:nvPicPr>
          <p:cNvPr id="334" name="Google Shape;334;p47"/>
          <p:cNvPicPr preferRelativeResize="0"/>
          <p:nvPr/>
        </p:nvPicPr>
        <p:blipFill>
          <a:blip r:embed="rId5">
            <a:alphaModFix/>
          </a:blip>
          <a:stretch>
            <a:fillRect/>
          </a:stretch>
        </p:blipFill>
        <p:spPr>
          <a:xfrm>
            <a:off x="6186400" y="1554388"/>
            <a:ext cx="2733875" cy="2733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Epsilon Star</a:t>
            </a:r>
            <a:endParaRPr>
              <a:solidFill>
                <a:schemeClr val="accent2"/>
              </a:solidFill>
              <a:latin typeface="Montserrat"/>
              <a:ea typeface="Montserrat"/>
              <a:cs typeface="Montserrat"/>
              <a:sym typeface="Montserrat"/>
            </a:endParaRPr>
          </a:p>
        </p:txBody>
      </p:sp>
      <p:sp>
        <p:nvSpPr>
          <p:cNvPr id="340" name="Google Shape;340;p48"/>
          <p:cNvSpPr txBox="1"/>
          <p:nvPr>
            <p:ph idx="8" type="subTitle"/>
          </p:nvPr>
        </p:nvSpPr>
        <p:spPr>
          <a:xfrm>
            <a:off x="557450" y="1290575"/>
            <a:ext cx="7647300" cy="35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The Epsilon Star Algorithm works on a grid based approach.</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The algorithm is built upon the concept of an Exploratory Turing Machine (ETM) which acts as a supervisor to the autonomous vehicle to guide it with adaptive navigation commands. The ETM generates a coverage path online using Multiscale Adaptive Potential Surfaces (MAPS).</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The Epsilon Star Algorithm can be understood as :</a:t>
            </a:r>
            <a:endParaRPr sz="1300">
              <a:solidFill>
                <a:srgbClr val="000000"/>
              </a:solidFill>
              <a:latin typeface="Arial"/>
              <a:ea typeface="Arial"/>
              <a:cs typeface="Arial"/>
              <a:sym typeface="Arial"/>
            </a:endParaRPr>
          </a:p>
          <a:p>
            <a:pPr indent="-311150" lvl="0" marL="457200" rtl="0" algn="l">
              <a:lnSpc>
                <a:spcPct val="115000"/>
              </a:lnSpc>
              <a:spcBef>
                <a:spcPts val="1800"/>
              </a:spcBef>
              <a:spcAft>
                <a:spcPts val="0"/>
              </a:spcAft>
              <a:buClr>
                <a:srgbClr val="000000"/>
              </a:buClr>
              <a:buSzPts val="1300"/>
              <a:buFont typeface="Arial"/>
              <a:buChar char="●"/>
            </a:pPr>
            <a:r>
              <a:rPr lang="en" sz="1300">
                <a:solidFill>
                  <a:srgbClr val="000000"/>
                </a:solidFill>
                <a:latin typeface="Arial"/>
                <a:ea typeface="Arial"/>
                <a:cs typeface="Arial"/>
                <a:sym typeface="Arial"/>
              </a:rPr>
              <a:t>Dividing Coverage Area into Tiles</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Dynamically Constructing Multi-scale Potential Surfaces (MAPS)</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Supervisory Control Structure of the execution</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Completing the task with no cells left to unattended on a global level.</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This means that a global extrema has been reached</a:t>
            </a:r>
            <a:endParaRPr sz="13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idx="6" type="ctrTitle"/>
          </p:nvPr>
        </p:nvSpPr>
        <p:spPr>
          <a:xfrm>
            <a:off x="326800" y="72300"/>
            <a:ext cx="83319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Final Robot Path</a:t>
            </a:r>
            <a:endParaRPr sz="4000">
              <a:solidFill>
                <a:schemeClr val="accent2"/>
              </a:solidFill>
              <a:latin typeface="Montserrat"/>
              <a:ea typeface="Montserrat"/>
              <a:cs typeface="Montserrat"/>
              <a:sym typeface="Montserrat"/>
            </a:endParaRPr>
          </a:p>
        </p:txBody>
      </p:sp>
      <p:pic>
        <p:nvPicPr>
          <p:cNvPr id="346" name="Google Shape;346;p49"/>
          <p:cNvPicPr preferRelativeResize="0"/>
          <p:nvPr/>
        </p:nvPicPr>
        <p:blipFill>
          <a:blip r:embed="rId3">
            <a:alphaModFix/>
          </a:blip>
          <a:stretch>
            <a:fillRect/>
          </a:stretch>
        </p:blipFill>
        <p:spPr>
          <a:xfrm>
            <a:off x="761175" y="637825"/>
            <a:ext cx="6836899" cy="424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idx="6" type="ctrTitle"/>
          </p:nvPr>
        </p:nvSpPr>
        <p:spPr>
          <a:xfrm>
            <a:off x="314475" y="96975"/>
            <a:ext cx="83319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Cleaning Efficiency</a:t>
            </a:r>
            <a:endParaRPr sz="4000">
              <a:solidFill>
                <a:schemeClr val="accent2"/>
              </a:solidFill>
              <a:latin typeface="Montserrat"/>
              <a:ea typeface="Montserrat"/>
              <a:cs typeface="Montserrat"/>
              <a:sym typeface="Montserrat"/>
            </a:endParaRPr>
          </a:p>
        </p:txBody>
      </p:sp>
      <p:sp>
        <p:nvSpPr>
          <p:cNvPr id="352" name="Google Shape;352;p50"/>
          <p:cNvSpPr txBox="1"/>
          <p:nvPr/>
        </p:nvSpPr>
        <p:spPr>
          <a:xfrm>
            <a:off x="449175" y="849375"/>
            <a:ext cx="80625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Coverage depends on the value of the orientation of the obstacle and epsilon. For grid obstacles and Smaller epsilon, we can achieve a cleaning efficiency of more than 90%. Having said that, since we are using Online Path Planning, the exact cleaning efficiency varies from map to map.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From Round 1 Report, it is clear that the bot covers the grid cell with more than 90% efficiency and hence any complete coverage algorithm used with the bot would give a cleaning efficiency of more than 90%.</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Furthermore, with smaller and smaller values of epsilon and wall tracking, the cleaning efficiency is bound to go higher.</a:t>
            </a:r>
            <a:endParaRPr sz="1300"/>
          </a:p>
        </p:txBody>
      </p:sp>
      <p:pic>
        <p:nvPicPr>
          <p:cNvPr id="353" name="Google Shape;353;p50"/>
          <p:cNvPicPr preferRelativeResize="0"/>
          <p:nvPr/>
        </p:nvPicPr>
        <p:blipFill rotWithShape="1">
          <a:blip r:embed="rId3">
            <a:alphaModFix/>
          </a:blip>
          <a:srcRect b="11417" l="18550" r="19614" t="4879"/>
          <a:stretch/>
        </p:blipFill>
        <p:spPr>
          <a:xfrm>
            <a:off x="5998950" y="2808625"/>
            <a:ext cx="2277500" cy="2170150"/>
          </a:xfrm>
          <a:prstGeom prst="rect">
            <a:avLst/>
          </a:prstGeom>
          <a:noFill/>
          <a:ln>
            <a:noFill/>
          </a:ln>
        </p:spPr>
      </p:pic>
      <p:pic>
        <p:nvPicPr>
          <p:cNvPr id="354" name="Google Shape;354;p50"/>
          <p:cNvPicPr preferRelativeResize="0"/>
          <p:nvPr/>
        </p:nvPicPr>
        <p:blipFill rotWithShape="1">
          <a:blip r:embed="rId4">
            <a:alphaModFix/>
          </a:blip>
          <a:srcRect b="11325" l="13637" r="49463" t="12355"/>
          <a:stretch/>
        </p:blipFill>
        <p:spPr>
          <a:xfrm rot="-5400000">
            <a:off x="1694762" y="2368388"/>
            <a:ext cx="1348075" cy="3526550"/>
          </a:xfrm>
          <a:prstGeom prst="rect">
            <a:avLst/>
          </a:prstGeom>
          <a:noFill/>
          <a:ln>
            <a:noFill/>
          </a:ln>
        </p:spPr>
      </p:pic>
      <p:pic>
        <p:nvPicPr>
          <p:cNvPr id="355" name="Google Shape;355;p50"/>
          <p:cNvPicPr preferRelativeResize="0"/>
          <p:nvPr/>
        </p:nvPicPr>
        <p:blipFill rotWithShape="1">
          <a:blip r:embed="rId4">
            <a:alphaModFix/>
          </a:blip>
          <a:srcRect b="41852" l="56540" r="10139" t="37844"/>
          <a:stretch/>
        </p:blipFill>
        <p:spPr>
          <a:xfrm>
            <a:off x="4132075" y="3596843"/>
            <a:ext cx="1516399" cy="10696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p:nvPr/>
        </p:nvSpPr>
        <p:spPr>
          <a:xfrm rot="-5400000">
            <a:off x="3797246" y="-82750"/>
            <a:ext cx="1553100" cy="79851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ph idx="2" type="subTitle"/>
          </p:nvPr>
        </p:nvSpPr>
        <p:spPr>
          <a:xfrm>
            <a:off x="1531900" y="3379650"/>
            <a:ext cx="7151700" cy="85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chemeClr val="lt1"/>
                </a:solidFill>
              </a:rPr>
              <a:t>Mechanical Design</a:t>
            </a:r>
            <a:endParaRPr sz="50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51"/>
          <p:cNvSpPr/>
          <p:nvPr/>
        </p:nvSpPr>
        <p:spPr>
          <a:xfrm rot="-5400000">
            <a:off x="3797246" y="-82750"/>
            <a:ext cx="1553100" cy="79851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1"/>
          <p:cNvSpPr txBox="1"/>
          <p:nvPr>
            <p:ph idx="2" type="subTitle"/>
          </p:nvPr>
        </p:nvSpPr>
        <p:spPr>
          <a:xfrm>
            <a:off x="1531900" y="3379650"/>
            <a:ext cx="7151700" cy="85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chemeClr val="lt1"/>
                </a:solidFill>
              </a:rPr>
              <a:t>Deployment Strategy</a:t>
            </a:r>
            <a:endParaRPr sz="50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idx="8" type="subTitle"/>
          </p:nvPr>
        </p:nvSpPr>
        <p:spPr>
          <a:xfrm>
            <a:off x="547475" y="419400"/>
            <a:ext cx="7647300" cy="472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000000"/>
                </a:solidFill>
                <a:latin typeface="Arial"/>
                <a:ea typeface="Arial"/>
                <a:cs typeface="Arial"/>
                <a:sym typeface="Arial"/>
              </a:rPr>
              <a:t>1.Template Based Methodology</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Deploying multiple bots in such a scenario can save the repetition of cleaned areas and the travel time from one point to another.</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Back-tracking</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We can evaluate the extent of backtracking and deploy a bot in order to avoid having to do that.</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When a situation of extreme backtracking occurs, we can deploy another bot at the new place instead of having to backtrack.</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Traveling</a:t>
            </a:r>
            <a:endParaRPr b="1"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As seen in the Final Robot Path Example, in the latter part of the path in image 1, we can see that in order to resume it’s cleaning after having dealt with the obstacles, the robot travels back to its intended position before encountering the obstacle.In case of large obstacles, this travel time can be significant. Thus as as soon as the obstacle crosses a certain threshold, a new bot can be instantly deployed at the intended position.</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This can be carried out efficiently with 5 bots by cyclic allocation of intended positions.</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300">
                <a:solidFill>
                  <a:srgbClr val="000000"/>
                </a:solidFill>
                <a:latin typeface="Arial"/>
                <a:ea typeface="Arial"/>
                <a:cs typeface="Arial"/>
                <a:sym typeface="Arial"/>
              </a:rPr>
              <a:t>For better efficiency, if more than one bots are idle, the bot nearest to it (path-distance, not euclidean), will be assigned to travel to that position and continue the cleaning.</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372" name="Google Shape;372;p53"/>
          <p:cNvSpPr txBox="1"/>
          <p:nvPr>
            <p:ph idx="8" type="subTitle"/>
          </p:nvPr>
        </p:nvSpPr>
        <p:spPr>
          <a:xfrm>
            <a:off x="567400" y="333025"/>
            <a:ext cx="7647300" cy="441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000000"/>
                </a:solidFill>
                <a:latin typeface="Arial"/>
                <a:ea typeface="Arial"/>
                <a:cs typeface="Arial"/>
                <a:sym typeface="Arial"/>
              </a:rPr>
              <a:t>2. Epsilon Star</a:t>
            </a:r>
            <a:endParaRPr b="1" sz="2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In any Template based Algorithm, there might be back-tracking and the need for the robot to go back to another location (for complete coverage).</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Deploying multiple bots in such a scenario can save the repetition of cleaned areas and the travel time from one point to another.</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Using the same approach as above, we can keep the idle robots on stand by and deploy them into the map when needed.</a:t>
            </a:r>
            <a:endParaRPr b="1" sz="13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nvSpPr>
        <p:spPr>
          <a:xfrm>
            <a:off x="1134775" y="1628150"/>
            <a:ext cx="71046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latin typeface="Catamaran Light"/>
                <a:ea typeface="Catamaran Light"/>
                <a:cs typeface="Catamaran Light"/>
                <a:sym typeface="Catamaran Light"/>
              </a:rPr>
              <a:t>Thank You!</a:t>
            </a:r>
            <a:endParaRPr sz="5000">
              <a:latin typeface="Catamaran Light"/>
              <a:ea typeface="Catamaran Light"/>
              <a:cs typeface="Catamaran Light"/>
              <a:sym typeface="Catamaran Light"/>
            </a:endParaRPr>
          </a:p>
          <a:p>
            <a:pPr indent="0" lvl="0" marL="0" rtl="0" algn="ctr">
              <a:spcBef>
                <a:spcPts val="0"/>
              </a:spcBef>
              <a:spcAft>
                <a:spcPts val="0"/>
              </a:spcAft>
              <a:buNone/>
            </a:pPr>
            <a:r>
              <a:rPr lang="en" sz="5000">
                <a:latin typeface="Catamaran Light"/>
                <a:ea typeface="Catamaran Light"/>
                <a:cs typeface="Catamaran Light"/>
                <a:sym typeface="Catamaran Light"/>
              </a:rPr>
              <a:t>Open to Questions</a:t>
            </a:r>
            <a:endParaRPr sz="5000">
              <a:latin typeface="Catamaran Light"/>
              <a:ea typeface="Catamaran Light"/>
              <a:cs typeface="Catamaran Light"/>
              <a:sym typeface="Catamaran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6" type="ctrTitle"/>
          </p:nvPr>
        </p:nvSpPr>
        <p:spPr>
          <a:xfrm>
            <a:off x="388475" y="302250"/>
            <a:ext cx="45639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Ideation</a:t>
            </a:r>
            <a:endParaRPr sz="5000"/>
          </a:p>
        </p:txBody>
      </p:sp>
      <p:sp>
        <p:nvSpPr>
          <p:cNvPr id="157" name="Google Shape;157;p2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158" name="Google Shape;158;p25"/>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Yes, Saturn is the ringed one. This planet is a gas giant, and it’s composed mostly of hydrogen and helium</a:t>
            </a:r>
            <a:endParaRPr>
              <a:solidFill>
                <a:schemeClr val="lt1"/>
              </a:solidFill>
            </a:endParaRPr>
          </a:p>
        </p:txBody>
      </p:sp>
      <p:sp>
        <p:nvSpPr>
          <p:cNvPr id="159" name="Google Shape;159;p25"/>
          <p:cNvSpPr txBox="1"/>
          <p:nvPr>
            <p:ph idx="4" type="ctrTitle"/>
          </p:nvPr>
        </p:nvSpPr>
        <p:spPr>
          <a:xfrm>
            <a:off x="631883" y="3331927"/>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SUBWAY STATIONS</a:t>
            </a:r>
            <a:endParaRPr>
              <a:solidFill>
                <a:schemeClr val="lt1"/>
              </a:solidFill>
            </a:endParaRPr>
          </a:p>
        </p:txBody>
      </p:sp>
      <p:sp>
        <p:nvSpPr>
          <p:cNvPr id="160" name="Google Shape;160;p25"/>
          <p:cNvSpPr txBox="1"/>
          <p:nvPr>
            <p:ph idx="8" type="subTitle"/>
          </p:nvPr>
        </p:nvSpPr>
        <p:spPr>
          <a:xfrm>
            <a:off x="1064250" y="1180925"/>
            <a:ext cx="7015500" cy="338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275"/>
              <a:buFont typeface="Arial"/>
              <a:buNone/>
            </a:pPr>
            <a:r>
              <a:rPr lang="en" sz="1437">
                <a:solidFill>
                  <a:schemeClr val="accent2"/>
                </a:solidFill>
                <a:highlight>
                  <a:schemeClr val="lt1"/>
                </a:highlight>
                <a:latin typeface="Lato"/>
                <a:ea typeface="Lato"/>
                <a:cs typeface="Lato"/>
                <a:sym typeface="Lato"/>
              </a:rPr>
              <a:t>The key factors taken into consideration while design the robot were:</a:t>
            </a:r>
            <a:endParaRPr sz="1437">
              <a:solidFill>
                <a:schemeClr val="accent2"/>
              </a:solidFill>
              <a:highlight>
                <a:schemeClr val="lt1"/>
              </a:highlight>
              <a:latin typeface="Lato"/>
              <a:ea typeface="Lato"/>
              <a:cs typeface="Lato"/>
              <a:sym typeface="Lato"/>
            </a:endParaRPr>
          </a:p>
          <a:p>
            <a:pPr indent="0" lvl="0" marL="0" rtl="0" algn="l">
              <a:lnSpc>
                <a:spcPct val="95000"/>
              </a:lnSpc>
              <a:spcBef>
                <a:spcPts val="1200"/>
              </a:spcBef>
              <a:spcAft>
                <a:spcPts val="0"/>
              </a:spcAft>
              <a:buClr>
                <a:srgbClr val="000000"/>
              </a:buClr>
              <a:buSzPts val="275"/>
              <a:buFont typeface="Arial"/>
              <a:buNone/>
            </a:pPr>
            <a:r>
              <a:t/>
            </a:r>
            <a:endParaRPr sz="1437">
              <a:solidFill>
                <a:schemeClr val="accent2"/>
              </a:solidFill>
              <a:highlight>
                <a:schemeClr val="lt1"/>
              </a:highlight>
              <a:latin typeface="Lato"/>
              <a:ea typeface="Lato"/>
              <a:cs typeface="Lato"/>
              <a:sym typeface="Lato"/>
            </a:endParaRPr>
          </a:p>
          <a:p>
            <a:pPr indent="-319865" lvl="0" marL="457200" rtl="0" algn="l">
              <a:lnSpc>
                <a:spcPct val="95000"/>
              </a:lnSpc>
              <a:spcBef>
                <a:spcPts val="120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Dimension Constraints</a:t>
            </a:r>
            <a:endParaRPr sz="1437">
              <a:solidFill>
                <a:schemeClr val="accent2"/>
              </a:solidFill>
              <a:highlight>
                <a:schemeClr val="lt1"/>
              </a:highlight>
              <a:latin typeface="Lato"/>
              <a:ea typeface="Lato"/>
              <a:cs typeface="Lato"/>
              <a:sym typeface="Lato"/>
            </a:endParaRPr>
          </a:p>
          <a:p>
            <a:pPr indent="-319865" lvl="0" marL="457200" rtl="0" algn="l">
              <a:lnSpc>
                <a:spcPct val="95000"/>
              </a:lnSpc>
              <a:spcBef>
                <a:spcPts val="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Cleaning Efficiency</a:t>
            </a:r>
            <a:endParaRPr sz="1437">
              <a:solidFill>
                <a:schemeClr val="accent2"/>
              </a:solidFill>
              <a:highlight>
                <a:schemeClr val="lt1"/>
              </a:highlight>
              <a:latin typeface="Lato"/>
              <a:ea typeface="Lato"/>
              <a:cs typeface="Lato"/>
              <a:sym typeface="Lato"/>
            </a:endParaRPr>
          </a:p>
          <a:p>
            <a:pPr indent="-319865" lvl="0" marL="457200" rtl="0" algn="l">
              <a:lnSpc>
                <a:spcPct val="95000"/>
              </a:lnSpc>
              <a:spcBef>
                <a:spcPts val="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Equipment Onboard</a:t>
            </a:r>
            <a:endParaRPr sz="1437">
              <a:solidFill>
                <a:schemeClr val="accent2"/>
              </a:solidFill>
              <a:highlight>
                <a:schemeClr val="lt1"/>
              </a:highlight>
              <a:latin typeface="Lato"/>
              <a:ea typeface="Lato"/>
              <a:cs typeface="Lato"/>
              <a:sym typeface="Lato"/>
            </a:endParaRPr>
          </a:p>
          <a:p>
            <a:pPr indent="-319865" lvl="1" marL="914400" rtl="0" algn="l">
              <a:lnSpc>
                <a:spcPct val="95000"/>
              </a:lnSpc>
              <a:spcBef>
                <a:spcPts val="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Electrical equipment</a:t>
            </a:r>
            <a:endParaRPr sz="1437">
              <a:solidFill>
                <a:schemeClr val="accent2"/>
              </a:solidFill>
              <a:highlight>
                <a:schemeClr val="lt1"/>
              </a:highlight>
              <a:latin typeface="Lato"/>
              <a:ea typeface="Lato"/>
              <a:cs typeface="Lato"/>
              <a:sym typeface="Lato"/>
            </a:endParaRPr>
          </a:p>
          <a:p>
            <a:pPr indent="-319865" lvl="1" marL="914400" rtl="0" algn="l">
              <a:lnSpc>
                <a:spcPct val="95000"/>
              </a:lnSpc>
              <a:spcBef>
                <a:spcPts val="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Cleaning equipment</a:t>
            </a:r>
            <a:endParaRPr sz="1437">
              <a:solidFill>
                <a:schemeClr val="accent2"/>
              </a:solidFill>
              <a:highlight>
                <a:schemeClr val="lt1"/>
              </a:highlight>
              <a:latin typeface="Lato"/>
              <a:ea typeface="Lato"/>
              <a:cs typeface="Lato"/>
              <a:sym typeface="Lato"/>
            </a:endParaRPr>
          </a:p>
          <a:p>
            <a:pPr indent="-319865" lvl="0" marL="457200" rtl="0" algn="l">
              <a:lnSpc>
                <a:spcPct val="95000"/>
              </a:lnSpc>
              <a:spcBef>
                <a:spcPts val="0"/>
              </a:spcBef>
              <a:spcAft>
                <a:spcPts val="0"/>
              </a:spcAft>
              <a:buClr>
                <a:schemeClr val="accent2"/>
              </a:buClr>
              <a:buSzPts val="1437"/>
              <a:buFont typeface="Lato"/>
              <a:buChar char="●"/>
            </a:pPr>
            <a:r>
              <a:rPr lang="en" sz="1437">
                <a:solidFill>
                  <a:schemeClr val="accent2"/>
                </a:solidFill>
                <a:highlight>
                  <a:schemeClr val="lt1"/>
                </a:highlight>
                <a:latin typeface="Lato"/>
                <a:ea typeface="Lato"/>
                <a:cs typeface="Lato"/>
                <a:sym typeface="Lato"/>
              </a:rPr>
              <a:t>Mobility </a:t>
            </a:r>
            <a:endParaRPr sz="1437">
              <a:solidFill>
                <a:schemeClr val="accent2"/>
              </a:solidFill>
              <a:highlight>
                <a:schemeClr val="lt1"/>
              </a:highlight>
              <a:latin typeface="Lato"/>
              <a:ea typeface="Lato"/>
              <a:cs typeface="Lato"/>
              <a:sym typeface="Lato"/>
            </a:endParaRPr>
          </a:p>
          <a:p>
            <a:pPr indent="0" lvl="0" marL="0" rtl="0" algn="l">
              <a:lnSpc>
                <a:spcPct val="95000"/>
              </a:lnSpc>
              <a:spcBef>
                <a:spcPts val="1200"/>
              </a:spcBef>
              <a:spcAft>
                <a:spcPts val="0"/>
              </a:spcAft>
              <a:buClr>
                <a:srgbClr val="000000"/>
              </a:buClr>
              <a:buSzPts val="275"/>
              <a:buFont typeface="Arial"/>
              <a:buNone/>
            </a:pPr>
            <a:r>
              <a:rPr lang="en" sz="1437">
                <a:solidFill>
                  <a:schemeClr val="accent2"/>
                </a:solidFill>
                <a:highlight>
                  <a:schemeClr val="lt1"/>
                </a:highlight>
                <a:latin typeface="Lato"/>
                <a:ea typeface="Lato"/>
                <a:cs typeface="Lato"/>
                <a:sym typeface="Lato"/>
              </a:rPr>
              <a:t>Taking into consideration the above factors, the robot was designed to be of a disk shape for better maneuvering with two rotating brushes on the sides for increasing cleaning area and efficiency.</a:t>
            </a:r>
            <a:r>
              <a:rPr lang="en" sz="1437">
                <a:solidFill>
                  <a:schemeClr val="accent2"/>
                </a:solidFill>
                <a:highlight>
                  <a:schemeClr val="lt1"/>
                </a:highlight>
                <a:latin typeface="Roboto"/>
                <a:ea typeface="Roboto"/>
                <a:cs typeface="Roboto"/>
                <a:sym typeface="Roboto"/>
              </a:rPr>
              <a:t>The wheel placement was decided by triangulation method to provide more room at the front for a higher sweeping area for the brushes. </a:t>
            </a:r>
            <a:endParaRPr sz="1437">
              <a:solidFill>
                <a:schemeClr val="accent2"/>
              </a:solidFill>
              <a:highlight>
                <a:schemeClr val="lt1"/>
              </a:highlight>
              <a:latin typeface="Roboto"/>
              <a:ea typeface="Roboto"/>
              <a:cs typeface="Roboto"/>
              <a:sym typeface="Roboto"/>
            </a:endParaRPr>
          </a:p>
          <a:p>
            <a:pPr indent="0" lvl="0" marL="0" rtl="0" algn="l">
              <a:lnSpc>
                <a:spcPct val="95000"/>
              </a:lnSpc>
              <a:spcBef>
                <a:spcPts val="0"/>
              </a:spcBef>
              <a:spcAft>
                <a:spcPts val="0"/>
              </a:spcAft>
              <a:buClr>
                <a:srgbClr val="000000"/>
              </a:buClr>
              <a:buSzPts val="275"/>
              <a:buFont typeface="Arial"/>
              <a:buNone/>
            </a:pPr>
            <a:r>
              <a:t/>
            </a:r>
            <a:endParaRPr sz="525">
              <a:solidFill>
                <a:schemeClr val="accent2"/>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chemeClr val="accent2"/>
              </a:solidFill>
              <a:highlight>
                <a:schemeClr val="lt1"/>
              </a:highlight>
            </a:endParaRPr>
          </a:p>
          <a:p>
            <a:pPr indent="0" lvl="0" marL="0" rtl="0" algn="l">
              <a:spcBef>
                <a:spcPts val="0"/>
              </a:spcBef>
              <a:spcAft>
                <a:spcPts val="0"/>
              </a:spcAft>
              <a:buNone/>
            </a:pPr>
            <a:r>
              <a:t/>
            </a:r>
            <a:endParaRPr>
              <a:solidFill>
                <a:schemeClr val="accent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Manufacturability</a:t>
            </a:r>
            <a:endParaRPr>
              <a:solidFill>
                <a:schemeClr val="accent2"/>
              </a:solidFill>
              <a:latin typeface="Montserrat"/>
              <a:ea typeface="Montserrat"/>
              <a:cs typeface="Montserrat"/>
              <a:sym typeface="Montserrat"/>
            </a:endParaRPr>
          </a:p>
        </p:txBody>
      </p:sp>
      <p:sp>
        <p:nvSpPr>
          <p:cNvPr id="166" name="Google Shape;166;p26"/>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167" name="Google Shape;167;p26"/>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Yes, Saturn is the ringed one. This planet is a gas giant, and it’s composed mostly of hydrogen and helium</a:t>
            </a:r>
            <a:endParaRPr>
              <a:solidFill>
                <a:schemeClr val="lt1"/>
              </a:solidFill>
            </a:endParaRPr>
          </a:p>
        </p:txBody>
      </p:sp>
      <p:sp>
        <p:nvSpPr>
          <p:cNvPr id="168" name="Google Shape;168;p26"/>
          <p:cNvSpPr txBox="1"/>
          <p:nvPr>
            <p:ph idx="4" type="ctrTitle"/>
          </p:nvPr>
        </p:nvSpPr>
        <p:spPr>
          <a:xfrm>
            <a:off x="631883" y="3331927"/>
            <a:ext cx="28713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SUBWAY STATIONS</a:t>
            </a:r>
            <a:endParaRPr>
              <a:solidFill>
                <a:schemeClr val="lt1"/>
              </a:solidFill>
            </a:endParaRPr>
          </a:p>
        </p:txBody>
      </p:sp>
      <p:sp>
        <p:nvSpPr>
          <p:cNvPr id="169" name="Google Shape;169;p26"/>
          <p:cNvSpPr txBox="1"/>
          <p:nvPr>
            <p:ph idx="8" type="subTitle"/>
          </p:nvPr>
        </p:nvSpPr>
        <p:spPr>
          <a:xfrm>
            <a:off x="1064250" y="1180925"/>
            <a:ext cx="7015500" cy="3382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2"/>
              </a:buClr>
              <a:buSzPts val="1500"/>
              <a:buFont typeface="Lato"/>
              <a:buChar char="●"/>
            </a:pPr>
            <a:r>
              <a:rPr lang="en" sz="1500">
                <a:solidFill>
                  <a:schemeClr val="accent2"/>
                </a:solidFill>
                <a:latin typeface="Lato"/>
                <a:ea typeface="Lato"/>
                <a:cs typeface="Lato"/>
                <a:sym typeface="Lato"/>
              </a:rPr>
              <a:t>Body and Bin</a:t>
            </a:r>
            <a:endParaRPr sz="15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The material being used for the body and the bin of the robot is ABS (Acrylonitrile butadiene styrene). ABS is widely used for the following reasons:</a:t>
            </a:r>
            <a:endParaRPr sz="1300">
              <a:solidFill>
                <a:schemeClr val="accent2"/>
              </a:solidFill>
              <a:latin typeface="Lato"/>
              <a:ea typeface="Lato"/>
              <a:cs typeface="Lato"/>
              <a:sym typeface="Lato"/>
            </a:endParaRPr>
          </a:p>
          <a:p>
            <a:pPr indent="-311150" lvl="2" marL="13716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Its cheap</a:t>
            </a:r>
            <a:endParaRPr sz="1300">
              <a:solidFill>
                <a:schemeClr val="accent2"/>
              </a:solidFill>
              <a:latin typeface="Lato"/>
              <a:ea typeface="Lato"/>
              <a:cs typeface="Lato"/>
              <a:sym typeface="Lato"/>
            </a:endParaRPr>
          </a:p>
          <a:p>
            <a:pPr indent="-311150" lvl="2" marL="13716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Easy to manufacture</a:t>
            </a:r>
            <a:endParaRPr sz="1300">
              <a:solidFill>
                <a:schemeClr val="accent2"/>
              </a:solidFill>
              <a:latin typeface="Lato"/>
              <a:ea typeface="Lato"/>
              <a:cs typeface="Lato"/>
              <a:sym typeface="Lato"/>
            </a:endParaRPr>
          </a:p>
          <a:p>
            <a:pPr indent="-311150" lvl="2" marL="13716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Can injection molded</a:t>
            </a:r>
            <a:endParaRPr sz="1300">
              <a:solidFill>
                <a:schemeClr val="accent2"/>
              </a:solidFill>
              <a:latin typeface="Lato"/>
              <a:ea typeface="Lato"/>
              <a:cs typeface="Lato"/>
              <a:sym typeface="Lato"/>
            </a:endParaRPr>
          </a:p>
          <a:p>
            <a:pPr indent="-323850" lvl="0" marL="457200" rtl="0" algn="l">
              <a:lnSpc>
                <a:spcPct val="115000"/>
              </a:lnSpc>
              <a:spcBef>
                <a:spcPts val="0"/>
              </a:spcBef>
              <a:spcAft>
                <a:spcPts val="0"/>
              </a:spcAft>
              <a:buClr>
                <a:schemeClr val="accent2"/>
              </a:buClr>
              <a:buSzPts val="1500"/>
              <a:buFont typeface="Lato"/>
              <a:buChar char="●"/>
            </a:pPr>
            <a:r>
              <a:rPr lang="en" sz="1500">
                <a:solidFill>
                  <a:schemeClr val="accent2"/>
                </a:solidFill>
                <a:latin typeface="Lato"/>
                <a:ea typeface="Lato"/>
                <a:cs typeface="Lato"/>
                <a:sym typeface="Lato"/>
              </a:rPr>
              <a:t>Brushes </a:t>
            </a:r>
            <a:endParaRPr sz="15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The brushes are an integral part of the robot and play an important role in cleaning. They need  to be very strong as they are needed to rotate at very high RPM but at the same time flexible enough to scrape the floor efficiently and also not hinder in the mobility of the robot. The brushes used are of nylon to provide necessary strength and flexibility.</a:t>
            </a:r>
            <a:endParaRPr sz="1300">
              <a:solidFill>
                <a:schemeClr val="accent2"/>
              </a:solidFill>
              <a:latin typeface="Lato"/>
              <a:ea typeface="Lato"/>
              <a:cs typeface="Lato"/>
              <a:sym typeface="Lato"/>
            </a:endParaRPr>
          </a:p>
          <a:p>
            <a:pPr indent="0" lvl="0" marL="0" rtl="0" algn="l">
              <a:spcBef>
                <a:spcPts val="0"/>
              </a:spcBef>
              <a:spcAft>
                <a:spcPts val="0"/>
              </a:spcAft>
              <a:buNone/>
            </a:pPr>
            <a:r>
              <a:t/>
            </a:r>
            <a:endParaRPr sz="1437">
              <a:solidFill>
                <a:schemeClr val="accent2"/>
              </a:solidFill>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Service</a:t>
            </a:r>
            <a:r>
              <a:rPr lang="en" sz="5000"/>
              <a:t>ability</a:t>
            </a:r>
            <a:endParaRPr>
              <a:solidFill>
                <a:schemeClr val="accent2"/>
              </a:solidFill>
              <a:latin typeface="Montserrat"/>
              <a:ea typeface="Montserrat"/>
              <a:cs typeface="Montserrat"/>
              <a:sym typeface="Montserrat"/>
            </a:endParaRPr>
          </a:p>
        </p:txBody>
      </p:sp>
      <p:sp>
        <p:nvSpPr>
          <p:cNvPr id="175" name="Google Shape;175;p27"/>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Jupiter is a gas giant and the biggest planet in our Solar System. It’s the fourth-brightest object in the sky</a:t>
            </a:r>
            <a:endParaRPr>
              <a:solidFill>
                <a:schemeClr val="lt1"/>
              </a:solidFill>
            </a:endParaRPr>
          </a:p>
        </p:txBody>
      </p:sp>
      <p:sp>
        <p:nvSpPr>
          <p:cNvPr id="176" name="Google Shape;176;p27"/>
          <p:cNvSpPr txBox="1"/>
          <p:nvPr>
            <p:ph idx="8" type="subTitle"/>
          </p:nvPr>
        </p:nvSpPr>
        <p:spPr>
          <a:xfrm>
            <a:off x="1064250" y="1180925"/>
            <a:ext cx="7015500" cy="105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2"/>
                </a:solidFill>
                <a:latin typeface="Lato"/>
                <a:ea typeface="Lato"/>
                <a:cs typeface="Lato"/>
                <a:sym typeface="Lato"/>
              </a:rPr>
              <a:t>Since we expect the robot to function in a dirty environment, the mechanical parts used need regular maintenance for optimum performance and need to be replaced after a certain period of time. </a:t>
            </a:r>
            <a:endParaRPr sz="1500">
              <a:solidFill>
                <a:schemeClr val="accent2"/>
              </a:solidFill>
              <a:latin typeface="Lato"/>
              <a:ea typeface="Lato"/>
              <a:cs typeface="Lato"/>
              <a:sym typeface="Lato"/>
            </a:endParaRPr>
          </a:p>
          <a:p>
            <a:pPr indent="0" lvl="0" marL="0" rtl="0" algn="l">
              <a:lnSpc>
                <a:spcPct val="115000"/>
              </a:lnSpc>
              <a:spcBef>
                <a:spcPts val="1200"/>
              </a:spcBef>
              <a:spcAft>
                <a:spcPts val="0"/>
              </a:spcAft>
              <a:buNone/>
            </a:pPr>
            <a:r>
              <a:t/>
            </a:r>
            <a:endParaRPr sz="1500">
              <a:solidFill>
                <a:schemeClr val="accent2"/>
              </a:solidFill>
              <a:latin typeface="Lato"/>
              <a:ea typeface="Lato"/>
              <a:cs typeface="Lato"/>
              <a:sym typeface="Lato"/>
            </a:endParaRPr>
          </a:p>
          <a:p>
            <a:pPr indent="0" lvl="0" marL="0" rtl="0" algn="l">
              <a:spcBef>
                <a:spcPts val="1200"/>
              </a:spcBef>
              <a:spcAft>
                <a:spcPts val="0"/>
              </a:spcAft>
              <a:buNone/>
            </a:pPr>
            <a:r>
              <a:t/>
            </a:r>
            <a:endParaRPr sz="1500">
              <a:solidFill>
                <a:schemeClr val="accent2"/>
              </a:solidFill>
              <a:latin typeface="Lato"/>
              <a:ea typeface="Lato"/>
              <a:cs typeface="Lato"/>
              <a:sym typeface="Lato"/>
            </a:endParaRPr>
          </a:p>
        </p:txBody>
      </p:sp>
      <p:graphicFrame>
        <p:nvGraphicFramePr>
          <p:cNvPr id="177" name="Google Shape;177;p27"/>
          <p:cNvGraphicFramePr/>
          <p:nvPr/>
        </p:nvGraphicFramePr>
        <p:xfrm>
          <a:off x="1097400" y="2464850"/>
          <a:ext cx="3000000" cy="3000000"/>
        </p:xfrm>
        <a:graphic>
          <a:graphicData uri="http://schemas.openxmlformats.org/drawingml/2006/table">
            <a:tbl>
              <a:tblPr>
                <a:noFill/>
                <a:tableStyleId>{A087C520-3037-4FDE-B099-FD9E3AA54061}</a:tableStyleId>
              </a:tblPr>
              <a:tblGrid>
                <a:gridCol w="2413000"/>
                <a:gridCol w="2413000"/>
                <a:gridCol w="2413000"/>
              </a:tblGrid>
              <a:tr h="400100">
                <a:tc>
                  <a:txBody>
                    <a:bodyPr/>
                    <a:lstStyle/>
                    <a:p>
                      <a:pPr indent="0" lvl="0" marL="0" rtl="0" algn="ctr">
                        <a:spcBef>
                          <a:spcPts val="0"/>
                        </a:spcBef>
                        <a:spcAft>
                          <a:spcPts val="0"/>
                        </a:spcAft>
                        <a:buNone/>
                      </a:pPr>
                      <a:r>
                        <a:rPr b="1" lang="en" sz="1200">
                          <a:solidFill>
                            <a:schemeClr val="accent2"/>
                          </a:solidFill>
                        </a:rPr>
                        <a:t>PART </a:t>
                      </a:r>
                      <a:endParaRPr b="1" sz="12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2"/>
                          </a:solidFill>
                        </a:rPr>
                        <a:t>CLEANING FREQUENCY </a:t>
                      </a:r>
                      <a:endParaRPr b="1" sz="12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2"/>
                          </a:solidFill>
                        </a:rPr>
                        <a:t>REPLACEMENT FREQUENCY</a:t>
                      </a:r>
                      <a:endParaRPr b="1" sz="12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solidFill>
                            <a:schemeClr val="accent2"/>
                          </a:solidFill>
                        </a:rPr>
                        <a:t>BIN </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EVERY USE</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solidFill>
                            <a:schemeClr val="accent2"/>
                          </a:solidFill>
                        </a:rPr>
                        <a:t>BRUSHES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EVERY 5 USES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180 USES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solidFill>
                            <a:schemeClr val="accent2"/>
                          </a:solidFill>
                        </a:rPr>
                        <a:t>FILTER</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EVERY 5 USES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50 USES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400100">
                <a:tc>
                  <a:txBody>
                    <a:bodyPr/>
                    <a:lstStyle/>
                    <a:p>
                      <a:pPr indent="0" lvl="0" marL="0" rtl="0" algn="ctr">
                        <a:spcBef>
                          <a:spcPts val="0"/>
                        </a:spcBef>
                        <a:spcAft>
                          <a:spcPts val="0"/>
                        </a:spcAft>
                        <a:buNone/>
                      </a:pPr>
                      <a:r>
                        <a:rPr lang="en" sz="1100">
                          <a:solidFill>
                            <a:schemeClr val="accent2"/>
                          </a:solidFill>
                        </a:rPr>
                        <a:t>FRONT CASTER WHEEL</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AFTER EVERY 10 USES</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accent2"/>
                          </a:solidFill>
                        </a:rPr>
                        <a:t>–</a:t>
                      </a:r>
                      <a:endParaRPr sz="1100">
                        <a:solidFill>
                          <a:schemeClr val="accent2"/>
                        </a:solidFill>
                      </a:endParaRPr>
                    </a:p>
                  </a:txBody>
                  <a:tcPr marT="63500" marB="63500" marR="63500" marL="63500">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Failure Cases</a:t>
            </a:r>
            <a:endParaRPr>
              <a:solidFill>
                <a:schemeClr val="accent2"/>
              </a:solidFill>
              <a:latin typeface="Montserrat"/>
              <a:ea typeface="Montserrat"/>
              <a:cs typeface="Montserrat"/>
              <a:sym typeface="Montserrat"/>
            </a:endParaRPr>
          </a:p>
        </p:txBody>
      </p:sp>
      <p:sp>
        <p:nvSpPr>
          <p:cNvPr id="183" name="Google Shape;183;p28"/>
          <p:cNvSpPr txBox="1"/>
          <p:nvPr>
            <p:ph idx="8" type="subTitle"/>
          </p:nvPr>
        </p:nvSpPr>
        <p:spPr>
          <a:xfrm>
            <a:off x="874825" y="1488500"/>
            <a:ext cx="7150500" cy="2605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accent2"/>
              </a:buClr>
              <a:buSzPts val="1500"/>
              <a:buFont typeface="Lato"/>
              <a:buChar char="●"/>
            </a:pPr>
            <a:r>
              <a:rPr lang="en" sz="1500">
                <a:solidFill>
                  <a:schemeClr val="accent2"/>
                </a:solidFill>
                <a:latin typeface="Lato"/>
                <a:ea typeface="Lato"/>
                <a:cs typeface="Lato"/>
                <a:sym typeface="Lato"/>
              </a:rPr>
              <a:t>Material Failure</a:t>
            </a:r>
            <a:endParaRPr sz="15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The body has been designed with an appropriate quantity of ABS plastic to handle the weight of the components and the high torques developed.</a:t>
            </a:r>
            <a:endParaRPr sz="1300">
              <a:solidFill>
                <a:schemeClr val="accent2"/>
              </a:solidFill>
              <a:latin typeface="Lato"/>
              <a:ea typeface="Lato"/>
              <a:cs typeface="Lato"/>
              <a:sym typeface="Lato"/>
            </a:endParaRPr>
          </a:p>
          <a:p>
            <a:pPr indent="-323850" lvl="0" marL="457200" rtl="0" algn="l">
              <a:lnSpc>
                <a:spcPct val="115000"/>
              </a:lnSpc>
              <a:spcBef>
                <a:spcPts val="0"/>
              </a:spcBef>
              <a:spcAft>
                <a:spcPts val="0"/>
              </a:spcAft>
              <a:buClr>
                <a:schemeClr val="accent2"/>
              </a:buClr>
              <a:buSzPts val="1500"/>
              <a:buFont typeface="Lato"/>
              <a:buChar char="●"/>
            </a:pPr>
            <a:r>
              <a:rPr lang="en" sz="1500">
                <a:solidFill>
                  <a:schemeClr val="accent2"/>
                </a:solidFill>
                <a:latin typeface="Lato"/>
                <a:ea typeface="Lato"/>
                <a:cs typeface="Lato"/>
                <a:sym typeface="Lato"/>
              </a:rPr>
              <a:t>Contamination </a:t>
            </a:r>
            <a:endParaRPr sz="15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Vacuum fan</a:t>
            </a:r>
            <a:endParaRPr sz="13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Motors </a:t>
            </a:r>
            <a:endParaRPr sz="1300">
              <a:solidFill>
                <a:schemeClr val="accent2"/>
              </a:solidFill>
              <a:latin typeface="Lato"/>
              <a:ea typeface="Lato"/>
              <a:cs typeface="Lato"/>
              <a:sym typeface="Lato"/>
            </a:endParaRPr>
          </a:p>
          <a:p>
            <a:pPr indent="-311150" lvl="1" marL="914400" rtl="0" algn="l">
              <a:lnSpc>
                <a:spcPct val="115000"/>
              </a:lnSpc>
              <a:spcBef>
                <a:spcPts val="0"/>
              </a:spcBef>
              <a:spcAft>
                <a:spcPts val="0"/>
              </a:spcAft>
              <a:buClr>
                <a:schemeClr val="accent2"/>
              </a:buClr>
              <a:buSzPts val="1300"/>
              <a:buFont typeface="Lato"/>
              <a:buChar char="○"/>
            </a:pPr>
            <a:r>
              <a:rPr lang="en" sz="1300">
                <a:solidFill>
                  <a:schemeClr val="accent2"/>
                </a:solidFill>
                <a:latin typeface="Lato"/>
                <a:ea typeface="Lato"/>
                <a:cs typeface="Lato"/>
                <a:sym typeface="Lato"/>
              </a:rPr>
              <a:t>Electrical components</a:t>
            </a:r>
            <a:endParaRPr sz="1300">
              <a:solidFill>
                <a:schemeClr val="accent2"/>
              </a:solidFill>
              <a:latin typeface="Lato"/>
              <a:ea typeface="Lato"/>
              <a:cs typeface="Lato"/>
              <a:sym typeface="Lato"/>
            </a:endParaRPr>
          </a:p>
          <a:p>
            <a:pPr indent="-323850" lvl="0" marL="457200" rtl="0" algn="l">
              <a:lnSpc>
                <a:spcPct val="115000"/>
              </a:lnSpc>
              <a:spcBef>
                <a:spcPts val="0"/>
              </a:spcBef>
              <a:spcAft>
                <a:spcPts val="0"/>
              </a:spcAft>
              <a:buClr>
                <a:schemeClr val="accent2"/>
              </a:buClr>
              <a:buSzPts val="1500"/>
              <a:buFont typeface="Lato"/>
              <a:buChar char="●"/>
            </a:pPr>
            <a:r>
              <a:rPr lang="en" sz="1500">
                <a:solidFill>
                  <a:schemeClr val="accent2"/>
                </a:solidFill>
                <a:latin typeface="Lato"/>
                <a:ea typeface="Lato"/>
                <a:cs typeface="Lato"/>
                <a:sym typeface="Lato"/>
              </a:rPr>
              <a:t>Re-dispositon </a:t>
            </a:r>
            <a:endParaRPr sz="1500">
              <a:solidFill>
                <a:schemeClr val="accent2"/>
              </a:solidFill>
              <a:latin typeface="Lato"/>
              <a:ea typeface="Lato"/>
              <a:cs typeface="Lato"/>
              <a:sym typeface="Lato"/>
            </a:endParaRPr>
          </a:p>
          <a:p>
            <a:pPr indent="0" lvl="0" marL="0" rtl="0" algn="l">
              <a:spcBef>
                <a:spcPts val="1200"/>
              </a:spcBef>
              <a:spcAft>
                <a:spcPts val="0"/>
              </a:spcAft>
              <a:buNone/>
            </a:pPr>
            <a:r>
              <a:t/>
            </a:r>
            <a:endParaRPr sz="1500">
              <a:solidFill>
                <a:schemeClr val="accent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9"/>
          <p:cNvSpPr/>
          <p:nvPr/>
        </p:nvSpPr>
        <p:spPr>
          <a:xfrm rot="-5400000">
            <a:off x="3797246" y="-82750"/>
            <a:ext cx="1553100" cy="79851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ph idx="2" type="subTitle"/>
          </p:nvPr>
        </p:nvSpPr>
        <p:spPr>
          <a:xfrm>
            <a:off x="1531900" y="3379650"/>
            <a:ext cx="7151700" cy="85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solidFill>
                  <a:schemeClr val="lt1"/>
                </a:solidFill>
              </a:rPr>
              <a:t>Electronics</a:t>
            </a:r>
            <a:r>
              <a:rPr lang="en" sz="5000">
                <a:solidFill>
                  <a:schemeClr val="lt1"/>
                </a:solidFill>
              </a:rPr>
              <a:t> Design</a:t>
            </a:r>
            <a:endParaRPr sz="5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6" type="ctrTitle"/>
          </p:nvPr>
        </p:nvSpPr>
        <p:spPr>
          <a:xfrm>
            <a:off x="388475" y="302250"/>
            <a:ext cx="67284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Sensors</a:t>
            </a:r>
            <a:endParaRPr>
              <a:solidFill>
                <a:schemeClr val="accent2"/>
              </a:solidFill>
              <a:latin typeface="Montserrat"/>
              <a:ea typeface="Montserrat"/>
              <a:cs typeface="Montserrat"/>
              <a:sym typeface="Montserrat"/>
            </a:endParaRPr>
          </a:p>
        </p:txBody>
      </p:sp>
      <p:sp>
        <p:nvSpPr>
          <p:cNvPr id="195" name="Google Shape;195;p30"/>
          <p:cNvSpPr txBox="1"/>
          <p:nvPr>
            <p:ph idx="3" type="subTitle"/>
          </p:nvPr>
        </p:nvSpPr>
        <p:spPr>
          <a:xfrm>
            <a:off x="4472725" y="1054650"/>
            <a:ext cx="3976500" cy="19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Lato"/>
                <a:ea typeface="Lato"/>
                <a:cs typeface="Lato"/>
                <a:sym typeface="Lato"/>
              </a:rPr>
              <a:t>LIDAR</a:t>
            </a:r>
            <a:endParaRPr sz="2000">
              <a:solidFill>
                <a:schemeClr val="accent2"/>
              </a:solidFill>
              <a:latin typeface="Lato"/>
              <a:ea typeface="Lato"/>
              <a:cs typeface="Lato"/>
              <a:sym typeface="Lato"/>
            </a:endParaRPr>
          </a:p>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Component chosen : TF-LUNA Micro LiDAR</a:t>
            </a:r>
            <a:endParaRPr sz="1600">
              <a:solidFill>
                <a:schemeClr val="accent2"/>
              </a:solidFill>
              <a:latin typeface="Lato"/>
              <a:ea typeface="Lato"/>
              <a:cs typeface="Lato"/>
              <a:sym typeface="Lato"/>
            </a:endParaRPr>
          </a:p>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Purpose : to map and understand the environment around the bot </a:t>
            </a:r>
            <a:endParaRPr sz="1600">
              <a:solidFill>
                <a:schemeClr val="accent2"/>
              </a:solidFill>
              <a:latin typeface="Lato"/>
              <a:ea typeface="Lato"/>
              <a:cs typeface="Lato"/>
              <a:sym typeface="Lato"/>
            </a:endParaRPr>
          </a:p>
          <a:p>
            <a:pPr indent="0" lvl="0" marL="0" rtl="0" algn="l">
              <a:spcBef>
                <a:spcPts val="1200"/>
              </a:spcBef>
              <a:spcAft>
                <a:spcPts val="0"/>
              </a:spcAft>
              <a:buNone/>
            </a:pPr>
            <a:r>
              <a:t/>
            </a:r>
            <a:endParaRPr>
              <a:solidFill>
                <a:schemeClr val="accent2"/>
              </a:solidFill>
            </a:endParaRPr>
          </a:p>
        </p:txBody>
      </p:sp>
      <p:sp>
        <p:nvSpPr>
          <p:cNvPr id="196" name="Google Shape;196;p30"/>
          <p:cNvSpPr txBox="1"/>
          <p:nvPr>
            <p:ph idx="8" type="subTitle"/>
          </p:nvPr>
        </p:nvSpPr>
        <p:spPr>
          <a:xfrm>
            <a:off x="690725" y="1054650"/>
            <a:ext cx="3712800" cy="1948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accent2"/>
                </a:solidFill>
                <a:latin typeface="Lato"/>
                <a:ea typeface="Lato"/>
                <a:cs typeface="Lato"/>
                <a:sym typeface="Lato"/>
              </a:rPr>
              <a:t>IMU</a:t>
            </a:r>
            <a:endParaRPr sz="2000">
              <a:solidFill>
                <a:schemeClr val="accent2"/>
              </a:solidFill>
              <a:latin typeface="Lato"/>
              <a:ea typeface="Lato"/>
              <a:cs typeface="Lato"/>
              <a:sym typeface="Lato"/>
            </a:endParaRPr>
          </a:p>
          <a:p>
            <a:pPr indent="-330200" lvl="0" marL="457200" rtl="0" algn="just">
              <a:lnSpc>
                <a:spcPct val="115000"/>
              </a:lnSpc>
              <a:spcBef>
                <a:spcPts val="1200"/>
              </a:spcBef>
              <a:spcAft>
                <a:spcPts val="0"/>
              </a:spcAft>
              <a:buClr>
                <a:schemeClr val="accent2"/>
              </a:buClr>
              <a:buSzPts val="1600"/>
              <a:buFont typeface="Lato"/>
              <a:buChar char="●"/>
            </a:pPr>
            <a:r>
              <a:rPr lang="en" sz="1600">
                <a:solidFill>
                  <a:schemeClr val="accent2"/>
                </a:solidFill>
                <a:latin typeface="Lato"/>
                <a:ea typeface="Lato"/>
                <a:cs typeface="Lato"/>
                <a:sym typeface="Lato"/>
              </a:rPr>
              <a:t>Component chosen : MPU6050</a:t>
            </a:r>
            <a:endParaRPr sz="1600">
              <a:solidFill>
                <a:schemeClr val="accent2"/>
              </a:solidFill>
              <a:latin typeface="Lato"/>
              <a:ea typeface="Lato"/>
              <a:cs typeface="Lato"/>
              <a:sym typeface="Lato"/>
            </a:endParaRPr>
          </a:p>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Purpose : To get the accurate position as well as orientation of the bot at all times</a:t>
            </a:r>
            <a:endParaRPr sz="1600">
              <a:solidFill>
                <a:schemeClr val="accent2"/>
              </a:solidFill>
              <a:latin typeface="Lato"/>
              <a:ea typeface="Lato"/>
              <a:cs typeface="Lato"/>
              <a:sym typeface="Lato"/>
            </a:endParaRPr>
          </a:p>
          <a:p>
            <a:pPr indent="0" lvl="0" marL="0" rtl="0" algn="l">
              <a:spcBef>
                <a:spcPts val="1200"/>
              </a:spcBef>
              <a:spcAft>
                <a:spcPts val="0"/>
              </a:spcAft>
              <a:buNone/>
            </a:pPr>
            <a:r>
              <a:t/>
            </a:r>
            <a:endParaRPr sz="1500">
              <a:solidFill>
                <a:schemeClr val="accent2"/>
              </a:solidFill>
              <a:latin typeface="Lato"/>
              <a:ea typeface="Lato"/>
              <a:cs typeface="Lato"/>
              <a:sym typeface="Lato"/>
            </a:endParaRPr>
          </a:p>
        </p:txBody>
      </p:sp>
      <p:sp>
        <p:nvSpPr>
          <p:cNvPr id="197" name="Google Shape;197;p30"/>
          <p:cNvSpPr txBox="1"/>
          <p:nvPr/>
        </p:nvSpPr>
        <p:spPr>
          <a:xfrm>
            <a:off x="259025" y="29973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2"/>
                </a:solidFill>
                <a:latin typeface="Montserrat"/>
                <a:ea typeface="Montserrat"/>
                <a:cs typeface="Montserrat"/>
                <a:sym typeface="Montserrat"/>
              </a:rPr>
              <a:t>Microcontroller</a:t>
            </a:r>
            <a:endParaRPr b="1" sz="2400">
              <a:solidFill>
                <a:schemeClr val="accent2"/>
              </a:solidFill>
              <a:latin typeface="Montserrat"/>
              <a:ea typeface="Montserrat"/>
              <a:cs typeface="Montserrat"/>
              <a:sym typeface="Montserrat"/>
            </a:endParaRPr>
          </a:p>
        </p:txBody>
      </p:sp>
      <p:sp>
        <p:nvSpPr>
          <p:cNvPr id="198" name="Google Shape;198;p30"/>
          <p:cNvSpPr txBox="1"/>
          <p:nvPr/>
        </p:nvSpPr>
        <p:spPr>
          <a:xfrm>
            <a:off x="690725" y="3470400"/>
            <a:ext cx="7211400" cy="1434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Component chosen : ESP32 WROOM board</a:t>
            </a:r>
            <a:endParaRPr sz="1600">
              <a:solidFill>
                <a:schemeClr val="accent2"/>
              </a:solidFill>
              <a:latin typeface="Lato"/>
              <a:ea typeface="Lato"/>
              <a:cs typeface="Lato"/>
              <a:sym typeface="Lato"/>
            </a:endParaRPr>
          </a:p>
          <a:p>
            <a:pPr indent="-330200" lvl="0" marL="457200" rtl="0" algn="just">
              <a:lnSpc>
                <a:spcPct val="115000"/>
              </a:lnSpc>
              <a:spcBef>
                <a:spcPts val="0"/>
              </a:spcBef>
              <a:spcAft>
                <a:spcPts val="0"/>
              </a:spcAft>
              <a:buClr>
                <a:schemeClr val="accent2"/>
              </a:buClr>
              <a:buSzPts val="1600"/>
              <a:buFont typeface="Lato"/>
              <a:buChar char="●"/>
            </a:pPr>
            <a:r>
              <a:rPr lang="en" sz="1600">
                <a:solidFill>
                  <a:schemeClr val="accent2"/>
                </a:solidFill>
                <a:latin typeface="Lato"/>
                <a:ea typeface="Lato"/>
                <a:cs typeface="Lato"/>
                <a:sym typeface="Lato"/>
              </a:rPr>
              <a:t>Purpose : To obtain all the sensor data and publish to the ros core running on the local machine and  give instructions to the motors and controllers.</a:t>
            </a:r>
            <a:endParaRPr sz="1600">
              <a:solidFill>
                <a:schemeClr val="accent2"/>
              </a:solidFill>
              <a:latin typeface="Lato"/>
              <a:ea typeface="Lato"/>
              <a:cs typeface="Lato"/>
              <a:sym typeface="Lato"/>
            </a:endParaRPr>
          </a:p>
          <a:p>
            <a:pPr indent="0" lvl="0" marL="0" rtl="0" algn="just">
              <a:lnSpc>
                <a:spcPct val="115000"/>
              </a:lnSpc>
              <a:spcBef>
                <a:spcPts val="1200"/>
              </a:spcBef>
              <a:spcAft>
                <a:spcPts val="1200"/>
              </a:spcAft>
              <a:buNone/>
            </a:pPr>
            <a:r>
              <a:t/>
            </a:r>
            <a:endParaRPr sz="1600">
              <a:solidFill>
                <a:schemeClr val="accen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