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2" r:id="rId7"/>
    <p:sldId id="260" r:id="rId8"/>
    <p:sldId id="261" r:id="rId9"/>
    <p:sldId id="263" r:id="rId10"/>
    <p:sldId id="267" r:id="rId11"/>
    <p:sldId id="272" r:id="rId12"/>
    <p:sldId id="268" r:id="rId13"/>
    <p:sldId id="270" r:id="rId14"/>
    <p:sldId id="264"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27EF-B36C-DC25-BF93-4A9B806BDB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32F4E7-F04E-4129-86B9-753AA703B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68B2A7-95ED-CCB4-E281-DC31C612A859}"/>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5" name="Footer Placeholder 4">
            <a:extLst>
              <a:ext uri="{FF2B5EF4-FFF2-40B4-BE49-F238E27FC236}">
                <a16:creationId xmlns:a16="http://schemas.microsoft.com/office/drawing/2014/main" id="{EEB67E8B-783F-0AE4-BB9A-25D6AC8C5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F24310-8B97-57A6-F229-74FFDBA258AF}"/>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3138556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19AD-4219-1F72-4963-BC39604AD9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66F6AF-3333-686D-4062-7CEF2E8846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78258-EF04-114B-EDC9-6DBB0EB5FAC7}"/>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5" name="Footer Placeholder 4">
            <a:extLst>
              <a:ext uri="{FF2B5EF4-FFF2-40B4-BE49-F238E27FC236}">
                <a16:creationId xmlns:a16="http://schemas.microsoft.com/office/drawing/2014/main" id="{5C85E955-9048-50A8-0BA9-EB469A69B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07F83B-8426-51C3-E7C8-E97DF0508467}"/>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1225438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985F6-4BDF-25F0-37F0-AF14EF43B6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8C3B54-BC31-0737-0B64-469AFC5AD3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5AC25-7F80-AF5D-7B78-D3EB84BEDFA2}"/>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5" name="Footer Placeholder 4">
            <a:extLst>
              <a:ext uri="{FF2B5EF4-FFF2-40B4-BE49-F238E27FC236}">
                <a16:creationId xmlns:a16="http://schemas.microsoft.com/office/drawing/2014/main" id="{5EC18F4A-24CC-878B-B07C-993A811741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E80AC3-2940-C0C8-001F-BEBCD3B43F2C}"/>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273599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FB34-DD36-E307-2D12-F7F4AA0075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476065-07C4-F8EA-6C85-808D22E761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910424-4737-ACF9-EB8B-C4DCDF176BCF}"/>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5" name="Footer Placeholder 4">
            <a:extLst>
              <a:ext uri="{FF2B5EF4-FFF2-40B4-BE49-F238E27FC236}">
                <a16:creationId xmlns:a16="http://schemas.microsoft.com/office/drawing/2014/main" id="{5C6BDC01-FAF1-AA96-D9C3-392F22728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6F75F7-E31F-C260-D1CF-BA7D18CDCF6D}"/>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404651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1BB6-3C87-ED0D-0272-3B9A2E99D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0A4A30-D601-C580-527B-363D6707A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17595-0DC5-815C-3EE8-9867E7F98DAC}"/>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5" name="Footer Placeholder 4">
            <a:extLst>
              <a:ext uri="{FF2B5EF4-FFF2-40B4-BE49-F238E27FC236}">
                <a16:creationId xmlns:a16="http://schemas.microsoft.com/office/drawing/2014/main" id="{53BA2633-FD46-3667-C673-C05943C00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7F030-4109-FEFB-1742-814F8C9FCF89}"/>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263618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BF98-F28A-5AD3-DC98-45BC7D8DAD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C331ED-1BE4-F974-3C92-31C3070F1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B6D6C4-01EE-379C-5189-C69BCA2455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89600B-1784-2F37-B182-C9A126B1D081}"/>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6" name="Footer Placeholder 5">
            <a:extLst>
              <a:ext uri="{FF2B5EF4-FFF2-40B4-BE49-F238E27FC236}">
                <a16:creationId xmlns:a16="http://schemas.microsoft.com/office/drawing/2014/main" id="{C7A73E73-D375-85DD-6EA3-EE7050E98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E0EBBE-104B-E212-8634-D8F00B7600C2}"/>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210264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8685-2F28-A25E-42F5-C15BD045E6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82D4B4-B51C-FC55-A7A5-42795D65C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AC8F94-8E0E-F287-5EC0-1502363BB5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F3E007-4E89-EE06-DAC4-C355B2735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DD808E-320C-B8A3-4D01-70C9F5F609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C43642-C69E-79F8-832F-4B08CBE1351F}"/>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8" name="Footer Placeholder 7">
            <a:extLst>
              <a:ext uri="{FF2B5EF4-FFF2-40B4-BE49-F238E27FC236}">
                <a16:creationId xmlns:a16="http://schemas.microsoft.com/office/drawing/2014/main" id="{5411E940-6FA0-7AA1-6980-430D034E7D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2CB7F7-9718-60BB-68A2-2509774E9EB1}"/>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414639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8008-7D34-C74E-1BBE-BA870D1355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0F80F5-B28D-FBDA-5C73-9824A2B3103A}"/>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4" name="Footer Placeholder 3">
            <a:extLst>
              <a:ext uri="{FF2B5EF4-FFF2-40B4-BE49-F238E27FC236}">
                <a16:creationId xmlns:a16="http://schemas.microsoft.com/office/drawing/2014/main" id="{FB86534A-9ED6-19D3-3738-49F6A26A66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548389-13FA-703A-C928-51D8055EA3F1}"/>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187998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4D25F8-3B4D-0EB3-79F5-71D7298DFAC3}"/>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3" name="Footer Placeholder 2">
            <a:extLst>
              <a:ext uri="{FF2B5EF4-FFF2-40B4-BE49-F238E27FC236}">
                <a16:creationId xmlns:a16="http://schemas.microsoft.com/office/drawing/2014/main" id="{F9A17AAC-95F5-A6C8-9D69-A35E989548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3EA139-5932-5A7A-DEB5-A71EB03EC0F3}"/>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27441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51A0-7075-7333-1937-8337CC397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D6C093-1C8E-901E-99A9-FEFC36E44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2AABB1-D357-E334-AAFE-E24FA3D5E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2EFAC-D924-C969-3D3A-2D773A054BFD}"/>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6" name="Footer Placeholder 5">
            <a:extLst>
              <a:ext uri="{FF2B5EF4-FFF2-40B4-BE49-F238E27FC236}">
                <a16:creationId xmlns:a16="http://schemas.microsoft.com/office/drawing/2014/main" id="{31AB566C-C43F-F3F9-2317-50C014FC73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0C91AF-4CA2-DA43-AFF3-0EB1E1514E3D}"/>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283294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8543-0012-9077-62E8-007D827FD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9349B3-7495-A6D0-A816-ACCC344DF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C39ECC-243D-103D-638A-4A235F98B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F6EF5-90A5-A9F1-C207-AF11D1800104}"/>
              </a:ext>
            </a:extLst>
          </p:cNvPr>
          <p:cNvSpPr>
            <a:spLocks noGrp="1"/>
          </p:cNvSpPr>
          <p:nvPr>
            <p:ph type="dt" sz="half" idx="10"/>
          </p:nvPr>
        </p:nvSpPr>
        <p:spPr/>
        <p:txBody>
          <a:bodyPr/>
          <a:lstStyle/>
          <a:p>
            <a:fld id="{F77A4CE7-A38A-4BB1-8541-4ABDF4F8AB83}" type="datetimeFigureOut">
              <a:rPr lang="en-IN" smtClean="0"/>
              <a:t>23-11-2024</a:t>
            </a:fld>
            <a:endParaRPr lang="en-IN"/>
          </a:p>
        </p:txBody>
      </p:sp>
      <p:sp>
        <p:nvSpPr>
          <p:cNvPr id="6" name="Footer Placeholder 5">
            <a:extLst>
              <a:ext uri="{FF2B5EF4-FFF2-40B4-BE49-F238E27FC236}">
                <a16:creationId xmlns:a16="http://schemas.microsoft.com/office/drawing/2014/main" id="{95273A3F-0755-5AC2-FD88-0D973C4B9A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52D2D5-A195-12D3-E621-6ADBE5B37ECE}"/>
              </a:ext>
            </a:extLst>
          </p:cNvPr>
          <p:cNvSpPr>
            <a:spLocks noGrp="1"/>
          </p:cNvSpPr>
          <p:nvPr>
            <p:ph type="sldNum" sz="quarter" idx="12"/>
          </p:nvPr>
        </p:nvSpPr>
        <p:spPr/>
        <p:txBody>
          <a:bodyPr/>
          <a:lstStyle/>
          <a:p>
            <a:fld id="{E91662B2-31C1-4375-91F4-8C45F7AC7208}" type="slidenum">
              <a:rPr lang="en-IN" smtClean="0"/>
              <a:t>‹#›</a:t>
            </a:fld>
            <a:endParaRPr lang="en-IN"/>
          </a:p>
        </p:txBody>
      </p:sp>
    </p:spTree>
    <p:extLst>
      <p:ext uri="{BB962C8B-B14F-4D97-AF65-F5344CB8AC3E}">
        <p14:creationId xmlns:p14="http://schemas.microsoft.com/office/powerpoint/2010/main" val="362833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6E6DFA-31CC-4599-45AF-71F56AEB7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393C2A-EE77-33FF-2D48-398515FF6F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10478-25C5-AEA9-7C55-129FC05C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A4CE7-A38A-4BB1-8541-4ABDF4F8AB83}" type="datetimeFigureOut">
              <a:rPr lang="en-IN" smtClean="0"/>
              <a:t>23-11-2024</a:t>
            </a:fld>
            <a:endParaRPr lang="en-IN"/>
          </a:p>
        </p:txBody>
      </p:sp>
      <p:sp>
        <p:nvSpPr>
          <p:cNvPr id="5" name="Footer Placeholder 4">
            <a:extLst>
              <a:ext uri="{FF2B5EF4-FFF2-40B4-BE49-F238E27FC236}">
                <a16:creationId xmlns:a16="http://schemas.microsoft.com/office/drawing/2014/main" id="{639A15D6-8D71-78E4-A663-EF862E81E5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81643B-DFF9-6D01-C908-19A1D07C7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662B2-31C1-4375-91F4-8C45F7AC7208}" type="slidenum">
              <a:rPr lang="en-IN" smtClean="0"/>
              <a:t>‹#›</a:t>
            </a:fld>
            <a:endParaRPr lang="en-IN"/>
          </a:p>
        </p:txBody>
      </p:sp>
    </p:spTree>
    <p:extLst>
      <p:ext uri="{BB962C8B-B14F-4D97-AF65-F5344CB8AC3E}">
        <p14:creationId xmlns:p14="http://schemas.microsoft.com/office/powerpoint/2010/main" val="387812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hyperlink" Target="https://pubmed.ncbi.nlm.nih.gov/12417353/" TargetMode="External"/><Relationship Id="rId18" Type="http://schemas.openxmlformats.org/officeDocument/2006/relationships/hyperlink" Target="https://doi.org/10.1111/j.1365-2990.2009.01038.x" TargetMode="External"/><Relationship Id="rId26" Type="http://schemas.openxmlformats.org/officeDocument/2006/relationships/hyperlink" Target="https://scholar.google.com/scholar_lookup?journal=Optik&amp;title=Automated%20Prediction%20System%20for%20Alzheimer%20Detection%20Based%20on%20Deep%20Residual%20Autoencoder%20and%20Support%20Vector%20Machine&amp;author=M.%20Menagadevi&amp;author=S.%20Mangai&amp;author=N.%20Madian&amp;author=D.%20Thiyagarajan&amp;volume=272&amp;publication_year=2023&amp;pages=170212&amp;doi=10.1016/j.ijleo.2022.170212&amp;" TargetMode="External"/><Relationship Id="rId3" Type="http://schemas.openxmlformats.org/officeDocument/2006/relationships/hyperlink" Target="https://pmc.ncbi.nlm.nih.gov/articles/PMC6679484/" TargetMode="External"/><Relationship Id="rId21" Type="http://schemas.openxmlformats.org/officeDocument/2006/relationships/hyperlink" Target="https://scholar.google.com/scholar_lookup?journal=Neuropathol.%20Appl.%20Neurobiol.&amp;title=Does%20Alzheimer%E2%80%99s%20Disease%20Begin%20in%20the%20Brainstem?&amp;author=G.%20Simic&amp;author=G.%20Stanic&amp;author=M.%20Mladinov&amp;author=N.%20Jovanov-Milosevic&amp;author=I.%20Kostovic&amp;volume=35&amp;publication_year=2009&amp;pages=532-554&amp;pmid=19682326&amp;doi=10.1111/j.1365-2990.2009.01038.x&amp;" TargetMode="External"/><Relationship Id="rId34" Type="http://schemas.openxmlformats.org/officeDocument/2006/relationships/hyperlink" Target="https://pubmed.ncbi.nlm.nih.gov/36010183/" TargetMode="External"/><Relationship Id="rId7" Type="http://schemas.openxmlformats.org/officeDocument/2006/relationships/hyperlink" Target="https://pubmed.ncbi.nlm.nih.gov/12075198/" TargetMode="External"/><Relationship Id="rId12" Type="http://schemas.openxmlformats.org/officeDocument/2006/relationships/hyperlink" Target="https://doi.org/10.1016/S0022-510X(02)00256-3" TargetMode="External"/><Relationship Id="rId17" Type="http://schemas.openxmlformats.org/officeDocument/2006/relationships/hyperlink" Target="https://scholar.google.com/scholar_lookup?journal=Park.%20Relat.%20Disord.&amp;title=A%20Multiparametric%20MRI%20Study%20of%20Structural%20Brain%20Damage%20in%20Dementia%20with%20Lewy%20Bodies:%20A%20Comparison%20with%20Alzheimer%E2%80%99s%20Disease&amp;author=E.%20Sarasso&amp;author=A.%20Gardoni&amp;author=N.%20Piramide&amp;author=M.A.%20Volont%C3%A8&amp;author=E.%20Canu&amp;volume=91&amp;publication_year=2021&amp;pages=154-161&amp;pmid=34628194&amp;doi=10.1016/j.parkreldis.2021.09.003&amp;" TargetMode="External"/><Relationship Id="rId25" Type="http://schemas.openxmlformats.org/officeDocument/2006/relationships/hyperlink" Target="https://doi.org/10.1016/j.ijleo.2022.170212" TargetMode="External"/><Relationship Id="rId33" Type="http://schemas.openxmlformats.org/officeDocument/2006/relationships/hyperlink" Target="https://pmc.ncbi.nlm.nih.gov/articles/PMC9406825/" TargetMode="External"/><Relationship Id="rId2" Type="http://schemas.openxmlformats.org/officeDocument/2006/relationships/hyperlink" Target="https://doi.org/10.1186/s13024-019-0333-5" TargetMode="External"/><Relationship Id="rId16" Type="http://schemas.openxmlformats.org/officeDocument/2006/relationships/hyperlink" Target="https://pubmed.ncbi.nlm.nih.gov/34628194/" TargetMode="External"/><Relationship Id="rId20" Type="http://schemas.openxmlformats.org/officeDocument/2006/relationships/hyperlink" Target="https://pubmed.ncbi.nlm.nih.gov/19682326/" TargetMode="External"/><Relationship Id="rId29" Type="http://schemas.openxmlformats.org/officeDocument/2006/relationships/hyperlink" Target="https://doi.org/10.1016/j.compbiomed.2021.105032" TargetMode="External"/><Relationship Id="rId1" Type="http://schemas.openxmlformats.org/officeDocument/2006/relationships/slideLayout" Target="../slideLayouts/slideLayout2.xml"/><Relationship Id="rId6" Type="http://schemas.openxmlformats.org/officeDocument/2006/relationships/hyperlink" Target="https://doi.org/10.1067/moe.2002.123538" TargetMode="External"/><Relationship Id="rId11" Type="http://schemas.openxmlformats.org/officeDocument/2006/relationships/hyperlink" Target="https://scholar.google.com/scholar_lookup?journal=Park.%20Relat.%20Disord.&amp;title=Evaluation%20of%20Common%20and%20Rare%20Variants%20of%20Alzheimer%E2%80%99s%20Disease-Causal%20Genes%20in%20Parkinson%E2%80%99s%20Disease&amp;author=C.%20Chassain&amp;author=A.%20Cladiere&amp;author=C.%20Tsoutsos&amp;author=B.%20Pereira&amp;author=F.%20Boumezbeur&amp;volume=97&amp;publication_year=2022&amp;pages=8-14&amp;pmid=35276586&amp;doi=10.1016/j.parkreldis.2022.05.007&amp;" TargetMode="External"/><Relationship Id="rId24" Type="http://schemas.openxmlformats.org/officeDocument/2006/relationships/hyperlink" Target="https://scholar.google.com/scholar_lookup?journal=Neurology&amp;title=Diagnosis%20and%20Treatment%20of%20Alzheimer%E2%80%99s%20Disease&amp;author=A.K.%20Desai&amp;author=G.T.%20Grossberg&amp;volume=64&amp;issue=(Suppl.%203)&amp;publication_year=2005&amp;pages=S34-S39&amp;pmid=15994222&amp;doi=10.1212/WNL.64.12_suppl_3.S34&amp;" TargetMode="External"/><Relationship Id="rId32" Type="http://schemas.openxmlformats.org/officeDocument/2006/relationships/hyperlink" Target="https://doi.org/10.3390/diagnostics12081833" TargetMode="External"/><Relationship Id="rId5" Type="http://schemas.openxmlformats.org/officeDocument/2006/relationships/hyperlink" Target="https://scholar.google.com/scholar_lookup?journal=Mol.%20Neurodegener.&amp;title=The%20Neuropathological%20Diagnosis%20of%20Alzheimer%E2%80%99s%20Disease&amp;author=M.A.%20DeTure&amp;author=D.W.%20Dickson&amp;volume=14&amp;publication_year=2019&amp;pages=32&amp;pmid=31375134&amp;doi=10.1186/s13024-019-0333-5&amp;" TargetMode="External"/><Relationship Id="rId15" Type="http://schemas.openxmlformats.org/officeDocument/2006/relationships/hyperlink" Target="https://doi.org/10.1016/j.parkreldis.2021.09.003" TargetMode="External"/><Relationship Id="rId23" Type="http://schemas.openxmlformats.org/officeDocument/2006/relationships/hyperlink" Target="https://pubmed.ncbi.nlm.nih.gov/15994222/" TargetMode="External"/><Relationship Id="rId28" Type="http://schemas.openxmlformats.org/officeDocument/2006/relationships/hyperlink" Target="https://scholar.google.com/scholar_lookup?journal=IEEE%20Access&amp;title=DEMNET:%20A%20Deep%20Learning%20Model%20for%20Early%20Diagnosis%20of%20Alzheimer%20Diseases%20and%20Dementia%20from%20MR%20Images&amp;author=S.%20Murugan&amp;author=C.%20Venkatesan&amp;author=M.G.%20Sumithra&amp;author=X.Z.%20Gao&amp;author=B.%20Elakkiya&amp;volume=9&amp;publication_year=2021&amp;pages=90319-90329&amp;doi=10.1109/ACCESS.2021.3090474&amp;" TargetMode="External"/><Relationship Id="rId10" Type="http://schemas.openxmlformats.org/officeDocument/2006/relationships/hyperlink" Target="https://pubmed.ncbi.nlm.nih.gov/35276586/" TargetMode="External"/><Relationship Id="rId19" Type="http://schemas.openxmlformats.org/officeDocument/2006/relationships/hyperlink" Target="https://pmc.ncbi.nlm.nih.gov/articles/PMC2787819/" TargetMode="External"/><Relationship Id="rId31" Type="http://schemas.openxmlformats.org/officeDocument/2006/relationships/hyperlink" Target="https://scholar.google.com/scholar_lookup?journal=Comput.%20Biol.%20Med.&amp;title=Deep%20Learning%20Based%20Pipelines%20for%20Alzheimer%E2%80%99s%20Disease%20Diagnosis:%20A%20Comparative%20Study%20and%20a%20Novel%20Deep-Ensemble%20Method&amp;author=A.%20Loddo&amp;author=S.%20Buttau&amp;author=C.%20Di%20Ruberto&amp;volume=141&amp;publication_year=2022&amp;pages=105032&amp;pmid=34838263&amp;doi=10.1016/j.compbiomed.2021.105032&amp;" TargetMode="External"/><Relationship Id="rId4" Type="http://schemas.openxmlformats.org/officeDocument/2006/relationships/hyperlink" Target="https://pubmed.ncbi.nlm.nih.gov/31375134/" TargetMode="External"/><Relationship Id="rId9" Type="http://schemas.openxmlformats.org/officeDocument/2006/relationships/hyperlink" Target="https://doi.org/10.1016/j.parkreldis.2022.05.007" TargetMode="External"/><Relationship Id="rId14" Type="http://schemas.openxmlformats.org/officeDocument/2006/relationships/hyperlink" Target="https://scholar.google.com/scholar_lookup?journal=J.%20Neurol.%20Sci.&amp;title=Similarities%20between%20Alzheimer%E2%80%99s%20Disease%20and%20Vascular%20Dementia&amp;author=R.%20Kalaria&amp;volume=203&amp;publication_year=2002&amp;pages=29-34&amp;pmid=12417353&amp;doi=10.1016/S0022-510X(02)00256-3&amp;" TargetMode="External"/><Relationship Id="rId22" Type="http://schemas.openxmlformats.org/officeDocument/2006/relationships/hyperlink" Target="https://doi.org/10.1212/WNL.64.12_suppl_3.S34" TargetMode="External"/><Relationship Id="rId27" Type="http://schemas.openxmlformats.org/officeDocument/2006/relationships/hyperlink" Target="https://doi.org/10.1109/ACCESS.2021.3090474" TargetMode="External"/><Relationship Id="rId30" Type="http://schemas.openxmlformats.org/officeDocument/2006/relationships/hyperlink" Target="https://pubmed.ncbi.nlm.nih.gov/34838263/" TargetMode="External"/><Relationship Id="rId35" Type="http://schemas.openxmlformats.org/officeDocument/2006/relationships/hyperlink" Target="https://scholar.google.com/scholar_lookup?journal=Diagnostics&amp;title=HTLML:%20Hybrid%20AI%20Based%20Model%20for%20Detection%20of%20Alzheimer%E2%80%99s%20Disease&amp;author=S.%20Sharma&amp;author=S.%20Gupta&amp;author=D.%20Gupta&amp;author=A.%20Altameem&amp;author=A.K.J.%20Saudagar&amp;volume=12&amp;publication_year=2022&amp;pages=1833&amp;pmid=36010183&amp;doi=10.3390/diagnostics12081833&amp;" TargetMode="External"/><Relationship Id="rId8" Type="http://schemas.openxmlformats.org/officeDocument/2006/relationships/hyperlink" Target="https://scholar.google.com/scholar_lookup?journal=Oral%20Surg.%20Oral%20Med.%20Oral%20Pathol.%20Oral%20Radiol.%20Endod.&amp;title=Alzheimer%E2%80%99s%20Disease%20and%20Dental%20Management&amp;author=H.%20Kocaelli&amp;author=M.%20Yaltirik&amp;author=L.I.%20Yargic&amp;author=H.%20%C3%96zbas&amp;volume=93&amp;publication_year=2002&amp;pages=521-524&amp;pmid=12075198&amp;doi=10.1067/moe.2002.123538&amp;"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oi.org/10.3390/electronics11121890" TargetMode="External"/><Relationship Id="rId13" Type="http://schemas.openxmlformats.org/officeDocument/2006/relationships/hyperlink" Target="https://scholar.google.com/scholar_lookup?journal=Molecules&amp;title=DAD-Net:%20Classification%20of%20Alzheimer%E2%80%99s%20Disease%20Using%20ADASYN%20Oversampling%20Technique%20and%20Optimized%20Neural%20Network&amp;author=G.%20Ahmed&amp;author=M.J.%20Er&amp;author=M.M.S.%20Fareed&amp;author=S.%20Zikria&amp;author=S.%20Mahmood&amp;volume=27&amp;publication_year=2022&amp;pages=7085&amp;pmid=36296677&amp;doi=10.3390/molecules27207085&amp;" TargetMode="External"/><Relationship Id="rId18" Type="http://schemas.openxmlformats.org/officeDocument/2006/relationships/hyperlink" Target="https://scholar.google.com/scholar_lookup?journal=Park.%20Relat.%20Disord.&amp;title=Diagnosis%20of%20Parkinson%E2%80%99s%20Disease%20from%20Hand%20Drawing%20Utilizing%20Hybrid%20Models&amp;author=P.%20Varalakshmi&amp;author=B.T.%20Priya&amp;author=B.A.%20Rithiga&amp;author=R.%20Bhuvaneaswari&amp;author=R.S.J.%20Sundar&amp;volume=105&amp;publication_year=2022&amp;pages=24-31&amp;pmid=36332289&amp;doi=10.1016/j.parkreldis.2022.10.020&amp;" TargetMode="External"/><Relationship Id="rId26" Type="http://schemas.openxmlformats.org/officeDocument/2006/relationships/hyperlink" Target="https://scholar.google.com/scholar_lookup?journal=Biomed.%20Signal%20Process.%20Control&amp;title=Integrating%20Convolutional%20Neural%20Networks,%20kNN,%20and%20Bayesian%20Optimization%20for%20Efficient%20Diagnosis%20of%20Alzheimer%E2%80%99s%20Disease%20in%20Magnetic%20Resonance%20Images&amp;author=S.%20Lahmiri&amp;volume=80&amp;publication_year=2023&amp;pages=104375&amp;doi=10.1016/j.bspc.2022.104375&amp;" TargetMode="External"/><Relationship Id="rId3" Type="http://schemas.openxmlformats.org/officeDocument/2006/relationships/hyperlink" Target="https://scholar.google.com/scholar_lookup?journal=Electronics&amp;title=Multi-Method%20Analysis%20of%20Medical%20Records%20and%20MRI%20Images%20for%20Early%20Diagnosis%20of%20Dementia%20and%20Alzheimer%E2%80%99s%20Disease%20Based%20on%20Deep%20Learning%20and%20Hybrid%20Methods&amp;author=B.A.%20Mohammed&amp;author=E.M.%20Senan&amp;author=T.H.%20Rassem&amp;author=N.M.%20Makbol&amp;author=A.A.%20Alanazi&amp;volume=10&amp;publication_year=2021&amp;pages=2860&amp;doi=10.3390/electronics10222860&amp;" TargetMode="External"/><Relationship Id="rId21" Type="http://schemas.openxmlformats.org/officeDocument/2006/relationships/hyperlink" Target="https://scholar.google.com/scholar_lookup?journal=Park.%20Relat.%20Disord.&amp;title=Hierarchical%20Cluster%20Analysis%20of%20Multimodal%20Imaging%20Data%20Identifies%20Brain%20Atrophy%20and%20Cognitive%20Patterns%20in%20Parkinson%E2%80%99s%20Disease&amp;author=A.%20Inguanzo&amp;author=R.%20Sala-Llonch&amp;author=B.%20Segura&amp;author=H.%20Erostarbe&amp;author=A.%20Abos&amp;volume=82&amp;publication_year=2021&amp;pages=16-23&amp;pmid=33227683&amp;doi=10.1016/j.parkreldis.2020.11.010&amp;" TargetMode="External"/><Relationship Id="rId7" Type="http://schemas.openxmlformats.org/officeDocument/2006/relationships/hyperlink" Target="https://scholar.google.com/scholar_lookup?journal=Arab.%20J.%20Sci.%20Eng.&amp;title=Hippocampus%20Segmentation-Based%20Alzheimer%E2%80%99s%20Disease%20Diagnosis%20and%20Classification%20of%20MRI%20Images&amp;author=A.%20Balasundaram&amp;author=S.%20Srinivasan&amp;author=A.%20Prasad&amp;author=J.%20Malik&amp;author=A.%20Kumar&amp;publication_year=2023&amp;pages=1-17&amp;pmid=36619218&amp;doi=10.1007/s13369-022-07538-2&amp;" TargetMode="External"/><Relationship Id="rId12" Type="http://schemas.openxmlformats.org/officeDocument/2006/relationships/hyperlink" Target="https://pubmed.ncbi.nlm.nih.gov/36296677/" TargetMode="External"/><Relationship Id="rId17" Type="http://schemas.openxmlformats.org/officeDocument/2006/relationships/hyperlink" Target="https://pubmed.ncbi.nlm.nih.gov/36332289/" TargetMode="External"/><Relationship Id="rId25" Type="http://schemas.openxmlformats.org/officeDocument/2006/relationships/hyperlink" Target="https://doi.org/10.1016/j.bspc.2022.104375" TargetMode="External"/><Relationship Id="rId2" Type="http://schemas.openxmlformats.org/officeDocument/2006/relationships/hyperlink" Target="https://doi.org/10.3390/electronics10222860" TargetMode="External"/><Relationship Id="rId16" Type="http://schemas.openxmlformats.org/officeDocument/2006/relationships/hyperlink" Target="https://doi.org/10.1016/j.parkreldis.2022.10.020" TargetMode="External"/><Relationship Id="rId20" Type="http://schemas.openxmlformats.org/officeDocument/2006/relationships/hyperlink" Target="https://pubmed.ncbi.nlm.nih.gov/33227683/" TargetMode="External"/><Relationship Id="rId1" Type="http://schemas.openxmlformats.org/officeDocument/2006/relationships/slideLayout" Target="../slideLayouts/slideLayout2.xml"/><Relationship Id="rId6" Type="http://schemas.openxmlformats.org/officeDocument/2006/relationships/hyperlink" Target="https://pubmed.ncbi.nlm.nih.gov/36619218/" TargetMode="External"/><Relationship Id="rId11" Type="http://schemas.openxmlformats.org/officeDocument/2006/relationships/hyperlink" Target="https://pmc.ncbi.nlm.nih.gov/articles/PMC9611525/" TargetMode="External"/><Relationship Id="rId24" Type="http://schemas.openxmlformats.org/officeDocument/2006/relationships/hyperlink" Target="https://scholar.google.com/scholar_lookup?journal=Neural%20Netw.&amp;title=Monte%20Carlo%20Ensemble%20Neural%20Network%20for%20the%20Diagnosis%20of%20Alzheimer%E2%80%99s%20Disease&amp;author=C.%20Liu&amp;author=F.%20Huang&amp;author=A.%20Qiu&amp;volume=159&amp;publication_year=2023&amp;pages=14-24&amp;pmid=36525914&amp;doi=10.1016/j.neunet.2022.10.032&amp;" TargetMode="External"/><Relationship Id="rId5" Type="http://schemas.openxmlformats.org/officeDocument/2006/relationships/hyperlink" Target="https://pmc.ncbi.nlm.nih.gov/articles/PMC9810248/" TargetMode="External"/><Relationship Id="rId15" Type="http://schemas.openxmlformats.org/officeDocument/2006/relationships/hyperlink" Target="https://scholar.google.com/scholar_lookup?journal=Electronics&amp;title=VGG-C%20Transform%20Model%20with%20Batch%20Normalization%20to%20Predict%20Alzheimer%E2%80%99s%20Disease%20through%20MRI%20Dataset&amp;author=B.%20Tuvshinjargal&amp;author=H.%20Hwang&amp;volume=11&amp;publication_year=2022&amp;pages=2601&amp;doi=10.3390/electronics11162601&amp;" TargetMode="External"/><Relationship Id="rId23" Type="http://schemas.openxmlformats.org/officeDocument/2006/relationships/hyperlink" Target="https://pubmed.ncbi.nlm.nih.gov/36525914/" TargetMode="External"/><Relationship Id="rId10" Type="http://schemas.openxmlformats.org/officeDocument/2006/relationships/hyperlink" Target="https://doi.org/10.3390/molecules27207085" TargetMode="External"/><Relationship Id="rId19" Type="http://schemas.openxmlformats.org/officeDocument/2006/relationships/hyperlink" Target="https://doi.org/10.1016/j.parkreldis.2020.11.010" TargetMode="External"/><Relationship Id="rId4" Type="http://schemas.openxmlformats.org/officeDocument/2006/relationships/hyperlink" Target="https://doi.org/10.1007/s13369-022-07538-2" TargetMode="External"/><Relationship Id="rId9" Type="http://schemas.openxmlformats.org/officeDocument/2006/relationships/hyperlink" Target="https://scholar.google.com/scholar_lookup?journal=Electronics&amp;title=Constructing%20Domain%20Ontology%20for%20Alzheimer%20Disease%20Using%20Deep%20Learning%20Based%20Approach&amp;author=W.H.%20Bangyal&amp;author=N.U.%20Rehman&amp;author=A.%20Nawaz&amp;author=K.%20Nisar&amp;author=A.A.A.%20Ibrahim&amp;volume=11&amp;publication_year=2022&amp;pages=1890&amp;doi=10.3390/electronics11121890&amp;" TargetMode="External"/><Relationship Id="rId14" Type="http://schemas.openxmlformats.org/officeDocument/2006/relationships/hyperlink" Target="https://doi.org/10.3390/electronics11162601" TargetMode="External"/><Relationship Id="rId22" Type="http://schemas.openxmlformats.org/officeDocument/2006/relationships/hyperlink" Target="https://doi.org/10.1016/j.neunet.2022.10.03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9EE5-556D-A6CF-2025-36DA37B08D09}"/>
              </a:ext>
            </a:extLst>
          </p:cNvPr>
          <p:cNvSpPr>
            <a:spLocks noGrp="1"/>
          </p:cNvSpPr>
          <p:nvPr>
            <p:ph type="ctrTitle"/>
          </p:nvPr>
        </p:nvSpPr>
        <p:spPr/>
        <p:txBody>
          <a:bodyPr>
            <a:normAutofit fontScale="90000"/>
          </a:bodyPr>
          <a:lstStyle/>
          <a:p>
            <a:r>
              <a:rPr lang="en-US" dirty="0"/>
              <a:t>Alzheimer’s Detection Using Transfer Learning on MRI Images</a:t>
            </a:r>
            <a:endParaRPr lang="en-IN" dirty="0"/>
          </a:p>
        </p:txBody>
      </p:sp>
      <p:sp>
        <p:nvSpPr>
          <p:cNvPr id="3" name="Subtitle 2">
            <a:extLst>
              <a:ext uri="{FF2B5EF4-FFF2-40B4-BE49-F238E27FC236}">
                <a16:creationId xmlns:a16="http://schemas.microsoft.com/office/drawing/2014/main" id="{B1D7FC77-4D7E-9873-84F2-3BF656552C8D}"/>
              </a:ext>
            </a:extLst>
          </p:cNvPr>
          <p:cNvSpPr>
            <a:spLocks noGrp="1"/>
          </p:cNvSpPr>
          <p:nvPr>
            <p:ph type="subTitle" idx="1"/>
          </p:nvPr>
        </p:nvSpPr>
        <p:spPr/>
        <p:txBody>
          <a:bodyPr/>
          <a:lstStyle/>
          <a:p>
            <a:r>
              <a:rPr lang="en-US" dirty="0"/>
              <a:t>Kirtanaa Anandakumaran - 21BCE1321</a:t>
            </a:r>
          </a:p>
          <a:p>
            <a:r>
              <a:rPr lang="en-US" dirty="0" err="1"/>
              <a:t>Asam</a:t>
            </a:r>
            <a:r>
              <a:rPr lang="en-US" dirty="0"/>
              <a:t> </a:t>
            </a:r>
            <a:r>
              <a:rPr lang="en-US" dirty="0" err="1"/>
              <a:t>Ignatious</a:t>
            </a:r>
            <a:r>
              <a:rPr lang="en-US" dirty="0"/>
              <a:t> Abhinaya  - 21BCE5407</a:t>
            </a:r>
            <a:endParaRPr lang="en-IN" dirty="0"/>
          </a:p>
        </p:txBody>
      </p:sp>
    </p:spTree>
    <p:extLst>
      <p:ext uri="{BB962C8B-B14F-4D97-AF65-F5344CB8AC3E}">
        <p14:creationId xmlns:p14="http://schemas.microsoft.com/office/powerpoint/2010/main" val="3587649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B52A-43F7-9988-F8DC-4B95D1B4D91E}"/>
              </a:ext>
            </a:extLst>
          </p:cNvPr>
          <p:cNvSpPr>
            <a:spLocks noGrp="1"/>
          </p:cNvSpPr>
          <p:nvPr>
            <p:ph type="title"/>
          </p:nvPr>
        </p:nvSpPr>
        <p:spPr/>
        <p:txBody>
          <a:bodyPr/>
          <a:lstStyle/>
          <a:p>
            <a:r>
              <a:rPr lang="en-US" dirty="0"/>
              <a:t>Pre-processing techniques</a:t>
            </a:r>
            <a:endParaRPr lang="en-IN" dirty="0"/>
          </a:p>
        </p:txBody>
      </p:sp>
      <p:sp>
        <p:nvSpPr>
          <p:cNvPr id="3" name="Content Placeholder 2">
            <a:extLst>
              <a:ext uri="{FF2B5EF4-FFF2-40B4-BE49-F238E27FC236}">
                <a16:creationId xmlns:a16="http://schemas.microsoft.com/office/drawing/2014/main" id="{0E7F22E9-2CBC-98F0-FE54-3DF15501A489}"/>
              </a:ext>
            </a:extLst>
          </p:cNvPr>
          <p:cNvSpPr>
            <a:spLocks noGrp="1"/>
          </p:cNvSpPr>
          <p:nvPr>
            <p:ph idx="1"/>
          </p:nvPr>
        </p:nvSpPr>
        <p:spPr/>
        <p:txBody>
          <a:bodyPr/>
          <a:lstStyle/>
          <a:p>
            <a:r>
              <a:rPr lang="en-US" dirty="0"/>
              <a:t>Images resized to 224 x 224 pixels</a:t>
            </a:r>
          </a:p>
          <a:p>
            <a:r>
              <a:rPr lang="en-US" dirty="0"/>
              <a:t>Pixel values normalized to range [0,1]</a:t>
            </a:r>
          </a:p>
          <a:p>
            <a:r>
              <a:rPr lang="en-US" dirty="0"/>
              <a:t>Labels are converted to one-hot encoding format</a:t>
            </a:r>
          </a:p>
          <a:p>
            <a:r>
              <a:rPr lang="en-US" dirty="0"/>
              <a:t>Dataset it batched in sizes of 32	</a:t>
            </a:r>
          </a:p>
          <a:p>
            <a:endParaRPr lang="en-IN" dirty="0"/>
          </a:p>
        </p:txBody>
      </p:sp>
    </p:spTree>
    <p:extLst>
      <p:ext uri="{BB962C8B-B14F-4D97-AF65-F5344CB8AC3E}">
        <p14:creationId xmlns:p14="http://schemas.microsoft.com/office/powerpoint/2010/main" val="298584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18B3-A35E-B9DC-5F24-B3013BE769D9}"/>
              </a:ext>
            </a:extLst>
          </p:cNvPr>
          <p:cNvSpPr>
            <a:spLocks noGrp="1"/>
          </p:cNvSpPr>
          <p:nvPr>
            <p:ph type="title"/>
          </p:nvPr>
        </p:nvSpPr>
        <p:spPr/>
        <p:txBody>
          <a:bodyPr/>
          <a:lstStyle/>
          <a:p>
            <a:r>
              <a:rPr lang="en-US" dirty="0"/>
              <a:t>Proposed Methodology</a:t>
            </a:r>
            <a:endParaRPr lang="en-IN" dirty="0"/>
          </a:p>
        </p:txBody>
      </p:sp>
      <p:sp>
        <p:nvSpPr>
          <p:cNvPr id="4" name="Text Placeholder 3">
            <a:extLst>
              <a:ext uri="{FF2B5EF4-FFF2-40B4-BE49-F238E27FC236}">
                <a16:creationId xmlns:a16="http://schemas.microsoft.com/office/drawing/2014/main" id="{C2E004BC-D49A-9A6E-9D91-A919DBBBE5ED}"/>
              </a:ext>
            </a:extLst>
          </p:cNvPr>
          <p:cNvSpPr>
            <a:spLocks noGrp="1"/>
          </p:cNvSpPr>
          <p:nvPr>
            <p:ph type="body" sz="half" idx="2"/>
          </p:nvPr>
        </p:nvSpPr>
        <p:spPr/>
        <p:txBody>
          <a:bodyPr>
            <a:normAutofit fontScale="92500"/>
          </a:bodyPr>
          <a:lstStyle/>
          <a:p>
            <a:r>
              <a:rPr lang="en-US" sz="2400" dirty="0"/>
              <a:t>The diagram follows the proposed methodology our research. The VGG16 is a pre-trained model, which is trained on the ImageNet dataset. This model is amplified with additional layers to enhance its ability to learn the features of the images. This enhanced model is trained on the MRI Images from the Augmented Alzheimer MRI Dataset.</a:t>
            </a:r>
            <a:endParaRPr lang="en-IN" sz="2400" dirty="0"/>
          </a:p>
        </p:txBody>
      </p:sp>
      <p:pic>
        <p:nvPicPr>
          <p:cNvPr id="5" name="Picture 4">
            <a:extLst>
              <a:ext uri="{FF2B5EF4-FFF2-40B4-BE49-F238E27FC236}">
                <a16:creationId xmlns:a16="http://schemas.microsoft.com/office/drawing/2014/main" id="{65D156F3-6125-3C40-A75D-E0A1B353A219}"/>
              </a:ext>
            </a:extLst>
          </p:cNvPr>
          <p:cNvPicPr>
            <a:picLocks noChangeAspect="1"/>
          </p:cNvPicPr>
          <p:nvPr/>
        </p:nvPicPr>
        <p:blipFill>
          <a:blip r:embed="rId2"/>
          <a:stretch>
            <a:fillRect/>
          </a:stretch>
        </p:blipFill>
        <p:spPr>
          <a:xfrm>
            <a:off x="6096000" y="52919"/>
            <a:ext cx="5410200" cy="6752161"/>
          </a:xfrm>
          <a:prstGeom prst="rect">
            <a:avLst/>
          </a:prstGeom>
        </p:spPr>
      </p:pic>
    </p:spTree>
    <p:extLst>
      <p:ext uri="{BB962C8B-B14F-4D97-AF65-F5344CB8AC3E}">
        <p14:creationId xmlns:p14="http://schemas.microsoft.com/office/powerpoint/2010/main" val="124043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85E7-F5DA-92CB-39C5-8350537C0DCD}"/>
              </a:ext>
            </a:extLst>
          </p:cNvPr>
          <p:cNvSpPr>
            <a:spLocks noGrp="1"/>
          </p:cNvSpPr>
          <p:nvPr>
            <p:ph type="title"/>
          </p:nvPr>
        </p:nvSpPr>
        <p:spPr/>
        <p:txBody>
          <a:bodyPr/>
          <a:lstStyle/>
          <a:p>
            <a:r>
              <a:rPr lang="en-US" dirty="0"/>
              <a:t>Model architecture</a:t>
            </a:r>
            <a:endParaRPr lang="en-IN" dirty="0"/>
          </a:p>
        </p:txBody>
      </p:sp>
      <p:sp>
        <p:nvSpPr>
          <p:cNvPr id="3" name="Content Placeholder 2">
            <a:extLst>
              <a:ext uri="{FF2B5EF4-FFF2-40B4-BE49-F238E27FC236}">
                <a16:creationId xmlns:a16="http://schemas.microsoft.com/office/drawing/2014/main" id="{F0227019-B48A-B02F-F43F-4E5F4FB1FB4E}"/>
              </a:ext>
            </a:extLst>
          </p:cNvPr>
          <p:cNvSpPr>
            <a:spLocks noGrp="1"/>
          </p:cNvSpPr>
          <p:nvPr>
            <p:ph idx="1"/>
          </p:nvPr>
        </p:nvSpPr>
        <p:spPr/>
        <p:txBody>
          <a:bodyPr>
            <a:normAutofit lnSpcReduction="10000"/>
          </a:bodyPr>
          <a:lstStyle/>
          <a:p>
            <a:r>
              <a:rPr lang="en-US" dirty="0"/>
              <a:t>VGG16 model as base</a:t>
            </a:r>
          </a:p>
          <a:p>
            <a:r>
              <a:rPr lang="en-US" dirty="0"/>
              <a:t>A Global Average Pooling layer to reduce spatial di-</a:t>
            </a:r>
            <a:r>
              <a:rPr lang="en-US" dirty="0" err="1"/>
              <a:t>mensions</a:t>
            </a:r>
            <a:r>
              <a:rPr lang="en-US" dirty="0"/>
              <a:t>, which reduces overfitting and retains the </a:t>
            </a:r>
            <a:r>
              <a:rPr lang="en-US" dirty="0" err="1"/>
              <a:t>mostimportant</a:t>
            </a:r>
            <a:r>
              <a:rPr lang="en-US" dirty="0"/>
              <a:t> features.</a:t>
            </a:r>
          </a:p>
          <a:p>
            <a:r>
              <a:rPr lang="en-US" dirty="0"/>
              <a:t>A Batch Normalization layer which normalizes the </a:t>
            </a:r>
            <a:r>
              <a:rPr lang="en-US" dirty="0" err="1"/>
              <a:t>inputsto</a:t>
            </a:r>
            <a:r>
              <a:rPr lang="en-US" dirty="0"/>
              <a:t> each layer. This reduces sensitivity to weight initial-</a:t>
            </a:r>
            <a:r>
              <a:rPr lang="en-US" dirty="0" err="1"/>
              <a:t>ization</a:t>
            </a:r>
            <a:r>
              <a:rPr lang="en-US" dirty="0"/>
              <a:t> and stabilizes learning.</a:t>
            </a:r>
          </a:p>
          <a:p>
            <a:r>
              <a:rPr lang="en-US" dirty="0"/>
              <a:t>A dense layer with </a:t>
            </a:r>
            <a:r>
              <a:rPr lang="en-US" dirty="0" err="1"/>
              <a:t>ReLU</a:t>
            </a:r>
            <a:r>
              <a:rPr lang="en-US" dirty="0"/>
              <a:t> activation.</a:t>
            </a:r>
          </a:p>
          <a:p>
            <a:r>
              <a:rPr lang="en-US" dirty="0"/>
              <a:t>A dropout layer of 30% to prevent overfitting.</a:t>
            </a:r>
          </a:p>
          <a:p>
            <a:r>
              <a:rPr lang="en-US" dirty="0"/>
              <a:t>Another dense layer with </a:t>
            </a:r>
            <a:r>
              <a:rPr lang="en-US" dirty="0" err="1"/>
              <a:t>ReLU</a:t>
            </a:r>
            <a:r>
              <a:rPr lang="en-US" dirty="0"/>
              <a:t> activation.</a:t>
            </a:r>
          </a:p>
          <a:p>
            <a:r>
              <a:rPr lang="en-US" dirty="0"/>
              <a:t>A final dense layer with a </a:t>
            </a:r>
            <a:r>
              <a:rPr lang="en-US" dirty="0" err="1"/>
              <a:t>softmax</a:t>
            </a:r>
            <a:r>
              <a:rPr lang="en-US" dirty="0"/>
              <a:t> activation function </a:t>
            </a:r>
            <a:r>
              <a:rPr lang="en-US" dirty="0" err="1"/>
              <a:t>formulticlass</a:t>
            </a:r>
            <a:r>
              <a:rPr lang="en-US" dirty="0"/>
              <a:t> classification of the four disease stages.</a:t>
            </a:r>
            <a:endParaRPr lang="en-IN" dirty="0"/>
          </a:p>
        </p:txBody>
      </p:sp>
    </p:spTree>
    <p:extLst>
      <p:ext uri="{BB962C8B-B14F-4D97-AF65-F5344CB8AC3E}">
        <p14:creationId xmlns:p14="http://schemas.microsoft.com/office/powerpoint/2010/main" val="290679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1C3A-08F0-507D-CE9F-A367D31BC5D0}"/>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74D31C77-BC85-2280-37D3-951D7A511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2711"/>
            <a:ext cx="6448906" cy="4351338"/>
          </a:xfrm>
        </p:spPr>
      </p:pic>
      <p:sp>
        <p:nvSpPr>
          <p:cNvPr id="3" name="TextBox 2">
            <a:extLst>
              <a:ext uri="{FF2B5EF4-FFF2-40B4-BE49-F238E27FC236}">
                <a16:creationId xmlns:a16="http://schemas.microsoft.com/office/drawing/2014/main" id="{63B49B80-3E65-8171-BB98-782A2C949C8A}"/>
              </a:ext>
            </a:extLst>
          </p:cNvPr>
          <p:cNvSpPr txBox="1"/>
          <p:nvPr/>
        </p:nvSpPr>
        <p:spPr>
          <a:xfrm>
            <a:off x="7913914" y="2318657"/>
            <a:ext cx="3178629" cy="2954655"/>
          </a:xfrm>
          <a:prstGeom prst="rect">
            <a:avLst/>
          </a:prstGeom>
          <a:noFill/>
        </p:spPr>
        <p:txBody>
          <a:bodyPr wrap="square" rtlCol="0">
            <a:spAutoFit/>
          </a:bodyPr>
          <a:lstStyle/>
          <a:p>
            <a:r>
              <a:rPr lang="en-US" sz="2400" dirty="0"/>
              <a:t>Correct classification:</a:t>
            </a:r>
            <a:br>
              <a:rPr lang="en-US" sz="2400" dirty="0"/>
            </a:br>
            <a:r>
              <a:rPr lang="en-US" sz="2400" dirty="0"/>
              <a:t>- 2858 samples of very mild demented</a:t>
            </a:r>
          </a:p>
          <a:p>
            <a:r>
              <a:rPr lang="en-IN" sz="2400" dirty="0"/>
              <a:t>- 92 samples of non demented</a:t>
            </a:r>
          </a:p>
          <a:p>
            <a:endParaRPr lang="en-IN" sz="2400" dirty="0"/>
          </a:p>
          <a:p>
            <a:endParaRPr lang="en-IN" sz="2400" dirty="0"/>
          </a:p>
          <a:p>
            <a:endParaRPr lang="en-IN" dirty="0"/>
          </a:p>
        </p:txBody>
      </p:sp>
    </p:spTree>
    <p:extLst>
      <p:ext uri="{BB962C8B-B14F-4D97-AF65-F5344CB8AC3E}">
        <p14:creationId xmlns:p14="http://schemas.microsoft.com/office/powerpoint/2010/main" val="354594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6398-0086-C621-83BC-DC677315835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80EEC36-61B0-9DAC-F094-19A48C3E5847}"/>
              </a:ext>
            </a:extLst>
          </p:cNvPr>
          <p:cNvSpPr>
            <a:spLocks noGrp="1"/>
          </p:cNvSpPr>
          <p:nvPr>
            <p:ph idx="1"/>
          </p:nvPr>
        </p:nvSpPr>
        <p:spPr/>
        <p:txBody>
          <a:bodyPr>
            <a:normAutofit fontScale="40000" lnSpcReduction="20000"/>
          </a:bodyPr>
          <a:lstStyle/>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1.DeTure M.A., Dickson D.W. The Neuropathological Diagnosis of Alzheimer’s Disease. Mol.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Neurodegener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2019;14:32.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10.1186/s13024-019-0333-5.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3"/>
              </a:rPr>
              <a:t>PMC free article</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4"/>
              </a:rPr>
              <a:t>PubMed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5"/>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2.Kocaelli H.,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Yaltirik</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M.,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Yargic</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L.I.,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Özbas</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H. Alzheimer’s Disease and Dental Management. Oral Surg. Oral Med. Oral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Pathol</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Oral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Radiol</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Endod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2002;93:521–524.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10.1067/moe.2002.123538.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6"/>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7"/>
              </a:rPr>
              <a:t>PubMed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8"/>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3.Chassain C.,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Cladiere</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Tsoutsos</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C., Pereira B.,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Boumezbeur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F.,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Debilly</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B., Marques A.-R.,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Thobois</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S., Durif F. Evaluation of Common and Rare Variants of Alzheimer’s Disease-Causal Genes in Parkinson’s Disease. Park.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Relat</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Disord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2022;97:8–14.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10.1016/j.parkreldis.2022.05.007.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9"/>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0"/>
              </a:rPr>
              <a:t>PubMed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1"/>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4.Kalaria R. Similarities between Alzheimer’s Disease and Vascular Dementia. J. Neurol. Sci. 2002;203:29–34.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10.1016/S0022-510X(02)00256-3.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2"/>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3"/>
              </a:rPr>
              <a:t>PubMed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4"/>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5.Sarasso E.,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Gardoni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Piramide</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N.,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Volontè</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M.A.,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Canu</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E.,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Tettamanti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Filippi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M.,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Agosta</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F. A Multiparametric MRI Study of Structural Brain Damage in Dementia with Lewy Bodies: A Comparison with Alzheimer’s Disease. Park.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Relat</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Disord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2021;91:154–161.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10.1016/j.parkreldis.2021.09.003.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5"/>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6"/>
              </a:rPr>
              <a:t>PubMed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7"/>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6.Simic G.,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Stanic</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G.,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Mladinov</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M.,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Jovanov</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-Milosevic N.,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Kostovic</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I., Hof P. Does Alzheimer’s Disease Begin in the Brainstem?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Neuropathol</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Appl.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Neurobiol</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2009;35:532–554.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10.1111/j.1365-2990.2009.01038.x.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8"/>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9"/>
              </a:rPr>
              <a:t>PMC free article</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0"/>
              </a:rPr>
              <a:t>PubMed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1"/>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7.Desai A.K., Grossberg G.T. Diagnosis and Treatment of Alzheimer’s Disease. Neurology. 2005;64((Suppl. 3)):S34–S39.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10.1212/WNL.64.12_suppl_3.S34.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2"/>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3"/>
              </a:rPr>
              <a:t>PubMed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4"/>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8.Menagadevi M., Mangai S.,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Madian</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N.,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Thiyagarajan</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D. Automated Prediction System for Alzheimer Detection Based on Deep Residual Autoencoder and Support Vector Machine.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Optik</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2023;272:170212.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10.1016/j.ijleo.2022.170212.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5"/>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6"/>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9.Murugan S., Venkatesan C.,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Sumithra</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M.G., Gao X.Z.,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Elakkiya</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B.,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Akila</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M., Manoharan S. DEMNET: A Deep Learning Model for Early Diagnosis of Alzheimer Diseases and Dementia from MR Images. IEEE Access. 2021;9:90319–90329.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10.1109/ACCESS.2021.3090474.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7"/>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8"/>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10.Loddo A.,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Buttau</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S., Di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Ruberto</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C. Deep Learning Based Pipelines for Alzheimer’s Disease Diagnosis: A Comparative Study and a Novel Deep-Ensemble Method.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Comput</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Biol. Med. 2022;141:105032.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10.1016/j.compbiomed.2021.105032.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9"/>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30"/>
              </a:rPr>
              <a:t>PubMed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31"/>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11.Sharma S., Gupta S., Gupta D.,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Altameem</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Saudagar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A.K.J.,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Poonia</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R.C., Nayak S.R. HTLML: Hybrid AI Based Model for Detection of Alzheimer’s Disease. Diagnostics. 2022;12:1833. </a:t>
            </a:r>
            <a:r>
              <a:rPr lang="en-IN" sz="2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10.3390/diagnostics12081833.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32"/>
              </a:rPr>
              <a:t>DOI</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33"/>
              </a:rPr>
              <a:t>PMC free article</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34"/>
              </a:rPr>
              <a:t>PubMed</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2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35"/>
              </a:rPr>
              <a:t>Google Scholar</a:t>
            </a:r>
            <a:r>
              <a:rPr lang="en-IN" sz="2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p>
            <a:pPr>
              <a:spcBef>
                <a:spcPts val="2250"/>
              </a:spcBef>
            </a:pPr>
            <a:r>
              <a:rPr lang="en-US" sz="1800" dirty="0">
                <a:effectLst/>
                <a:latin typeface="Cambria" panose="02040503050406030204" pitchFamily="18" charset="0"/>
                <a:ea typeface="Cambria" panose="02040503050406030204" pitchFamily="18" charset="0"/>
                <a:cs typeface="Cambria" panose="02040503050406030204" pitchFamily="18" charset="0"/>
              </a:rPr>
              <a:t> </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IN" sz="1800" dirty="0"/>
          </a:p>
        </p:txBody>
      </p:sp>
    </p:spTree>
    <p:extLst>
      <p:ext uri="{BB962C8B-B14F-4D97-AF65-F5344CB8AC3E}">
        <p14:creationId xmlns:p14="http://schemas.microsoft.com/office/powerpoint/2010/main" val="108688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243A-9A97-3D60-0726-77B8FE21717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90303B1-3BD0-F7B5-3B5C-C4B3E1348823}"/>
              </a:ext>
            </a:extLst>
          </p:cNvPr>
          <p:cNvSpPr>
            <a:spLocks noGrp="1"/>
          </p:cNvSpPr>
          <p:nvPr>
            <p:ph idx="1"/>
          </p:nvPr>
        </p:nvSpPr>
        <p:spPr/>
        <p:txBody>
          <a:bodyPr>
            <a:normAutofit fontScale="77500" lnSpcReduction="20000"/>
          </a:bodyPr>
          <a:lstStyle/>
          <a:p>
            <a:pPr marL="342900" lvl="0" indent="-342900">
              <a:spcBef>
                <a:spcPts val="1125"/>
              </a:spcBef>
              <a:buSzPts val="1000"/>
              <a:buFont typeface="Symbol" panose="05050102010706020507" pitchFamily="18" charset="2"/>
              <a:buChar char=""/>
              <a:tabLst>
                <a:tab pos="457200" algn="l"/>
              </a:tabLst>
            </a:pP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12.Mohammed B.A., Senan E.M.,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Rassem</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T.H.,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Makbol</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N.M.,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Alanazi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A.A., Al-</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Mekhlafi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Z.G.,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Ghaleb</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F.A. Multi-Method Analysis of Medical Records and MRI Images for Early Diagnosis of Dementia and Alzheimer’s Disease Based on Deep Learning and Hybrid Methods. Electronics. 2021;10:2860.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10.3390/electronics10222860.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3"/>
              </a:rPr>
              <a:t>Google Scholar</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13.Balasundaram A., Srinivasan S., Prasad A., Malik J., Kumar A. Hippocampus Segmentation-Based Alzheimer’s Disease Diagnosis and Classification of MRI Images. Arab. J. Sci. Eng. 2023:1–17.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10.1007/s13369-022-07538-2. online ahead of print .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4"/>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5"/>
              </a:rPr>
              <a:t>PMC free article</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6"/>
              </a:rPr>
              <a:t>PubMed</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7"/>
              </a:rPr>
              <a:t>Google Scholar</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14.Bangyal W.H., Rehman N.U., Nawaz A., Nisar K., Ibrahim A.A.A., Shakir R., Rawat D.B. Constructing Domain Ontology for Alzheimer Disease Using Deep Learning Based Approach. Electronics. 2022;11:1890.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10.3390/electronics11121890.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8"/>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9"/>
              </a:rPr>
              <a:t>Google Scholar</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15.Ahmed G., Er M.J., Fareed M.M.S.,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Zikria</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S., Mahmood S., He J., Aslam M. DAD-Net: Classification of Alzheimer’s Disease Using ADASYN Oversampling Technique and Optimized Neural Network. Molecules. 2022;27:7085.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10.3390/molecules27207085.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0"/>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1"/>
              </a:rPr>
              <a:t>PMC free article</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2"/>
              </a:rPr>
              <a:t>PubMed</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3"/>
              </a:rPr>
              <a:t>Google Scholar</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16.Tuvshinjargal B., Hwang H. VGG-C Transform Model with Batch Normalization to Predict Alzheimer’s Disease through MRI Dataset. Electronics. 2022;11:2601.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10.3390/electronics11162601.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4"/>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5"/>
              </a:rPr>
              <a:t>Google Scholar</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17.Varalakshmi P., Priya B.T.,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Rithiga</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B.A.,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Bhuvaneaswari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R., Sundar R.S.J. Diagnosis of Parkinson’s Disease from Hand Drawing Utilizing Hybrid Models. Park.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Relat</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Disord</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2022;105:24–31.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10.1016/j.parkreldis.2022.10.020.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6"/>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7"/>
              </a:rPr>
              <a:t>PubMed</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8"/>
              </a:rPr>
              <a:t>Google Scholar</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18.Inguanzo A., Sala-</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Llonch</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R., Segura B.,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Erostarbe</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H., Abos A.,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Campabadal</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 Uribe C., Baggio H.,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Compta</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Y., Marti M., et al. Hierarchical Cluster Analysis of Multimodal Imaging Data Identifies Brain Atrophy and Cognitive Patterns in Parkinson’s Disease. Park.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Relat</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Disord</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2021;82:16–23.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10.1016/j.parkreldis.2020.11.010.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19"/>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0"/>
              </a:rPr>
              <a:t>PubMed</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1"/>
              </a:rPr>
              <a:t>Google Scholar</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19.Liu C., Huang F., Qiu A., Alzheimer’s Disease Neuroimaging Initiative Monte Carlo Ensemble Neural Network for the Diagnosis of Alzheimer’s Disease. Neural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Netw</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2023;159:14–24.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10.1016/j.neunet.2022.10.032.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2"/>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3"/>
              </a:rPr>
              <a:t>PubMed</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4"/>
              </a:rPr>
              <a:t>Google Scholar</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spcBef>
                <a:spcPts val="1125"/>
              </a:spcBef>
              <a:buSzPts val="1000"/>
              <a:buFont typeface="Symbol" panose="05050102010706020507" pitchFamily="18" charset="2"/>
              <a:buChar char=""/>
              <a:tabLst>
                <a:tab pos="457200" algn="l"/>
              </a:tabLst>
            </a:pP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20.Lahmiri S. Integrating Convolutional Neural Networks,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kNN</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and Bayesian Optimization for Efficient Diagnosis of Alzheimer’s Disease in Magnetic Resonance Images. Biomed. Signal Process. Control. 2023;80:104375. </a:t>
            </a:r>
            <a:r>
              <a:rPr lang="en-IN" sz="1400" dirty="0" err="1">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10.1016/j.bspc.2022.104375.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5"/>
              </a:rPr>
              <a:t>DOI</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IN" sz="1400" u="sng" dirty="0">
                <a:solidFill>
                  <a:srgbClr val="005EA2"/>
                </a:solidFill>
                <a:effectLst/>
                <a:latin typeface="Cambria" panose="02040503050406030204" pitchFamily="18" charset="0"/>
                <a:ea typeface="Times New Roman" panose="02020603050405020304" pitchFamily="18" charset="0"/>
                <a:cs typeface="Times New Roman" panose="02020603050405020304" pitchFamily="18" charset="0"/>
                <a:hlinkClick r:id="rId26"/>
              </a:rPr>
              <a:t>Google Scholar</a:t>
            </a:r>
            <a:r>
              <a:rPr lang="en-IN" sz="14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a:spcBef>
                <a:spcPts val="2250"/>
              </a:spcBef>
            </a:pPr>
            <a:r>
              <a:rPr lang="en-IN" sz="1100" dirty="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p>
            <a:pPr>
              <a:spcBef>
                <a:spcPts val="2250"/>
              </a:spcBef>
            </a:pPr>
            <a:r>
              <a:rPr lang="en-IN" sz="1100">
                <a:solidFill>
                  <a:srgbClr val="1B1B1B"/>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IN" sz="1400" dirty="0"/>
          </a:p>
        </p:txBody>
      </p:sp>
    </p:spTree>
    <p:extLst>
      <p:ext uri="{BB962C8B-B14F-4D97-AF65-F5344CB8AC3E}">
        <p14:creationId xmlns:p14="http://schemas.microsoft.com/office/powerpoint/2010/main" val="196740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88F7-37E2-FE20-5E57-8931A7DA5BD9}"/>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423834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C423-C8AF-99F1-6DA6-E2164180BFFE}"/>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E2FF94A0-04F0-F3FC-9559-6CA57856E70F}"/>
              </a:ext>
            </a:extLst>
          </p:cNvPr>
          <p:cNvSpPr>
            <a:spLocks noGrp="1"/>
          </p:cNvSpPr>
          <p:nvPr>
            <p:ph idx="1"/>
          </p:nvPr>
        </p:nvSpPr>
        <p:spPr/>
        <p:txBody>
          <a:bodyPr>
            <a:normAutofit fontScale="92500" lnSpcReduction="10000"/>
          </a:bodyPr>
          <a:lstStyle/>
          <a:p>
            <a:pPr marL="0" indent="0">
              <a:buNone/>
            </a:pPr>
            <a:r>
              <a:rPr lang="en-US" dirty="0"/>
              <a:t>Alzheimer's disease is a progressive neurodegenerative disorder that leads to cognitive and behavioral decline, ultimately progressing to fatality in its advanced stages. Accurate staging of Alzheimer's is essential for timely and appropriate intervention. In this study, we perform and </a:t>
            </a:r>
            <a:r>
              <a:rPr lang="en-US" dirty="0" err="1"/>
              <a:t>analyse</a:t>
            </a:r>
            <a:r>
              <a:rPr lang="en-US" dirty="0"/>
              <a:t> the results of multiclass classification of Alzheimer's stages using MRI scans of the brain. Our methodology employs deep learning models to distinguish among various stages of the disease, leveraging MRI imaging data. Additionally, we incorporate explainable AI techniques, specifically SHAP and LIME, to assess feature importance on individual scans, providing interpretability to the classification process. This approach aims to enhance clinical decision-making by offering insights into the progression and stage-specific characteristics of Alzheimer’s disease.</a:t>
            </a:r>
            <a:endParaRPr lang="en-IN" dirty="0"/>
          </a:p>
        </p:txBody>
      </p:sp>
    </p:spTree>
    <p:extLst>
      <p:ext uri="{BB962C8B-B14F-4D97-AF65-F5344CB8AC3E}">
        <p14:creationId xmlns:p14="http://schemas.microsoft.com/office/powerpoint/2010/main" val="210269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438D-B0E0-1A4F-DA59-1795920A055A}"/>
              </a:ext>
            </a:extLst>
          </p:cNvPr>
          <p:cNvSpPr>
            <a:spLocks noGrp="1"/>
          </p:cNvSpPr>
          <p:nvPr>
            <p:ph type="title"/>
          </p:nvPr>
        </p:nvSpPr>
        <p:spPr/>
        <p:txBody>
          <a:bodyPr/>
          <a:lstStyle/>
          <a:p>
            <a:r>
              <a:rPr lang="en-US" dirty="0"/>
              <a:t>Results</a:t>
            </a:r>
            <a:endParaRPr lang="en-IN" dirty="0"/>
          </a:p>
        </p:txBody>
      </p:sp>
      <p:pic>
        <p:nvPicPr>
          <p:cNvPr id="5" name="Picture 4">
            <a:extLst>
              <a:ext uri="{FF2B5EF4-FFF2-40B4-BE49-F238E27FC236}">
                <a16:creationId xmlns:a16="http://schemas.microsoft.com/office/drawing/2014/main" id="{C500BC9D-51B8-186C-7C12-8ED03E35E70A}"/>
              </a:ext>
            </a:extLst>
          </p:cNvPr>
          <p:cNvPicPr>
            <a:picLocks noChangeAspect="1"/>
          </p:cNvPicPr>
          <p:nvPr/>
        </p:nvPicPr>
        <p:blipFill>
          <a:blip r:embed="rId2"/>
          <a:srcRect t="20665"/>
          <a:stretch/>
        </p:blipFill>
        <p:spPr>
          <a:xfrm>
            <a:off x="1839687" y="3722914"/>
            <a:ext cx="8094649" cy="2003410"/>
          </a:xfrm>
          <a:prstGeom prst="rect">
            <a:avLst/>
          </a:prstGeom>
        </p:spPr>
      </p:pic>
      <p:sp>
        <p:nvSpPr>
          <p:cNvPr id="6" name="TextBox 5">
            <a:extLst>
              <a:ext uri="{FF2B5EF4-FFF2-40B4-BE49-F238E27FC236}">
                <a16:creationId xmlns:a16="http://schemas.microsoft.com/office/drawing/2014/main" id="{5A4F8151-FBBA-8B8B-4455-6C39093E7F6C}"/>
              </a:ext>
            </a:extLst>
          </p:cNvPr>
          <p:cNvSpPr txBox="1"/>
          <p:nvPr/>
        </p:nvSpPr>
        <p:spPr>
          <a:xfrm>
            <a:off x="1839687" y="2122714"/>
            <a:ext cx="8355906" cy="830997"/>
          </a:xfrm>
          <a:prstGeom prst="rect">
            <a:avLst/>
          </a:prstGeom>
          <a:noFill/>
        </p:spPr>
        <p:txBody>
          <a:bodyPr wrap="square" rtlCol="0">
            <a:spAutoFit/>
          </a:bodyPr>
          <a:lstStyle/>
          <a:p>
            <a:pPr algn="ctr"/>
            <a:r>
              <a:rPr lang="en-US" sz="2400" dirty="0"/>
              <a:t>The proposed model achieved an overall accuracy of 99.33% and a weighted F1-score of 0.99.</a:t>
            </a:r>
            <a:endParaRPr lang="en-IN" sz="2400" dirty="0"/>
          </a:p>
        </p:txBody>
      </p:sp>
    </p:spTree>
    <p:extLst>
      <p:ext uri="{BB962C8B-B14F-4D97-AF65-F5344CB8AC3E}">
        <p14:creationId xmlns:p14="http://schemas.microsoft.com/office/powerpoint/2010/main" val="301885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2112-C667-D4BB-1BCD-EB18EAB441C4}"/>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64F2274D-424B-CACA-FB12-985B3DBD033B}"/>
              </a:ext>
            </a:extLst>
          </p:cNvPr>
          <p:cNvSpPr>
            <a:spLocks noGrp="1"/>
          </p:cNvSpPr>
          <p:nvPr>
            <p:ph idx="1"/>
          </p:nvPr>
        </p:nvSpPr>
        <p:spPr/>
        <p:txBody>
          <a:bodyPr>
            <a:normAutofit/>
          </a:bodyPr>
          <a:lstStyle/>
          <a:p>
            <a:pPr marL="0" indent="0">
              <a:buNone/>
            </a:pPr>
            <a:r>
              <a:rPr lang="en-US" dirty="0"/>
              <a:t>Research on Alzheimer’s stage classification is crucial for timely and personalized patient care. Early-stage detection enables targeted interventions to slow disease progression, while accurate staging informs tailored treatment planning and supports efficient resource allocation for patients and caregivers. Classifying Alzheimer’s into distinct stages helps researchers better understand how the disease progresses, which can inform future studies aimed at discovering the mechanisms underlying each stage. This understanding is crucial for the development of stage-specific therapies that may eventually slow or halt progression.</a:t>
            </a:r>
            <a:endParaRPr lang="en-IN" dirty="0"/>
          </a:p>
        </p:txBody>
      </p:sp>
    </p:spTree>
    <p:extLst>
      <p:ext uri="{BB962C8B-B14F-4D97-AF65-F5344CB8AC3E}">
        <p14:creationId xmlns:p14="http://schemas.microsoft.com/office/powerpoint/2010/main" val="173105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C231-02E1-DA19-437A-B029A2D019F3}"/>
              </a:ext>
            </a:extLst>
          </p:cNvPr>
          <p:cNvSpPr>
            <a:spLocks noGrp="1"/>
          </p:cNvSpPr>
          <p:nvPr>
            <p:ph type="title"/>
          </p:nvPr>
        </p:nvSpPr>
        <p:spPr/>
        <p:txBody>
          <a:bodyPr/>
          <a:lstStyle/>
          <a:p>
            <a:r>
              <a:rPr lang="en-US" dirty="0"/>
              <a:t>Dataset Used</a:t>
            </a:r>
            <a:endParaRPr lang="en-IN" dirty="0"/>
          </a:p>
        </p:txBody>
      </p:sp>
      <p:sp>
        <p:nvSpPr>
          <p:cNvPr id="3" name="Content Placeholder 2">
            <a:extLst>
              <a:ext uri="{FF2B5EF4-FFF2-40B4-BE49-F238E27FC236}">
                <a16:creationId xmlns:a16="http://schemas.microsoft.com/office/drawing/2014/main" id="{66ACF9D5-3112-821E-4F8F-1C0F82E5BD75}"/>
              </a:ext>
            </a:extLst>
          </p:cNvPr>
          <p:cNvSpPr>
            <a:spLocks noGrp="1"/>
          </p:cNvSpPr>
          <p:nvPr>
            <p:ph idx="1"/>
          </p:nvPr>
        </p:nvSpPr>
        <p:spPr/>
        <p:txBody>
          <a:bodyPr/>
          <a:lstStyle/>
          <a:p>
            <a:pPr marL="0" indent="0">
              <a:buNone/>
            </a:pPr>
            <a:r>
              <a:rPr lang="en-US" dirty="0"/>
              <a:t>The dataset used in this study is the ‘Augmented Alzheimer MRI Dataset’. It contains four stages of the disease – non demented, very mild demented, mild demented and moderate demented. It contains augmented data, which we use as the training set and original data which will be used for validation.</a:t>
            </a:r>
          </a:p>
          <a:p>
            <a:pPr marL="0" indent="0">
              <a:buNone/>
            </a:pPr>
            <a:endParaRPr lang="en-IN" dirty="0"/>
          </a:p>
        </p:txBody>
      </p:sp>
    </p:spTree>
    <p:extLst>
      <p:ext uri="{BB962C8B-B14F-4D97-AF65-F5344CB8AC3E}">
        <p14:creationId xmlns:p14="http://schemas.microsoft.com/office/powerpoint/2010/main" val="170459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520B55-C99A-1091-3229-2CF4331FDC4D}"/>
              </a:ext>
            </a:extLst>
          </p:cNvPr>
          <p:cNvPicPr>
            <a:picLocks noChangeAspect="1"/>
          </p:cNvPicPr>
          <p:nvPr/>
        </p:nvPicPr>
        <p:blipFill>
          <a:blip r:embed="rId2"/>
          <a:stretch>
            <a:fillRect/>
          </a:stretch>
        </p:blipFill>
        <p:spPr>
          <a:xfrm>
            <a:off x="748182" y="121585"/>
            <a:ext cx="3010320" cy="2848373"/>
          </a:xfrm>
          <a:prstGeom prst="rect">
            <a:avLst/>
          </a:prstGeom>
        </p:spPr>
      </p:pic>
      <p:sp>
        <p:nvSpPr>
          <p:cNvPr id="4" name="TextBox 3">
            <a:extLst>
              <a:ext uri="{FF2B5EF4-FFF2-40B4-BE49-F238E27FC236}">
                <a16:creationId xmlns:a16="http://schemas.microsoft.com/office/drawing/2014/main" id="{F79B07D7-4535-1F8B-69ED-631DB07D4542}"/>
              </a:ext>
            </a:extLst>
          </p:cNvPr>
          <p:cNvSpPr txBox="1"/>
          <p:nvPr/>
        </p:nvSpPr>
        <p:spPr>
          <a:xfrm>
            <a:off x="876299" y="3012532"/>
            <a:ext cx="2754086" cy="369332"/>
          </a:xfrm>
          <a:prstGeom prst="rect">
            <a:avLst/>
          </a:prstGeom>
          <a:noFill/>
        </p:spPr>
        <p:txBody>
          <a:bodyPr wrap="square" rtlCol="0">
            <a:spAutoFit/>
          </a:bodyPr>
          <a:lstStyle/>
          <a:p>
            <a:r>
              <a:rPr lang="en-US" dirty="0"/>
              <a:t>Mild demented</a:t>
            </a:r>
            <a:endParaRPr lang="en-IN" dirty="0"/>
          </a:p>
        </p:txBody>
      </p:sp>
      <p:pic>
        <p:nvPicPr>
          <p:cNvPr id="6" name="Picture 5">
            <a:extLst>
              <a:ext uri="{FF2B5EF4-FFF2-40B4-BE49-F238E27FC236}">
                <a16:creationId xmlns:a16="http://schemas.microsoft.com/office/drawing/2014/main" id="{6EC2421B-5E3A-8E10-0500-5DC27C83ECDA}"/>
              </a:ext>
            </a:extLst>
          </p:cNvPr>
          <p:cNvPicPr>
            <a:picLocks noChangeAspect="1"/>
          </p:cNvPicPr>
          <p:nvPr/>
        </p:nvPicPr>
        <p:blipFill>
          <a:blip r:embed="rId3"/>
          <a:stretch>
            <a:fillRect/>
          </a:stretch>
        </p:blipFill>
        <p:spPr>
          <a:xfrm>
            <a:off x="7928463" y="197796"/>
            <a:ext cx="3000794" cy="2772162"/>
          </a:xfrm>
          <a:prstGeom prst="rect">
            <a:avLst/>
          </a:prstGeom>
        </p:spPr>
      </p:pic>
      <p:sp>
        <p:nvSpPr>
          <p:cNvPr id="7" name="TextBox 6">
            <a:extLst>
              <a:ext uri="{FF2B5EF4-FFF2-40B4-BE49-F238E27FC236}">
                <a16:creationId xmlns:a16="http://schemas.microsoft.com/office/drawing/2014/main" id="{790F2B20-7F4B-4BAF-A171-99873548EF2C}"/>
              </a:ext>
            </a:extLst>
          </p:cNvPr>
          <p:cNvSpPr txBox="1"/>
          <p:nvPr/>
        </p:nvSpPr>
        <p:spPr>
          <a:xfrm>
            <a:off x="8175171" y="3012532"/>
            <a:ext cx="2754086" cy="369332"/>
          </a:xfrm>
          <a:prstGeom prst="rect">
            <a:avLst/>
          </a:prstGeom>
          <a:noFill/>
        </p:spPr>
        <p:txBody>
          <a:bodyPr wrap="square" rtlCol="0">
            <a:spAutoFit/>
          </a:bodyPr>
          <a:lstStyle/>
          <a:p>
            <a:r>
              <a:rPr lang="en-US" dirty="0"/>
              <a:t>Moderate demented</a:t>
            </a:r>
            <a:endParaRPr lang="en-IN" dirty="0"/>
          </a:p>
        </p:txBody>
      </p:sp>
      <p:pic>
        <p:nvPicPr>
          <p:cNvPr id="9" name="Picture 8">
            <a:extLst>
              <a:ext uri="{FF2B5EF4-FFF2-40B4-BE49-F238E27FC236}">
                <a16:creationId xmlns:a16="http://schemas.microsoft.com/office/drawing/2014/main" id="{FCEF5203-6C97-6C4F-F80C-C4A92DBE11A5}"/>
              </a:ext>
            </a:extLst>
          </p:cNvPr>
          <p:cNvPicPr>
            <a:picLocks noChangeAspect="1"/>
          </p:cNvPicPr>
          <p:nvPr/>
        </p:nvPicPr>
        <p:blipFill>
          <a:blip r:embed="rId4"/>
          <a:stretch>
            <a:fillRect/>
          </a:stretch>
        </p:blipFill>
        <p:spPr>
          <a:xfrm>
            <a:off x="819629" y="3424438"/>
            <a:ext cx="2867425" cy="2857899"/>
          </a:xfrm>
          <a:prstGeom prst="rect">
            <a:avLst/>
          </a:prstGeom>
        </p:spPr>
      </p:pic>
      <p:sp>
        <p:nvSpPr>
          <p:cNvPr id="10" name="TextBox 9">
            <a:extLst>
              <a:ext uri="{FF2B5EF4-FFF2-40B4-BE49-F238E27FC236}">
                <a16:creationId xmlns:a16="http://schemas.microsoft.com/office/drawing/2014/main" id="{9C615175-34BF-5DD7-857B-BA2076AB1080}"/>
              </a:ext>
            </a:extLst>
          </p:cNvPr>
          <p:cNvSpPr txBox="1"/>
          <p:nvPr/>
        </p:nvSpPr>
        <p:spPr>
          <a:xfrm>
            <a:off x="876299" y="6328507"/>
            <a:ext cx="3010320" cy="369332"/>
          </a:xfrm>
          <a:prstGeom prst="rect">
            <a:avLst/>
          </a:prstGeom>
          <a:noFill/>
        </p:spPr>
        <p:txBody>
          <a:bodyPr wrap="square" rtlCol="0">
            <a:spAutoFit/>
          </a:bodyPr>
          <a:lstStyle/>
          <a:p>
            <a:r>
              <a:rPr lang="en-US" dirty="0"/>
              <a:t>Non demented</a:t>
            </a:r>
            <a:endParaRPr lang="en-IN" dirty="0"/>
          </a:p>
        </p:txBody>
      </p:sp>
      <p:pic>
        <p:nvPicPr>
          <p:cNvPr id="12" name="Picture 11">
            <a:extLst>
              <a:ext uri="{FF2B5EF4-FFF2-40B4-BE49-F238E27FC236}">
                <a16:creationId xmlns:a16="http://schemas.microsoft.com/office/drawing/2014/main" id="{030B82C2-13F4-9356-FE3A-67730CF40C4F}"/>
              </a:ext>
            </a:extLst>
          </p:cNvPr>
          <p:cNvPicPr>
            <a:picLocks noChangeAspect="1"/>
          </p:cNvPicPr>
          <p:nvPr/>
        </p:nvPicPr>
        <p:blipFill>
          <a:blip r:embed="rId5"/>
          <a:stretch>
            <a:fillRect/>
          </a:stretch>
        </p:blipFill>
        <p:spPr>
          <a:xfrm>
            <a:off x="8047054" y="3476137"/>
            <a:ext cx="3010320" cy="2800741"/>
          </a:xfrm>
          <a:prstGeom prst="rect">
            <a:avLst/>
          </a:prstGeom>
        </p:spPr>
      </p:pic>
      <p:sp>
        <p:nvSpPr>
          <p:cNvPr id="13" name="TextBox 12">
            <a:extLst>
              <a:ext uri="{FF2B5EF4-FFF2-40B4-BE49-F238E27FC236}">
                <a16:creationId xmlns:a16="http://schemas.microsoft.com/office/drawing/2014/main" id="{B406EAE3-94AA-30E0-9A77-AD3B589C8053}"/>
              </a:ext>
            </a:extLst>
          </p:cNvPr>
          <p:cNvSpPr txBox="1"/>
          <p:nvPr/>
        </p:nvSpPr>
        <p:spPr>
          <a:xfrm>
            <a:off x="8047054" y="6386451"/>
            <a:ext cx="3483428" cy="369332"/>
          </a:xfrm>
          <a:prstGeom prst="rect">
            <a:avLst/>
          </a:prstGeom>
          <a:noFill/>
        </p:spPr>
        <p:txBody>
          <a:bodyPr wrap="square" rtlCol="0">
            <a:spAutoFit/>
          </a:bodyPr>
          <a:lstStyle/>
          <a:p>
            <a:r>
              <a:rPr lang="en-US" dirty="0"/>
              <a:t>Very mild demented</a:t>
            </a:r>
            <a:endParaRPr lang="en-IN" dirty="0"/>
          </a:p>
        </p:txBody>
      </p:sp>
      <p:sp>
        <p:nvSpPr>
          <p:cNvPr id="14" name="TextBox 13">
            <a:extLst>
              <a:ext uri="{FF2B5EF4-FFF2-40B4-BE49-F238E27FC236}">
                <a16:creationId xmlns:a16="http://schemas.microsoft.com/office/drawing/2014/main" id="{23CECB06-519D-8F8C-B872-16DBDCBA0E50}"/>
              </a:ext>
            </a:extLst>
          </p:cNvPr>
          <p:cNvSpPr txBox="1"/>
          <p:nvPr/>
        </p:nvSpPr>
        <p:spPr>
          <a:xfrm>
            <a:off x="4386943" y="2775857"/>
            <a:ext cx="2867425" cy="954107"/>
          </a:xfrm>
          <a:prstGeom prst="rect">
            <a:avLst/>
          </a:prstGeom>
          <a:noFill/>
        </p:spPr>
        <p:txBody>
          <a:bodyPr wrap="square" rtlCol="0">
            <a:spAutoFit/>
          </a:bodyPr>
          <a:lstStyle/>
          <a:p>
            <a:pPr algn="ctr"/>
            <a:r>
              <a:rPr lang="en-US" sz="2800" dirty="0"/>
              <a:t>MRI SCANS OF THE BRAIN</a:t>
            </a:r>
            <a:endParaRPr lang="en-IN" sz="2800" dirty="0"/>
          </a:p>
        </p:txBody>
      </p:sp>
    </p:spTree>
    <p:extLst>
      <p:ext uri="{BB962C8B-B14F-4D97-AF65-F5344CB8AC3E}">
        <p14:creationId xmlns:p14="http://schemas.microsoft.com/office/powerpoint/2010/main" val="157194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E8A2-22FB-77DB-56EF-734E8A580D0D}"/>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DEF996B3-AA80-0FD8-C658-8B325C012DFC}"/>
              </a:ext>
            </a:extLst>
          </p:cNvPr>
          <p:cNvSpPr>
            <a:spLocks noGrp="1"/>
          </p:cNvSpPr>
          <p:nvPr>
            <p:ph idx="1"/>
          </p:nvPr>
        </p:nvSpPr>
        <p:spPr/>
        <p:txBody>
          <a:bodyPr/>
          <a:lstStyle/>
          <a:p>
            <a:r>
              <a:rPr lang="en-US" dirty="0"/>
              <a:t>Use image processing techniques</a:t>
            </a:r>
          </a:p>
          <a:p>
            <a:r>
              <a:rPr lang="en-US" dirty="0"/>
              <a:t>Perform multiclass classification and classify the stages of Alzheimer’s</a:t>
            </a:r>
          </a:p>
          <a:p>
            <a:r>
              <a:rPr lang="en-US" dirty="0"/>
              <a:t>Test and analyze the performance of transfer model VGG16</a:t>
            </a:r>
          </a:p>
        </p:txBody>
      </p:sp>
    </p:spTree>
    <p:extLst>
      <p:ext uri="{BB962C8B-B14F-4D97-AF65-F5344CB8AC3E}">
        <p14:creationId xmlns:p14="http://schemas.microsoft.com/office/powerpoint/2010/main" val="113506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FED7-7FD0-E8EB-0A52-972A195A0416}"/>
              </a:ext>
            </a:extLst>
          </p:cNvPr>
          <p:cNvSpPr>
            <a:spLocks noGrp="1"/>
          </p:cNvSpPr>
          <p:nvPr>
            <p:ph type="title"/>
          </p:nvPr>
        </p:nvSpPr>
        <p:spPr/>
        <p:txBody>
          <a:bodyPr/>
          <a:lstStyle/>
          <a:p>
            <a:r>
              <a:rPr lang="en-US" dirty="0"/>
              <a:t>Role of Image Processing</a:t>
            </a:r>
            <a:endParaRPr lang="en-IN" dirty="0"/>
          </a:p>
        </p:txBody>
      </p:sp>
      <p:sp>
        <p:nvSpPr>
          <p:cNvPr id="3" name="Content Placeholder 2">
            <a:extLst>
              <a:ext uri="{FF2B5EF4-FFF2-40B4-BE49-F238E27FC236}">
                <a16:creationId xmlns:a16="http://schemas.microsoft.com/office/drawing/2014/main" id="{3898C709-3365-E199-BE44-FDA942634997}"/>
              </a:ext>
            </a:extLst>
          </p:cNvPr>
          <p:cNvSpPr>
            <a:spLocks noGrp="1"/>
          </p:cNvSpPr>
          <p:nvPr>
            <p:ph idx="1"/>
          </p:nvPr>
        </p:nvSpPr>
        <p:spPr/>
        <p:txBody>
          <a:bodyPr>
            <a:normAutofit/>
          </a:bodyPr>
          <a:lstStyle/>
          <a:p>
            <a:r>
              <a:rPr lang="en-US" dirty="0"/>
              <a:t>Image processing techniques can be used in the preprocessing stage to reduce noise and normalize intensity to ensure consistent quality of images.</a:t>
            </a:r>
          </a:p>
          <a:p>
            <a:r>
              <a:rPr lang="en-US" dirty="0"/>
              <a:t>Key features indicative of Alzheimer’s stages, such as changes in brain volume and structure are identified through segmentation and region detection. These features are used by deep learning models for precise classification.</a:t>
            </a:r>
          </a:p>
          <a:p>
            <a:r>
              <a:rPr lang="en-US" dirty="0"/>
              <a:t>Image processing methods, such as rotation, scaling, and flipping, are used to artificially expand the dataset, which is implemented in the augmented images of the selected dataset.</a:t>
            </a:r>
            <a:endParaRPr lang="en-IN" dirty="0"/>
          </a:p>
        </p:txBody>
      </p:sp>
    </p:spTree>
    <p:extLst>
      <p:ext uri="{BB962C8B-B14F-4D97-AF65-F5344CB8AC3E}">
        <p14:creationId xmlns:p14="http://schemas.microsoft.com/office/powerpoint/2010/main" val="52172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CA4D-AA89-6236-0C53-4423CE104C8F}"/>
              </a:ext>
            </a:extLst>
          </p:cNvPr>
          <p:cNvSpPr>
            <a:spLocks noGrp="1"/>
          </p:cNvSpPr>
          <p:nvPr>
            <p:ph type="title"/>
          </p:nvPr>
        </p:nvSpPr>
        <p:spPr/>
        <p:txBody>
          <a:bodyPr/>
          <a:lstStyle/>
          <a:p>
            <a:r>
              <a:rPr lang="en-US" dirty="0"/>
              <a:t>Expected Outcome</a:t>
            </a:r>
            <a:endParaRPr lang="en-IN" dirty="0"/>
          </a:p>
        </p:txBody>
      </p:sp>
      <p:sp>
        <p:nvSpPr>
          <p:cNvPr id="3" name="Content Placeholder 2">
            <a:extLst>
              <a:ext uri="{FF2B5EF4-FFF2-40B4-BE49-F238E27FC236}">
                <a16:creationId xmlns:a16="http://schemas.microsoft.com/office/drawing/2014/main" id="{12E4184F-ADCA-BB51-D26D-A305EDEF4244}"/>
              </a:ext>
            </a:extLst>
          </p:cNvPr>
          <p:cNvSpPr>
            <a:spLocks noGrp="1"/>
          </p:cNvSpPr>
          <p:nvPr>
            <p:ph idx="1"/>
          </p:nvPr>
        </p:nvSpPr>
        <p:spPr/>
        <p:txBody>
          <a:bodyPr/>
          <a:lstStyle/>
          <a:p>
            <a:pPr marL="0" indent="0">
              <a:buNone/>
            </a:pPr>
            <a:r>
              <a:rPr lang="en-US" dirty="0"/>
              <a:t>The ideal outcome of this research is to outperform the previously achieved accuracy in multiclass classification of various stages of Alzheimer’s disease. Additionally, incorporating explainable AI, such as SHAP and LIME  is a novel approach. This not only increases the accuracy of stage detection but also enhances transparency. This approach aids clinicians and researchers in understanding which features in MRI scans are most indicative of specific stages, fostering trust in AI-assisted diagnoses and supporting medical professionals with interpretable insights.</a:t>
            </a:r>
            <a:endParaRPr lang="en-IN" dirty="0"/>
          </a:p>
        </p:txBody>
      </p:sp>
    </p:spTree>
    <p:extLst>
      <p:ext uri="{BB962C8B-B14F-4D97-AF65-F5344CB8AC3E}">
        <p14:creationId xmlns:p14="http://schemas.microsoft.com/office/powerpoint/2010/main" val="258813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1944</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Symbol</vt:lpstr>
      <vt:lpstr>Office Theme</vt:lpstr>
      <vt:lpstr>Alzheimer’s Detection Using Transfer Learning on MRI Images</vt:lpstr>
      <vt:lpstr>Abstract </vt:lpstr>
      <vt:lpstr>Results</vt:lpstr>
      <vt:lpstr>Motivation</vt:lpstr>
      <vt:lpstr>Dataset Used</vt:lpstr>
      <vt:lpstr>PowerPoint Presentation</vt:lpstr>
      <vt:lpstr>Objectives</vt:lpstr>
      <vt:lpstr>Role of Image Processing</vt:lpstr>
      <vt:lpstr>Expected Outcome</vt:lpstr>
      <vt:lpstr>Pre-processing techniques</vt:lpstr>
      <vt:lpstr>Proposed Methodology</vt:lpstr>
      <vt:lpstr>Model architecture</vt:lpstr>
      <vt:lpstr>Results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Kirtanaa Anandakumaran</dc:creator>
  <cp:lastModifiedBy>Kirtanaa Anandakumaran</cp:lastModifiedBy>
  <cp:revision>4</cp:revision>
  <dcterms:created xsi:type="dcterms:W3CDTF">2024-10-26T11:22:08Z</dcterms:created>
  <dcterms:modified xsi:type="dcterms:W3CDTF">2024-11-23T13:02:46Z</dcterms:modified>
</cp:coreProperties>
</file>