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6" r:id="rId3"/>
    <p:sldMasterId id="2147483660" r:id="rId4"/>
    <p:sldMasterId id="2147483670" r:id="rId5"/>
  </p:sldMasterIdLst>
  <p:sldIdLst>
    <p:sldId id="256" r:id="rId6"/>
    <p:sldId id="276" r:id="rId7"/>
    <p:sldId id="257" r:id="rId8"/>
    <p:sldId id="258" r:id="rId9"/>
    <p:sldId id="269" r:id="rId10"/>
    <p:sldId id="259" r:id="rId11"/>
    <p:sldId id="260" r:id="rId12"/>
    <p:sldId id="261" r:id="rId13"/>
    <p:sldId id="262" r:id="rId14"/>
    <p:sldId id="263" r:id="rId15"/>
    <p:sldId id="264" r:id="rId16"/>
    <p:sldId id="277" r:id="rId17"/>
    <p:sldId id="265" r:id="rId18"/>
    <p:sldId id="268" r:id="rId19"/>
    <p:sldId id="275" r:id="rId20"/>
    <p:sldId id="270" r:id="rId21"/>
    <p:sldId id="271" r:id="rId22"/>
    <p:sldId id="272" r:id="rId23"/>
    <p:sldId id="273" r:id="rId24"/>
    <p:sldId id="274" r:id="rId25"/>
    <p:sldId id="266" r:id="rId26"/>
    <p:sldId id="26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5"/>
    <p:restoredTop sz="94658"/>
  </p:normalViewPr>
  <p:slideViewPr>
    <p:cSldViewPr snapToGrid="0">
      <p:cViewPr>
        <p:scale>
          <a:sx n="156" d="100"/>
          <a:sy n="156" d="100"/>
        </p:scale>
        <p:origin x="6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1696217" y="1271149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Conference Registration</a:t>
            </a:r>
            <a:endParaRPr lang="fr-FR" sz="3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1696217" y="2766769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Calculating Registration Fees for a Conference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1696217" y="2766409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Introduction to E-commerce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This workshop, priced at $295, covers the basics of e-commerce including key strategies and tools for launching an online business.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4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The Future of the Web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ctor"/>
                <a:ea typeface="Actor"/>
              </a:rPr>
              <a:t>Also priced at $295, this workshop delves into upcoming trends and technologies that will shape the future of the web, particularly in terms of user experience and design.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C939-32CC-CA16-A134-D1192B4E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834" y="1364233"/>
            <a:ext cx="5359320" cy="1058400"/>
          </a:xfrm>
        </p:spPr>
        <p:txBody>
          <a:bodyPr/>
          <a:lstStyle/>
          <a:p>
            <a:r>
              <a:rPr lang="en-US" sz="3000" b="1" dirty="0">
                <a:latin typeface="Montserrat" pitchFamily="2" charset="77"/>
              </a:rPr>
              <a:t>Advanced Visual Basic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FAEC8-9752-DEBD-5EA8-A7052E6E30E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033846" y="1954220"/>
            <a:ext cx="6587280" cy="1173819"/>
          </a:xfrm>
        </p:spPr>
        <p:txBody>
          <a:bodyPr/>
          <a:lstStyle/>
          <a:p>
            <a:pPr marL="0" indent="0">
              <a:buNone/>
            </a:pPr>
            <a:r>
              <a:rPr lang="en-CA" sz="1200" dirty="0"/>
              <a:t>The ‘Advanced Visual Basic’ workshop is designed for developers who want to deepen their knowledge of Visual Basic programming. Priced at $395, this session covers advanced techniques, best practices, and real-world applications to enhance software development skills.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664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Network Security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8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This advanced workshop, offered at $395, focuses on essential network security techniques that professionals need to protect data and systems from cyber threats.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B9F5-96E2-368F-B3A0-3E7D936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Fees Window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4889-9C69-50EF-2CCE-7A2920EB48E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 flipH="1">
            <a:off x="9970476" y="1987062"/>
            <a:ext cx="123093" cy="4747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354660-C41C-143F-309C-5E6823A82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1068840"/>
            <a:ext cx="52324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FE21-18FD-CCD6-54BA-4D998D55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831" y="427860"/>
            <a:ext cx="5359320" cy="1058400"/>
          </a:xfrm>
        </p:spPr>
        <p:txBody>
          <a:bodyPr/>
          <a:lstStyle/>
          <a:p>
            <a:r>
              <a:rPr lang="en-US" dirty="0"/>
              <a:t>What is radio button?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D9087-80BE-B1E8-A582-30C3AE2EFC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325944"/>
            <a:ext cx="8229240" cy="2982960"/>
          </a:xfrm>
        </p:spPr>
        <p:txBody>
          <a:bodyPr/>
          <a:lstStyle/>
          <a:p>
            <a:r>
              <a:rPr lang="en-CA" sz="2000" dirty="0"/>
              <a:t>A </a:t>
            </a:r>
            <a:r>
              <a:rPr lang="en-CA" sz="2000" b="1" dirty="0" err="1"/>
              <a:t>RadioButton</a:t>
            </a:r>
            <a:r>
              <a:rPr lang="en-CA" sz="2000" dirty="0"/>
              <a:t> in JavaFX is a UI component that allows users to select </a:t>
            </a:r>
            <a:r>
              <a:rPr lang="en-CA" sz="2000" b="1" dirty="0"/>
              <a:t>one option</a:t>
            </a:r>
            <a:r>
              <a:rPr lang="en-CA" sz="2000" dirty="0"/>
              <a:t> from a group of choices.</a:t>
            </a:r>
          </a:p>
          <a:p>
            <a:r>
              <a:rPr lang="en-CA" sz="2000" dirty="0"/>
              <a:t>Only one radio button can be selected within a </a:t>
            </a:r>
            <a:r>
              <a:rPr lang="en-CA" sz="2000" b="1" dirty="0" err="1"/>
              <a:t>ToggleGroup</a:t>
            </a:r>
            <a:r>
              <a:rPr lang="en-CA" sz="2000" dirty="0"/>
              <a:t>.</a:t>
            </a:r>
          </a:p>
          <a:p>
            <a:r>
              <a:rPr lang="en-CA" sz="2000" dirty="0"/>
              <a:t>If a radio button is selected, selecting another one in the same group </a:t>
            </a:r>
            <a:r>
              <a:rPr lang="en-CA" sz="2000" b="1" dirty="0"/>
              <a:t>deselects</a:t>
            </a:r>
            <a:r>
              <a:rPr lang="en-CA" sz="2000" dirty="0"/>
              <a:t> the previous one.</a:t>
            </a:r>
          </a:p>
          <a:p>
            <a:r>
              <a:rPr lang="en-CA" sz="2000" dirty="0"/>
              <a:t>It is commonly used in </a:t>
            </a:r>
            <a:r>
              <a:rPr lang="en-CA" sz="2000" b="1" dirty="0"/>
              <a:t>forms and user selections</a:t>
            </a:r>
            <a:r>
              <a:rPr lang="en-CA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04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ED09-722B-0785-8204-64BFDB1C0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160" y="433505"/>
            <a:ext cx="5359320" cy="1058400"/>
          </a:xfrm>
        </p:spPr>
        <p:txBody>
          <a:bodyPr/>
          <a:lstStyle/>
          <a:p>
            <a:pPr algn="ctr"/>
            <a:r>
              <a:rPr lang="en-US" dirty="0"/>
              <a:t>Code: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3E475-B76B-72BB-0ABD-D3A71C86436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259884"/>
            <a:ext cx="8229240" cy="29829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Imports:-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CA" sz="1600" dirty="0" err="1">
                <a:solidFill>
                  <a:srgbClr val="BCBEC4"/>
                </a:solidFill>
                <a:effectLst/>
              </a:rPr>
              <a:t>javafx.application.Application</a:t>
            </a:r>
            <a:r>
              <a:rPr lang="en-CA" sz="1600" dirty="0">
                <a:solidFill>
                  <a:srgbClr val="BCBEC4"/>
                </a:solidFill>
                <a:effectLst/>
              </a:rPr>
              <a:t>;</a:t>
            </a:r>
            <a:br>
              <a:rPr lang="en-CA" sz="1600" dirty="0">
                <a:solidFill>
                  <a:srgbClr val="BCBEC4"/>
                </a:solidFill>
                <a:effectLst/>
              </a:rPr>
            </a:br>
            <a:r>
              <a:rPr lang="en-CA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CA" sz="1600" dirty="0" err="1">
                <a:solidFill>
                  <a:srgbClr val="BCBEC4"/>
                </a:solidFill>
                <a:effectLst/>
              </a:rPr>
              <a:t>javafx.geometry.Insets</a:t>
            </a:r>
            <a:r>
              <a:rPr lang="en-CA" sz="1600" dirty="0">
                <a:solidFill>
                  <a:srgbClr val="BCBEC4"/>
                </a:solidFill>
                <a:effectLst/>
              </a:rPr>
              <a:t>;</a:t>
            </a:r>
            <a:br>
              <a:rPr lang="en-CA" sz="1600" dirty="0">
                <a:solidFill>
                  <a:srgbClr val="BCBEC4"/>
                </a:solidFill>
                <a:effectLst/>
              </a:rPr>
            </a:br>
            <a:r>
              <a:rPr lang="en-CA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CA" sz="1600" dirty="0" err="1">
                <a:solidFill>
                  <a:srgbClr val="BCBEC4"/>
                </a:solidFill>
                <a:effectLst/>
              </a:rPr>
              <a:t>javafx.scene.Scene</a:t>
            </a:r>
            <a:r>
              <a:rPr lang="en-CA" sz="1600" dirty="0">
                <a:solidFill>
                  <a:srgbClr val="BCBEC4"/>
                </a:solidFill>
                <a:effectLst/>
              </a:rPr>
              <a:t>;</a:t>
            </a:r>
            <a:br>
              <a:rPr lang="en-CA" sz="1600" dirty="0">
                <a:solidFill>
                  <a:srgbClr val="BCBEC4"/>
                </a:solidFill>
                <a:effectLst/>
              </a:rPr>
            </a:br>
            <a:r>
              <a:rPr lang="en-CA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CA" sz="1600" dirty="0" err="1">
                <a:solidFill>
                  <a:srgbClr val="BCBEC4"/>
                </a:solidFill>
                <a:effectLst/>
              </a:rPr>
              <a:t>javafx.scene.control</a:t>
            </a:r>
            <a:r>
              <a:rPr lang="en-CA" sz="1600" dirty="0">
                <a:solidFill>
                  <a:srgbClr val="BCBEC4"/>
                </a:solidFill>
                <a:effectLst/>
              </a:rPr>
              <a:t>.*;</a:t>
            </a:r>
            <a:br>
              <a:rPr lang="en-CA" sz="1600" dirty="0">
                <a:solidFill>
                  <a:srgbClr val="BCBEC4"/>
                </a:solidFill>
                <a:effectLst/>
              </a:rPr>
            </a:br>
            <a:r>
              <a:rPr lang="en-CA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CA" sz="1600" dirty="0" err="1">
                <a:solidFill>
                  <a:srgbClr val="BCBEC4"/>
                </a:solidFill>
                <a:effectLst/>
              </a:rPr>
              <a:t>javafx.scene.layout.HBox</a:t>
            </a:r>
            <a:r>
              <a:rPr lang="en-CA" sz="1600" dirty="0">
                <a:solidFill>
                  <a:srgbClr val="BCBEC4"/>
                </a:solidFill>
                <a:effectLst/>
              </a:rPr>
              <a:t>;</a:t>
            </a:r>
            <a:br>
              <a:rPr lang="en-CA" sz="1600" dirty="0">
                <a:solidFill>
                  <a:srgbClr val="BCBEC4"/>
                </a:solidFill>
                <a:effectLst/>
              </a:rPr>
            </a:br>
            <a:r>
              <a:rPr lang="en-CA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CA" sz="1600" dirty="0" err="1">
                <a:solidFill>
                  <a:srgbClr val="BCBEC4"/>
                </a:solidFill>
                <a:effectLst/>
              </a:rPr>
              <a:t>javafx.scene.layout.VBox</a:t>
            </a:r>
            <a:r>
              <a:rPr lang="en-CA" sz="1600" dirty="0">
                <a:solidFill>
                  <a:srgbClr val="BCBEC4"/>
                </a:solidFill>
                <a:effectLst/>
              </a:rPr>
              <a:t>;</a:t>
            </a:r>
            <a:br>
              <a:rPr lang="en-CA" sz="1600" dirty="0">
                <a:solidFill>
                  <a:srgbClr val="BCBEC4"/>
                </a:solidFill>
                <a:effectLst/>
              </a:rPr>
            </a:br>
            <a:r>
              <a:rPr lang="en-CA" sz="1600" dirty="0">
                <a:solidFill>
                  <a:srgbClr val="CF8E6D"/>
                </a:solidFill>
                <a:effectLst/>
              </a:rPr>
              <a:t>import </a:t>
            </a:r>
            <a:r>
              <a:rPr lang="en-CA" sz="1600" dirty="0" err="1">
                <a:solidFill>
                  <a:srgbClr val="BCBEC4"/>
                </a:solidFill>
                <a:effectLst/>
              </a:rPr>
              <a:t>javafx.stage.Stage</a:t>
            </a:r>
            <a:r>
              <a:rPr lang="en-CA" sz="1600" dirty="0">
                <a:solidFill>
                  <a:srgbClr val="BCBEC4"/>
                </a:solidFill>
                <a:effectLst/>
              </a:rPr>
              <a:t>;</a:t>
            </a:r>
            <a:br>
              <a:rPr lang="en-CA" sz="1600" dirty="0">
                <a:solidFill>
                  <a:srgbClr val="BCBEC4"/>
                </a:solidFill>
                <a:effectLst/>
              </a:rPr>
            </a:br>
            <a:endParaRPr lang="en-CA" sz="1600" dirty="0">
              <a:solidFill>
                <a:srgbClr val="BCBEC4"/>
              </a:solidFill>
              <a:effectLst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613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6725D5-1C6D-33BD-4E16-A4BF35CE6BF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498021"/>
            <a:ext cx="8229240" cy="4286250"/>
          </a:xfrm>
        </p:spPr>
        <p:txBody>
          <a:bodyPr/>
          <a:lstStyle/>
          <a:p>
            <a:pPr marL="0" indent="0">
              <a:buNone/>
            </a:pPr>
            <a:r>
              <a:rPr lang="en-CA" sz="1100" dirty="0">
                <a:solidFill>
                  <a:srgbClr val="CF8E6D"/>
                </a:solidFill>
                <a:effectLst/>
              </a:rPr>
              <a:t>public class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FinalProject</a:t>
            </a:r>
            <a:r>
              <a:rPr lang="en-CA" sz="1100" dirty="0">
                <a:solidFill>
                  <a:srgbClr val="BCBEC4"/>
                </a:solidFill>
                <a:effectLst/>
              </a:rPr>
              <a:t> </a:t>
            </a:r>
            <a:r>
              <a:rPr lang="en-CA" sz="1100" dirty="0">
                <a:solidFill>
                  <a:srgbClr val="CF8E6D"/>
                </a:solidFill>
                <a:effectLst/>
              </a:rPr>
              <a:t>extends </a:t>
            </a:r>
            <a:r>
              <a:rPr lang="en-CA" sz="1100" dirty="0">
                <a:solidFill>
                  <a:srgbClr val="BCBEC4"/>
                </a:solidFill>
                <a:effectLst/>
              </a:rPr>
              <a:t>Application {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</a:t>
            </a:r>
            <a:r>
              <a:rPr lang="en-CA" sz="1100" dirty="0">
                <a:solidFill>
                  <a:srgbClr val="B3AE60"/>
                </a:solidFill>
                <a:effectLst/>
              </a:rPr>
              <a:t>@Override</a:t>
            </a:r>
            <a:br>
              <a:rPr lang="en-CA" sz="1100" dirty="0">
                <a:solidFill>
                  <a:srgbClr val="B3AE60"/>
                </a:solidFill>
                <a:effectLst/>
              </a:rPr>
            </a:br>
            <a:r>
              <a:rPr lang="en-CA" sz="1100" dirty="0">
                <a:solidFill>
                  <a:srgbClr val="B3AE60"/>
                </a:solidFill>
                <a:effectLst/>
              </a:rPr>
              <a:t>    </a:t>
            </a:r>
            <a:r>
              <a:rPr lang="en-CA" sz="1100" dirty="0">
                <a:solidFill>
                  <a:srgbClr val="CF8E6D"/>
                </a:solidFill>
                <a:effectLst/>
              </a:rPr>
              <a:t>public void </a:t>
            </a:r>
            <a:r>
              <a:rPr lang="en-CA" sz="1100" dirty="0">
                <a:solidFill>
                  <a:srgbClr val="56A8F5"/>
                </a:solidFill>
                <a:effectLst/>
              </a:rPr>
              <a:t>start</a:t>
            </a:r>
            <a:r>
              <a:rPr lang="en-CA" sz="1100" dirty="0">
                <a:solidFill>
                  <a:srgbClr val="BCBEC4"/>
                </a:solidFill>
                <a:effectLst/>
              </a:rPr>
              <a:t>(Stage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primaryStage</a:t>
            </a:r>
            <a:r>
              <a:rPr lang="en-CA" sz="1100" dirty="0">
                <a:solidFill>
                  <a:srgbClr val="BCBEC4"/>
                </a:solidFill>
                <a:effectLst/>
              </a:rPr>
              <a:t>) {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primaryStage.setTitle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6AAB73"/>
                </a:solidFill>
                <a:effectLst/>
              </a:rPr>
              <a:t>"Conference Registration Options"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VBox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mainLayout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VBox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2AACB8"/>
                </a:solidFill>
                <a:effectLst/>
              </a:rPr>
              <a:t>10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mainLayout.setPadding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>
                <a:solidFill>
                  <a:srgbClr val="BCBEC4"/>
                </a:solidFill>
                <a:effectLst/>
              </a:rPr>
              <a:t>Insets(</a:t>
            </a:r>
            <a:r>
              <a:rPr lang="en-CA" sz="1100" dirty="0">
                <a:solidFill>
                  <a:srgbClr val="2AACB8"/>
                </a:solidFill>
                <a:effectLst/>
              </a:rPr>
              <a:t>10</a:t>
            </a:r>
            <a:r>
              <a:rPr lang="en-CA" sz="1100" dirty="0">
                <a:solidFill>
                  <a:srgbClr val="BCBEC4"/>
                </a:solidFill>
                <a:effectLst/>
              </a:rPr>
              <a:t>));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>
                <a:solidFill>
                  <a:srgbClr val="7A7E85"/>
                </a:solidFill>
                <a:effectLst/>
              </a:rPr>
              <a:t>// Registration Type Radio Buttons</a:t>
            </a:r>
            <a:br>
              <a:rPr lang="en-CA" sz="1100" dirty="0">
                <a:solidFill>
                  <a:srgbClr val="7A7E85"/>
                </a:solidFill>
                <a:effectLst/>
              </a:rPr>
            </a:br>
            <a:r>
              <a:rPr lang="en-CA" sz="1100" dirty="0">
                <a:solidFill>
                  <a:srgbClr val="7A7E85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ToggleGroup</a:t>
            </a:r>
            <a:r>
              <a:rPr lang="en-CA" sz="1100" dirty="0">
                <a:solidFill>
                  <a:srgbClr val="BCBEC4"/>
                </a:solidFill>
                <a:effectLst/>
              </a:rPr>
              <a:t>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registrationGroup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ToggleGroup</a:t>
            </a:r>
            <a:r>
              <a:rPr lang="en-CA" sz="1100" dirty="0">
                <a:solidFill>
                  <a:srgbClr val="BCBEC4"/>
                </a:solidFill>
                <a:effectLst/>
              </a:rPr>
              <a:t>();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RadioButton</a:t>
            </a:r>
            <a:r>
              <a:rPr lang="en-CA" sz="1100" dirty="0">
                <a:solidFill>
                  <a:srgbClr val="BCBEC4"/>
                </a:solidFill>
                <a:effectLst/>
              </a:rPr>
              <a:t>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generalRadio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RadioButton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6AAB73"/>
                </a:solidFill>
                <a:effectLst/>
              </a:rPr>
              <a:t>"General Registration ($895)"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RadioButton</a:t>
            </a:r>
            <a:r>
              <a:rPr lang="en-CA" sz="1100" dirty="0">
                <a:solidFill>
                  <a:srgbClr val="BCBEC4"/>
                </a:solidFill>
                <a:effectLst/>
              </a:rPr>
              <a:t>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studentRadio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RadioButton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6AAB73"/>
                </a:solidFill>
                <a:effectLst/>
              </a:rPr>
              <a:t>"Student Registration ($495)"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generalRadio.setToggleGroup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registrationGroup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studentRadio.setToggleGroup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registrationGroup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HBox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registrationBox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HBox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2AACB8"/>
                </a:solidFill>
                <a:effectLst/>
              </a:rPr>
              <a:t>10</a:t>
            </a:r>
            <a:r>
              <a:rPr lang="en-CA" sz="1100" dirty="0">
                <a:solidFill>
                  <a:srgbClr val="BCBEC4"/>
                </a:solidFill>
                <a:effectLst/>
              </a:rPr>
              <a:t>,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generalRadio</a:t>
            </a:r>
            <a:r>
              <a:rPr lang="en-CA" sz="1100" dirty="0">
                <a:solidFill>
                  <a:srgbClr val="BCBEC4"/>
                </a:solidFill>
                <a:effectLst/>
              </a:rPr>
              <a:t>,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studentRadio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mainLayout.getChildren</a:t>
            </a:r>
            <a:r>
              <a:rPr lang="en-CA" sz="1100" dirty="0">
                <a:solidFill>
                  <a:srgbClr val="BCBEC4"/>
                </a:solidFill>
                <a:effectLst/>
              </a:rPr>
              <a:t>().add(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registrationBox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>
                <a:solidFill>
                  <a:srgbClr val="7A7E85"/>
                </a:solidFill>
                <a:effectLst/>
              </a:rPr>
              <a:t>// Optional Dinner </a:t>
            </a:r>
            <a:r>
              <a:rPr lang="en-CA" sz="1100" dirty="0" err="1">
                <a:solidFill>
                  <a:srgbClr val="7A7E85"/>
                </a:solidFill>
                <a:effectLst/>
              </a:rPr>
              <a:t>CheckBox</a:t>
            </a:r>
            <a:br>
              <a:rPr lang="en-CA" sz="1100" dirty="0">
                <a:solidFill>
                  <a:srgbClr val="7A7E85"/>
                </a:solidFill>
                <a:effectLst/>
              </a:rPr>
            </a:br>
            <a:r>
              <a:rPr lang="en-CA" sz="1100" dirty="0">
                <a:solidFill>
                  <a:srgbClr val="7A7E85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dinnerCheckbox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6AAB73"/>
                </a:solidFill>
                <a:effectLst/>
              </a:rPr>
              <a:t>"Opening Night Dinner ($30)"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dinnerCheckbox.setDisable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CF8E6D"/>
                </a:solidFill>
                <a:effectLst/>
              </a:rPr>
              <a:t>true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mainLayout.getChildren</a:t>
            </a:r>
            <a:r>
              <a:rPr lang="en-CA" sz="1100" dirty="0">
                <a:solidFill>
                  <a:srgbClr val="BCBEC4"/>
                </a:solidFill>
                <a:effectLst/>
              </a:rPr>
              <a:t>().add(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dinnerCheckbox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368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4163449-BD4D-ADD6-9E8E-5DD7870824D0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050" dirty="0">
                <a:solidFill>
                  <a:srgbClr val="7A7E85"/>
                </a:solidFill>
                <a:effectLst/>
              </a:rPr>
              <a:t>// Workshops </a:t>
            </a:r>
            <a:r>
              <a:rPr lang="en-CA" sz="1050" dirty="0" err="1">
                <a:solidFill>
                  <a:srgbClr val="7A7E85"/>
                </a:solidFill>
                <a:effectLst/>
              </a:rPr>
              <a:t>CheckBoxes</a:t>
            </a:r>
            <a:br>
              <a:rPr lang="en-CA" sz="1050" dirty="0">
                <a:solidFill>
                  <a:srgbClr val="7A7E85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Label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workshopLabel</a:t>
            </a:r>
            <a:r>
              <a:rPr lang="en-CA" sz="1050" dirty="0">
                <a:solidFill>
                  <a:srgbClr val="BCBEC4"/>
                </a:solidFill>
                <a:effectLst/>
              </a:rPr>
              <a:t> = </a:t>
            </a:r>
            <a:r>
              <a:rPr lang="en-CA" sz="1050" dirty="0">
                <a:solidFill>
                  <a:srgbClr val="CF8E6D"/>
                </a:solidFill>
                <a:effectLst/>
              </a:rPr>
              <a:t>new </a:t>
            </a:r>
            <a:r>
              <a:rPr lang="en-CA" sz="1050" dirty="0">
                <a:solidFill>
                  <a:srgbClr val="BCBEC4"/>
                </a:solidFill>
                <a:effectLst/>
              </a:rPr>
              <a:t>Label(</a:t>
            </a:r>
            <a:r>
              <a:rPr lang="en-CA" sz="1050" dirty="0">
                <a:solidFill>
                  <a:srgbClr val="6AAB73"/>
                </a:solidFill>
                <a:effectLst/>
              </a:rPr>
              <a:t>"Optional Preconference Workshops:"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mainLayout.getChildren</a:t>
            </a:r>
            <a:r>
              <a:rPr lang="en-CA" sz="1050" dirty="0">
                <a:solidFill>
                  <a:srgbClr val="BCBEC4"/>
                </a:solidFill>
                <a:effectLst/>
              </a:rPr>
              <a:t>().add(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workshopLabel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workshop1 = </a:t>
            </a:r>
            <a:r>
              <a:rPr lang="en-CA" sz="1050" dirty="0">
                <a:solidFill>
                  <a:srgbClr val="CF8E6D"/>
                </a:solidFill>
                <a:effectLst/>
              </a:rPr>
              <a:t>new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>
                <a:solidFill>
                  <a:srgbClr val="6AAB73"/>
                </a:solidFill>
                <a:effectLst/>
              </a:rPr>
              <a:t>"Introduction to E-commerce ($295)"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workshop2 = </a:t>
            </a:r>
            <a:r>
              <a:rPr lang="en-CA" sz="1050" dirty="0">
                <a:solidFill>
                  <a:srgbClr val="CF8E6D"/>
                </a:solidFill>
                <a:effectLst/>
              </a:rPr>
              <a:t>new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>
                <a:solidFill>
                  <a:srgbClr val="6AAB73"/>
                </a:solidFill>
                <a:effectLst/>
              </a:rPr>
              <a:t>"The Future of the Web ($295)"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workshop3 = </a:t>
            </a:r>
            <a:r>
              <a:rPr lang="en-CA" sz="1050" dirty="0">
                <a:solidFill>
                  <a:srgbClr val="CF8E6D"/>
                </a:solidFill>
                <a:effectLst/>
              </a:rPr>
              <a:t>new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>
                <a:solidFill>
                  <a:srgbClr val="6AAB73"/>
                </a:solidFill>
                <a:effectLst/>
              </a:rPr>
              <a:t>"Advanced Visual Basic ($395)"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workshop4 = </a:t>
            </a:r>
            <a:r>
              <a:rPr lang="en-CA" sz="1050" dirty="0">
                <a:solidFill>
                  <a:srgbClr val="CF8E6D"/>
                </a:solidFill>
                <a:effectLst/>
              </a:rPr>
              <a:t>new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>
                <a:solidFill>
                  <a:srgbClr val="6AAB73"/>
                </a:solidFill>
                <a:effectLst/>
              </a:rPr>
              <a:t>"Network Security ($395)"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VBox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workshopsBox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= </a:t>
            </a:r>
            <a:r>
              <a:rPr lang="en-CA" sz="1050" dirty="0">
                <a:solidFill>
                  <a:srgbClr val="CF8E6D"/>
                </a:solidFill>
                <a:effectLst/>
              </a:rPr>
              <a:t>new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VBox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>
                <a:solidFill>
                  <a:srgbClr val="2AACB8"/>
                </a:solidFill>
                <a:effectLst/>
              </a:rPr>
              <a:t>5</a:t>
            </a:r>
            <a:r>
              <a:rPr lang="en-CA" sz="1050" dirty="0">
                <a:solidFill>
                  <a:srgbClr val="BCBEC4"/>
                </a:solidFill>
                <a:effectLst/>
              </a:rPr>
              <a:t>, workshop1, workshop2, workshop3, workshop4);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workshopsBox.setPadding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>
                <a:solidFill>
                  <a:srgbClr val="CF8E6D"/>
                </a:solidFill>
                <a:effectLst/>
              </a:rPr>
              <a:t>new </a:t>
            </a:r>
            <a:r>
              <a:rPr lang="en-CA" sz="1050" dirty="0">
                <a:solidFill>
                  <a:srgbClr val="BCBEC4"/>
                </a:solidFill>
                <a:effectLst/>
              </a:rPr>
              <a:t>Insets(</a:t>
            </a:r>
            <a:r>
              <a:rPr lang="en-CA" sz="1050" dirty="0">
                <a:solidFill>
                  <a:srgbClr val="2AACB8"/>
                </a:solidFill>
                <a:effectLst/>
              </a:rPr>
              <a:t>5</a:t>
            </a:r>
            <a:r>
              <a:rPr lang="en-CA" sz="1050" dirty="0">
                <a:solidFill>
                  <a:srgbClr val="BCBEC4"/>
                </a:solidFill>
                <a:effectLst/>
              </a:rPr>
              <a:t>));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mainLayout.getChildren</a:t>
            </a:r>
            <a:r>
              <a:rPr lang="en-CA" sz="1050" dirty="0">
                <a:solidFill>
                  <a:srgbClr val="BCBEC4"/>
                </a:solidFill>
                <a:effectLst/>
              </a:rPr>
              <a:t>().add(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workshopsBox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7A7E85"/>
                </a:solidFill>
                <a:effectLst/>
              </a:rPr>
              <a:t>// Disable workshops and dinner initially</a:t>
            </a:r>
            <a:br>
              <a:rPr lang="en-CA" sz="1050" dirty="0">
                <a:solidFill>
                  <a:srgbClr val="7A7E85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workshop1.setDisable(</a:t>
            </a:r>
            <a:r>
              <a:rPr lang="en-CA" sz="1050" dirty="0">
                <a:solidFill>
                  <a:srgbClr val="CF8E6D"/>
                </a:solidFill>
                <a:effectLst/>
              </a:rPr>
              <a:t>true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workshop2.setDisable(</a:t>
            </a:r>
            <a:r>
              <a:rPr lang="en-CA" sz="1050" dirty="0">
                <a:solidFill>
                  <a:srgbClr val="CF8E6D"/>
                </a:solidFill>
                <a:effectLst/>
              </a:rPr>
              <a:t>true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workshop3.setDisable(</a:t>
            </a:r>
            <a:r>
              <a:rPr lang="en-CA" sz="1050" dirty="0">
                <a:solidFill>
                  <a:srgbClr val="CF8E6D"/>
                </a:solidFill>
                <a:effectLst/>
              </a:rPr>
              <a:t>true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workshop4.setDisable(</a:t>
            </a:r>
            <a:r>
              <a:rPr lang="en-CA" sz="1050" dirty="0">
                <a:solidFill>
                  <a:srgbClr val="CF8E6D"/>
                </a:solidFill>
                <a:effectLst/>
              </a:rPr>
              <a:t>true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7A7E85"/>
                </a:solidFill>
                <a:effectLst/>
              </a:rPr>
              <a:t>// Enable optional features when registration is selected</a:t>
            </a:r>
            <a:br>
              <a:rPr lang="en-CA" sz="1050" dirty="0">
                <a:solidFill>
                  <a:srgbClr val="7A7E85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registrationGroup.selectedToggleProperty</a:t>
            </a:r>
            <a:r>
              <a:rPr lang="en-CA" sz="1050" dirty="0">
                <a:solidFill>
                  <a:srgbClr val="BCBEC4"/>
                </a:solidFill>
                <a:effectLst/>
              </a:rPr>
              <a:t>().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addListener</a:t>
            </a:r>
            <a:r>
              <a:rPr lang="en-CA" sz="1050" dirty="0">
                <a:solidFill>
                  <a:srgbClr val="BCBEC4"/>
                </a:solidFill>
                <a:effectLst/>
              </a:rPr>
              <a:t>((observable,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oldValue</a:t>
            </a:r>
            <a:r>
              <a:rPr lang="en-CA" sz="1050" dirty="0">
                <a:solidFill>
                  <a:srgbClr val="BCBEC4"/>
                </a:solidFill>
                <a:effectLst/>
              </a:rPr>
              <a:t>,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newValue</a:t>
            </a:r>
            <a:r>
              <a:rPr lang="en-CA" sz="1050" dirty="0">
                <a:solidFill>
                  <a:srgbClr val="BCBEC4"/>
                </a:solidFill>
                <a:effectLst/>
              </a:rPr>
              <a:t>) -&gt; {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 err="1">
                <a:solidFill>
                  <a:srgbClr val="CF8E6D"/>
                </a:solidFill>
                <a:effectLst/>
              </a:rPr>
              <a:t>boolean</a:t>
            </a:r>
            <a:r>
              <a:rPr lang="en-CA" sz="1050" dirty="0">
                <a:solidFill>
                  <a:srgbClr val="CF8E6D"/>
                </a:solidFill>
                <a:effectLst/>
              </a:rPr>
              <a:t>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registrationSelected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 = (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newValue</a:t>
            </a:r>
            <a:r>
              <a:rPr lang="en-CA" sz="1050" dirty="0">
                <a:solidFill>
                  <a:srgbClr val="BCBEC4"/>
                </a:solidFill>
                <a:effectLst/>
              </a:rPr>
              <a:t> != </a:t>
            </a:r>
            <a:r>
              <a:rPr lang="en-CA" sz="1050" dirty="0">
                <a:solidFill>
                  <a:srgbClr val="CF8E6D"/>
                </a:solidFill>
                <a:effectLst/>
              </a:rPr>
              <a:t>null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 err="1">
                <a:solidFill>
                  <a:srgbClr val="C77DBB"/>
                </a:solidFill>
                <a:effectLst/>
              </a:rPr>
              <a:t>dinnerCheckbox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.setDisable</a:t>
            </a:r>
            <a:r>
              <a:rPr lang="en-CA" sz="1050" dirty="0">
                <a:solidFill>
                  <a:srgbClr val="BCBEC4"/>
                </a:solidFill>
                <a:effectLst/>
              </a:rPr>
              <a:t>(!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registrationSelected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>
                <a:solidFill>
                  <a:srgbClr val="C77DBB"/>
                </a:solidFill>
                <a:effectLst/>
              </a:rPr>
              <a:t>workshop1</a:t>
            </a:r>
            <a:r>
              <a:rPr lang="en-CA" sz="1050" dirty="0">
                <a:solidFill>
                  <a:srgbClr val="BCBEC4"/>
                </a:solidFill>
                <a:effectLst/>
              </a:rPr>
              <a:t>.setDisable(!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registrationSelected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>
                <a:solidFill>
                  <a:srgbClr val="C77DBB"/>
                </a:solidFill>
                <a:effectLst/>
              </a:rPr>
              <a:t>workshop2</a:t>
            </a:r>
            <a:r>
              <a:rPr lang="en-CA" sz="1050" dirty="0">
                <a:solidFill>
                  <a:srgbClr val="BCBEC4"/>
                </a:solidFill>
                <a:effectLst/>
              </a:rPr>
              <a:t>.setDisable(!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registrationSelected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>
                <a:solidFill>
                  <a:srgbClr val="C77DBB"/>
                </a:solidFill>
                <a:effectLst/>
              </a:rPr>
              <a:t>workshop3</a:t>
            </a:r>
            <a:r>
              <a:rPr lang="en-CA" sz="1050" dirty="0">
                <a:solidFill>
                  <a:srgbClr val="BCBEC4"/>
                </a:solidFill>
                <a:effectLst/>
              </a:rPr>
              <a:t>.setDisable(!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registrationSelected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>
                <a:solidFill>
                  <a:srgbClr val="C77DBB"/>
                </a:solidFill>
                <a:effectLst/>
              </a:rPr>
              <a:t>workshop4</a:t>
            </a:r>
            <a:r>
              <a:rPr lang="en-CA" sz="1050" dirty="0">
                <a:solidFill>
                  <a:srgbClr val="BCBEC4"/>
                </a:solidFill>
                <a:effectLst/>
              </a:rPr>
              <a:t>.setDisable(!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registrationSelected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});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7A7E85"/>
                </a:solidFill>
                <a:effectLst/>
              </a:rPr>
              <a:t>// Close Button</a:t>
            </a:r>
            <a:br>
              <a:rPr lang="en-CA" sz="1050" dirty="0">
                <a:solidFill>
                  <a:srgbClr val="7A7E85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Button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closeButton</a:t>
            </a:r>
            <a:r>
              <a:rPr lang="en-CA" sz="1050" dirty="0">
                <a:solidFill>
                  <a:srgbClr val="BCBEC4"/>
                </a:solidFill>
                <a:effectLst/>
              </a:rPr>
              <a:t> = </a:t>
            </a:r>
            <a:r>
              <a:rPr lang="en-CA" sz="1050" dirty="0">
                <a:solidFill>
                  <a:srgbClr val="CF8E6D"/>
                </a:solidFill>
                <a:effectLst/>
              </a:rPr>
              <a:t>new </a:t>
            </a:r>
            <a:r>
              <a:rPr lang="en-CA" sz="1050" dirty="0">
                <a:solidFill>
                  <a:srgbClr val="BCBEC4"/>
                </a:solidFill>
                <a:effectLst/>
              </a:rPr>
              <a:t>Button(</a:t>
            </a:r>
            <a:r>
              <a:rPr lang="en-CA" sz="1050" dirty="0">
                <a:solidFill>
                  <a:srgbClr val="6AAB73"/>
                </a:solidFill>
                <a:effectLst/>
              </a:rPr>
              <a:t>"Close"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 err="1">
                <a:solidFill>
                  <a:srgbClr val="BCBEC4"/>
                </a:solidFill>
                <a:effectLst/>
              </a:rPr>
              <a:t>closeButton.setOnAction</a:t>
            </a:r>
            <a:r>
              <a:rPr lang="en-CA" sz="1050" dirty="0">
                <a:solidFill>
                  <a:srgbClr val="BCBEC4"/>
                </a:solidFill>
                <a:effectLst/>
              </a:rPr>
              <a:t>(e -&gt; {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int </a:t>
            </a:r>
            <a:r>
              <a:rPr lang="en-CA" sz="1050" dirty="0">
                <a:solidFill>
                  <a:srgbClr val="BCBEC4"/>
                </a:solidFill>
                <a:effectLst/>
              </a:rPr>
              <a:t>total =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calculateTotal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 err="1">
                <a:solidFill>
                  <a:srgbClr val="C77DBB"/>
                </a:solidFill>
                <a:effectLst/>
              </a:rPr>
              <a:t>generalRadio</a:t>
            </a:r>
            <a:r>
              <a:rPr lang="en-CA" sz="1050" dirty="0">
                <a:solidFill>
                  <a:srgbClr val="BCBEC4"/>
                </a:solidFill>
                <a:effectLst/>
              </a:rPr>
              <a:t>, </a:t>
            </a:r>
            <a:r>
              <a:rPr lang="en-CA" sz="1050" dirty="0" err="1">
                <a:solidFill>
                  <a:srgbClr val="C77DBB"/>
                </a:solidFill>
                <a:effectLst/>
              </a:rPr>
              <a:t>studentRadio</a:t>
            </a:r>
            <a:r>
              <a:rPr lang="en-CA" sz="1050" dirty="0">
                <a:solidFill>
                  <a:srgbClr val="BCBEC4"/>
                </a:solidFill>
                <a:effectLst/>
              </a:rPr>
              <a:t>, </a:t>
            </a:r>
            <a:r>
              <a:rPr lang="en-CA" sz="1050" dirty="0" err="1">
                <a:solidFill>
                  <a:srgbClr val="C77DBB"/>
                </a:solidFill>
                <a:effectLst/>
              </a:rPr>
              <a:t>dinnerCheckbox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, </a:t>
            </a:r>
            <a:r>
              <a:rPr lang="en-CA" sz="1050" dirty="0">
                <a:solidFill>
                  <a:srgbClr val="C77DBB"/>
                </a:solidFill>
                <a:effectLst/>
              </a:rPr>
              <a:t>workshop1</a:t>
            </a:r>
            <a:r>
              <a:rPr lang="en-CA" sz="1050" dirty="0">
                <a:solidFill>
                  <a:srgbClr val="BCBEC4"/>
                </a:solidFill>
                <a:effectLst/>
              </a:rPr>
              <a:t>, </a:t>
            </a:r>
            <a:r>
              <a:rPr lang="en-CA" sz="1050" dirty="0">
                <a:solidFill>
                  <a:srgbClr val="C77DBB"/>
                </a:solidFill>
                <a:effectLst/>
              </a:rPr>
              <a:t>workshop2</a:t>
            </a:r>
            <a:r>
              <a:rPr lang="en-CA" sz="1050" dirty="0">
                <a:solidFill>
                  <a:srgbClr val="BCBEC4"/>
                </a:solidFill>
                <a:effectLst/>
              </a:rPr>
              <a:t>, </a:t>
            </a:r>
            <a:r>
              <a:rPr lang="en-CA" sz="1050" dirty="0">
                <a:solidFill>
                  <a:srgbClr val="C77DBB"/>
                </a:solidFill>
                <a:effectLst/>
              </a:rPr>
              <a:t>workshop3</a:t>
            </a:r>
            <a:r>
              <a:rPr lang="en-CA" sz="1050" dirty="0">
                <a:solidFill>
                  <a:srgbClr val="BCBEC4"/>
                </a:solidFill>
                <a:effectLst/>
              </a:rPr>
              <a:t>, </a:t>
            </a:r>
            <a:r>
              <a:rPr lang="en-CA" sz="1050" dirty="0">
                <a:solidFill>
                  <a:srgbClr val="C77DBB"/>
                </a:solidFill>
                <a:effectLst/>
              </a:rPr>
              <a:t>workshop4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 err="1">
                <a:solidFill>
                  <a:srgbClr val="C77DBB"/>
                </a:solidFill>
                <a:effectLst/>
              </a:rPr>
              <a:t>primaryStage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.close</a:t>
            </a:r>
            <a:r>
              <a:rPr lang="en-CA" sz="1050" dirty="0">
                <a:solidFill>
                  <a:srgbClr val="BCBEC4"/>
                </a:solidFill>
                <a:effectLst/>
              </a:rPr>
              <a:t>();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713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5C799C-E603-61DF-C1A5-35177FAFCB99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100" dirty="0">
                <a:solidFill>
                  <a:srgbClr val="7A7E85"/>
                </a:solidFill>
                <a:effectLst/>
              </a:rPr>
              <a:t>// Display total in new window</a:t>
            </a:r>
            <a:br>
              <a:rPr lang="en-CA" sz="1100" dirty="0">
                <a:solidFill>
                  <a:srgbClr val="7A7E85"/>
                </a:solidFill>
                <a:effectLst/>
              </a:rPr>
            </a:br>
            <a:r>
              <a:rPr lang="en-CA" sz="1100" dirty="0">
                <a:solidFill>
                  <a:srgbClr val="7A7E85"/>
                </a:solidFill>
                <a:effectLst/>
              </a:rPr>
              <a:t>        </a:t>
            </a:r>
            <a:r>
              <a:rPr lang="en-CA" sz="1100" dirty="0">
                <a:solidFill>
                  <a:srgbClr val="BCBEC4"/>
                </a:solidFill>
                <a:effectLst/>
              </a:rPr>
              <a:t>Stage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totalStage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>
                <a:solidFill>
                  <a:srgbClr val="BCBEC4"/>
                </a:solidFill>
                <a:effectLst/>
              </a:rPr>
              <a:t>Stage();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VBox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totalLayout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VBox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2AACB8"/>
                </a:solidFill>
                <a:effectLst/>
              </a:rPr>
              <a:t>10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totalLayout.setPadding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>
                <a:solidFill>
                  <a:srgbClr val="BCBEC4"/>
                </a:solidFill>
                <a:effectLst/>
              </a:rPr>
              <a:t>Insets(</a:t>
            </a:r>
            <a:r>
              <a:rPr lang="en-CA" sz="1100" dirty="0">
                <a:solidFill>
                  <a:srgbClr val="2AACB8"/>
                </a:solidFill>
                <a:effectLst/>
              </a:rPr>
              <a:t>10</a:t>
            </a:r>
            <a:r>
              <a:rPr lang="en-CA" sz="1100" dirty="0">
                <a:solidFill>
                  <a:srgbClr val="BCBEC4"/>
                </a:solidFill>
                <a:effectLst/>
              </a:rPr>
              <a:t>));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totalLayout.getChildren</a:t>
            </a:r>
            <a:r>
              <a:rPr lang="en-CA" sz="1100" dirty="0">
                <a:solidFill>
                  <a:srgbClr val="BCBEC4"/>
                </a:solidFill>
                <a:effectLst/>
              </a:rPr>
              <a:t>().add(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>
                <a:solidFill>
                  <a:srgbClr val="BCBEC4"/>
                </a:solidFill>
                <a:effectLst/>
              </a:rPr>
              <a:t>Label(</a:t>
            </a:r>
            <a:r>
              <a:rPr lang="en-CA" sz="1100" dirty="0">
                <a:solidFill>
                  <a:srgbClr val="6AAB73"/>
                </a:solidFill>
                <a:effectLst/>
              </a:rPr>
              <a:t>"Total Registration Fee: $" </a:t>
            </a:r>
            <a:r>
              <a:rPr lang="en-CA" sz="1100" dirty="0">
                <a:solidFill>
                  <a:srgbClr val="BCBEC4"/>
                </a:solidFill>
                <a:effectLst/>
              </a:rPr>
              <a:t>+ total));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Scene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totalScene</a:t>
            </a:r>
            <a:r>
              <a:rPr lang="en-CA" sz="1100" dirty="0">
                <a:solidFill>
                  <a:srgbClr val="BCBEC4"/>
                </a:solidFill>
                <a:effectLst/>
              </a:rPr>
              <a:t>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>
                <a:solidFill>
                  <a:srgbClr val="BCBEC4"/>
                </a:solidFill>
                <a:effectLst/>
              </a:rPr>
              <a:t>Scene(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totalLayout</a:t>
            </a:r>
            <a:r>
              <a:rPr lang="en-CA" sz="1100" dirty="0">
                <a:solidFill>
                  <a:srgbClr val="BCBEC4"/>
                </a:solidFill>
                <a:effectLst/>
              </a:rPr>
              <a:t>, </a:t>
            </a:r>
            <a:r>
              <a:rPr lang="en-CA" sz="1100" dirty="0">
                <a:solidFill>
                  <a:srgbClr val="2AACB8"/>
                </a:solidFill>
                <a:effectLst/>
              </a:rPr>
              <a:t>300</a:t>
            </a:r>
            <a:r>
              <a:rPr lang="en-CA" sz="1100" dirty="0">
                <a:solidFill>
                  <a:srgbClr val="BCBEC4"/>
                </a:solidFill>
                <a:effectLst/>
              </a:rPr>
              <a:t>, </a:t>
            </a:r>
            <a:r>
              <a:rPr lang="en-CA" sz="1100" dirty="0">
                <a:solidFill>
                  <a:srgbClr val="2AACB8"/>
                </a:solidFill>
                <a:effectLst/>
              </a:rPr>
              <a:t>200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totalStage.setScene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totalScene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totalStage.setTitle</a:t>
            </a:r>
            <a:r>
              <a:rPr lang="en-CA" sz="1100" dirty="0">
                <a:solidFill>
                  <a:srgbClr val="BCBEC4"/>
                </a:solidFill>
                <a:effectLst/>
              </a:rPr>
              <a:t>(</a:t>
            </a:r>
            <a:r>
              <a:rPr lang="en-CA" sz="1100" dirty="0">
                <a:solidFill>
                  <a:srgbClr val="6AAB73"/>
                </a:solidFill>
                <a:effectLst/>
              </a:rPr>
              <a:t>"Registration Total"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totalStage.show</a:t>
            </a:r>
            <a:r>
              <a:rPr lang="en-CA" sz="1100" dirty="0">
                <a:solidFill>
                  <a:srgbClr val="BCBEC4"/>
                </a:solidFill>
                <a:effectLst/>
              </a:rPr>
              <a:t>();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});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mainLayout.getChildren</a:t>
            </a:r>
            <a:r>
              <a:rPr lang="en-CA" sz="1100" dirty="0">
                <a:solidFill>
                  <a:srgbClr val="BCBEC4"/>
                </a:solidFill>
                <a:effectLst/>
              </a:rPr>
              <a:t>().add(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closeButton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Scene scene = </a:t>
            </a:r>
            <a:r>
              <a:rPr lang="en-CA" sz="1100" dirty="0">
                <a:solidFill>
                  <a:srgbClr val="CF8E6D"/>
                </a:solidFill>
                <a:effectLst/>
              </a:rPr>
              <a:t>new </a:t>
            </a:r>
            <a:r>
              <a:rPr lang="en-CA" sz="1100" dirty="0">
                <a:solidFill>
                  <a:srgbClr val="BCBEC4"/>
                </a:solidFill>
                <a:effectLst/>
              </a:rPr>
              <a:t>Scene(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mainLayout</a:t>
            </a:r>
            <a:r>
              <a:rPr lang="en-CA" sz="1100" dirty="0">
                <a:solidFill>
                  <a:srgbClr val="BCBEC4"/>
                </a:solidFill>
                <a:effectLst/>
              </a:rPr>
              <a:t>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primaryStage.setScene</a:t>
            </a:r>
            <a:r>
              <a:rPr lang="en-CA" sz="1100" dirty="0">
                <a:solidFill>
                  <a:srgbClr val="BCBEC4"/>
                </a:solidFill>
                <a:effectLst/>
              </a:rPr>
              <a:t>(scene);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    </a:t>
            </a:r>
            <a:r>
              <a:rPr lang="en-CA" sz="1100" dirty="0" err="1">
                <a:solidFill>
                  <a:srgbClr val="BCBEC4"/>
                </a:solidFill>
                <a:effectLst/>
              </a:rPr>
              <a:t>primaryStage.show</a:t>
            </a:r>
            <a:r>
              <a:rPr lang="en-CA" sz="1100" dirty="0">
                <a:solidFill>
                  <a:srgbClr val="BCBEC4"/>
                </a:solidFill>
                <a:effectLst/>
              </a:rPr>
              <a:t>();</a:t>
            </a:r>
            <a:br>
              <a:rPr lang="en-CA" sz="1100" dirty="0">
                <a:solidFill>
                  <a:srgbClr val="BCBEC4"/>
                </a:solidFill>
                <a:effectLst/>
              </a:rPr>
            </a:br>
            <a:r>
              <a:rPr lang="en-CA" sz="1100" dirty="0">
                <a:solidFill>
                  <a:srgbClr val="BCBEC4"/>
                </a:solidFill>
                <a:effectLst/>
              </a:rPr>
              <a:t>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539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169A-8838-D17C-3F7A-687D0439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40" y="1062154"/>
            <a:ext cx="5359320" cy="1058400"/>
          </a:xfrm>
        </p:spPr>
        <p:txBody>
          <a:bodyPr/>
          <a:lstStyle/>
          <a:p>
            <a:pPr algn="ctr"/>
            <a:r>
              <a:rPr lang="en-US" dirty="0"/>
              <a:t>Group 12 Members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789F6-A359-17B1-7C93-74FC9A6BB38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677009"/>
            <a:ext cx="8229240" cy="2982960"/>
          </a:xfrm>
        </p:spPr>
        <p:txBody>
          <a:bodyPr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Kirtan Sukhadiya – 1222983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Abhijeet Singh - 1207508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5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B2D6-A290-45FA-6332-43809C36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160" y="237560"/>
            <a:ext cx="5359320" cy="1058400"/>
          </a:xfrm>
        </p:spPr>
        <p:txBody>
          <a:bodyPr/>
          <a:lstStyle/>
          <a:p>
            <a:pPr algn="ctr"/>
            <a:r>
              <a:rPr lang="en-US" dirty="0"/>
              <a:t>Calculate Total: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EA146-18C3-E508-BEB1-6D82E6DF381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19859"/>
            <a:ext cx="8229240" cy="2982960"/>
          </a:xfrm>
        </p:spPr>
        <p:txBody>
          <a:bodyPr/>
          <a:lstStyle/>
          <a:p>
            <a:pPr marL="0" indent="0">
              <a:buNone/>
            </a:pPr>
            <a:r>
              <a:rPr lang="en-CA" sz="1050" dirty="0">
                <a:solidFill>
                  <a:srgbClr val="CF8E6D"/>
                </a:solidFill>
                <a:effectLst/>
              </a:rPr>
              <a:t>private int </a:t>
            </a:r>
            <a:r>
              <a:rPr lang="en-CA" sz="1050" dirty="0" err="1">
                <a:solidFill>
                  <a:srgbClr val="56A8F5"/>
                </a:solidFill>
                <a:effectLst/>
              </a:rPr>
              <a:t>calculateTotal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RadioButton</a:t>
            </a:r>
            <a:r>
              <a:rPr lang="en-CA" sz="1050" dirty="0">
                <a:solidFill>
                  <a:srgbClr val="BCBEC4"/>
                </a:solidFill>
                <a:effectLst/>
              </a:rPr>
              <a:t> general,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RadioButton</a:t>
            </a:r>
            <a:r>
              <a:rPr lang="en-CA" sz="1050" dirty="0">
                <a:solidFill>
                  <a:srgbClr val="BCBEC4"/>
                </a:solidFill>
                <a:effectLst/>
              </a:rPr>
              <a:t> student,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dinner,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                      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w1,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w2,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w3,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CheckBox</a:t>
            </a:r>
            <a:r>
              <a:rPr lang="en-CA" sz="1050" dirty="0">
                <a:solidFill>
                  <a:srgbClr val="BCBEC4"/>
                </a:solidFill>
                <a:effectLst/>
              </a:rPr>
              <a:t> w4) {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int </a:t>
            </a:r>
            <a:r>
              <a:rPr lang="en-CA" sz="1050" dirty="0">
                <a:solidFill>
                  <a:srgbClr val="BCBEC4"/>
                </a:solidFill>
                <a:effectLst/>
              </a:rPr>
              <a:t>total = </a:t>
            </a:r>
            <a:r>
              <a:rPr lang="en-CA" sz="1050" dirty="0">
                <a:solidFill>
                  <a:srgbClr val="2AACB8"/>
                </a:solidFill>
                <a:effectLst/>
              </a:rPr>
              <a:t>0</a:t>
            </a:r>
            <a:r>
              <a:rPr lang="en-CA" sz="1050" dirty="0">
                <a:solidFill>
                  <a:srgbClr val="BCBEC4"/>
                </a:solidFill>
                <a:effectLst/>
              </a:rPr>
              <a:t>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if 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general.isSelected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()) {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    total += </a:t>
            </a:r>
            <a:r>
              <a:rPr lang="en-CA" sz="1050" dirty="0">
                <a:solidFill>
                  <a:srgbClr val="2AACB8"/>
                </a:solidFill>
                <a:effectLst/>
              </a:rPr>
              <a:t>895</a:t>
            </a:r>
            <a:r>
              <a:rPr lang="en-CA" sz="1050" dirty="0">
                <a:solidFill>
                  <a:srgbClr val="BCBEC4"/>
                </a:solidFill>
                <a:effectLst/>
              </a:rPr>
              <a:t>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} </a:t>
            </a:r>
            <a:r>
              <a:rPr lang="en-CA" sz="1050" dirty="0">
                <a:solidFill>
                  <a:srgbClr val="CF8E6D"/>
                </a:solidFill>
                <a:effectLst/>
              </a:rPr>
              <a:t>else if 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student.isSelected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()) {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    total += </a:t>
            </a:r>
            <a:r>
              <a:rPr lang="en-CA" sz="1050" dirty="0">
                <a:solidFill>
                  <a:srgbClr val="2AACB8"/>
                </a:solidFill>
                <a:effectLst/>
              </a:rPr>
              <a:t>495</a:t>
            </a:r>
            <a:r>
              <a:rPr lang="en-CA" sz="1050" dirty="0">
                <a:solidFill>
                  <a:srgbClr val="BCBEC4"/>
                </a:solidFill>
                <a:effectLst/>
              </a:rPr>
              <a:t>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}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if </a:t>
            </a:r>
            <a:r>
              <a:rPr lang="en-CA" sz="1050" dirty="0">
                <a:solidFill>
                  <a:srgbClr val="BCBEC4"/>
                </a:solidFill>
                <a:effectLst/>
              </a:rPr>
              <a:t>(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dinner.isSelected</a:t>
            </a:r>
            <a:r>
              <a:rPr lang="en-CA" sz="1050" dirty="0">
                <a:solidFill>
                  <a:srgbClr val="BCBEC4"/>
                </a:solidFill>
                <a:effectLst/>
              </a:rPr>
              <a:t>()) {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    total += </a:t>
            </a:r>
            <a:r>
              <a:rPr lang="en-CA" sz="1050" dirty="0">
                <a:solidFill>
                  <a:srgbClr val="2AACB8"/>
                </a:solidFill>
                <a:effectLst/>
              </a:rPr>
              <a:t>30</a:t>
            </a:r>
            <a:r>
              <a:rPr lang="en-CA" sz="1050" dirty="0">
                <a:solidFill>
                  <a:srgbClr val="BCBEC4"/>
                </a:solidFill>
                <a:effectLst/>
              </a:rPr>
              <a:t>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}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if </a:t>
            </a:r>
            <a:r>
              <a:rPr lang="en-CA" sz="1050" dirty="0">
                <a:solidFill>
                  <a:srgbClr val="BCBEC4"/>
                </a:solidFill>
                <a:effectLst/>
              </a:rPr>
              <a:t>(w1.isSelected()) total += </a:t>
            </a:r>
            <a:r>
              <a:rPr lang="en-CA" sz="1050" dirty="0">
                <a:solidFill>
                  <a:srgbClr val="2AACB8"/>
                </a:solidFill>
                <a:effectLst/>
              </a:rPr>
              <a:t>295</a:t>
            </a:r>
            <a:r>
              <a:rPr lang="en-CA" sz="1050" dirty="0">
                <a:solidFill>
                  <a:srgbClr val="BCBEC4"/>
                </a:solidFill>
                <a:effectLst/>
              </a:rPr>
              <a:t>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if </a:t>
            </a:r>
            <a:r>
              <a:rPr lang="en-CA" sz="1050" dirty="0">
                <a:solidFill>
                  <a:srgbClr val="BCBEC4"/>
                </a:solidFill>
                <a:effectLst/>
              </a:rPr>
              <a:t>(w2.isSelected()) total += </a:t>
            </a:r>
            <a:r>
              <a:rPr lang="en-CA" sz="1050" dirty="0">
                <a:solidFill>
                  <a:srgbClr val="2AACB8"/>
                </a:solidFill>
                <a:effectLst/>
              </a:rPr>
              <a:t>295</a:t>
            </a:r>
            <a:r>
              <a:rPr lang="en-CA" sz="1050" dirty="0">
                <a:solidFill>
                  <a:srgbClr val="BCBEC4"/>
                </a:solidFill>
                <a:effectLst/>
              </a:rPr>
              <a:t>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if </a:t>
            </a:r>
            <a:r>
              <a:rPr lang="en-CA" sz="1050" dirty="0">
                <a:solidFill>
                  <a:srgbClr val="BCBEC4"/>
                </a:solidFill>
                <a:effectLst/>
              </a:rPr>
              <a:t>(w3.isSelected()) total += </a:t>
            </a:r>
            <a:r>
              <a:rPr lang="en-CA" sz="1050" dirty="0">
                <a:solidFill>
                  <a:srgbClr val="2AACB8"/>
                </a:solidFill>
                <a:effectLst/>
              </a:rPr>
              <a:t>395</a:t>
            </a:r>
            <a:r>
              <a:rPr lang="en-CA" sz="1050" dirty="0">
                <a:solidFill>
                  <a:srgbClr val="BCBEC4"/>
                </a:solidFill>
                <a:effectLst/>
              </a:rPr>
              <a:t>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if </a:t>
            </a:r>
            <a:r>
              <a:rPr lang="en-CA" sz="1050" dirty="0">
                <a:solidFill>
                  <a:srgbClr val="BCBEC4"/>
                </a:solidFill>
                <a:effectLst/>
              </a:rPr>
              <a:t>(w4.isSelected()) total += </a:t>
            </a:r>
            <a:r>
              <a:rPr lang="en-CA" sz="1050" dirty="0">
                <a:solidFill>
                  <a:srgbClr val="2AACB8"/>
                </a:solidFill>
                <a:effectLst/>
              </a:rPr>
              <a:t>395</a:t>
            </a:r>
            <a:r>
              <a:rPr lang="en-CA" sz="1050" dirty="0">
                <a:solidFill>
                  <a:srgbClr val="BCBEC4"/>
                </a:solidFill>
                <a:effectLst/>
              </a:rPr>
              <a:t>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return </a:t>
            </a:r>
            <a:r>
              <a:rPr lang="en-CA" sz="1050" dirty="0">
                <a:solidFill>
                  <a:srgbClr val="BCBEC4"/>
                </a:solidFill>
                <a:effectLst/>
              </a:rPr>
              <a:t>total;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}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</a:t>
            </a:r>
            <a:r>
              <a:rPr lang="en-CA" sz="1050" dirty="0">
                <a:solidFill>
                  <a:srgbClr val="CF8E6D"/>
                </a:solidFill>
                <a:effectLst/>
              </a:rPr>
              <a:t>public static void </a:t>
            </a:r>
            <a:r>
              <a:rPr lang="en-CA" sz="1050" dirty="0">
                <a:solidFill>
                  <a:srgbClr val="56A8F5"/>
                </a:solidFill>
                <a:effectLst/>
              </a:rPr>
              <a:t>main</a:t>
            </a:r>
            <a:r>
              <a:rPr lang="en-CA" sz="1050" dirty="0">
                <a:solidFill>
                  <a:srgbClr val="BCBEC4"/>
                </a:solidFill>
                <a:effectLst/>
              </a:rPr>
              <a:t>(String[] 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args</a:t>
            </a:r>
            <a:r>
              <a:rPr lang="en-CA" sz="1050" dirty="0">
                <a:solidFill>
                  <a:srgbClr val="BCBEC4"/>
                </a:solidFill>
                <a:effectLst/>
              </a:rPr>
              <a:t>) {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    launch(</a:t>
            </a:r>
            <a:r>
              <a:rPr lang="en-CA" sz="1050" dirty="0" err="1">
                <a:solidFill>
                  <a:srgbClr val="BCBEC4"/>
                </a:solidFill>
                <a:effectLst/>
              </a:rPr>
              <a:t>args</a:t>
            </a:r>
            <a:r>
              <a:rPr lang="en-CA" sz="1050" dirty="0">
                <a:solidFill>
                  <a:srgbClr val="BCBEC4"/>
                </a:solidFill>
                <a:effectLst/>
              </a:rPr>
              <a:t>);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    }</a:t>
            </a:r>
            <a:br>
              <a:rPr lang="en-CA" sz="1050" dirty="0">
                <a:solidFill>
                  <a:srgbClr val="BCBEC4"/>
                </a:solidFill>
                <a:effectLst/>
              </a:rPr>
            </a:br>
            <a:r>
              <a:rPr lang="en-CA" sz="1050" dirty="0">
                <a:solidFill>
                  <a:srgbClr val="BCBEC4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138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Conclusions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JavaFX application allows participants to easily calculate their registration fees, including options for dinner and workshops, ensuring they can customize their conference experience.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61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 idx="4294967295"/>
          </p:nvPr>
        </p:nvSpPr>
        <p:spPr>
          <a:xfrm>
            <a:off x="1890712" y="533400"/>
            <a:ext cx="536257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5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 type="subTitle" idx="4294967295"/>
          </p:nvPr>
        </p:nvSpPr>
        <p:spPr>
          <a:xfrm>
            <a:off x="1890712" y="1590675"/>
            <a:ext cx="3838575" cy="10572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 dirty="0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This presentation outlines the javaFX application that calculates registration fees for a conference including general and student pricing, optional dinners, and workshops.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0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761450" y="778245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Registration Fees</a:t>
            </a:r>
            <a:br>
              <a:rPr lang="en" sz="4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</a:b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title"/>
          </p:nvPr>
        </p:nvSpPr>
        <p:spPr>
          <a:xfrm>
            <a:off x="3728311" y="260778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AE6B2DA-ED6E-D7C2-DA99-9734E52A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947" y="1291856"/>
            <a:ext cx="5112727" cy="3852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9643-BBE4-3735-5A91-395F8AC5F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340" y="550151"/>
            <a:ext cx="5359320" cy="1058400"/>
          </a:xfrm>
        </p:spPr>
        <p:txBody>
          <a:bodyPr/>
          <a:lstStyle/>
          <a:p>
            <a:pPr algn="ctr"/>
            <a:r>
              <a:rPr lang="en-US" dirty="0"/>
              <a:t>Pseudocode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30079-53D7-8B68-0FCC-604AB5181D9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380" y="1497770"/>
            <a:ext cx="8229240" cy="298296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Start Program  </a:t>
            </a:r>
          </a:p>
          <a:p>
            <a:pPr marL="0" indent="0">
              <a:buNone/>
            </a:pPr>
            <a:r>
              <a:rPr lang="en-US" sz="1600" dirty="0"/>
              <a:t>    Create window with title "Conference Registration Options"  </a:t>
            </a:r>
          </a:p>
          <a:p>
            <a:pPr marL="0" indent="0">
              <a:buNone/>
            </a:pPr>
            <a:r>
              <a:rPr lang="en-US" sz="1600" dirty="0"/>
              <a:t>    Add radio buttons for registration type  </a:t>
            </a:r>
          </a:p>
          <a:p>
            <a:pPr marL="0" indent="0">
              <a:buNone/>
            </a:pPr>
            <a:r>
              <a:rPr lang="en-US" sz="1600" dirty="0"/>
              <a:t>    Add checkbox for optional dinner (disabled initially)  </a:t>
            </a:r>
          </a:p>
          <a:p>
            <a:pPr marL="0" indent="0">
              <a:buNone/>
            </a:pPr>
            <a:r>
              <a:rPr lang="en-US" sz="1600" dirty="0"/>
              <a:t>    Add checkboxes for workshops (disabled initially)  </a:t>
            </a:r>
          </a:p>
          <a:p>
            <a:pPr marL="0" indent="0">
              <a:buNone/>
            </a:pPr>
            <a:r>
              <a:rPr lang="en-US" sz="1600" dirty="0"/>
              <a:t>    Enable checkboxes when a registration option is selected  </a:t>
            </a:r>
          </a:p>
          <a:p>
            <a:pPr marL="0" indent="0">
              <a:buNone/>
            </a:pPr>
            <a:r>
              <a:rPr lang="en-US" sz="1600" dirty="0"/>
              <a:t>    Create "Close" button to calculate total and display in a new window  </a:t>
            </a:r>
          </a:p>
          <a:p>
            <a:pPr marL="0" indent="0">
              <a:buNone/>
            </a:pPr>
            <a:r>
              <a:rPr lang="en-US" sz="1600" dirty="0"/>
              <a:t>    Show main window  </a:t>
            </a:r>
          </a:p>
          <a:p>
            <a:pPr marL="0" indent="0">
              <a:buNone/>
            </a:pPr>
            <a:r>
              <a:rPr lang="en-US" sz="1600" dirty="0"/>
              <a:t>End Program </a:t>
            </a:r>
          </a:p>
        </p:txBody>
      </p:sp>
    </p:spTree>
    <p:extLst>
      <p:ext uri="{BB962C8B-B14F-4D97-AF65-F5344CB8AC3E}">
        <p14:creationId xmlns:p14="http://schemas.microsoft.com/office/powerpoint/2010/main" val="243660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General Registration Fee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standard registration fee for attending the conference is set at $895 per person. This covers all main conference activities, materials, and access to networking opportunities.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5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Student Registration Fee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special registration fee for students is priced at $495 per person. This discounted rate is aimed at encouraging student participation and engagement in the conference.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Optional Dinner Fee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optional opening night dinner is available at an additional cost of $30 per person. This dinner includes a keynote speech and provides a great opportunity for networking and socializing before the conference begins.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Workshops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3821</TotalTime>
  <Words>1295</Words>
  <Application>Microsoft Macintosh PowerPoint</Application>
  <PresentationFormat>On-screen Show (16:9)</PresentationFormat>
  <Paragraphs>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Actor</vt:lpstr>
      <vt:lpstr>Arial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Conference Registration</vt:lpstr>
      <vt:lpstr>Group 12 Members</vt:lpstr>
      <vt:lpstr>Introduction</vt:lpstr>
      <vt:lpstr>Registration Fees </vt:lpstr>
      <vt:lpstr>Pseudocode</vt:lpstr>
      <vt:lpstr>General Registration Fee</vt:lpstr>
      <vt:lpstr>Student Registration Fee</vt:lpstr>
      <vt:lpstr>Optional Dinner Fee</vt:lpstr>
      <vt:lpstr>Workshops</vt:lpstr>
      <vt:lpstr>Introduction to E-commerce</vt:lpstr>
      <vt:lpstr>The Future of the Web</vt:lpstr>
      <vt:lpstr>Advanced Visual Basic</vt:lpstr>
      <vt:lpstr>Network Security</vt:lpstr>
      <vt:lpstr>Total Fees Window</vt:lpstr>
      <vt:lpstr>What is radio button?</vt:lpstr>
      <vt:lpstr>Code:</vt:lpstr>
      <vt:lpstr>PowerPoint Presentation</vt:lpstr>
      <vt:lpstr>PowerPoint Presentation</vt:lpstr>
      <vt:lpstr>PowerPoint Presentation</vt:lpstr>
      <vt:lpstr>Calculate Total: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Kirtan Sukhadiya</cp:lastModifiedBy>
  <cp:revision>7</cp:revision>
  <dcterms:modified xsi:type="dcterms:W3CDTF">2025-04-03T17:29:02Z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2025-03-28T02:29:18Z</dcterms:created>
  <dc:creator>Unknown Creator</dc:creator>
  <dc:description/>
  <dc:language>en-US</dc:language>
  <cp:lastModifiedBy>Unknown Creator</cp:lastModifiedBy>
  <dcterms:modified xsi:type="dcterms:W3CDTF">2025-03-28T02:29:18Z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