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4" r:id="rId4"/>
  </p:sldMasterIdLst>
  <p:sldIdLst>
    <p:sldId id="280" r:id="rId5"/>
    <p:sldId id="281" r:id="rId6"/>
    <p:sldId id="373" r:id="rId7"/>
    <p:sldId id="282" r:id="rId8"/>
    <p:sldId id="283" r:id="rId9"/>
    <p:sldId id="284" r:id="rId10"/>
    <p:sldId id="286" r:id="rId11"/>
    <p:sldId id="361" r:id="rId12"/>
    <p:sldId id="285" r:id="rId13"/>
    <p:sldId id="393" r:id="rId14"/>
    <p:sldId id="394" r:id="rId15"/>
    <p:sldId id="399" r:id="rId16"/>
    <p:sldId id="403" r:id="rId17"/>
    <p:sldId id="402" r:id="rId18"/>
    <p:sldId id="401" r:id="rId19"/>
    <p:sldId id="400" r:id="rId20"/>
    <p:sldId id="395" r:id="rId21"/>
    <p:sldId id="396" r:id="rId22"/>
    <p:sldId id="398" r:id="rId23"/>
    <p:sldId id="397" r:id="rId24"/>
    <p:sldId id="404" r:id="rId25"/>
    <p:sldId id="405"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1" r:id="rId42"/>
    <p:sldId id="369" r:id="rId43"/>
    <p:sldId id="370" r:id="rId44"/>
    <p:sldId id="371" r:id="rId45"/>
    <p:sldId id="359" r:id="rId46"/>
    <p:sldId id="36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tarath singh" initials="ks" lastIdx="2" clrIdx="0">
    <p:extLst>
      <p:ext uri="{19B8F6BF-5375-455C-9EA6-DF929625EA0E}">
        <p15:presenceInfo xmlns:p15="http://schemas.microsoft.com/office/powerpoint/2012/main" userId="862eb2f57eadd8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19" autoAdjust="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9T18:51:42.312"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473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88162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01485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73ED0CC-082F-4160-86E5-0D6041F12778}" type="datetime1">
              <a:rPr lang="en-US" smtClean="0"/>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68988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6617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07047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670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4427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674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937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264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38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2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73ED0CC-082F-4160-86E5-0D6041F12778}" type="datetime1">
              <a:rPr lang="en-US" smtClean="0"/>
              <a:t>10/21/2022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26044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73ED0CC-082F-4160-86E5-0D6041F12778}" type="datetime1">
              <a:rPr lang="en-US" smtClean="0"/>
              <a:t>10/21/2022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04632074"/>
      </p:ext>
    </p:extLst>
  </p:cSld>
  <p:clrMap bg1="dk1" tx1="lt1" bg2="dk2" tx2="lt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48640" y="1668780"/>
            <a:ext cx="10543566" cy="2286000"/>
          </a:xfrm>
        </p:spPr>
        <p:txBody>
          <a:bodyPr>
            <a:noAutofit/>
          </a:bodyPr>
          <a:lstStyle/>
          <a:p>
            <a:pPr algn="ctr"/>
            <a:r>
              <a:rPr lang="en-IN" sz="8800" b="1" dirty="0">
                <a:solidFill>
                  <a:srgbClr val="FFC000"/>
                </a:solidFill>
                <a:effectLst>
                  <a:outerShdw blurRad="38100" dist="38100" dir="2700000" algn="tl">
                    <a:srgbClr val="000000">
                      <a:alpha val="43137"/>
                    </a:srgbClr>
                  </a:outerShdw>
                </a:effectLst>
                <a:latin typeface="Algerian" panose="04020705040A02060702" pitchFamily="82" charset="0"/>
              </a:rPr>
              <a:t>Project micro credit</a:t>
            </a:r>
            <a:endParaRPr lang="en-US" sz="8800" b="1" dirty="0">
              <a:solidFill>
                <a:srgbClr val="FFC000"/>
              </a:solidFill>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25730" y="5202806"/>
            <a:ext cx="9446287" cy="1026544"/>
          </a:xfrm>
        </p:spPr>
        <p:txBody>
          <a:bodyPr>
            <a:normAutofit/>
          </a:bodyPr>
          <a:lstStyle/>
          <a:p>
            <a:pPr algn="ctr"/>
            <a:r>
              <a:rPr lang="en-IN" sz="4400" dirty="0">
                <a:solidFill>
                  <a:schemeClr val="tx1"/>
                </a:solidFill>
              </a:rPr>
              <a:t>Micro Credit Loan Use Case</a:t>
            </a:r>
            <a:endParaRPr lang="en-US" sz="4400" dirty="0">
              <a:solidFill>
                <a:schemeClr val="tx1"/>
              </a:solidFill>
            </a:endParaRPr>
          </a:p>
        </p:txBody>
      </p:sp>
      <p:pic>
        <p:nvPicPr>
          <p:cNvPr id="4" name="Picture 3">
            <a:extLst>
              <a:ext uri="{FF2B5EF4-FFF2-40B4-BE49-F238E27FC236}">
                <a16:creationId xmlns:a16="http://schemas.microsoft.com/office/drawing/2014/main" id="{FF7D0252-EB28-BCD2-3FE3-20735E229D33}"/>
              </a:ext>
            </a:extLst>
          </p:cNvPr>
          <p:cNvPicPr>
            <a:picLocks noChangeAspect="1"/>
          </p:cNvPicPr>
          <p:nvPr/>
        </p:nvPicPr>
        <p:blipFill>
          <a:blip r:embed="rId3"/>
          <a:stretch>
            <a:fillRect/>
          </a:stretch>
        </p:blipFill>
        <p:spPr>
          <a:xfrm>
            <a:off x="8926830" y="4732020"/>
            <a:ext cx="3015615" cy="1943100"/>
          </a:xfrm>
          <a:prstGeom prst="rect">
            <a:avLst/>
          </a:prstGeom>
        </p:spPr>
      </p:pic>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0A4E831-C291-7C3C-07D4-99A119949BE7}"/>
              </a:ext>
            </a:extLst>
          </p:cNvPr>
          <p:cNvSpPr>
            <a:spLocks noGrp="1"/>
          </p:cNvSpPr>
          <p:nvPr>
            <p:ph type="title"/>
          </p:nvPr>
        </p:nvSpPr>
        <p:spPr/>
        <p:txBody>
          <a:bodyPr/>
          <a:lstStyle/>
          <a:p>
            <a:r>
              <a:rPr lang="en-IN" dirty="0"/>
              <a:t>Column-2</a:t>
            </a:r>
            <a:br>
              <a:rPr lang="en-IN" dirty="0"/>
            </a:br>
            <a:r>
              <a:rPr lang="en-IN" dirty="0"/>
              <a:t>daily_decr30</a:t>
            </a:r>
            <a:br>
              <a:rPr lang="en-IN" dirty="0"/>
            </a:br>
            <a:endParaRPr lang="en-IN" dirty="0"/>
          </a:p>
        </p:txBody>
      </p:sp>
      <p:sp>
        <p:nvSpPr>
          <p:cNvPr id="15" name="Text Placeholder 14">
            <a:extLst>
              <a:ext uri="{FF2B5EF4-FFF2-40B4-BE49-F238E27FC236}">
                <a16:creationId xmlns:a16="http://schemas.microsoft.com/office/drawing/2014/main" id="{3552D81B-135F-98D9-ABD5-5B8F640E60F3}"/>
              </a:ext>
            </a:extLst>
          </p:cNvPr>
          <p:cNvSpPr>
            <a:spLocks noGrp="1"/>
          </p:cNvSpPr>
          <p:nvPr>
            <p:ph type="body" sz="half" idx="2"/>
          </p:nvPr>
        </p:nvSpPr>
        <p:spPr/>
        <p:txBody>
          <a:bodyPr/>
          <a:lstStyle/>
          <a:p>
            <a:r>
              <a:rPr lang="en-US" dirty="0"/>
              <a:t>this graph tells Daily amount spent from main account, averaged over last 30 days (in Indonesian Rupiah)</a:t>
            </a:r>
          </a:p>
          <a:p>
            <a:endParaRPr lang="en-US" dirty="0"/>
          </a:p>
          <a:p>
            <a:r>
              <a:rPr lang="en-US" dirty="0"/>
              <a:t>most of them didn't spend the money and the </a:t>
            </a:r>
            <a:r>
              <a:rPr lang="en-US" dirty="0" err="1"/>
              <a:t>mosr</a:t>
            </a:r>
            <a:r>
              <a:rPr lang="en-US" dirty="0"/>
              <a:t> least spent amt is 4489.362000 by 1 person</a:t>
            </a:r>
            <a:endParaRPr lang="en-IN" dirty="0"/>
          </a:p>
        </p:txBody>
      </p:sp>
      <p:pic>
        <p:nvPicPr>
          <p:cNvPr id="1028" name="Picture 4">
            <a:extLst>
              <a:ext uri="{FF2B5EF4-FFF2-40B4-BE49-F238E27FC236}">
                <a16:creationId xmlns:a16="http://schemas.microsoft.com/office/drawing/2014/main" id="{5FDBE489-4493-EA81-852D-5A76AAB2FB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10070" y="1759159"/>
            <a:ext cx="4469841" cy="3339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03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0ECE-CA30-08EC-3977-B7C0A597532C}"/>
              </a:ext>
            </a:extLst>
          </p:cNvPr>
          <p:cNvSpPr>
            <a:spLocks noGrp="1"/>
          </p:cNvSpPr>
          <p:nvPr>
            <p:ph type="title"/>
          </p:nvPr>
        </p:nvSpPr>
        <p:spPr>
          <a:xfrm>
            <a:off x="1073151" y="446088"/>
            <a:ext cx="3547533" cy="1519872"/>
          </a:xfrm>
        </p:spPr>
        <p:txBody>
          <a:bodyPr/>
          <a:lstStyle/>
          <a:p>
            <a:r>
              <a:rPr lang="en-IN" dirty="0"/>
              <a:t>Column-3 daily_decr90</a:t>
            </a:r>
          </a:p>
        </p:txBody>
      </p:sp>
      <p:pic>
        <p:nvPicPr>
          <p:cNvPr id="5" name="Content Placeholder 4">
            <a:extLst>
              <a:ext uri="{FF2B5EF4-FFF2-40B4-BE49-F238E27FC236}">
                <a16:creationId xmlns:a16="http://schemas.microsoft.com/office/drawing/2014/main" id="{70379013-9EBD-B722-A2F0-08D4E9EB8E69}"/>
              </a:ext>
            </a:extLst>
          </p:cNvPr>
          <p:cNvPicPr>
            <a:picLocks noGrp="1" noChangeAspect="1"/>
          </p:cNvPicPr>
          <p:nvPr>
            <p:ph idx="1"/>
          </p:nvPr>
        </p:nvPicPr>
        <p:blipFill>
          <a:blip r:embed="rId2"/>
          <a:stretch>
            <a:fillRect/>
          </a:stretch>
        </p:blipFill>
        <p:spPr>
          <a:xfrm>
            <a:off x="6305550" y="1901031"/>
            <a:ext cx="4530090" cy="3768249"/>
          </a:xfrm>
          <a:prstGeom prst="rect">
            <a:avLst/>
          </a:prstGeom>
        </p:spPr>
      </p:pic>
      <p:sp>
        <p:nvSpPr>
          <p:cNvPr id="4" name="Text Placeholder 3">
            <a:extLst>
              <a:ext uri="{FF2B5EF4-FFF2-40B4-BE49-F238E27FC236}">
                <a16:creationId xmlns:a16="http://schemas.microsoft.com/office/drawing/2014/main" id="{89E1CB90-1519-343F-3C99-B64941B02009}"/>
              </a:ext>
            </a:extLst>
          </p:cNvPr>
          <p:cNvSpPr>
            <a:spLocks noGrp="1"/>
          </p:cNvSpPr>
          <p:nvPr>
            <p:ph type="body" sz="half" idx="2"/>
          </p:nvPr>
        </p:nvSpPr>
        <p:spPr/>
        <p:txBody>
          <a:bodyPr/>
          <a:lstStyle/>
          <a:p>
            <a:r>
              <a:rPr lang="en-US" dirty="0"/>
              <a:t>this graph tells Daily amount spent from main account, averaged over last 90 days (in Indonesian Rupiah)</a:t>
            </a:r>
          </a:p>
          <a:p>
            <a:endParaRPr lang="en-US" dirty="0"/>
          </a:p>
          <a:p>
            <a:r>
              <a:rPr lang="en-US" dirty="0"/>
              <a:t>most of the people 4063 Daily amount spent from main account, averaged over last 90 days (in Indonesian Rupiah) is 0 and least number of people </a:t>
            </a:r>
            <a:r>
              <a:rPr lang="en-US" dirty="0" err="1"/>
              <a:t>i.e</a:t>
            </a:r>
            <a:r>
              <a:rPr lang="en-US" dirty="0"/>
              <a:t> 1 Daily amount spent from main account, averaged over last 90 days (in Indonesian Rupiah) is 4534.820</a:t>
            </a:r>
            <a:endParaRPr lang="en-IN" dirty="0"/>
          </a:p>
        </p:txBody>
      </p:sp>
    </p:spTree>
    <p:extLst>
      <p:ext uri="{BB962C8B-B14F-4D97-AF65-F5344CB8AC3E}">
        <p14:creationId xmlns:p14="http://schemas.microsoft.com/office/powerpoint/2010/main" val="165596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98F7-1587-B369-42F5-E0F60D1AD4A8}"/>
              </a:ext>
            </a:extLst>
          </p:cNvPr>
          <p:cNvSpPr>
            <a:spLocks noGrp="1"/>
          </p:cNvSpPr>
          <p:nvPr>
            <p:ph type="title"/>
          </p:nvPr>
        </p:nvSpPr>
        <p:spPr/>
        <p:txBody>
          <a:bodyPr/>
          <a:lstStyle/>
          <a:p>
            <a:r>
              <a:rPr lang="en-IN" dirty="0"/>
              <a:t>Column-4 rental30</a:t>
            </a:r>
          </a:p>
        </p:txBody>
      </p:sp>
      <p:pic>
        <p:nvPicPr>
          <p:cNvPr id="5" name="Content Placeholder 4">
            <a:extLst>
              <a:ext uri="{FF2B5EF4-FFF2-40B4-BE49-F238E27FC236}">
                <a16:creationId xmlns:a16="http://schemas.microsoft.com/office/drawing/2014/main" id="{97803F2B-9224-AA7F-AAE7-115EF0144CF3}"/>
              </a:ext>
            </a:extLst>
          </p:cNvPr>
          <p:cNvPicPr>
            <a:picLocks noGrp="1" noChangeAspect="1"/>
          </p:cNvPicPr>
          <p:nvPr>
            <p:ph idx="1"/>
          </p:nvPr>
        </p:nvPicPr>
        <p:blipFill>
          <a:blip r:embed="rId2"/>
          <a:stretch>
            <a:fillRect/>
          </a:stretch>
        </p:blipFill>
        <p:spPr>
          <a:xfrm>
            <a:off x="6281738" y="2064483"/>
            <a:ext cx="4837111" cy="3600311"/>
          </a:xfrm>
          <a:prstGeom prst="rect">
            <a:avLst/>
          </a:prstGeom>
        </p:spPr>
      </p:pic>
      <p:sp>
        <p:nvSpPr>
          <p:cNvPr id="4" name="Text Placeholder 3">
            <a:extLst>
              <a:ext uri="{FF2B5EF4-FFF2-40B4-BE49-F238E27FC236}">
                <a16:creationId xmlns:a16="http://schemas.microsoft.com/office/drawing/2014/main" id="{76142904-D0D7-D573-1C06-221C3E79DEF5}"/>
              </a:ext>
            </a:extLst>
          </p:cNvPr>
          <p:cNvSpPr>
            <a:spLocks noGrp="1"/>
          </p:cNvSpPr>
          <p:nvPr>
            <p:ph type="body" sz="half" idx="2"/>
          </p:nvPr>
        </p:nvSpPr>
        <p:spPr/>
        <p:txBody>
          <a:bodyPr/>
          <a:lstStyle/>
          <a:p>
            <a:r>
              <a:rPr lang="en-US" dirty="0"/>
              <a:t>this graph tells Average main account balance over last 30 days</a:t>
            </a:r>
          </a:p>
          <a:p>
            <a:endParaRPr lang="en-US" dirty="0"/>
          </a:p>
          <a:p>
            <a:r>
              <a:rPr lang="en-US" dirty="0"/>
              <a:t>most of them had an average main acct balance acct balance of 0.00 over last 30 days around 7566 people and least of the avg main acct balance was 483.92</a:t>
            </a:r>
            <a:endParaRPr lang="en-IN" dirty="0"/>
          </a:p>
        </p:txBody>
      </p:sp>
    </p:spTree>
    <p:extLst>
      <p:ext uri="{BB962C8B-B14F-4D97-AF65-F5344CB8AC3E}">
        <p14:creationId xmlns:p14="http://schemas.microsoft.com/office/powerpoint/2010/main" val="112320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5791-445C-FF08-38D3-8DF3AA0DD125}"/>
              </a:ext>
            </a:extLst>
          </p:cNvPr>
          <p:cNvSpPr>
            <a:spLocks noGrp="1"/>
          </p:cNvSpPr>
          <p:nvPr>
            <p:ph type="title"/>
          </p:nvPr>
        </p:nvSpPr>
        <p:spPr/>
        <p:txBody>
          <a:bodyPr/>
          <a:lstStyle/>
          <a:p>
            <a:r>
              <a:rPr lang="en-IN" dirty="0"/>
              <a:t>rental90</a:t>
            </a:r>
          </a:p>
        </p:txBody>
      </p:sp>
      <p:pic>
        <p:nvPicPr>
          <p:cNvPr id="5" name="Content Placeholder 4">
            <a:extLst>
              <a:ext uri="{FF2B5EF4-FFF2-40B4-BE49-F238E27FC236}">
                <a16:creationId xmlns:a16="http://schemas.microsoft.com/office/drawing/2014/main" id="{6939C664-A75E-F6E4-D7FA-2FBD4F8EBF59}"/>
              </a:ext>
            </a:extLst>
          </p:cNvPr>
          <p:cNvPicPr>
            <a:picLocks noGrp="1" noChangeAspect="1"/>
          </p:cNvPicPr>
          <p:nvPr>
            <p:ph idx="1"/>
          </p:nvPr>
        </p:nvPicPr>
        <p:blipFill>
          <a:blip r:embed="rId2"/>
          <a:stretch>
            <a:fillRect/>
          </a:stretch>
        </p:blipFill>
        <p:spPr>
          <a:xfrm>
            <a:off x="6291263" y="1905794"/>
            <a:ext cx="4475797" cy="3600310"/>
          </a:xfrm>
          <a:prstGeom prst="rect">
            <a:avLst/>
          </a:prstGeom>
        </p:spPr>
      </p:pic>
      <p:sp>
        <p:nvSpPr>
          <p:cNvPr id="4" name="Text Placeholder 3">
            <a:extLst>
              <a:ext uri="{FF2B5EF4-FFF2-40B4-BE49-F238E27FC236}">
                <a16:creationId xmlns:a16="http://schemas.microsoft.com/office/drawing/2014/main" id="{2FA90F18-9879-1343-5C71-1585C5679A4E}"/>
              </a:ext>
            </a:extLst>
          </p:cNvPr>
          <p:cNvSpPr>
            <a:spLocks noGrp="1"/>
          </p:cNvSpPr>
          <p:nvPr>
            <p:ph type="body" sz="half" idx="2"/>
          </p:nvPr>
        </p:nvSpPr>
        <p:spPr/>
        <p:txBody>
          <a:bodyPr/>
          <a:lstStyle/>
          <a:p>
            <a:r>
              <a:rPr lang="en-US" dirty="0"/>
              <a:t>this graph tells Average main account balance over last 90 days</a:t>
            </a:r>
          </a:p>
          <a:p>
            <a:endParaRPr lang="en-US" dirty="0"/>
          </a:p>
          <a:p>
            <a:r>
              <a:rPr lang="en-US" dirty="0"/>
              <a:t>most of the users Average main account balance over last 90 days is 0.0 and least number of people </a:t>
            </a:r>
            <a:r>
              <a:rPr lang="en-US" dirty="0" err="1"/>
              <a:t>i.e</a:t>
            </a:r>
            <a:r>
              <a:rPr lang="en-US" dirty="0"/>
              <a:t> 1 have Average main account balance over last 90 days as 984.58</a:t>
            </a:r>
            <a:endParaRPr lang="en-IN" dirty="0"/>
          </a:p>
        </p:txBody>
      </p:sp>
    </p:spTree>
    <p:extLst>
      <p:ext uri="{BB962C8B-B14F-4D97-AF65-F5344CB8AC3E}">
        <p14:creationId xmlns:p14="http://schemas.microsoft.com/office/powerpoint/2010/main" val="25861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4733-71A0-348A-BC7B-42959035F47F}"/>
              </a:ext>
            </a:extLst>
          </p:cNvPr>
          <p:cNvSpPr>
            <a:spLocks noGrp="1"/>
          </p:cNvSpPr>
          <p:nvPr>
            <p:ph type="title"/>
          </p:nvPr>
        </p:nvSpPr>
        <p:spPr/>
        <p:txBody>
          <a:bodyPr/>
          <a:lstStyle/>
          <a:p>
            <a:r>
              <a:rPr lang="en-IN" dirty="0"/>
              <a:t>Column- </a:t>
            </a:r>
            <a:r>
              <a:rPr lang="en-IN" dirty="0" err="1"/>
              <a:t>last_rech_amt_ma</a:t>
            </a:r>
            <a:endParaRPr lang="en-IN" dirty="0"/>
          </a:p>
        </p:txBody>
      </p:sp>
      <p:pic>
        <p:nvPicPr>
          <p:cNvPr id="5" name="Content Placeholder 4">
            <a:extLst>
              <a:ext uri="{FF2B5EF4-FFF2-40B4-BE49-F238E27FC236}">
                <a16:creationId xmlns:a16="http://schemas.microsoft.com/office/drawing/2014/main" id="{89083999-3066-5F0D-717A-09701C8AA115}"/>
              </a:ext>
            </a:extLst>
          </p:cNvPr>
          <p:cNvPicPr>
            <a:picLocks noGrp="1" noChangeAspect="1"/>
          </p:cNvPicPr>
          <p:nvPr>
            <p:ph idx="1"/>
          </p:nvPr>
        </p:nvPicPr>
        <p:blipFill>
          <a:blip r:embed="rId2"/>
          <a:stretch>
            <a:fillRect/>
          </a:stretch>
        </p:blipFill>
        <p:spPr>
          <a:xfrm>
            <a:off x="6305549" y="1901031"/>
            <a:ext cx="5124451" cy="3960018"/>
          </a:xfrm>
          <a:prstGeom prst="rect">
            <a:avLst/>
          </a:prstGeom>
        </p:spPr>
      </p:pic>
      <p:sp>
        <p:nvSpPr>
          <p:cNvPr id="4" name="Text Placeholder 3">
            <a:extLst>
              <a:ext uri="{FF2B5EF4-FFF2-40B4-BE49-F238E27FC236}">
                <a16:creationId xmlns:a16="http://schemas.microsoft.com/office/drawing/2014/main" id="{3F98AEAA-F630-19C8-9097-0BD0EA776D4F}"/>
              </a:ext>
            </a:extLst>
          </p:cNvPr>
          <p:cNvSpPr>
            <a:spLocks noGrp="1"/>
          </p:cNvSpPr>
          <p:nvPr>
            <p:ph type="body" sz="half" idx="2"/>
          </p:nvPr>
        </p:nvSpPr>
        <p:spPr/>
        <p:txBody>
          <a:bodyPr/>
          <a:lstStyle/>
          <a:p>
            <a:r>
              <a:rPr lang="en-US" dirty="0"/>
              <a:t>this graph tells Amount of last recharge of main account (in Indonesian Rupiah)</a:t>
            </a:r>
          </a:p>
          <a:p>
            <a:endParaRPr lang="en-US" dirty="0"/>
          </a:p>
          <a:p>
            <a:r>
              <a:rPr lang="en-US" dirty="0"/>
              <a:t>most of the people 56297 have done 1539 Amount of last recharge of main account (in Indonesian Rupiah) and least number of people </a:t>
            </a:r>
            <a:r>
              <a:rPr lang="en-US" dirty="0" err="1"/>
              <a:t>i.e</a:t>
            </a:r>
            <a:r>
              <a:rPr lang="en-US" dirty="0"/>
              <a:t> 1 has done 10454 Amount of last recharge of main account (in Indonesian Rupiah)</a:t>
            </a:r>
            <a:endParaRPr lang="en-IN" dirty="0"/>
          </a:p>
        </p:txBody>
      </p:sp>
    </p:spTree>
    <p:extLst>
      <p:ext uri="{BB962C8B-B14F-4D97-AF65-F5344CB8AC3E}">
        <p14:creationId xmlns:p14="http://schemas.microsoft.com/office/powerpoint/2010/main" val="342009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69844-8738-D14A-EDEC-A04608EBA5F9}"/>
              </a:ext>
            </a:extLst>
          </p:cNvPr>
          <p:cNvSpPr>
            <a:spLocks noGrp="1"/>
          </p:cNvSpPr>
          <p:nvPr>
            <p:ph type="title"/>
          </p:nvPr>
        </p:nvSpPr>
        <p:spPr/>
        <p:txBody>
          <a:bodyPr/>
          <a:lstStyle/>
          <a:p>
            <a:r>
              <a:rPr lang="en-IN" dirty="0"/>
              <a:t>Column -cnt_ma_rech30</a:t>
            </a:r>
          </a:p>
        </p:txBody>
      </p:sp>
      <p:pic>
        <p:nvPicPr>
          <p:cNvPr id="5" name="Content Placeholder 4">
            <a:extLst>
              <a:ext uri="{FF2B5EF4-FFF2-40B4-BE49-F238E27FC236}">
                <a16:creationId xmlns:a16="http://schemas.microsoft.com/office/drawing/2014/main" id="{86473020-442A-EBB6-4DEA-4132CE8938A4}"/>
              </a:ext>
            </a:extLst>
          </p:cNvPr>
          <p:cNvPicPr>
            <a:picLocks noGrp="1" noChangeAspect="1"/>
          </p:cNvPicPr>
          <p:nvPr>
            <p:ph idx="1"/>
          </p:nvPr>
        </p:nvPicPr>
        <p:blipFill>
          <a:blip r:embed="rId2"/>
          <a:stretch>
            <a:fillRect/>
          </a:stretch>
        </p:blipFill>
        <p:spPr>
          <a:xfrm>
            <a:off x="6096000" y="1448991"/>
            <a:ext cx="5421630" cy="3960018"/>
          </a:xfrm>
          <a:prstGeom prst="rect">
            <a:avLst/>
          </a:prstGeom>
        </p:spPr>
      </p:pic>
      <p:sp>
        <p:nvSpPr>
          <p:cNvPr id="4" name="Text Placeholder 3">
            <a:extLst>
              <a:ext uri="{FF2B5EF4-FFF2-40B4-BE49-F238E27FC236}">
                <a16:creationId xmlns:a16="http://schemas.microsoft.com/office/drawing/2014/main" id="{52B7FDF2-178C-1BE3-262E-13AE8E69527D}"/>
              </a:ext>
            </a:extLst>
          </p:cNvPr>
          <p:cNvSpPr>
            <a:spLocks noGrp="1"/>
          </p:cNvSpPr>
          <p:nvPr>
            <p:ph type="body" sz="half" idx="2"/>
          </p:nvPr>
        </p:nvSpPr>
        <p:spPr/>
        <p:txBody>
          <a:bodyPr/>
          <a:lstStyle/>
          <a:p>
            <a:r>
              <a:rPr lang="en-US" dirty="0"/>
              <a:t>this graph tells Number of times main account got recharged in last 30 days</a:t>
            </a:r>
          </a:p>
          <a:p>
            <a:endParaRPr lang="en-US" dirty="0"/>
          </a:p>
          <a:p>
            <a:r>
              <a:rPr lang="en-US" dirty="0"/>
              <a:t>most of the people 37238 recharged main account 1 number of times in last 30 days and least number of people that recharged the account were 1 with number of recharges as 63 times the whole list is calculated above using essential codes of value count.</a:t>
            </a:r>
            <a:endParaRPr lang="en-IN" dirty="0"/>
          </a:p>
        </p:txBody>
      </p:sp>
    </p:spTree>
    <p:extLst>
      <p:ext uri="{BB962C8B-B14F-4D97-AF65-F5344CB8AC3E}">
        <p14:creationId xmlns:p14="http://schemas.microsoft.com/office/powerpoint/2010/main" val="43430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AB37-2C59-5014-7686-95B58A9D53E1}"/>
              </a:ext>
            </a:extLst>
          </p:cNvPr>
          <p:cNvSpPr>
            <a:spLocks noGrp="1"/>
          </p:cNvSpPr>
          <p:nvPr>
            <p:ph type="title"/>
          </p:nvPr>
        </p:nvSpPr>
        <p:spPr/>
        <p:txBody>
          <a:bodyPr/>
          <a:lstStyle/>
          <a:p>
            <a:r>
              <a:rPr lang="en-IN" dirty="0"/>
              <a:t>Column- fr_ma_rech30</a:t>
            </a:r>
          </a:p>
        </p:txBody>
      </p:sp>
      <p:pic>
        <p:nvPicPr>
          <p:cNvPr id="5" name="Content Placeholder 4">
            <a:extLst>
              <a:ext uri="{FF2B5EF4-FFF2-40B4-BE49-F238E27FC236}">
                <a16:creationId xmlns:a16="http://schemas.microsoft.com/office/drawing/2014/main" id="{E2404CD1-9C90-95AD-462F-ED967B1F70C7}"/>
              </a:ext>
            </a:extLst>
          </p:cNvPr>
          <p:cNvPicPr>
            <a:picLocks noGrp="1" noChangeAspect="1"/>
          </p:cNvPicPr>
          <p:nvPr>
            <p:ph idx="1"/>
          </p:nvPr>
        </p:nvPicPr>
        <p:blipFill>
          <a:blip r:embed="rId2"/>
          <a:stretch>
            <a:fillRect/>
          </a:stretch>
        </p:blipFill>
        <p:spPr>
          <a:xfrm>
            <a:off x="6305550" y="1901031"/>
            <a:ext cx="5010150" cy="3768249"/>
          </a:xfrm>
          <a:prstGeom prst="rect">
            <a:avLst/>
          </a:prstGeom>
        </p:spPr>
      </p:pic>
      <p:sp>
        <p:nvSpPr>
          <p:cNvPr id="4" name="Text Placeholder 3">
            <a:extLst>
              <a:ext uri="{FF2B5EF4-FFF2-40B4-BE49-F238E27FC236}">
                <a16:creationId xmlns:a16="http://schemas.microsoft.com/office/drawing/2014/main" id="{14197616-39B8-9D51-19BD-ED24A1B438B1}"/>
              </a:ext>
            </a:extLst>
          </p:cNvPr>
          <p:cNvSpPr>
            <a:spLocks noGrp="1"/>
          </p:cNvSpPr>
          <p:nvPr>
            <p:ph type="body" sz="half" idx="2"/>
          </p:nvPr>
        </p:nvSpPr>
        <p:spPr/>
        <p:txBody>
          <a:bodyPr/>
          <a:lstStyle/>
          <a:p>
            <a:r>
              <a:rPr lang="en-US" dirty="0"/>
              <a:t>this graph tells the Frequency of main account recharged in last 30 days</a:t>
            </a:r>
          </a:p>
          <a:p>
            <a:endParaRPr lang="en-US" dirty="0"/>
          </a:p>
          <a:p>
            <a:r>
              <a:rPr lang="en-US" dirty="0"/>
              <a:t>most of the people 78683 have 0 frequency of main account recharged in last 30 days and highest Frequency of main account recharged in last 30 days is 967338.131624 by 1 users</a:t>
            </a:r>
            <a:endParaRPr lang="en-IN" dirty="0"/>
          </a:p>
        </p:txBody>
      </p:sp>
    </p:spTree>
    <p:extLst>
      <p:ext uri="{BB962C8B-B14F-4D97-AF65-F5344CB8AC3E}">
        <p14:creationId xmlns:p14="http://schemas.microsoft.com/office/powerpoint/2010/main" val="79411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8FE8-248B-4E26-FCC1-1BF97A1F7B14}"/>
              </a:ext>
            </a:extLst>
          </p:cNvPr>
          <p:cNvSpPr>
            <a:spLocks noGrp="1"/>
          </p:cNvSpPr>
          <p:nvPr>
            <p:ph type="title"/>
          </p:nvPr>
        </p:nvSpPr>
        <p:spPr/>
        <p:txBody>
          <a:bodyPr/>
          <a:lstStyle/>
          <a:p>
            <a:r>
              <a:rPr lang="en-IN" dirty="0"/>
              <a:t>Column- sumamnt_ma_rech30</a:t>
            </a:r>
          </a:p>
        </p:txBody>
      </p:sp>
      <p:pic>
        <p:nvPicPr>
          <p:cNvPr id="5" name="Content Placeholder 4">
            <a:extLst>
              <a:ext uri="{FF2B5EF4-FFF2-40B4-BE49-F238E27FC236}">
                <a16:creationId xmlns:a16="http://schemas.microsoft.com/office/drawing/2014/main" id="{0591364D-B992-3ABD-3DA1-AD325F45B93E}"/>
              </a:ext>
            </a:extLst>
          </p:cNvPr>
          <p:cNvPicPr>
            <a:picLocks noGrp="1" noChangeAspect="1"/>
          </p:cNvPicPr>
          <p:nvPr>
            <p:ph idx="1"/>
          </p:nvPr>
        </p:nvPicPr>
        <p:blipFill>
          <a:blip r:embed="rId2"/>
          <a:stretch>
            <a:fillRect/>
          </a:stretch>
        </p:blipFill>
        <p:spPr>
          <a:xfrm>
            <a:off x="6305550" y="1901031"/>
            <a:ext cx="5101590" cy="3600311"/>
          </a:xfrm>
          <a:prstGeom prst="rect">
            <a:avLst/>
          </a:prstGeom>
        </p:spPr>
      </p:pic>
      <p:sp>
        <p:nvSpPr>
          <p:cNvPr id="4" name="Text Placeholder 3">
            <a:extLst>
              <a:ext uri="{FF2B5EF4-FFF2-40B4-BE49-F238E27FC236}">
                <a16:creationId xmlns:a16="http://schemas.microsoft.com/office/drawing/2014/main" id="{3FBCE0F6-8305-D4B3-CE40-D6DACEB1C772}"/>
              </a:ext>
            </a:extLst>
          </p:cNvPr>
          <p:cNvSpPr>
            <a:spLocks noGrp="1"/>
          </p:cNvSpPr>
          <p:nvPr>
            <p:ph type="body" sz="half" idx="2"/>
          </p:nvPr>
        </p:nvSpPr>
        <p:spPr/>
        <p:txBody>
          <a:bodyPr/>
          <a:lstStyle/>
          <a:p>
            <a:r>
              <a:rPr lang="en-US" dirty="0"/>
              <a:t>this graph tells Total amount of recharge in main account over last 30 days (in Indonesian Rupiah)</a:t>
            </a:r>
          </a:p>
          <a:p>
            <a:endParaRPr lang="en-US" dirty="0"/>
          </a:p>
          <a:p>
            <a:r>
              <a:rPr lang="en-US" dirty="0"/>
              <a:t>most of the people 27979 have done 0 Total amount of recharge in main account over last 30 days (in Indonesian Rupiah) and least number of people </a:t>
            </a:r>
            <a:r>
              <a:rPr lang="en-US" dirty="0" err="1"/>
              <a:t>i.e</a:t>
            </a:r>
            <a:r>
              <a:rPr lang="en-US" dirty="0"/>
              <a:t> 1 have done 12154.0 Total amount of recharge in main account over last 30 days (in Indonesian Rupiah)</a:t>
            </a:r>
            <a:endParaRPr lang="en-IN" dirty="0"/>
          </a:p>
        </p:txBody>
      </p:sp>
    </p:spTree>
    <p:extLst>
      <p:ext uri="{BB962C8B-B14F-4D97-AF65-F5344CB8AC3E}">
        <p14:creationId xmlns:p14="http://schemas.microsoft.com/office/powerpoint/2010/main" val="93193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D5048-A095-06A3-22D1-47358811C4F0}"/>
              </a:ext>
            </a:extLst>
          </p:cNvPr>
          <p:cNvSpPr>
            <a:spLocks noGrp="1"/>
          </p:cNvSpPr>
          <p:nvPr>
            <p:ph type="title"/>
          </p:nvPr>
        </p:nvSpPr>
        <p:spPr/>
        <p:txBody>
          <a:bodyPr/>
          <a:lstStyle/>
          <a:p>
            <a:r>
              <a:rPr lang="en-IN" dirty="0"/>
              <a:t>Column- medianamnt_ma_rech30</a:t>
            </a:r>
          </a:p>
        </p:txBody>
      </p:sp>
      <p:pic>
        <p:nvPicPr>
          <p:cNvPr id="5" name="Content Placeholder 4">
            <a:extLst>
              <a:ext uri="{FF2B5EF4-FFF2-40B4-BE49-F238E27FC236}">
                <a16:creationId xmlns:a16="http://schemas.microsoft.com/office/drawing/2014/main" id="{9FF42834-119D-88F7-64D5-C090DAEB4852}"/>
              </a:ext>
            </a:extLst>
          </p:cNvPr>
          <p:cNvPicPr>
            <a:picLocks noGrp="1" noChangeAspect="1"/>
          </p:cNvPicPr>
          <p:nvPr>
            <p:ph idx="1"/>
          </p:nvPr>
        </p:nvPicPr>
        <p:blipFill>
          <a:blip r:embed="rId2"/>
          <a:stretch>
            <a:fillRect/>
          </a:stretch>
        </p:blipFill>
        <p:spPr>
          <a:xfrm>
            <a:off x="6305550" y="1901031"/>
            <a:ext cx="5101590" cy="3960018"/>
          </a:xfrm>
          <a:prstGeom prst="rect">
            <a:avLst/>
          </a:prstGeom>
        </p:spPr>
      </p:pic>
      <p:sp>
        <p:nvSpPr>
          <p:cNvPr id="4" name="Text Placeholder 3">
            <a:extLst>
              <a:ext uri="{FF2B5EF4-FFF2-40B4-BE49-F238E27FC236}">
                <a16:creationId xmlns:a16="http://schemas.microsoft.com/office/drawing/2014/main" id="{F38DB8D0-B92A-851C-6B91-0187D3E7B7C5}"/>
              </a:ext>
            </a:extLst>
          </p:cNvPr>
          <p:cNvSpPr>
            <a:spLocks noGrp="1"/>
          </p:cNvSpPr>
          <p:nvPr>
            <p:ph type="body" sz="half" idx="2"/>
          </p:nvPr>
        </p:nvSpPr>
        <p:spPr/>
        <p:txBody>
          <a:bodyPr/>
          <a:lstStyle/>
          <a:p>
            <a:r>
              <a:rPr lang="en-US" dirty="0"/>
              <a:t>this graph tells Median of amount of recharges done in main account over last 30 days at user level (in Indonesian Rupiah)</a:t>
            </a:r>
          </a:p>
          <a:p>
            <a:endParaRPr lang="en-US" dirty="0"/>
          </a:p>
          <a:p>
            <a:r>
              <a:rPr lang="en-US" dirty="0"/>
              <a:t>most of the users 47769 have Median of amount of recharges done in main account over last 30 days at user level (in Indonesian Rupiah) as 1539.0 and least number of people with Median of amount of recharges done in main account over last 30 days at user level (in Indonesian Rupiah) as 10963.5 is 1.</a:t>
            </a:r>
            <a:endParaRPr lang="en-IN" dirty="0"/>
          </a:p>
        </p:txBody>
      </p:sp>
    </p:spTree>
    <p:extLst>
      <p:ext uri="{BB962C8B-B14F-4D97-AF65-F5344CB8AC3E}">
        <p14:creationId xmlns:p14="http://schemas.microsoft.com/office/powerpoint/2010/main" val="1919016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8567-C7DC-6930-6A3D-697A21AB6235}"/>
              </a:ext>
            </a:extLst>
          </p:cNvPr>
          <p:cNvSpPr>
            <a:spLocks noGrp="1"/>
          </p:cNvSpPr>
          <p:nvPr>
            <p:ph type="title"/>
          </p:nvPr>
        </p:nvSpPr>
        <p:spPr/>
        <p:txBody>
          <a:bodyPr/>
          <a:lstStyle/>
          <a:p>
            <a:r>
              <a:rPr lang="en-IN" dirty="0"/>
              <a:t>Column - medianmarechprebal30</a:t>
            </a:r>
          </a:p>
        </p:txBody>
      </p:sp>
      <p:pic>
        <p:nvPicPr>
          <p:cNvPr id="5" name="Content Placeholder 4">
            <a:extLst>
              <a:ext uri="{FF2B5EF4-FFF2-40B4-BE49-F238E27FC236}">
                <a16:creationId xmlns:a16="http://schemas.microsoft.com/office/drawing/2014/main" id="{46BA6D42-6CEA-813E-EF21-8A81FC2004E6}"/>
              </a:ext>
            </a:extLst>
          </p:cNvPr>
          <p:cNvPicPr>
            <a:picLocks noGrp="1" noChangeAspect="1"/>
          </p:cNvPicPr>
          <p:nvPr>
            <p:ph idx="1"/>
          </p:nvPr>
        </p:nvPicPr>
        <p:blipFill>
          <a:blip r:embed="rId2"/>
          <a:stretch>
            <a:fillRect/>
          </a:stretch>
        </p:blipFill>
        <p:spPr>
          <a:xfrm>
            <a:off x="6305550" y="1905794"/>
            <a:ext cx="5010150" cy="3600310"/>
          </a:xfrm>
          <a:prstGeom prst="rect">
            <a:avLst/>
          </a:prstGeom>
        </p:spPr>
      </p:pic>
      <p:sp>
        <p:nvSpPr>
          <p:cNvPr id="4" name="Text Placeholder 3">
            <a:extLst>
              <a:ext uri="{FF2B5EF4-FFF2-40B4-BE49-F238E27FC236}">
                <a16:creationId xmlns:a16="http://schemas.microsoft.com/office/drawing/2014/main" id="{5B956113-11D3-39EE-26CA-F852150BA798}"/>
              </a:ext>
            </a:extLst>
          </p:cNvPr>
          <p:cNvSpPr>
            <a:spLocks noGrp="1"/>
          </p:cNvSpPr>
          <p:nvPr>
            <p:ph type="body" sz="half" idx="2"/>
          </p:nvPr>
        </p:nvSpPr>
        <p:spPr/>
        <p:txBody>
          <a:bodyPr/>
          <a:lstStyle/>
          <a:p>
            <a:r>
              <a:rPr lang="en-US" dirty="0"/>
              <a:t>this graph tells Median of main account balance just before recharge in last 30 days at user level (in Indonesian Rupiah)</a:t>
            </a:r>
          </a:p>
          <a:p>
            <a:endParaRPr lang="en-US" dirty="0"/>
          </a:p>
          <a:p>
            <a:r>
              <a:rPr lang="en-US" dirty="0"/>
              <a:t>most of the users 30680 have Median of main account balance just before recharge in last 30 days at user level (in Indonesian Rupiah) as 0.0 and least number of people with Median of main account balance just before recharge in last 30 days at user level (in Indonesian Rupiah) as 71.370000 is 1.</a:t>
            </a:r>
            <a:endParaRPr lang="en-IN" dirty="0"/>
          </a:p>
        </p:txBody>
      </p:sp>
    </p:spTree>
    <p:extLst>
      <p:ext uri="{BB962C8B-B14F-4D97-AF65-F5344CB8AC3E}">
        <p14:creationId xmlns:p14="http://schemas.microsoft.com/office/powerpoint/2010/main" val="331084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069848" y="342900"/>
            <a:ext cx="9720072" cy="790956"/>
          </a:xfrm>
        </p:spPr>
        <p:txBody>
          <a:bodyPr>
            <a:normAutofit/>
          </a:bodyPr>
          <a:lstStyle/>
          <a:p>
            <a:r>
              <a:rPr lang="en-US" dirty="0">
                <a:effectLst>
                  <a:outerShdw blurRad="76200" dist="50800" dir="7320000" sx="104000" sy="104000" algn="ctr" rotWithShape="0">
                    <a:schemeClr val="tx1">
                      <a:alpha val="42000"/>
                    </a:schemeClr>
                  </a:outerShdw>
                </a:effectLst>
              </a:rPr>
              <a:t>ABOUT THE CASE STUDY. </a:t>
            </a:r>
          </a:p>
        </p:txBody>
      </p:sp>
      <p:sp>
        <p:nvSpPr>
          <p:cNvPr id="4" name="Content Placeholder 3">
            <a:extLst>
              <a:ext uri="{FF2B5EF4-FFF2-40B4-BE49-F238E27FC236}">
                <a16:creationId xmlns:a16="http://schemas.microsoft.com/office/drawing/2014/main" id="{5A0F0B26-0CC0-6E43-7765-B7535A3E3A14}"/>
              </a:ext>
            </a:extLst>
          </p:cNvPr>
          <p:cNvSpPr>
            <a:spLocks noGrp="1"/>
          </p:cNvSpPr>
          <p:nvPr>
            <p:ph idx="1"/>
          </p:nvPr>
        </p:nvSpPr>
        <p:spPr>
          <a:xfrm>
            <a:off x="704088" y="2039112"/>
            <a:ext cx="10337292" cy="4475988"/>
          </a:xfrm>
        </p:spPr>
        <p:txBody>
          <a:bodyPr>
            <a:normAutofit fontScale="70000" lnSpcReduction="20000"/>
          </a:bodyPr>
          <a:lstStyle/>
          <a:p>
            <a:pPr>
              <a:lnSpc>
                <a:spcPct val="107000"/>
              </a:lnSpc>
              <a:spcAft>
                <a:spcPts val="800"/>
              </a:spcAft>
            </a:pPr>
            <a:r>
              <a:rPr lang="en-US" sz="1900"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p>
          <a:p>
            <a:pPr>
              <a:lnSpc>
                <a:spcPct val="107000"/>
              </a:lnSpc>
              <a:spcAft>
                <a:spcPts val="800"/>
              </a:spcAft>
            </a:pPr>
            <a:endParaRPr lang="en-US" sz="1800" dirty="0"/>
          </a:p>
        </p:txBody>
      </p:sp>
    </p:spTree>
    <p:extLst>
      <p:ext uri="{BB962C8B-B14F-4D97-AF65-F5344CB8AC3E}">
        <p14:creationId xmlns:p14="http://schemas.microsoft.com/office/powerpoint/2010/main" val="3265077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DA16-4EA3-5571-D724-E69634DA040E}"/>
              </a:ext>
            </a:extLst>
          </p:cNvPr>
          <p:cNvSpPr>
            <a:spLocks noGrp="1"/>
          </p:cNvSpPr>
          <p:nvPr>
            <p:ph type="title"/>
          </p:nvPr>
        </p:nvSpPr>
        <p:spPr/>
        <p:txBody>
          <a:bodyPr/>
          <a:lstStyle/>
          <a:p>
            <a:r>
              <a:rPr lang="en-IN" dirty="0"/>
              <a:t>Column - cnt_ma_rech90</a:t>
            </a:r>
          </a:p>
        </p:txBody>
      </p:sp>
      <p:pic>
        <p:nvPicPr>
          <p:cNvPr id="5" name="Content Placeholder 4">
            <a:extLst>
              <a:ext uri="{FF2B5EF4-FFF2-40B4-BE49-F238E27FC236}">
                <a16:creationId xmlns:a16="http://schemas.microsoft.com/office/drawing/2014/main" id="{7FABEA22-CFA8-FF49-30C3-12F1EB3F0848}"/>
              </a:ext>
            </a:extLst>
          </p:cNvPr>
          <p:cNvPicPr>
            <a:picLocks noGrp="1" noChangeAspect="1"/>
          </p:cNvPicPr>
          <p:nvPr>
            <p:ph idx="1"/>
          </p:nvPr>
        </p:nvPicPr>
        <p:blipFill>
          <a:blip r:embed="rId2"/>
          <a:stretch>
            <a:fillRect/>
          </a:stretch>
        </p:blipFill>
        <p:spPr>
          <a:xfrm>
            <a:off x="6276974" y="1901031"/>
            <a:ext cx="5404485" cy="3960018"/>
          </a:xfrm>
          <a:prstGeom prst="rect">
            <a:avLst/>
          </a:prstGeom>
        </p:spPr>
      </p:pic>
      <p:sp>
        <p:nvSpPr>
          <p:cNvPr id="4" name="Text Placeholder 3">
            <a:extLst>
              <a:ext uri="{FF2B5EF4-FFF2-40B4-BE49-F238E27FC236}">
                <a16:creationId xmlns:a16="http://schemas.microsoft.com/office/drawing/2014/main" id="{F8C96725-8EA5-BB3C-E8D0-CD38F9F27EF6}"/>
              </a:ext>
            </a:extLst>
          </p:cNvPr>
          <p:cNvSpPr>
            <a:spLocks noGrp="1"/>
          </p:cNvSpPr>
          <p:nvPr>
            <p:ph type="body" sz="half" idx="2"/>
          </p:nvPr>
        </p:nvSpPr>
        <p:spPr/>
        <p:txBody>
          <a:bodyPr/>
          <a:lstStyle/>
          <a:p>
            <a:r>
              <a:rPr lang="en-US" dirty="0"/>
              <a:t>this graph tells Number of times main account got recharged in last 90 days</a:t>
            </a:r>
          </a:p>
          <a:p>
            <a:endParaRPr lang="en-US" dirty="0"/>
          </a:p>
          <a:p>
            <a:r>
              <a:rPr lang="en-US" dirty="0"/>
              <a:t>most of the people 27898 recharged main account 1 number of times in last 90 days and least number of people that recharged the account were 1 with number of recharges as 120 times the whole list is calculated above using essential codes of value count.</a:t>
            </a:r>
            <a:endParaRPr lang="en-IN" dirty="0"/>
          </a:p>
        </p:txBody>
      </p:sp>
    </p:spTree>
    <p:extLst>
      <p:ext uri="{BB962C8B-B14F-4D97-AF65-F5344CB8AC3E}">
        <p14:creationId xmlns:p14="http://schemas.microsoft.com/office/powerpoint/2010/main" val="85653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B059-5589-18C2-38F9-3E35065E5FD2}"/>
              </a:ext>
            </a:extLst>
          </p:cNvPr>
          <p:cNvSpPr>
            <a:spLocks noGrp="1"/>
          </p:cNvSpPr>
          <p:nvPr>
            <p:ph type="title"/>
          </p:nvPr>
        </p:nvSpPr>
        <p:spPr/>
        <p:txBody>
          <a:bodyPr/>
          <a:lstStyle/>
          <a:p>
            <a:r>
              <a:rPr lang="en-IN" dirty="0"/>
              <a:t>Column- fr_ma_rech90</a:t>
            </a:r>
          </a:p>
        </p:txBody>
      </p:sp>
      <p:pic>
        <p:nvPicPr>
          <p:cNvPr id="5" name="Content Placeholder 4">
            <a:extLst>
              <a:ext uri="{FF2B5EF4-FFF2-40B4-BE49-F238E27FC236}">
                <a16:creationId xmlns:a16="http://schemas.microsoft.com/office/drawing/2014/main" id="{52F5480E-0424-5EFB-0C2A-E2C147AA8915}"/>
              </a:ext>
            </a:extLst>
          </p:cNvPr>
          <p:cNvPicPr>
            <a:picLocks noGrp="1" noChangeAspect="1"/>
          </p:cNvPicPr>
          <p:nvPr>
            <p:ph idx="1"/>
          </p:nvPr>
        </p:nvPicPr>
        <p:blipFill>
          <a:blip r:embed="rId2"/>
          <a:stretch>
            <a:fillRect/>
          </a:stretch>
        </p:blipFill>
        <p:spPr>
          <a:xfrm>
            <a:off x="6305549" y="1901031"/>
            <a:ext cx="4813299" cy="3960018"/>
          </a:xfrm>
          <a:prstGeom prst="rect">
            <a:avLst/>
          </a:prstGeom>
        </p:spPr>
      </p:pic>
      <p:sp>
        <p:nvSpPr>
          <p:cNvPr id="4" name="Text Placeholder 3">
            <a:extLst>
              <a:ext uri="{FF2B5EF4-FFF2-40B4-BE49-F238E27FC236}">
                <a16:creationId xmlns:a16="http://schemas.microsoft.com/office/drawing/2014/main" id="{6523185F-E823-96CD-3C10-A40A51107308}"/>
              </a:ext>
            </a:extLst>
          </p:cNvPr>
          <p:cNvSpPr>
            <a:spLocks noGrp="1"/>
          </p:cNvSpPr>
          <p:nvPr>
            <p:ph type="body" sz="half" idx="2"/>
          </p:nvPr>
        </p:nvSpPr>
        <p:spPr/>
        <p:txBody>
          <a:bodyPr/>
          <a:lstStyle/>
          <a:p>
            <a:r>
              <a:rPr lang="en-US" dirty="0"/>
              <a:t>this graph tells Frequency of main account recharged in last 90 days</a:t>
            </a:r>
          </a:p>
          <a:p>
            <a:endParaRPr lang="en-US" dirty="0"/>
          </a:p>
          <a:p>
            <a:r>
              <a:rPr lang="en-US" dirty="0"/>
              <a:t>most of the people 65753 have 0 frequency of main account recharged in last 90 days and highest frequency of main account recharged in last 90 days is 88 by 5 users</a:t>
            </a:r>
            <a:endParaRPr lang="en-IN" dirty="0"/>
          </a:p>
        </p:txBody>
      </p:sp>
    </p:spTree>
    <p:extLst>
      <p:ext uri="{BB962C8B-B14F-4D97-AF65-F5344CB8AC3E}">
        <p14:creationId xmlns:p14="http://schemas.microsoft.com/office/powerpoint/2010/main" val="2828204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2114-F9D9-D348-9603-8C1E28C91036}"/>
              </a:ext>
            </a:extLst>
          </p:cNvPr>
          <p:cNvSpPr>
            <a:spLocks noGrp="1"/>
          </p:cNvSpPr>
          <p:nvPr>
            <p:ph type="title"/>
          </p:nvPr>
        </p:nvSpPr>
        <p:spPr/>
        <p:txBody>
          <a:bodyPr/>
          <a:lstStyle/>
          <a:p>
            <a:r>
              <a:rPr lang="en-IN" dirty="0"/>
              <a:t>Column - sumamnt_ma_rech90</a:t>
            </a:r>
          </a:p>
        </p:txBody>
      </p:sp>
      <p:pic>
        <p:nvPicPr>
          <p:cNvPr id="5" name="Content Placeholder 4">
            <a:extLst>
              <a:ext uri="{FF2B5EF4-FFF2-40B4-BE49-F238E27FC236}">
                <a16:creationId xmlns:a16="http://schemas.microsoft.com/office/drawing/2014/main" id="{F64C7C18-25BD-8231-519E-F2D61ACE5B39}"/>
              </a:ext>
            </a:extLst>
          </p:cNvPr>
          <p:cNvPicPr>
            <a:picLocks noGrp="1" noChangeAspect="1"/>
          </p:cNvPicPr>
          <p:nvPr>
            <p:ph idx="1"/>
          </p:nvPr>
        </p:nvPicPr>
        <p:blipFill>
          <a:blip r:embed="rId2"/>
          <a:stretch>
            <a:fillRect/>
          </a:stretch>
        </p:blipFill>
        <p:spPr>
          <a:xfrm>
            <a:off x="6272213" y="1901031"/>
            <a:ext cx="4846636" cy="3960018"/>
          </a:xfrm>
          <a:prstGeom prst="rect">
            <a:avLst/>
          </a:prstGeom>
        </p:spPr>
      </p:pic>
      <p:sp>
        <p:nvSpPr>
          <p:cNvPr id="4" name="Text Placeholder 3">
            <a:extLst>
              <a:ext uri="{FF2B5EF4-FFF2-40B4-BE49-F238E27FC236}">
                <a16:creationId xmlns:a16="http://schemas.microsoft.com/office/drawing/2014/main" id="{B9DB2DC4-08C1-F989-86B6-FEBB6E9B74EA}"/>
              </a:ext>
            </a:extLst>
          </p:cNvPr>
          <p:cNvSpPr>
            <a:spLocks noGrp="1"/>
          </p:cNvSpPr>
          <p:nvPr>
            <p:ph type="body" sz="half" idx="2"/>
          </p:nvPr>
        </p:nvSpPr>
        <p:spPr/>
        <p:txBody>
          <a:bodyPr/>
          <a:lstStyle/>
          <a:p>
            <a:pPr algn="l"/>
            <a:r>
              <a:rPr lang="en-US" b="0" i="0" dirty="0">
                <a:effectLst/>
                <a:latin typeface="Helvetica Neue"/>
              </a:rPr>
              <a:t>this graph tells Total amount of recharge in main account over last 90 days (in </a:t>
            </a:r>
            <a:r>
              <a:rPr lang="en-US" b="0" i="0" dirty="0" err="1">
                <a:effectLst/>
                <a:latin typeface="Helvetica Neue"/>
              </a:rPr>
              <a:t>Indonasian</a:t>
            </a:r>
            <a:r>
              <a:rPr lang="en-US" b="0" i="0" dirty="0">
                <a:effectLst/>
                <a:latin typeface="Helvetica Neue"/>
              </a:rPr>
              <a:t> Rupiah)</a:t>
            </a:r>
          </a:p>
          <a:p>
            <a:pPr algn="l"/>
            <a:endParaRPr lang="en-US" b="0" i="0" dirty="0">
              <a:effectLst/>
              <a:latin typeface="Helvetica Neue"/>
            </a:endParaRPr>
          </a:p>
          <a:p>
            <a:pPr algn="l"/>
            <a:r>
              <a:rPr lang="en-US" b="0" i="0" dirty="0">
                <a:effectLst/>
                <a:latin typeface="Helvetica Neue"/>
              </a:rPr>
              <a:t>most of the people 20950 have done 0 Total amount of recharge in main account over last 90 days (in </a:t>
            </a:r>
            <a:r>
              <a:rPr lang="en-US" b="0" i="0" dirty="0" err="1">
                <a:effectLst/>
                <a:latin typeface="Helvetica Neue"/>
              </a:rPr>
              <a:t>Indonasian</a:t>
            </a:r>
            <a:r>
              <a:rPr lang="en-US" b="0" i="0" dirty="0">
                <a:effectLst/>
                <a:latin typeface="Helvetica Neue"/>
              </a:rPr>
              <a:t> Rupiah) and least number of people </a:t>
            </a:r>
            <a:r>
              <a:rPr lang="en-US" b="0" i="0" dirty="0" err="1">
                <a:effectLst/>
                <a:latin typeface="Helvetica Neue"/>
              </a:rPr>
              <a:t>i.e</a:t>
            </a:r>
            <a:r>
              <a:rPr lang="en-US" b="0" i="0" dirty="0">
                <a:effectLst/>
                <a:latin typeface="Helvetica Neue"/>
              </a:rPr>
              <a:t> 1 have done 17941 Total amount of recharge in main account over last 90 days (in </a:t>
            </a:r>
            <a:r>
              <a:rPr lang="en-US" b="0" i="0" dirty="0" err="1">
                <a:effectLst/>
                <a:latin typeface="Helvetica Neue"/>
              </a:rPr>
              <a:t>Indonasian</a:t>
            </a:r>
            <a:r>
              <a:rPr lang="en-US" b="0" i="0" dirty="0">
                <a:effectLst/>
                <a:latin typeface="Helvetica Neue"/>
              </a:rPr>
              <a:t> Rupiah)</a:t>
            </a:r>
          </a:p>
        </p:txBody>
      </p:sp>
    </p:spTree>
    <p:extLst>
      <p:ext uri="{BB962C8B-B14F-4D97-AF65-F5344CB8AC3E}">
        <p14:creationId xmlns:p14="http://schemas.microsoft.com/office/powerpoint/2010/main" val="148088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4927-D283-37A1-9E64-02F785B40771}"/>
              </a:ext>
            </a:extLst>
          </p:cNvPr>
          <p:cNvSpPr>
            <a:spLocks noGrp="1"/>
          </p:cNvSpPr>
          <p:nvPr>
            <p:ph type="title"/>
          </p:nvPr>
        </p:nvSpPr>
        <p:spPr/>
        <p:txBody>
          <a:bodyPr/>
          <a:lstStyle/>
          <a:p>
            <a:r>
              <a:rPr lang="en-IN" dirty="0"/>
              <a:t>Column - medianamnt_ma_rech90</a:t>
            </a:r>
          </a:p>
        </p:txBody>
      </p:sp>
      <p:pic>
        <p:nvPicPr>
          <p:cNvPr id="5" name="Content Placeholder 4">
            <a:extLst>
              <a:ext uri="{FF2B5EF4-FFF2-40B4-BE49-F238E27FC236}">
                <a16:creationId xmlns:a16="http://schemas.microsoft.com/office/drawing/2014/main" id="{C3D236B7-1EB3-5B99-C968-9A9EB7702018}"/>
              </a:ext>
            </a:extLst>
          </p:cNvPr>
          <p:cNvPicPr>
            <a:picLocks noGrp="1" noChangeAspect="1"/>
          </p:cNvPicPr>
          <p:nvPr>
            <p:ph idx="1"/>
          </p:nvPr>
        </p:nvPicPr>
        <p:blipFill>
          <a:blip r:embed="rId2"/>
          <a:stretch>
            <a:fillRect/>
          </a:stretch>
        </p:blipFill>
        <p:spPr>
          <a:xfrm>
            <a:off x="6305550" y="1901031"/>
            <a:ext cx="5124450" cy="3960018"/>
          </a:xfrm>
          <a:prstGeom prst="rect">
            <a:avLst/>
          </a:prstGeom>
        </p:spPr>
      </p:pic>
      <p:sp>
        <p:nvSpPr>
          <p:cNvPr id="4" name="Text Placeholder 3">
            <a:extLst>
              <a:ext uri="{FF2B5EF4-FFF2-40B4-BE49-F238E27FC236}">
                <a16:creationId xmlns:a16="http://schemas.microsoft.com/office/drawing/2014/main" id="{E503EC4C-5019-5E78-2FA2-7E8BD6DBDBF6}"/>
              </a:ext>
            </a:extLst>
          </p:cNvPr>
          <p:cNvSpPr>
            <a:spLocks noGrp="1"/>
          </p:cNvSpPr>
          <p:nvPr>
            <p:ph type="body" sz="half" idx="2"/>
          </p:nvPr>
        </p:nvSpPr>
        <p:spPr/>
        <p:txBody>
          <a:bodyPr/>
          <a:lstStyle/>
          <a:p>
            <a:r>
              <a:rPr lang="en-US" dirty="0"/>
              <a:t>this graph tells the Median of amount of recharges done in main account over last 90 days at user level (in </a:t>
            </a:r>
            <a:r>
              <a:rPr lang="en-US" dirty="0" err="1"/>
              <a:t>Indonasian</a:t>
            </a:r>
            <a:r>
              <a:rPr lang="en-US" dirty="0"/>
              <a:t> Rupiah)</a:t>
            </a:r>
          </a:p>
          <a:p>
            <a:endParaRPr lang="en-US" dirty="0"/>
          </a:p>
          <a:p>
            <a:r>
              <a:rPr lang="en-US" dirty="0"/>
              <a:t>most of the people 45780 have Median of amount of recharges done in main account over last 90 days at user level (in </a:t>
            </a:r>
            <a:r>
              <a:rPr lang="en-US" dirty="0" err="1"/>
              <a:t>Indonasian</a:t>
            </a:r>
            <a:r>
              <a:rPr lang="en-US" dirty="0"/>
              <a:t> Rupiah) of 1539.0 and least number of people </a:t>
            </a:r>
            <a:r>
              <a:rPr lang="en-US" dirty="0" err="1"/>
              <a:t>i.e</a:t>
            </a:r>
            <a:r>
              <a:rPr lang="en-US" dirty="0"/>
              <a:t> 1 have Median of amount of recharges done in main account over last 90 days at user level (in </a:t>
            </a:r>
            <a:r>
              <a:rPr lang="en-US" dirty="0" err="1"/>
              <a:t>Indonasian</a:t>
            </a:r>
            <a:r>
              <a:rPr lang="en-US" dirty="0"/>
              <a:t> Rupiah) as 10963.5</a:t>
            </a:r>
            <a:endParaRPr lang="en-IN" dirty="0"/>
          </a:p>
        </p:txBody>
      </p:sp>
    </p:spTree>
    <p:extLst>
      <p:ext uri="{BB962C8B-B14F-4D97-AF65-F5344CB8AC3E}">
        <p14:creationId xmlns:p14="http://schemas.microsoft.com/office/powerpoint/2010/main" val="3562866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49C6-E18E-D08E-F05A-EE0FB003AEB9}"/>
              </a:ext>
            </a:extLst>
          </p:cNvPr>
          <p:cNvSpPr>
            <a:spLocks noGrp="1"/>
          </p:cNvSpPr>
          <p:nvPr>
            <p:ph type="title"/>
          </p:nvPr>
        </p:nvSpPr>
        <p:spPr/>
        <p:txBody>
          <a:bodyPr/>
          <a:lstStyle/>
          <a:p>
            <a:r>
              <a:rPr lang="en-IN" dirty="0"/>
              <a:t>Column-medianmarechprebal90</a:t>
            </a:r>
          </a:p>
        </p:txBody>
      </p:sp>
      <p:pic>
        <p:nvPicPr>
          <p:cNvPr id="5" name="Content Placeholder 4">
            <a:extLst>
              <a:ext uri="{FF2B5EF4-FFF2-40B4-BE49-F238E27FC236}">
                <a16:creationId xmlns:a16="http://schemas.microsoft.com/office/drawing/2014/main" id="{562FB15B-01E0-10B1-75F1-E41F960A2892}"/>
              </a:ext>
            </a:extLst>
          </p:cNvPr>
          <p:cNvPicPr>
            <a:picLocks noGrp="1" noChangeAspect="1"/>
          </p:cNvPicPr>
          <p:nvPr>
            <p:ph idx="1"/>
          </p:nvPr>
        </p:nvPicPr>
        <p:blipFill>
          <a:blip r:embed="rId2"/>
          <a:stretch>
            <a:fillRect/>
          </a:stretch>
        </p:blipFill>
        <p:spPr>
          <a:xfrm>
            <a:off x="6305549" y="1905793"/>
            <a:ext cx="4813299" cy="3955255"/>
          </a:xfrm>
          <a:prstGeom prst="rect">
            <a:avLst/>
          </a:prstGeom>
        </p:spPr>
      </p:pic>
      <p:sp>
        <p:nvSpPr>
          <p:cNvPr id="4" name="Text Placeholder 3">
            <a:extLst>
              <a:ext uri="{FF2B5EF4-FFF2-40B4-BE49-F238E27FC236}">
                <a16:creationId xmlns:a16="http://schemas.microsoft.com/office/drawing/2014/main" id="{CFD9C458-695C-24D1-07BF-70CC8766DAB1}"/>
              </a:ext>
            </a:extLst>
          </p:cNvPr>
          <p:cNvSpPr>
            <a:spLocks noGrp="1"/>
          </p:cNvSpPr>
          <p:nvPr>
            <p:ph type="body" sz="half" idx="2"/>
          </p:nvPr>
        </p:nvSpPr>
        <p:spPr/>
        <p:txBody>
          <a:bodyPr/>
          <a:lstStyle/>
          <a:p>
            <a:pPr algn="l"/>
            <a:r>
              <a:rPr lang="en-US" b="0" i="0" dirty="0">
                <a:effectLst/>
                <a:latin typeface="Helvetica Neue"/>
              </a:rPr>
              <a:t>this account tells the Median of main account balance just before recharge in last 90 days at user level (in </a:t>
            </a:r>
            <a:r>
              <a:rPr lang="en-US" b="0" i="0" dirty="0" err="1">
                <a:effectLst/>
                <a:latin typeface="Helvetica Neue"/>
              </a:rPr>
              <a:t>Indonasian</a:t>
            </a:r>
            <a:r>
              <a:rPr lang="en-US" b="0" i="0" dirty="0">
                <a:effectLst/>
                <a:latin typeface="Helvetica Neue"/>
              </a:rPr>
              <a:t> Rupiah)</a:t>
            </a:r>
          </a:p>
          <a:p>
            <a:pPr algn="l"/>
            <a:r>
              <a:rPr lang="en-US" b="0" i="0" dirty="0">
                <a:effectLst/>
                <a:latin typeface="Helvetica Neue"/>
              </a:rPr>
              <a:t>most of the people had median of main account balance just before recharge in last 90 days at user level (in </a:t>
            </a:r>
            <a:r>
              <a:rPr lang="en-US" b="0" i="0" dirty="0" err="1">
                <a:effectLst/>
                <a:latin typeface="Helvetica Neue"/>
              </a:rPr>
              <a:t>Indonasian</a:t>
            </a:r>
            <a:r>
              <a:rPr lang="en-US" b="0" i="0" dirty="0">
                <a:effectLst/>
                <a:latin typeface="Helvetica Neue"/>
              </a:rPr>
              <a:t> Rupiah) as 0.0 and least number of people </a:t>
            </a:r>
            <a:r>
              <a:rPr lang="en-US" b="0" i="0" dirty="0" err="1">
                <a:effectLst/>
                <a:latin typeface="Helvetica Neue"/>
              </a:rPr>
              <a:t>i.e</a:t>
            </a:r>
            <a:r>
              <a:rPr lang="en-US" b="0" i="0" dirty="0">
                <a:effectLst/>
                <a:latin typeface="Helvetica Neue"/>
              </a:rPr>
              <a:t> 1 have Median of main account balance just before recharge in last 90 days at user level (in </a:t>
            </a:r>
            <a:r>
              <a:rPr lang="en-US" b="0" i="0" dirty="0" err="1">
                <a:effectLst/>
                <a:latin typeface="Helvetica Neue"/>
              </a:rPr>
              <a:t>Indonasian</a:t>
            </a:r>
            <a:r>
              <a:rPr lang="en-US" b="0" i="0" dirty="0">
                <a:effectLst/>
                <a:latin typeface="Helvetica Neue"/>
              </a:rPr>
              <a:t> Rupiah) as 392.20</a:t>
            </a:r>
          </a:p>
          <a:p>
            <a:endParaRPr lang="en-IN" dirty="0"/>
          </a:p>
        </p:txBody>
      </p:sp>
    </p:spTree>
    <p:extLst>
      <p:ext uri="{BB962C8B-B14F-4D97-AF65-F5344CB8AC3E}">
        <p14:creationId xmlns:p14="http://schemas.microsoft.com/office/powerpoint/2010/main" val="1365987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FE46-BC14-5366-E2DE-96C10D1BE0D1}"/>
              </a:ext>
            </a:extLst>
          </p:cNvPr>
          <p:cNvSpPr>
            <a:spLocks noGrp="1"/>
          </p:cNvSpPr>
          <p:nvPr>
            <p:ph type="title"/>
          </p:nvPr>
        </p:nvSpPr>
        <p:spPr/>
        <p:txBody>
          <a:bodyPr/>
          <a:lstStyle/>
          <a:p>
            <a:r>
              <a:rPr lang="en-IN" dirty="0"/>
              <a:t>Column -cnt_da_rech30</a:t>
            </a:r>
          </a:p>
        </p:txBody>
      </p:sp>
      <p:pic>
        <p:nvPicPr>
          <p:cNvPr id="5" name="Content Placeholder 4">
            <a:extLst>
              <a:ext uri="{FF2B5EF4-FFF2-40B4-BE49-F238E27FC236}">
                <a16:creationId xmlns:a16="http://schemas.microsoft.com/office/drawing/2014/main" id="{A0A8D80D-6F16-7D11-AC61-F4FB044CF073}"/>
              </a:ext>
            </a:extLst>
          </p:cNvPr>
          <p:cNvPicPr>
            <a:picLocks noGrp="1" noChangeAspect="1"/>
          </p:cNvPicPr>
          <p:nvPr>
            <p:ph idx="1"/>
          </p:nvPr>
        </p:nvPicPr>
        <p:blipFill>
          <a:blip r:embed="rId2"/>
          <a:stretch>
            <a:fillRect/>
          </a:stretch>
        </p:blipFill>
        <p:spPr>
          <a:xfrm>
            <a:off x="6296024" y="1901031"/>
            <a:ext cx="4493895" cy="3960018"/>
          </a:xfrm>
          <a:prstGeom prst="rect">
            <a:avLst/>
          </a:prstGeom>
        </p:spPr>
      </p:pic>
      <p:sp>
        <p:nvSpPr>
          <p:cNvPr id="4" name="Text Placeholder 3">
            <a:extLst>
              <a:ext uri="{FF2B5EF4-FFF2-40B4-BE49-F238E27FC236}">
                <a16:creationId xmlns:a16="http://schemas.microsoft.com/office/drawing/2014/main" id="{011CB8DE-47A6-D139-0055-39A0E2F2010D}"/>
              </a:ext>
            </a:extLst>
          </p:cNvPr>
          <p:cNvSpPr>
            <a:spLocks noGrp="1"/>
          </p:cNvSpPr>
          <p:nvPr>
            <p:ph type="body" sz="half" idx="2"/>
          </p:nvPr>
        </p:nvSpPr>
        <p:spPr/>
        <p:txBody>
          <a:bodyPr/>
          <a:lstStyle/>
          <a:p>
            <a:pPr algn="l"/>
            <a:r>
              <a:rPr lang="en-US" sz="1600" b="0" i="0" dirty="0">
                <a:effectLst/>
                <a:latin typeface="Helvetica Neue"/>
              </a:rPr>
              <a:t>this graph tells the Number of times data account got recharged in last 30 days</a:t>
            </a:r>
          </a:p>
          <a:p>
            <a:pPr algn="l"/>
            <a:r>
              <a:rPr lang="en-US" sz="1600" b="0" i="0" dirty="0">
                <a:effectLst/>
                <a:latin typeface="Helvetica Neue"/>
              </a:rPr>
              <a:t>most of the people 205479 recharged account 0 number of times and least number of people that recharged the account were 1 with number of recharges as 61 times the whole list is calculated above using essential codes of value count.</a:t>
            </a:r>
          </a:p>
          <a:p>
            <a:endParaRPr lang="en-IN" dirty="0"/>
          </a:p>
        </p:txBody>
      </p:sp>
    </p:spTree>
    <p:extLst>
      <p:ext uri="{BB962C8B-B14F-4D97-AF65-F5344CB8AC3E}">
        <p14:creationId xmlns:p14="http://schemas.microsoft.com/office/powerpoint/2010/main" val="3690966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58CB-5D36-E5A4-6A08-47B50016FE67}"/>
              </a:ext>
            </a:extLst>
          </p:cNvPr>
          <p:cNvSpPr>
            <a:spLocks noGrp="1"/>
          </p:cNvSpPr>
          <p:nvPr>
            <p:ph type="title"/>
          </p:nvPr>
        </p:nvSpPr>
        <p:spPr/>
        <p:txBody>
          <a:bodyPr/>
          <a:lstStyle/>
          <a:p>
            <a:r>
              <a:rPr lang="en-IN" dirty="0"/>
              <a:t>Column-fr_da_rech30</a:t>
            </a:r>
          </a:p>
        </p:txBody>
      </p:sp>
      <p:pic>
        <p:nvPicPr>
          <p:cNvPr id="5" name="Content Placeholder 4">
            <a:extLst>
              <a:ext uri="{FF2B5EF4-FFF2-40B4-BE49-F238E27FC236}">
                <a16:creationId xmlns:a16="http://schemas.microsoft.com/office/drawing/2014/main" id="{C7EDC103-2B7F-3440-54A7-94CDF1DB4942}"/>
              </a:ext>
            </a:extLst>
          </p:cNvPr>
          <p:cNvPicPr>
            <a:picLocks noGrp="1" noChangeAspect="1"/>
          </p:cNvPicPr>
          <p:nvPr>
            <p:ph idx="1"/>
          </p:nvPr>
        </p:nvPicPr>
        <p:blipFill>
          <a:blip r:embed="rId2"/>
          <a:stretch>
            <a:fillRect/>
          </a:stretch>
        </p:blipFill>
        <p:spPr>
          <a:xfrm>
            <a:off x="6305549" y="1901031"/>
            <a:ext cx="4813299" cy="3600311"/>
          </a:xfrm>
          <a:prstGeom prst="rect">
            <a:avLst/>
          </a:prstGeom>
        </p:spPr>
      </p:pic>
      <p:sp>
        <p:nvSpPr>
          <p:cNvPr id="4" name="Text Placeholder 3">
            <a:extLst>
              <a:ext uri="{FF2B5EF4-FFF2-40B4-BE49-F238E27FC236}">
                <a16:creationId xmlns:a16="http://schemas.microsoft.com/office/drawing/2014/main" id="{B2BB8544-94DE-9D4C-60BC-9B3592C5888D}"/>
              </a:ext>
            </a:extLst>
          </p:cNvPr>
          <p:cNvSpPr>
            <a:spLocks noGrp="1"/>
          </p:cNvSpPr>
          <p:nvPr>
            <p:ph type="body" sz="half" idx="2"/>
          </p:nvPr>
        </p:nvSpPr>
        <p:spPr/>
        <p:txBody>
          <a:bodyPr>
            <a:normAutofit fontScale="92500" lnSpcReduction="20000"/>
          </a:bodyPr>
          <a:lstStyle/>
          <a:p>
            <a:pPr algn="l"/>
            <a:r>
              <a:rPr lang="en-US" sz="2000" b="0" i="0" dirty="0">
                <a:effectLst/>
                <a:latin typeface="Helvetica Neue"/>
              </a:rPr>
              <a:t>this graph tells Frequency of data account recharged in last 30 days</a:t>
            </a:r>
          </a:p>
          <a:p>
            <a:pPr algn="l"/>
            <a:r>
              <a:rPr lang="en-US" sz="2000" b="0" i="0" dirty="0">
                <a:effectLst/>
                <a:latin typeface="Helvetica Neue"/>
              </a:rPr>
              <a:t>most of the users frequency of data account recharged in last 30 days comes out to be 0 around 208014 people and the highest frequency of data account recharge in 30 days is done by only 1 frequency is 51 times the whole list is calculated above using value counts code.</a:t>
            </a:r>
          </a:p>
          <a:p>
            <a:endParaRPr lang="en-IN" dirty="0"/>
          </a:p>
        </p:txBody>
      </p:sp>
    </p:spTree>
    <p:extLst>
      <p:ext uri="{BB962C8B-B14F-4D97-AF65-F5344CB8AC3E}">
        <p14:creationId xmlns:p14="http://schemas.microsoft.com/office/powerpoint/2010/main" val="176844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9000-69B6-E706-3DD4-5911087F0922}"/>
              </a:ext>
            </a:extLst>
          </p:cNvPr>
          <p:cNvSpPr>
            <a:spLocks noGrp="1"/>
          </p:cNvSpPr>
          <p:nvPr>
            <p:ph type="title"/>
          </p:nvPr>
        </p:nvSpPr>
        <p:spPr/>
        <p:txBody>
          <a:bodyPr/>
          <a:lstStyle/>
          <a:p>
            <a:r>
              <a:rPr lang="en-IN" dirty="0"/>
              <a:t>Column - cnt_da_rech90</a:t>
            </a:r>
          </a:p>
        </p:txBody>
      </p:sp>
      <p:pic>
        <p:nvPicPr>
          <p:cNvPr id="5" name="Content Placeholder 4">
            <a:extLst>
              <a:ext uri="{FF2B5EF4-FFF2-40B4-BE49-F238E27FC236}">
                <a16:creationId xmlns:a16="http://schemas.microsoft.com/office/drawing/2014/main" id="{630A7DD8-F60C-B7AD-E7BD-6DA5E8A684F0}"/>
              </a:ext>
            </a:extLst>
          </p:cNvPr>
          <p:cNvPicPr>
            <a:picLocks noGrp="1" noChangeAspect="1"/>
          </p:cNvPicPr>
          <p:nvPr>
            <p:ph idx="1"/>
          </p:nvPr>
        </p:nvPicPr>
        <p:blipFill>
          <a:blip r:embed="rId2"/>
          <a:stretch>
            <a:fillRect/>
          </a:stretch>
        </p:blipFill>
        <p:spPr>
          <a:xfrm>
            <a:off x="7571317" y="255111"/>
            <a:ext cx="4247943" cy="3173889"/>
          </a:xfrm>
          <a:prstGeom prst="rect">
            <a:avLst/>
          </a:prstGeom>
        </p:spPr>
      </p:pic>
      <p:sp>
        <p:nvSpPr>
          <p:cNvPr id="4" name="Text Placeholder 3">
            <a:extLst>
              <a:ext uri="{FF2B5EF4-FFF2-40B4-BE49-F238E27FC236}">
                <a16:creationId xmlns:a16="http://schemas.microsoft.com/office/drawing/2014/main" id="{DC5CD3C7-6A8C-CE5E-1BAC-32A370B6030A}"/>
              </a:ext>
            </a:extLst>
          </p:cNvPr>
          <p:cNvSpPr>
            <a:spLocks noGrp="1"/>
          </p:cNvSpPr>
          <p:nvPr>
            <p:ph type="body" sz="half" idx="2"/>
          </p:nvPr>
        </p:nvSpPr>
        <p:spPr/>
        <p:txBody>
          <a:bodyPr/>
          <a:lstStyle/>
          <a:p>
            <a:pPr algn="l"/>
            <a:r>
              <a:rPr lang="en-US" sz="1800" b="0" i="0" dirty="0">
                <a:effectLst/>
                <a:latin typeface="Helvetica Neue"/>
              </a:rPr>
              <a:t>this graph tells the Number of times data account got recharged in last 90 days</a:t>
            </a:r>
          </a:p>
          <a:p>
            <a:pPr algn="l"/>
            <a:r>
              <a:rPr lang="en-US" sz="1800" b="0" i="0" dirty="0">
                <a:effectLst/>
                <a:latin typeface="Helvetica Neue"/>
              </a:rPr>
              <a:t>most of the people 204226 recharged account 0 number of times and least number of people that recharged the account were 1 with number of recharges as 17 the whole list is calculated above using essential codes of value count.</a:t>
            </a:r>
          </a:p>
          <a:p>
            <a:endParaRPr lang="en-IN" dirty="0"/>
          </a:p>
        </p:txBody>
      </p:sp>
      <p:sp>
        <p:nvSpPr>
          <p:cNvPr id="7" name="TextBox 6">
            <a:extLst>
              <a:ext uri="{FF2B5EF4-FFF2-40B4-BE49-F238E27FC236}">
                <a16:creationId xmlns:a16="http://schemas.microsoft.com/office/drawing/2014/main" id="{624032AA-3F85-6A0E-3D10-E427F7D15FD4}"/>
              </a:ext>
            </a:extLst>
          </p:cNvPr>
          <p:cNvSpPr txBox="1"/>
          <p:nvPr/>
        </p:nvSpPr>
        <p:spPr>
          <a:xfrm>
            <a:off x="5372100" y="440451"/>
            <a:ext cx="3946530" cy="5909310"/>
          </a:xfrm>
          <a:prstGeom prst="rect">
            <a:avLst/>
          </a:prstGeom>
          <a:noFill/>
        </p:spPr>
        <p:txBody>
          <a:bodyPr wrap="square">
            <a:spAutoFit/>
          </a:bodyPr>
          <a:lstStyle/>
          <a:p>
            <a:r>
              <a:rPr lang="en-IN" sz="1400" dirty="0"/>
              <a:t>0     204226</a:t>
            </a:r>
          </a:p>
          <a:p>
            <a:r>
              <a:rPr lang="en-IN" sz="1400" dirty="0"/>
              <a:t>1       4173</a:t>
            </a:r>
          </a:p>
          <a:p>
            <a:r>
              <a:rPr lang="en-IN" sz="1400" dirty="0"/>
              <a:t>2        556</a:t>
            </a:r>
          </a:p>
          <a:p>
            <a:r>
              <a:rPr lang="en-IN" sz="1400" dirty="0"/>
              <a:t>3        227</a:t>
            </a:r>
          </a:p>
          <a:p>
            <a:r>
              <a:rPr lang="en-IN" sz="1400" dirty="0"/>
              <a:t>4        150</a:t>
            </a:r>
          </a:p>
          <a:p>
            <a:r>
              <a:rPr lang="en-IN" sz="1400" dirty="0"/>
              <a:t>5         74</a:t>
            </a:r>
          </a:p>
          <a:p>
            <a:r>
              <a:rPr lang="en-IN" sz="1400" dirty="0"/>
              <a:t>6         49</a:t>
            </a:r>
          </a:p>
          <a:p>
            <a:r>
              <a:rPr lang="en-IN" sz="1400" dirty="0"/>
              <a:t>7         36</a:t>
            </a:r>
          </a:p>
          <a:p>
            <a:r>
              <a:rPr lang="en-IN" sz="1400" dirty="0"/>
              <a:t>8         30</a:t>
            </a:r>
          </a:p>
          <a:p>
            <a:r>
              <a:rPr lang="en-IN" sz="1400" dirty="0"/>
              <a:t>9         18</a:t>
            </a:r>
          </a:p>
          <a:p>
            <a:r>
              <a:rPr lang="en-IN" sz="1400" dirty="0"/>
              <a:t>14        10</a:t>
            </a:r>
          </a:p>
          <a:p>
            <a:r>
              <a:rPr lang="en-IN" sz="1400" dirty="0"/>
              <a:t>12         7</a:t>
            </a:r>
          </a:p>
          <a:p>
            <a:r>
              <a:rPr lang="en-IN" sz="1400" dirty="0"/>
              <a:t>11         7</a:t>
            </a:r>
          </a:p>
          <a:p>
            <a:r>
              <a:rPr lang="en-IN" sz="1400" dirty="0"/>
              <a:t>13         6</a:t>
            </a:r>
          </a:p>
          <a:p>
            <a:r>
              <a:rPr lang="en-IN" sz="1400" dirty="0"/>
              <a:t>10         6</a:t>
            </a:r>
          </a:p>
          <a:p>
            <a:r>
              <a:rPr lang="en-IN" sz="1400" dirty="0"/>
              <a:t>16         4</a:t>
            </a:r>
          </a:p>
          <a:p>
            <a:r>
              <a:rPr lang="en-IN" sz="1400" dirty="0"/>
              <a:t>18         3</a:t>
            </a:r>
          </a:p>
          <a:p>
            <a:r>
              <a:rPr lang="en-IN" sz="1400" dirty="0"/>
              <a:t>15         2</a:t>
            </a:r>
          </a:p>
          <a:p>
            <a:r>
              <a:rPr lang="en-IN" sz="1400" dirty="0"/>
              <a:t>20         1</a:t>
            </a:r>
          </a:p>
          <a:p>
            <a:r>
              <a:rPr lang="en-IN" sz="1400" dirty="0"/>
              <a:t>25         1</a:t>
            </a:r>
          </a:p>
          <a:p>
            <a:r>
              <a:rPr lang="en-IN" sz="1400" dirty="0"/>
              <a:t>28         1</a:t>
            </a:r>
          </a:p>
          <a:p>
            <a:r>
              <a:rPr lang="en-IN" sz="1400" dirty="0"/>
              <a:t>30         1</a:t>
            </a:r>
          </a:p>
          <a:p>
            <a:r>
              <a:rPr lang="en-IN" sz="1400" dirty="0"/>
              <a:t>22         1</a:t>
            </a:r>
          </a:p>
          <a:p>
            <a:r>
              <a:rPr lang="en-IN" sz="1400" dirty="0"/>
              <a:t>38         1</a:t>
            </a:r>
          </a:p>
          <a:p>
            <a:r>
              <a:rPr lang="en-IN" sz="1400" dirty="0"/>
              <a:t>19         1</a:t>
            </a:r>
          </a:p>
          <a:p>
            <a:r>
              <a:rPr lang="en-IN" sz="1400" dirty="0"/>
              <a:t>27         1</a:t>
            </a:r>
          </a:p>
          <a:p>
            <a:r>
              <a:rPr lang="en-IN" sz="1400" dirty="0"/>
              <a:t>17         1</a:t>
            </a:r>
          </a:p>
        </p:txBody>
      </p:sp>
    </p:spTree>
    <p:extLst>
      <p:ext uri="{BB962C8B-B14F-4D97-AF65-F5344CB8AC3E}">
        <p14:creationId xmlns:p14="http://schemas.microsoft.com/office/powerpoint/2010/main" val="3955132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59CD-D241-6BEF-C0F5-9C5CDDA9CDA2}"/>
              </a:ext>
            </a:extLst>
          </p:cNvPr>
          <p:cNvSpPr>
            <a:spLocks noGrp="1"/>
          </p:cNvSpPr>
          <p:nvPr>
            <p:ph type="title"/>
          </p:nvPr>
        </p:nvSpPr>
        <p:spPr/>
        <p:txBody>
          <a:bodyPr/>
          <a:lstStyle/>
          <a:p>
            <a:r>
              <a:rPr lang="en-IN" dirty="0"/>
              <a:t>Column- fr_da_rech90</a:t>
            </a:r>
          </a:p>
        </p:txBody>
      </p:sp>
      <p:pic>
        <p:nvPicPr>
          <p:cNvPr id="5" name="Content Placeholder 4">
            <a:extLst>
              <a:ext uri="{FF2B5EF4-FFF2-40B4-BE49-F238E27FC236}">
                <a16:creationId xmlns:a16="http://schemas.microsoft.com/office/drawing/2014/main" id="{EDAB74FA-3DC3-D9E6-C4D8-28E77ACA7C68}"/>
              </a:ext>
            </a:extLst>
          </p:cNvPr>
          <p:cNvPicPr>
            <a:picLocks noGrp="1" noChangeAspect="1"/>
          </p:cNvPicPr>
          <p:nvPr>
            <p:ph idx="1"/>
          </p:nvPr>
        </p:nvPicPr>
        <p:blipFill>
          <a:blip r:embed="rId2"/>
          <a:stretch>
            <a:fillRect/>
          </a:stretch>
        </p:blipFill>
        <p:spPr>
          <a:xfrm>
            <a:off x="7059930" y="1741011"/>
            <a:ext cx="4644390" cy="3059589"/>
          </a:xfrm>
          <a:prstGeom prst="rect">
            <a:avLst/>
          </a:prstGeom>
        </p:spPr>
      </p:pic>
      <p:sp>
        <p:nvSpPr>
          <p:cNvPr id="4" name="Text Placeholder 3">
            <a:extLst>
              <a:ext uri="{FF2B5EF4-FFF2-40B4-BE49-F238E27FC236}">
                <a16:creationId xmlns:a16="http://schemas.microsoft.com/office/drawing/2014/main" id="{20D14512-156E-B267-6F78-C3F89EAA9DDE}"/>
              </a:ext>
            </a:extLst>
          </p:cNvPr>
          <p:cNvSpPr>
            <a:spLocks noGrp="1"/>
          </p:cNvSpPr>
          <p:nvPr>
            <p:ph type="body" sz="half" idx="2"/>
          </p:nvPr>
        </p:nvSpPr>
        <p:spPr/>
        <p:txBody>
          <a:bodyPr/>
          <a:lstStyle/>
          <a:p>
            <a:r>
              <a:rPr lang="en-US" dirty="0"/>
              <a:t>this graph tells the Frequency of data account recharged in last 90 days</a:t>
            </a:r>
          </a:p>
          <a:p>
            <a:endParaRPr lang="en-US" dirty="0"/>
          </a:p>
          <a:p>
            <a:r>
              <a:rPr lang="en-US" dirty="0"/>
              <a:t>most of the users frequency of data account recharged in last 90 days comes out to be 0 around 208728 people and the highest frequency of data account recharge in 90 days is done by only 1 frequency is 64 times the whole list is calculated above using value counts code.</a:t>
            </a:r>
            <a:endParaRPr lang="en-IN" dirty="0"/>
          </a:p>
        </p:txBody>
      </p:sp>
    </p:spTree>
    <p:extLst>
      <p:ext uri="{BB962C8B-B14F-4D97-AF65-F5344CB8AC3E}">
        <p14:creationId xmlns:p14="http://schemas.microsoft.com/office/powerpoint/2010/main" val="190144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8E35-326C-3C5E-8466-B63CFCA69563}"/>
              </a:ext>
            </a:extLst>
          </p:cNvPr>
          <p:cNvSpPr>
            <a:spLocks noGrp="1"/>
          </p:cNvSpPr>
          <p:nvPr>
            <p:ph type="title"/>
          </p:nvPr>
        </p:nvSpPr>
        <p:spPr/>
        <p:txBody>
          <a:bodyPr/>
          <a:lstStyle/>
          <a:p>
            <a:r>
              <a:rPr lang="en-IN" dirty="0"/>
              <a:t>Column- cnt_loans30</a:t>
            </a:r>
          </a:p>
        </p:txBody>
      </p:sp>
      <p:pic>
        <p:nvPicPr>
          <p:cNvPr id="5" name="Content Placeholder 4">
            <a:extLst>
              <a:ext uri="{FF2B5EF4-FFF2-40B4-BE49-F238E27FC236}">
                <a16:creationId xmlns:a16="http://schemas.microsoft.com/office/drawing/2014/main" id="{BCB01660-9D3B-603F-E7B7-1CEE21F94230}"/>
              </a:ext>
            </a:extLst>
          </p:cNvPr>
          <p:cNvPicPr>
            <a:picLocks noGrp="1" noChangeAspect="1"/>
          </p:cNvPicPr>
          <p:nvPr>
            <p:ph idx="1"/>
          </p:nvPr>
        </p:nvPicPr>
        <p:blipFill>
          <a:blip r:embed="rId2"/>
          <a:stretch>
            <a:fillRect/>
          </a:stretch>
        </p:blipFill>
        <p:spPr>
          <a:xfrm>
            <a:off x="6305550" y="1901031"/>
            <a:ext cx="5147310" cy="3600311"/>
          </a:xfrm>
          <a:prstGeom prst="rect">
            <a:avLst/>
          </a:prstGeom>
        </p:spPr>
      </p:pic>
      <p:sp>
        <p:nvSpPr>
          <p:cNvPr id="4" name="Text Placeholder 3">
            <a:extLst>
              <a:ext uri="{FF2B5EF4-FFF2-40B4-BE49-F238E27FC236}">
                <a16:creationId xmlns:a16="http://schemas.microsoft.com/office/drawing/2014/main" id="{C2C3B339-684A-059A-0859-F20653411685}"/>
              </a:ext>
            </a:extLst>
          </p:cNvPr>
          <p:cNvSpPr>
            <a:spLocks noGrp="1"/>
          </p:cNvSpPr>
          <p:nvPr>
            <p:ph type="body" sz="half" idx="2"/>
          </p:nvPr>
        </p:nvSpPr>
        <p:spPr/>
        <p:txBody>
          <a:bodyPr/>
          <a:lstStyle/>
          <a:p>
            <a:r>
              <a:rPr lang="en-US" dirty="0"/>
              <a:t>this graph tells Number of loans taken by user in last 30 days</a:t>
            </a:r>
          </a:p>
          <a:p>
            <a:endParaRPr lang="en-US" dirty="0"/>
          </a:p>
          <a:p>
            <a:r>
              <a:rPr lang="en-US" dirty="0"/>
              <a:t>most of the users took 1 loan around 83432 people and least number of people </a:t>
            </a:r>
            <a:r>
              <a:rPr lang="en-US" dirty="0" err="1"/>
              <a:t>i.e</a:t>
            </a:r>
            <a:r>
              <a:rPr lang="en-US" dirty="0"/>
              <a:t> 1 took 35 numbers of loan the whole list is present above calculated using value counts code. In </a:t>
            </a:r>
            <a:r>
              <a:rPr lang="en-US" dirty="0" err="1"/>
              <a:t>jupyter</a:t>
            </a:r>
            <a:r>
              <a:rPr lang="en-US" dirty="0"/>
              <a:t> notebook.</a:t>
            </a:r>
            <a:endParaRPr lang="en-IN" dirty="0"/>
          </a:p>
        </p:txBody>
      </p:sp>
    </p:spTree>
    <p:extLst>
      <p:ext uri="{BB962C8B-B14F-4D97-AF65-F5344CB8AC3E}">
        <p14:creationId xmlns:p14="http://schemas.microsoft.com/office/powerpoint/2010/main" val="149016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7D96-D349-2FBC-B08F-993D08D56527}"/>
              </a:ext>
            </a:extLst>
          </p:cNvPr>
          <p:cNvSpPr>
            <a:spLocks noGrp="1"/>
          </p:cNvSpPr>
          <p:nvPr>
            <p:ph type="title"/>
          </p:nvPr>
        </p:nvSpPr>
        <p:spPr/>
        <p:txBody>
          <a:bodyPr>
            <a:normAutofit/>
          </a:bodyPr>
          <a:lstStyle/>
          <a:p>
            <a:r>
              <a:rPr lang="en-IN" sz="4400" dirty="0"/>
              <a:t>Exercise </a:t>
            </a:r>
          </a:p>
        </p:txBody>
      </p:sp>
      <p:sp>
        <p:nvSpPr>
          <p:cNvPr id="3" name="Content Placeholder 2">
            <a:extLst>
              <a:ext uri="{FF2B5EF4-FFF2-40B4-BE49-F238E27FC236}">
                <a16:creationId xmlns:a16="http://schemas.microsoft.com/office/drawing/2014/main" id="{06C0B8F3-D085-9593-114E-2CEFD836C4B3}"/>
              </a:ext>
            </a:extLst>
          </p:cNvPr>
          <p:cNvSpPr>
            <a:spLocks noGrp="1"/>
          </p:cNvSpPr>
          <p:nvPr>
            <p:ph idx="1"/>
          </p:nvPr>
        </p:nvSpPr>
        <p:spPr>
          <a:xfrm>
            <a:off x="810000" y="2610907"/>
            <a:ext cx="10554574" cy="3636511"/>
          </a:xfrm>
        </p:spPr>
        <p:txBody>
          <a:bodyPr>
            <a:normAutofit fontScale="85000"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Non- defaulter, while, Label ‘0’ indicates that the loan has not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defaulter.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Points to Remember: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no null values in the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may be some customers with no loan history.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is imbalanced. Label ‘1’ has approximately 87.5% records, while, label ‘0’ has approximately 12.5% records.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some features, there may be values which might not be realistic. You may have to observe them and treat them with a suitable explanation.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might come across outliers in some features which you need to handle as per your understanding. Keep in mind that data is expensive and we cannot lose more than 7-8% of the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505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9D88-A761-EF77-A11C-3F1DD8EF5217}"/>
              </a:ext>
            </a:extLst>
          </p:cNvPr>
          <p:cNvSpPr>
            <a:spLocks noGrp="1"/>
          </p:cNvSpPr>
          <p:nvPr>
            <p:ph type="title"/>
          </p:nvPr>
        </p:nvSpPr>
        <p:spPr/>
        <p:txBody>
          <a:bodyPr/>
          <a:lstStyle/>
          <a:p>
            <a:r>
              <a:rPr lang="en-IN" dirty="0"/>
              <a:t>Column - amnt_loans30</a:t>
            </a:r>
          </a:p>
        </p:txBody>
      </p:sp>
      <p:pic>
        <p:nvPicPr>
          <p:cNvPr id="5" name="Content Placeholder 4">
            <a:extLst>
              <a:ext uri="{FF2B5EF4-FFF2-40B4-BE49-F238E27FC236}">
                <a16:creationId xmlns:a16="http://schemas.microsoft.com/office/drawing/2014/main" id="{4DEBA8DC-3715-8006-1304-6A691FC10AC1}"/>
              </a:ext>
            </a:extLst>
          </p:cNvPr>
          <p:cNvPicPr>
            <a:picLocks noGrp="1" noChangeAspect="1"/>
          </p:cNvPicPr>
          <p:nvPr>
            <p:ph idx="1"/>
          </p:nvPr>
        </p:nvPicPr>
        <p:blipFill>
          <a:blip r:embed="rId2"/>
          <a:stretch>
            <a:fillRect/>
          </a:stretch>
        </p:blipFill>
        <p:spPr>
          <a:xfrm>
            <a:off x="6305549" y="1901031"/>
            <a:ext cx="4813299" cy="3402489"/>
          </a:xfrm>
          <a:prstGeom prst="rect">
            <a:avLst/>
          </a:prstGeom>
        </p:spPr>
      </p:pic>
      <p:sp>
        <p:nvSpPr>
          <p:cNvPr id="4" name="Text Placeholder 3">
            <a:extLst>
              <a:ext uri="{FF2B5EF4-FFF2-40B4-BE49-F238E27FC236}">
                <a16:creationId xmlns:a16="http://schemas.microsoft.com/office/drawing/2014/main" id="{55CD21DE-B9B8-3C49-D650-D7C5F4FC03DC}"/>
              </a:ext>
            </a:extLst>
          </p:cNvPr>
          <p:cNvSpPr>
            <a:spLocks noGrp="1"/>
          </p:cNvSpPr>
          <p:nvPr>
            <p:ph type="body" sz="half" idx="2"/>
          </p:nvPr>
        </p:nvSpPr>
        <p:spPr/>
        <p:txBody>
          <a:bodyPr/>
          <a:lstStyle/>
          <a:p>
            <a:r>
              <a:rPr lang="en-US" dirty="0"/>
              <a:t>this graph tells the Total amount of loans taken by user in last 30 days</a:t>
            </a:r>
          </a:p>
          <a:p>
            <a:endParaRPr lang="en-US" dirty="0"/>
          </a:p>
          <a:p>
            <a:r>
              <a:rPr lang="en-US" dirty="0"/>
              <a:t>most of the people took total amt of loan of 6 around 76620 users and the least number of people </a:t>
            </a:r>
            <a:r>
              <a:rPr lang="en-US" dirty="0" err="1"/>
              <a:t>i.e</a:t>
            </a:r>
            <a:r>
              <a:rPr lang="en-US" dirty="0"/>
              <a:t> 1 took total amount of loan of 306</a:t>
            </a:r>
            <a:endParaRPr lang="en-IN" dirty="0"/>
          </a:p>
        </p:txBody>
      </p:sp>
    </p:spTree>
    <p:extLst>
      <p:ext uri="{BB962C8B-B14F-4D97-AF65-F5344CB8AC3E}">
        <p14:creationId xmlns:p14="http://schemas.microsoft.com/office/powerpoint/2010/main" val="2092700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0580-A525-8CD1-C984-BABFF98FCF3D}"/>
              </a:ext>
            </a:extLst>
          </p:cNvPr>
          <p:cNvSpPr>
            <a:spLocks noGrp="1"/>
          </p:cNvSpPr>
          <p:nvPr>
            <p:ph type="title"/>
          </p:nvPr>
        </p:nvSpPr>
        <p:spPr/>
        <p:txBody>
          <a:bodyPr/>
          <a:lstStyle/>
          <a:p>
            <a:r>
              <a:rPr lang="en-IN" dirty="0"/>
              <a:t>Column- maxamnt_loans30</a:t>
            </a:r>
          </a:p>
        </p:txBody>
      </p:sp>
      <p:pic>
        <p:nvPicPr>
          <p:cNvPr id="5" name="Content Placeholder 4">
            <a:extLst>
              <a:ext uri="{FF2B5EF4-FFF2-40B4-BE49-F238E27FC236}">
                <a16:creationId xmlns:a16="http://schemas.microsoft.com/office/drawing/2014/main" id="{5AEE2037-B35C-0690-06C0-1FE910A691C5}"/>
              </a:ext>
            </a:extLst>
          </p:cNvPr>
          <p:cNvPicPr>
            <a:picLocks noGrp="1" noChangeAspect="1"/>
          </p:cNvPicPr>
          <p:nvPr>
            <p:ph idx="1"/>
          </p:nvPr>
        </p:nvPicPr>
        <p:blipFill>
          <a:blip r:embed="rId2"/>
          <a:stretch>
            <a:fillRect/>
          </a:stretch>
        </p:blipFill>
        <p:spPr>
          <a:xfrm>
            <a:off x="6296024" y="1901031"/>
            <a:ext cx="4402455" cy="3600311"/>
          </a:xfrm>
          <a:prstGeom prst="rect">
            <a:avLst/>
          </a:prstGeom>
        </p:spPr>
      </p:pic>
      <p:sp>
        <p:nvSpPr>
          <p:cNvPr id="4" name="Text Placeholder 3">
            <a:extLst>
              <a:ext uri="{FF2B5EF4-FFF2-40B4-BE49-F238E27FC236}">
                <a16:creationId xmlns:a16="http://schemas.microsoft.com/office/drawing/2014/main" id="{43FCE206-6488-4487-3835-E0F1CB8B4A52}"/>
              </a:ext>
            </a:extLst>
          </p:cNvPr>
          <p:cNvSpPr>
            <a:spLocks noGrp="1"/>
          </p:cNvSpPr>
          <p:nvPr>
            <p:ph type="body" sz="half" idx="2"/>
          </p:nvPr>
        </p:nvSpPr>
        <p:spPr/>
        <p:txBody>
          <a:bodyPr/>
          <a:lstStyle/>
          <a:p>
            <a:r>
              <a:rPr lang="en-US" dirty="0"/>
              <a:t>this graph tells maximum amount of loan taken by the user in last 30 days</a:t>
            </a:r>
          </a:p>
          <a:p>
            <a:endParaRPr lang="en-US" dirty="0"/>
          </a:p>
          <a:p>
            <a:r>
              <a:rPr lang="en-US" dirty="0"/>
              <a:t>most of the people around 179193 took loan of maximum amt of 6.000000 and least number of people that took loan of 96927.243252 amt is 1</a:t>
            </a:r>
            <a:endParaRPr lang="en-IN" dirty="0"/>
          </a:p>
        </p:txBody>
      </p:sp>
    </p:spTree>
    <p:extLst>
      <p:ext uri="{BB962C8B-B14F-4D97-AF65-F5344CB8AC3E}">
        <p14:creationId xmlns:p14="http://schemas.microsoft.com/office/powerpoint/2010/main" val="1874686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DE01-3BC8-8E0B-128A-39E3365938CC}"/>
              </a:ext>
            </a:extLst>
          </p:cNvPr>
          <p:cNvSpPr>
            <a:spLocks noGrp="1"/>
          </p:cNvSpPr>
          <p:nvPr>
            <p:ph type="title"/>
          </p:nvPr>
        </p:nvSpPr>
        <p:spPr/>
        <p:txBody>
          <a:bodyPr/>
          <a:lstStyle/>
          <a:p>
            <a:r>
              <a:rPr lang="en-IN" dirty="0"/>
              <a:t>Column- medianamnt_loans30</a:t>
            </a:r>
          </a:p>
        </p:txBody>
      </p:sp>
      <p:pic>
        <p:nvPicPr>
          <p:cNvPr id="5" name="Content Placeholder 4">
            <a:extLst>
              <a:ext uri="{FF2B5EF4-FFF2-40B4-BE49-F238E27FC236}">
                <a16:creationId xmlns:a16="http://schemas.microsoft.com/office/drawing/2014/main" id="{47A37F98-42E3-E5FB-D1B1-D9D97B0E6378}"/>
              </a:ext>
            </a:extLst>
          </p:cNvPr>
          <p:cNvPicPr>
            <a:picLocks noGrp="1" noChangeAspect="1"/>
          </p:cNvPicPr>
          <p:nvPr>
            <p:ph idx="1"/>
          </p:nvPr>
        </p:nvPicPr>
        <p:blipFill>
          <a:blip r:embed="rId2"/>
          <a:stretch>
            <a:fillRect/>
          </a:stretch>
        </p:blipFill>
        <p:spPr>
          <a:xfrm>
            <a:off x="6305550" y="1901031"/>
            <a:ext cx="5147310" cy="3960018"/>
          </a:xfrm>
          <a:prstGeom prst="rect">
            <a:avLst/>
          </a:prstGeom>
        </p:spPr>
      </p:pic>
      <p:sp>
        <p:nvSpPr>
          <p:cNvPr id="4" name="Text Placeholder 3">
            <a:extLst>
              <a:ext uri="{FF2B5EF4-FFF2-40B4-BE49-F238E27FC236}">
                <a16:creationId xmlns:a16="http://schemas.microsoft.com/office/drawing/2014/main" id="{680A32DD-0B44-E2CA-8992-DD30AFAA7896}"/>
              </a:ext>
            </a:extLst>
          </p:cNvPr>
          <p:cNvSpPr>
            <a:spLocks noGrp="1"/>
          </p:cNvSpPr>
          <p:nvPr>
            <p:ph type="body" sz="half" idx="2"/>
          </p:nvPr>
        </p:nvSpPr>
        <p:spPr/>
        <p:txBody>
          <a:bodyPr>
            <a:normAutofit lnSpcReduction="10000"/>
          </a:bodyPr>
          <a:lstStyle/>
          <a:p>
            <a:r>
              <a:rPr lang="en-US" dirty="0"/>
              <a:t>this graph tells the Median of amounts of loan taken by the user in last 30 days</a:t>
            </a:r>
          </a:p>
          <a:p>
            <a:endParaRPr lang="en-US" dirty="0"/>
          </a:p>
          <a:p>
            <a:r>
              <a:rPr lang="en-US" dirty="0"/>
              <a:t>mostly the median of amounts of loan taken by the users in last 30 days is 0.0 this is of 195445 people</a:t>
            </a:r>
          </a:p>
          <a:p>
            <a:r>
              <a:rPr lang="en-US" dirty="0"/>
              <a:t>then followed by median of 1.0 for 7149 people</a:t>
            </a:r>
          </a:p>
          <a:p>
            <a:r>
              <a:rPr lang="en-US" dirty="0"/>
              <a:t>then 0.5 for 6538 people</a:t>
            </a:r>
          </a:p>
          <a:p>
            <a:r>
              <a:rPr lang="en-US" dirty="0"/>
              <a:t>then 2.0 for 420 people</a:t>
            </a:r>
          </a:p>
          <a:p>
            <a:r>
              <a:rPr lang="en-US" dirty="0"/>
              <a:t>then 1.5 for 38 people</a:t>
            </a:r>
          </a:p>
          <a:p>
            <a:r>
              <a:rPr lang="en-US" dirty="0"/>
              <a:t>then 3.0 for 3 people</a:t>
            </a:r>
            <a:endParaRPr lang="en-IN" dirty="0"/>
          </a:p>
        </p:txBody>
      </p:sp>
    </p:spTree>
    <p:extLst>
      <p:ext uri="{BB962C8B-B14F-4D97-AF65-F5344CB8AC3E}">
        <p14:creationId xmlns:p14="http://schemas.microsoft.com/office/powerpoint/2010/main" val="344800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1B2D-3E5B-6C98-9261-83AE2821DC65}"/>
              </a:ext>
            </a:extLst>
          </p:cNvPr>
          <p:cNvSpPr>
            <a:spLocks noGrp="1"/>
          </p:cNvSpPr>
          <p:nvPr>
            <p:ph type="title"/>
          </p:nvPr>
        </p:nvSpPr>
        <p:spPr/>
        <p:txBody>
          <a:bodyPr/>
          <a:lstStyle/>
          <a:p>
            <a:r>
              <a:rPr lang="en-IN" dirty="0"/>
              <a:t>Column - cnt_loans90</a:t>
            </a:r>
          </a:p>
        </p:txBody>
      </p:sp>
      <p:pic>
        <p:nvPicPr>
          <p:cNvPr id="5" name="Content Placeholder 4">
            <a:extLst>
              <a:ext uri="{FF2B5EF4-FFF2-40B4-BE49-F238E27FC236}">
                <a16:creationId xmlns:a16="http://schemas.microsoft.com/office/drawing/2014/main" id="{5576109D-FEF3-E44A-3D92-9738AE739AC8}"/>
              </a:ext>
            </a:extLst>
          </p:cNvPr>
          <p:cNvPicPr>
            <a:picLocks noGrp="1" noChangeAspect="1"/>
          </p:cNvPicPr>
          <p:nvPr>
            <p:ph idx="1"/>
          </p:nvPr>
        </p:nvPicPr>
        <p:blipFill>
          <a:blip r:embed="rId2"/>
          <a:stretch>
            <a:fillRect/>
          </a:stretch>
        </p:blipFill>
        <p:spPr>
          <a:xfrm>
            <a:off x="6305549" y="1901031"/>
            <a:ext cx="4813299" cy="3600311"/>
          </a:xfrm>
          <a:prstGeom prst="rect">
            <a:avLst/>
          </a:prstGeom>
        </p:spPr>
      </p:pic>
      <p:sp>
        <p:nvSpPr>
          <p:cNvPr id="4" name="Text Placeholder 3">
            <a:extLst>
              <a:ext uri="{FF2B5EF4-FFF2-40B4-BE49-F238E27FC236}">
                <a16:creationId xmlns:a16="http://schemas.microsoft.com/office/drawing/2014/main" id="{85F821F2-A80F-559E-CBFC-2E2543F44FD7}"/>
              </a:ext>
            </a:extLst>
          </p:cNvPr>
          <p:cNvSpPr>
            <a:spLocks noGrp="1"/>
          </p:cNvSpPr>
          <p:nvPr>
            <p:ph type="body" sz="half" idx="2"/>
          </p:nvPr>
        </p:nvSpPr>
        <p:spPr/>
        <p:txBody>
          <a:bodyPr/>
          <a:lstStyle/>
          <a:p>
            <a:r>
              <a:rPr lang="en-US" dirty="0"/>
              <a:t>this graph tells the Number of loans taken by user in last 90 days</a:t>
            </a:r>
          </a:p>
          <a:p>
            <a:endParaRPr lang="en-US" dirty="0"/>
          </a:p>
          <a:p>
            <a:r>
              <a:rPr lang="en-US" dirty="0"/>
              <a:t>most of the people around 83432 took only 1 loan and least no. of people took that is one took 35 numbers of loan</a:t>
            </a:r>
            <a:endParaRPr lang="en-IN" dirty="0"/>
          </a:p>
        </p:txBody>
      </p:sp>
    </p:spTree>
    <p:extLst>
      <p:ext uri="{BB962C8B-B14F-4D97-AF65-F5344CB8AC3E}">
        <p14:creationId xmlns:p14="http://schemas.microsoft.com/office/powerpoint/2010/main" val="4289335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02E4-A7E0-C61A-2DB1-F08A155EE055}"/>
              </a:ext>
            </a:extLst>
          </p:cNvPr>
          <p:cNvSpPr>
            <a:spLocks noGrp="1"/>
          </p:cNvSpPr>
          <p:nvPr>
            <p:ph type="title"/>
          </p:nvPr>
        </p:nvSpPr>
        <p:spPr/>
        <p:txBody>
          <a:bodyPr/>
          <a:lstStyle/>
          <a:p>
            <a:r>
              <a:rPr lang="en-IN" dirty="0"/>
              <a:t>Column - amnt_loans90</a:t>
            </a:r>
          </a:p>
        </p:txBody>
      </p:sp>
      <p:pic>
        <p:nvPicPr>
          <p:cNvPr id="5" name="Content Placeholder 4">
            <a:extLst>
              <a:ext uri="{FF2B5EF4-FFF2-40B4-BE49-F238E27FC236}">
                <a16:creationId xmlns:a16="http://schemas.microsoft.com/office/drawing/2014/main" id="{3AB29E45-970A-0AFB-F0EC-E510ED129703}"/>
              </a:ext>
            </a:extLst>
          </p:cNvPr>
          <p:cNvPicPr>
            <a:picLocks noGrp="1" noChangeAspect="1"/>
          </p:cNvPicPr>
          <p:nvPr>
            <p:ph idx="1"/>
          </p:nvPr>
        </p:nvPicPr>
        <p:blipFill>
          <a:blip r:embed="rId2"/>
          <a:stretch>
            <a:fillRect/>
          </a:stretch>
        </p:blipFill>
        <p:spPr>
          <a:xfrm>
            <a:off x="6305550" y="1901031"/>
            <a:ext cx="4507230" cy="3791109"/>
          </a:xfrm>
          <a:prstGeom prst="rect">
            <a:avLst/>
          </a:prstGeom>
        </p:spPr>
      </p:pic>
      <p:sp>
        <p:nvSpPr>
          <p:cNvPr id="4" name="Text Placeholder 3">
            <a:extLst>
              <a:ext uri="{FF2B5EF4-FFF2-40B4-BE49-F238E27FC236}">
                <a16:creationId xmlns:a16="http://schemas.microsoft.com/office/drawing/2014/main" id="{5BF419E3-53B9-9608-564A-959FC2C55D79}"/>
              </a:ext>
            </a:extLst>
          </p:cNvPr>
          <p:cNvSpPr>
            <a:spLocks noGrp="1"/>
          </p:cNvSpPr>
          <p:nvPr>
            <p:ph type="body" sz="half" idx="2"/>
          </p:nvPr>
        </p:nvSpPr>
        <p:spPr/>
        <p:txBody>
          <a:bodyPr/>
          <a:lstStyle/>
          <a:p>
            <a:pPr algn="l"/>
            <a:r>
              <a:rPr lang="en-US" b="0" i="0" dirty="0">
                <a:solidFill>
                  <a:srgbClr val="000000"/>
                </a:solidFill>
                <a:effectLst/>
                <a:latin typeface="Helvetica Neue"/>
              </a:rPr>
              <a:t>t</a:t>
            </a:r>
            <a:r>
              <a:rPr lang="en-US" sz="1800" b="0" i="0" dirty="0">
                <a:effectLst/>
                <a:latin typeface="Helvetica Neue"/>
              </a:rPr>
              <a:t>his graph tells Total amount of loans taken by user in last 90 days</a:t>
            </a:r>
          </a:p>
          <a:p>
            <a:pPr algn="l"/>
            <a:r>
              <a:rPr lang="en-US" sz="1800" b="0" i="0" dirty="0">
                <a:effectLst/>
                <a:latin typeface="Helvetica Neue"/>
              </a:rPr>
              <a:t>most of them around 69131 people took total amount of loans of 6 then followed by 12 , 18 , 24, 30 and so on and the least individual that took total amount of loans of 426 amount </a:t>
            </a:r>
            <a:r>
              <a:rPr lang="en-US" b="0" i="0" dirty="0">
                <a:solidFill>
                  <a:srgbClr val="000000"/>
                </a:solidFill>
                <a:effectLst/>
                <a:latin typeface="Helvetica Neue"/>
              </a:rPr>
              <a:t>is 1</a:t>
            </a:r>
          </a:p>
        </p:txBody>
      </p:sp>
    </p:spTree>
    <p:extLst>
      <p:ext uri="{BB962C8B-B14F-4D97-AF65-F5344CB8AC3E}">
        <p14:creationId xmlns:p14="http://schemas.microsoft.com/office/powerpoint/2010/main" val="2087985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86B5-4A6C-DD69-E59D-3B420DF790DD}"/>
              </a:ext>
            </a:extLst>
          </p:cNvPr>
          <p:cNvSpPr>
            <a:spLocks noGrp="1"/>
          </p:cNvSpPr>
          <p:nvPr>
            <p:ph type="title"/>
          </p:nvPr>
        </p:nvSpPr>
        <p:spPr/>
        <p:txBody>
          <a:bodyPr/>
          <a:lstStyle/>
          <a:p>
            <a:r>
              <a:rPr lang="en-IN" dirty="0"/>
              <a:t>Column - maxamnt_loans90</a:t>
            </a:r>
          </a:p>
        </p:txBody>
      </p:sp>
      <p:pic>
        <p:nvPicPr>
          <p:cNvPr id="5" name="Content Placeholder 4">
            <a:extLst>
              <a:ext uri="{FF2B5EF4-FFF2-40B4-BE49-F238E27FC236}">
                <a16:creationId xmlns:a16="http://schemas.microsoft.com/office/drawing/2014/main" id="{ACB2EE2A-8AC7-4D74-7FA9-E4A61E441F66}"/>
              </a:ext>
            </a:extLst>
          </p:cNvPr>
          <p:cNvPicPr>
            <a:picLocks noGrp="1" noChangeAspect="1"/>
          </p:cNvPicPr>
          <p:nvPr>
            <p:ph idx="1"/>
          </p:nvPr>
        </p:nvPicPr>
        <p:blipFill>
          <a:blip r:embed="rId2"/>
          <a:stretch>
            <a:fillRect/>
          </a:stretch>
        </p:blipFill>
        <p:spPr>
          <a:xfrm>
            <a:off x="6038850" y="1901031"/>
            <a:ext cx="5322570" cy="3960018"/>
          </a:xfrm>
          <a:prstGeom prst="rect">
            <a:avLst/>
          </a:prstGeom>
        </p:spPr>
      </p:pic>
      <p:sp>
        <p:nvSpPr>
          <p:cNvPr id="4" name="Text Placeholder 3">
            <a:extLst>
              <a:ext uri="{FF2B5EF4-FFF2-40B4-BE49-F238E27FC236}">
                <a16:creationId xmlns:a16="http://schemas.microsoft.com/office/drawing/2014/main" id="{F08512CF-0790-C84B-84FC-EBB8CD551ABA}"/>
              </a:ext>
            </a:extLst>
          </p:cNvPr>
          <p:cNvSpPr>
            <a:spLocks noGrp="1"/>
          </p:cNvSpPr>
          <p:nvPr>
            <p:ph type="body" sz="half" idx="2"/>
          </p:nvPr>
        </p:nvSpPr>
        <p:spPr/>
        <p:txBody>
          <a:bodyPr/>
          <a:lstStyle/>
          <a:p>
            <a:r>
              <a:rPr lang="en-US" dirty="0"/>
              <a:t>this graph tells maximum amount of loan taken by the user in last 90 days</a:t>
            </a:r>
          </a:p>
          <a:p>
            <a:endParaRPr lang="en-US" dirty="0"/>
          </a:p>
          <a:p>
            <a:r>
              <a:rPr lang="en-US" dirty="0"/>
              <a:t>mostly people around 180945 took loan of maximum amt 6</a:t>
            </a:r>
          </a:p>
          <a:p>
            <a:r>
              <a:rPr lang="en-US" dirty="0"/>
              <a:t>then 26605 people of maximum amt 12</a:t>
            </a:r>
          </a:p>
          <a:p>
            <a:r>
              <a:rPr lang="en-US" dirty="0"/>
              <a:t>very few people didn't took loan around 2043</a:t>
            </a:r>
            <a:endParaRPr lang="en-IN" dirty="0"/>
          </a:p>
        </p:txBody>
      </p:sp>
    </p:spTree>
    <p:extLst>
      <p:ext uri="{BB962C8B-B14F-4D97-AF65-F5344CB8AC3E}">
        <p14:creationId xmlns:p14="http://schemas.microsoft.com/office/powerpoint/2010/main" val="1552903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87B-656F-9912-7321-0C1C07B0B35A}"/>
              </a:ext>
            </a:extLst>
          </p:cNvPr>
          <p:cNvSpPr>
            <a:spLocks noGrp="1"/>
          </p:cNvSpPr>
          <p:nvPr>
            <p:ph type="title"/>
          </p:nvPr>
        </p:nvSpPr>
        <p:spPr/>
        <p:txBody>
          <a:bodyPr/>
          <a:lstStyle/>
          <a:p>
            <a:r>
              <a:rPr lang="en-IN" dirty="0"/>
              <a:t>Column- medianamnt_loans90</a:t>
            </a:r>
          </a:p>
        </p:txBody>
      </p:sp>
      <p:pic>
        <p:nvPicPr>
          <p:cNvPr id="5" name="Content Placeholder 4">
            <a:extLst>
              <a:ext uri="{FF2B5EF4-FFF2-40B4-BE49-F238E27FC236}">
                <a16:creationId xmlns:a16="http://schemas.microsoft.com/office/drawing/2014/main" id="{6D4C37D0-798F-BDA3-CF0E-149853F7EDE4}"/>
              </a:ext>
            </a:extLst>
          </p:cNvPr>
          <p:cNvPicPr>
            <a:picLocks noGrp="1" noChangeAspect="1"/>
          </p:cNvPicPr>
          <p:nvPr>
            <p:ph idx="1"/>
          </p:nvPr>
        </p:nvPicPr>
        <p:blipFill>
          <a:blip r:embed="rId2"/>
          <a:stretch>
            <a:fillRect/>
          </a:stretch>
        </p:blipFill>
        <p:spPr>
          <a:xfrm>
            <a:off x="7205558" y="2064484"/>
            <a:ext cx="4361602" cy="3148806"/>
          </a:xfrm>
          <a:prstGeom prst="rect">
            <a:avLst/>
          </a:prstGeom>
        </p:spPr>
      </p:pic>
      <p:sp>
        <p:nvSpPr>
          <p:cNvPr id="4" name="Text Placeholder 3">
            <a:extLst>
              <a:ext uri="{FF2B5EF4-FFF2-40B4-BE49-F238E27FC236}">
                <a16:creationId xmlns:a16="http://schemas.microsoft.com/office/drawing/2014/main" id="{1D95C06A-93DA-8B60-E882-60EF87B32CD2}"/>
              </a:ext>
            </a:extLst>
          </p:cNvPr>
          <p:cNvSpPr>
            <a:spLocks noGrp="1"/>
          </p:cNvSpPr>
          <p:nvPr>
            <p:ph type="body" sz="half" idx="2"/>
          </p:nvPr>
        </p:nvSpPr>
        <p:spPr/>
        <p:txBody>
          <a:bodyPr/>
          <a:lstStyle/>
          <a:p>
            <a:r>
              <a:rPr lang="en-US" dirty="0"/>
              <a:t>this graph tells the Median of amounts of loan taken by the user in last 90 days</a:t>
            </a:r>
          </a:p>
          <a:p>
            <a:endParaRPr lang="en-US" dirty="0"/>
          </a:p>
          <a:p>
            <a:r>
              <a:rPr lang="en-US" dirty="0"/>
              <a:t>Median of amounts of loan taken by the user in last 90 days is 0.0 with taking most of the people into consideration around 197424 people and with </a:t>
            </a:r>
            <a:r>
              <a:rPr lang="en-US" dirty="0" err="1"/>
              <a:t>leasr</a:t>
            </a:r>
            <a:r>
              <a:rPr lang="en-US" dirty="0"/>
              <a:t> people into consideration the median is 3.0</a:t>
            </a:r>
            <a:endParaRPr lang="en-IN" dirty="0"/>
          </a:p>
        </p:txBody>
      </p:sp>
    </p:spTree>
    <p:extLst>
      <p:ext uri="{BB962C8B-B14F-4D97-AF65-F5344CB8AC3E}">
        <p14:creationId xmlns:p14="http://schemas.microsoft.com/office/powerpoint/2010/main" val="2177343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78CE-6A97-20D8-DACA-5DD1493262A5}"/>
              </a:ext>
            </a:extLst>
          </p:cNvPr>
          <p:cNvSpPr>
            <a:spLocks noGrp="1"/>
          </p:cNvSpPr>
          <p:nvPr>
            <p:ph type="title"/>
          </p:nvPr>
        </p:nvSpPr>
        <p:spPr/>
        <p:txBody>
          <a:bodyPr/>
          <a:lstStyle/>
          <a:p>
            <a:r>
              <a:rPr lang="en-IN" dirty="0"/>
              <a:t>Column- payback30</a:t>
            </a:r>
          </a:p>
        </p:txBody>
      </p:sp>
      <p:pic>
        <p:nvPicPr>
          <p:cNvPr id="5" name="Content Placeholder 4">
            <a:extLst>
              <a:ext uri="{FF2B5EF4-FFF2-40B4-BE49-F238E27FC236}">
                <a16:creationId xmlns:a16="http://schemas.microsoft.com/office/drawing/2014/main" id="{84A22C71-4C92-34CE-3F36-7456D36E7BF6}"/>
              </a:ext>
            </a:extLst>
          </p:cNvPr>
          <p:cNvPicPr>
            <a:picLocks noGrp="1" noChangeAspect="1"/>
          </p:cNvPicPr>
          <p:nvPr>
            <p:ph idx="1"/>
          </p:nvPr>
        </p:nvPicPr>
        <p:blipFill>
          <a:blip r:embed="rId2"/>
          <a:stretch>
            <a:fillRect/>
          </a:stretch>
        </p:blipFill>
        <p:spPr>
          <a:xfrm>
            <a:off x="6305550" y="1905794"/>
            <a:ext cx="4461510" cy="3600310"/>
          </a:xfrm>
          <a:prstGeom prst="rect">
            <a:avLst/>
          </a:prstGeom>
        </p:spPr>
      </p:pic>
      <p:sp>
        <p:nvSpPr>
          <p:cNvPr id="4" name="Text Placeholder 3">
            <a:extLst>
              <a:ext uri="{FF2B5EF4-FFF2-40B4-BE49-F238E27FC236}">
                <a16:creationId xmlns:a16="http://schemas.microsoft.com/office/drawing/2014/main" id="{ED3E2FCD-F07D-F147-E2F9-306BD827F8A8}"/>
              </a:ext>
            </a:extLst>
          </p:cNvPr>
          <p:cNvSpPr>
            <a:spLocks noGrp="1"/>
          </p:cNvSpPr>
          <p:nvPr>
            <p:ph type="body" sz="half" idx="2"/>
          </p:nvPr>
        </p:nvSpPr>
        <p:spPr/>
        <p:txBody>
          <a:bodyPr/>
          <a:lstStyle/>
          <a:p>
            <a:r>
              <a:rPr lang="en-US" dirty="0"/>
              <a:t>this graph tells Average payback time in days over last 30 days</a:t>
            </a:r>
          </a:p>
          <a:p>
            <a:endParaRPr lang="en-US" dirty="0"/>
          </a:p>
          <a:p>
            <a:r>
              <a:rPr lang="en-US" dirty="0"/>
              <a:t>average of most of the people payback time in days is </a:t>
            </a:r>
            <a:r>
              <a:rPr lang="en-US" dirty="0" err="1"/>
              <a:t>is</a:t>
            </a:r>
            <a:r>
              <a:rPr lang="en-US" dirty="0"/>
              <a:t> 0 around 106712 people and the most average no. of days took to pay back is around 6 days</a:t>
            </a:r>
            <a:endParaRPr lang="en-IN" dirty="0"/>
          </a:p>
        </p:txBody>
      </p:sp>
    </p:spTree>
    <p:extLst>
      <p:ext uri="{BB962C8B-B14F-4D97-AF65-F5344CB8AC3E}">
        <p14:creationId xmlns:p14="http://schemas.microsoft.com/office/powerpoint/2010/main" val="2349320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9A1D-CE4A-B7BE-0AD0-5D6809DD6AB0}"/>
              </a:ext>
            </a:extLst>
          </p:cNvPr>
          <p:cNvSpPr>
            <a:spLocks noGrp="1"/>
          </p:cNvSpPr>
          <p:nvPr>
            <p:ph type="title"/>
          </p:nvPr>
        </p:nvSpPr>
        <p:spPr/>
        <p:txBody>
          <a:bodyPr/>
          <a:lstStyle/>
          <a:p>
            <a:r>
              <a:rPr lang="en-IN" dirty="0"/>
              <a:t>Column - payback90</a:t>
            </a:r>
          </a:p>
        </p:txBody>
      </p:sp>
      <p:pic>
        <p:nvPicPr>
          <p:cNvPr id="5" name="Content Placeholder 4">
            <a:extLst>
              <a:ext uri="{FF2B5EF4-FFF2-40B4-BE49-F238E27FC236}">
                <a16:creationId xmlns:a16="http://schemas.microsoft.com/office/drawing/2014/main" id="{2C932682-CFE5-EE41-E816-445A17E758F0}"/>
              </a:ext>
            </a:extLst>
          </p:cNvPr>
          <p:cNvPicPr>
            <a:picLocks noGrp="1" noChangeAspect="1"/>
          </p:cNvPicPr>
          <p:nvPr>
            <p:ph idx="1"/>
          </p:nvPr>
        </p:nvPicPr>
        <p:blipFill>
          <a:blip r:embed="rId2"/>
          <a:stretch>
            <a:fillRect/>
          </a:stretch>
        </p:blipFill>
        <p:spPr>
          <a:xfrm>
            <a:off x="6629400" y="2064484"/>
            <a:ext cx="4960620" cy="3376196"/>
          </a:xfrm>
          <a:prstGeom prst="rect">
            <a:avLst/>
          </a:prstGeom>
        </p:spPr>
      </p:pic>
      <p:sp>
        <p:nvSpPr>
          <p:cNvPr id="4" name="Text Placeholder 3">
            <a:extLst>
              <a:ext uri="{FF2B5EF4-FFF2-40B4-BE49-F238E27FC236}">
                <a16:creationId xmlns:a16="http://schemas.microsoft.com/office/drawing/2014/main" id="{BCD8BFF0-2FB9-029A-80BD-2CE9629338B2}"/>
              </a:ext>
            </a:extLst>
          </p:cNvPr>
          <p:cNvSpPr>
            <a:spLocks noGrp="1"/>
          </p:cNvSpPr>
          <p:nvPr>
            <p:ph type="body" sz="half" idx="2"/>
          </p:nvPr>
        </p:nvSpPr>
        <p:spPr/>
        <p:txBody>
          <a:bodyPr/>
          <a:lstStyle/>
          <a:p>
            <a:r>
              <a:rPr lang="en-US" dirty="0"/>
              <a:t>this graph tells Average payback time in days over last 90 days</a:t>
            </a:r>
          </a:p>
          <a:p>
            <a:endParaRPr lang="en-US" dirty="0"/>
          </a:p>
          <a:p>
            <a:r>
              <a:rPr lang="en-US" dirty="0"/>
              <a:t>average of most of the people payback time in days is </a:t>
            </a:r>
            <a:r>
              <a:rPr lang="en-US" dirty="0" err="1"/>
              <a:t>is</a:t>
            </a:r>
            <a:r>
              <a:rPr lang="en-US" dirty="0"/>
              <a:t> 0 around 95699 people and the most average no. of days took to pay back is around 26 days</a:t>
            </a:r>
            <a:endParaRPr lang="en-IN" dirty="0"/>
          </a:p>
        </p:txBody>
      </p:sp>
    </p:spTree>
    <p:extLst>
      <p:ext uri="{BB962C8B-B14F-4D97-AF65-F5344CB8AC3E}">
        <p14:creationId xmlns:p14="http://schemas.microsoft.com/office/powerpoint/2010/main" val="3204835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3BE7-A18E-DF86-652A-8AC7CD3DEE10}"/>
              </a:ext>
            </a:extLst>
          </p:cNvPr>
          <p:cNvSpPr>
            <a:spLocks noGrp="1"/>
          </p:cNvSpPr>
          <p:nvPr>
            <p:ph type="title"/>
          </p:nvPr>
        </p:nvSpPr>
        <p:spPr/>
        <p:txBody>
          <a:bodyPr>
            <a:normAutofit/>
          </a:bodyPr>
          <a:lstStyle/>
          <a:p>
            <a:pPr algn="ctr"/>
            <a:r>
              <a:rPr lang="en-IN" dirty="0"/>
              <a:t>Pre-processing of the dataset</a:t>
            </a:r>
          </a:p>
        </p:txBody>
      </p:sp>
      <p:sp>
        <p:nvSpPr>
          <p:cNvPr id="3" name="Subtitle 2">
            <a:extLst>
              <a:ext uri="{FF2B5EF4-FFF2-40B4-BE49-F238E27FC236}">
                <a16:creationId xmlns:a16="http://schemas.microsoft.com/office/drawing/2014/main" id="{0430D55E-466D-01F6-B44C-8D500F1FC879}"/>
              </a:ext>
            </a:extLst>
          </p:cNvPr>
          <p:cNvSpPr>
            <a:spLocks noGrp="1"/>
          </p:cNvSpPr>
          <p:nvPr>
            <p:ph idx="1"/>
          </p:nvPr>
        </p:nvSpPr>
        <p:spPr/>
        <p:txBody>
          <a:bodyPr>
            <a:normAutofit/>
          </a:bodyPr>
          <a:lstStyle/>
          <a:p>
            <a:pPr marL="342900" indent="-342900" algn="l">
              <a:buFont typeface="+mj-lt"/>
              <a:buAutoNum type="arabicPeriod"/>
            </a:pPr>
            <a:r>
              <a:rPr lang="en-IN" sz="2800" dirty="0">
                <a:solidFill>
                  <a:schemeClr val="tx1"/>
                </a:solidFill>
              </a:rPr>
              <a:t>After the visualization the outliers were checked </a:t>
            </a:r>
            <a:r>
              <a:rPr lang="en-IN" sz="2800" dirty="0"/>
              <a:t>but not removed as the percentage of data loss was 100% so outliers were left this was done using z score.</a:t>
            </a:r>
            <a:endParaRPr lang="en-IN" sz="2800" u="sng" dirty="0">
              <a:solidFill>
                <a:schemeClr val="accent1"/>
              </a:solidFill>
            </a:endParaRPr>
          </a:p>
          <a:p>
            <a:pPr marL="342900" indent="-342900" algn="l">
              <a:buFont typeface="+mj-lt"/>
              <a:buAutoNum type="arabicPeriod"/>
            </a:pPr>
            <a:r>
              <a:rPr lang="en-IN" sz="2800" dirty="0">
                <a:solidFill>
                  <a:schemeClr val="tx1"/>
                </a:solidFill>
              </a:rPr>
              <a:t>Then the split was made.</a:t>
            </a:r>
          </a:p>
          <a:p>
            <a:pPr marL="342900" indent="-342900" algn="l">
              <a:buFont typeface="+mj-lt"/>
              <a:buAutoNum type="arabicPeriod"/>
            </a:pPr>
            <a:r>
              <a:rPr lang="en-IN" sz="2800" dirty="0">
                <a:solidFill>
                  <a:schemeClr val="tx1"/>
                </a:solidFill>
              </a:rPr>
              <a:t>Then the skewness was checked and removed using </a:t>
            </a:r>
            <a:r>
              <a:rPr lang="en-IN" sz="2800" u="sng" dirty="0">
                <a:solidFill>
                  <a:schemeClr val="accent1"/>
                </a:solidFill>
              </a:rPr>
              <a:t>YEO-JOHNSON</a:t>
            </a:r>
            <a:r>
              <a:rPr lang="en-IN" sz="2800" u="sng" dirty="0">
                <a:solidFill>
                  <a:schemeClr val="tx1"/>
                </a:solidFill>
              </a:rPr>
              <a:t> </a:t>
            </a:r>
            <a:r>
              <a:rPr lang="en-IN" sz="2800" u="sng" dirty="0">
                <a:solidFill>
                  <a:schemeClr val="accent1"/>
                </a:solidFill>
              </a:rPr>
              <a:t>technique</a:t>
            </a:r>
          </a:p>
          <a:p>
            <a:pPr marL="342900" indent="-342900" algn="l">
              <a:buFont typeface="+mj-lt"/>
              <a:buAutoNum type="arabicPeriod"/>
            </a:pPr>
            <a:endParaRPr lang="en-IN" sz="2800" dirty="0">
              <a:solidFill>
                <a:schemeClr val="tx1"/>
              </a:solidFill>
            </a:endParaRPr>
          </a:p>
        </p:txBody>
      </p:sp>
    </p:spTree>
    <p:extLst>
      <p:ext uri="{BB962C8B-B14F-4D97-AF65-F5344CB8AC3E}">
        <p14:creationId xmlns:p14="http://schemas.microsoft.com/office/powerpoint/2010/main" val="141116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4FFD-F968-D186-8A62-2B19141CD963}"/>
              </a:ext>
            </a:extLst>
          </p:cNvPr>
          <p:cNvSpPr>
            <a:spLocks noGrp="1"/>
          </p:cNvSpPr>
          <p:nvPr>
            <p:ph type="title"/>
          </p:nvPr>
        </p:nvSpPr>
        <p:spPr/>
        <p:txBody>
          <a:bodyPr/>
          <a:lstStyle/>
          <a:p>
            <a:r>
              <a:rPr lang="en-US" u="sng" dirty="0">
                <a:solidFill>
                  <a:schemeClr val="tx1"/>
                </a:solidFill>
                <a:effectLst>
                  <a:outerShdw blurRad="38100" dist="304800" dir="2700000" algn="tl">
                    <a:srgbClr val="000000">
                      <a:alpha val="43137"/>
                    </a:srgbClr>
                  </a:outerShdw>
                </a:effectLst>
              </a:rPr>
              <a:t>EXPLORATORY DATA ANALYSIS (EDA)</a:t>
            </a:r>
            <a:endParaRPr lang="en-IN" u="sng" dirty="0">
              <a:solidFill>
                <a:schemeClr val="tx1"/>
              </a:solidFill>
              <a:effectLst>
                <a:outerShdw blurRad="38100" dist="3048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C19A9FF-2D27-C499-7631-7784DF1813D3}"/>
              </a:ext>
            </a:extLst>
          </p:cNvPr>
          <p:cNvSpPr>
            <a:spLocks noGrp="1"/>
          </p:cNvSpPr>
          <p:nvPr>
            <p:ph idx="1"/>
          </p:nvPr>
        </p:nvSpPr>
        <p:spPr>
          <a:xfrm>
            <a:off x="810000" y="1417638"/>
            <a:ext cx="10554574" cy="3636511"/>
          </a:xfrm>
        </p:spPr>
        <p:txBody>
          <a:bodyPr/>
          <a:lstStyle/>
          <a:p>
            <a:r>
              <a:rPr lang="en-US" b="0" i="0" dirty="0">
                <a:solidFill>
                  <a:schemeClr val="tx1"/>
                </a:solidFill>
                <a:effectLst/>
                <a:latin typeface="arial" panose="020B0604020202020204" pitchFamily="34" charset="0"/>
              </a:rPr>
              <a:t>Exploratory Data Analysis (EDA) is </a:t>
            </a:r>
            <a:r>
              <a:rPr lang="en-US" b="1" i="0" dirty="0">
                <a:solidFill>
                  <a:schemeClr val="tx1"/>
                </a:solidFill>
                <a:effectLst/>
                <a:latin typeface="arial" panose="020B0604020202020204" pitchFamily="34" charset="0"/>
              </a:rPr>
              <a:t>an approach to analyze the data using visual techniques</a:t>
            </a:r>
            <a:r>
              <a:rPr lang="en-US" b="0" i="0" dirty="0">
                <a:solidFill>
                  <a:schemeClr val="tx1"/>
                </a:solidFill>
                <a:effectLst/>
                <a:latin typeface="arial" panose="020B0604020202020204" pitchFamily="34" charset="0"/>
              </a:rPr>
              <a:t>. It is used to discover trends, patterns, or to check assumptions with the help of statistical summary and graphical representations</a:t>
            </a:r>
            <a:r>
              <a:rPr lang="en-US" b="0" i="0" dirty="0">
                <a:solidFill>
                  <a:srgbClr val="BDC1C6"/>
                </a:solidFill>
                <a:effectLst/>
                <a:latin typeface="arial" panose="020B0604020202020204" pitchFamily="34" charset="0"/>
              </a:rPr>
              <a:t>.</a:t>
            </a:r>
            <a:endParaRPr lang="en-US" dirty="0"/>
          </a:p>
          <a:p>
            <a:r>
              <a:rPr lang="en-US" dirty="0"/>
              <a:t>Before EDA the data is downloaded and has been called using essential libraries for the purpose of visualization and analysis.</a:t>
            </a:r>
            <a:endParaRPr lang="en-IN" dirty="0"/>
          </a:p>
        </p:txBody>
      </p:sp>
      <p:pic>
        <p:nvPicPr>
          <p:cNvPr id="72710" name="Picture 6" descr="Settings Icons – Download for Free in PNG and SVG">
            <a:extLst>
              <a:ext uri="{FF2B5EF4-FFF2-40B4-BE49-F238E27FC236}">
                <a16:creationId xmlns:a16="http://schemas.microsoft.com/office/drawing/2014/main" id="{3B3C3958-51E0-5F21-401F-C472886D59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38" r="9313" b="10683"/>
          <a:stretch/>
        </p:blipFill>
        <p:spPr bwMode="auto">
          <a:xfrm>
            <a:off x="5007885" y="4473661"/>
            <a:ext cx="1882777" cy="19822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4DA80CC-D5DC-A19D-8C9E-C14D1133FF5C}"/>
              </a:ext>
            </a:extLst>
          </p:cNvPr>
          <p:cNvPicPr>
            <a:picLocks noChangeAspect="1"/>
          </p:cNvPicPr>
          <p:nvPr/>
        </p:nvPicPr>
        <p:blipFill>
          <a:blip r:embed="rId3"/>
          <a:stretch>
            <a:fillRect/>
          </a:stretch>
        </p:blipFill>
        <p:spPr>
          <a:xfrm>
            <a:off x="827426" y="4375510"/>
            <a:ext cx="4146233" cy="2178530"/>
          </a:xfrm>
          <a:prstGeom prst="rect">
            <a:avLst/>
          </a:prstGeom>
        </p:spPr>
      </p:pic>
    </p:spTree>
    <p:extLst>
      <p:ext uri="{BB962C8B-B14F-4D97-AF65-F5344CB8AC3E}">
        <p14:creationId xmlns:p14="http://schemas.microsoft.com/office/powerpoint/2010/main" val="144030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9D2-514B-0F73-433F-FF82B183FA6D}"/>
              </a:ext>
            </a:extLst>
          </p:cNvPr>
          <p:cNvSpPr>
            <a:spLocks noGrp="1"/>
          </p:cNvSpPr>
          <p:nvPr>
            <p:ph type="title"/>
          </p:nvPr>
        </p:nvSpPr>
        <p:spPr/>
        <p:txBody>
          <a:bodyPr/>
          <a:lstStyle/>
          <a:p>
            <a:r>
              <a:rPr lang="en-IN" dirty="0"/>
              <a:t>Training of the model</a:t>
            </a:r>
          </a:p>
        </p:txBody>
      </p:sp>
      <p:sp>
        <p:nvSpPr>
          <p:cNvPr id="3" name="Content Placeholder 2">
            <a:extLst>
              <a:ext uri="{FF2B5EF4-FFF2-40B4-BE49-F238E27FC236}">
                <a16:creationId xmlns:a16="http://schemas.microsoft.com/office/drawing/2014/main" id="{74513194-D9F6-1158-57DE-4C7952A8E2E7}"/>
              </a:ext>
            </a:extLst>
          </p:cNvPr>
          <p:cNvSpPr>
            <a:spLocks noGrp="1"/>
          </p:cNvSpPr>
          <p:nvPr>
            <p:ph idx="1"/>
          </p:nvPr>
        </p:nvSpPr>
        <p:spPr/>
        <p:txBody>
          <a:bodyPr>
            <a:normAutofit/>
          </a:bodyPr>
          <a:lstStyle/>
          <a:p>
            <a:r>
              <a:rPr lang="en-IN" dirty="0"/>
              <a:t>After the EDA and Pre-processing the best random state was find with max accuracy.</a:t>
            </a:r>
          </a:p>
          <a:p>
            <a:r>
              <a:rPr lang="en-IN" dirty="0"/>
              <a:t>Various classification algorithms were used to determine the best fit model , algorithms such as-</a:t>
            </a:r>
          </a:p>
          <a:p>
            <a:pPr>
              <a:buFont typeface="Courier New" panose="02070309020205020404" pitchFamily="49" charset="0"/>
              <a:buChar char="o"/>
            </a:pPr>
            <a:r>
              <a:rPr lang="en-IN" dirty="0"/>
              <a:t>Decision tree classifier</a:t>
            </a:r>
          </a:p>
          <a:p>
            <a:pPr>
              <a:buFont typeface="Courier New" panose="02070309020205020404" pitchFamily="49" charset="0"/>
              <a:buChar char="o"/>
            </a:pPr>
            <a:r>
              <a:rPr lang="en-IN" dirty="0"/>
              <a:t>Random forest classifier </a:t>
            </a:r>
          </a:p>
          <a:p>
            <a:pPr>
              <a:buFont typeface="Courier New" panose="02070309020205020404" pitchFamily="49" charset="0"/>
              <a:buChar char="o"/>
            </a:pPr>
            <a:r>
              <a:rPr lang="en-IN" dirty="0" err="1"/>
              <a:t>Knn</a:t>
            </a:r>
            <a:r>
              <a:rPr lang="en-IN" dirty="0"/>
              <a:t> classifier</a:t>
            </a:r>
          </a:p>
          <a:p>
            <a:pPr>
              <a:buFont typeface="Wingdings" panose="05000000000000000000" pitchFamily="2" charset="2"/>
              <a:buChar char="Ø"/>
            </a:pPr>
            <a:r>
              <a:rPr lang="en-IN" dirty="0"/>
              <a:t>The best fit model was Random Forest classifier. It is giving the accuracy score of 95.5610374388399</a:t>
            </a:r>
          </a:p>
        </p:txBody>
      </p:sp>
    </p:spTree>
    <p:extLst>
      <p:ext uri="{BB962C8B-B14F-4D97-AF65-F5344CB8AC3E}">
        <p14:creationId xmlns:p14="http://schemas.microsoft.com/office/powerpoint/2010/main" val="1967970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41EB-7592-E551-0935-9F77A9FB5A20}"/>
              </a:ext>
            </a:extLst>
          </p:cNvPr>
          <p:cNvSpPr>
            <a:spLocks noGrp="1"/>
          </p:cNvSpPr>
          <p:nvPr>
            <p:ph type="title"/>
          </p:nvPr>
        </p:nvSpPr>
        <p:spPr/>
        <p:txBody>
          <a:bodyPr/>
          <a:lstStyle/>
          <a:p>
            <a:r>
              <a:rPr lang="en-IN" dirty="0"/>
              <a:t>Cross validation </a:t>
            </a:r>
          </a:p>
        </p:txBody>
      </p:sp>
      <p:sp>
        <p:nvSpPr>
          <p:cNvPr id="3" name="Content Placeholder 2">
            <a:extLst>
              <a:ext uri="{FF2B5EF4-FFF2-40B4-BE49-F238E27FC236}">
                <a16:creationId xmlns:a16="http://schemas.microsoft.com/office/drawing/2014/main" id="{EED9D16A-9BF1-DD44-796D-5ACC46AEE1A2}"/>
              </a:ext>
            </a:extLst>
          </p:cNvPr>
          <p:cNvSpPr>
            <a:spLocks noGrp="1"/>
          </p:cNvSpPr>
          <p:nvPr>
            <p:ph idx="1"/>
          </p:nvPr>
        </p:nvSpPr>
        <p:spPr>
          <a:xfrm>
            <a:off x="528744" y="2160589"/>
            <a:ext cx="8596668" cy="3880773"/>
          </a:xfrm>
        </p:spPr>
        <p:txBody>
          <a:bodyPr/>
          <a:lstStyle/>
          <a:p>
            <a:r>
              <a:rPr lang="en-IN" dirty="0"/>
              <a:t>After the training of the model we’ve done the cross validation </a:t>
            </a:r>
          </a:p>
          <a:p>
            <a:r>
              <a:rPr lang="en-IN" dirty="0"/>
              <a:t>And the best CV was for random forest classifier so we’ll continue with this model only cv score was = 0.8787884954086792</a:t>
            </a:r>
            <a:endParaRPr lang="en-US" dirty="0"/>
          </a:p>
          <a:p>
            <a:pPr marL="0" indent="0">
              <a:buNone/>
            </a:pPr>
            <a:endParaRPr lang="en-IN" dirty="0"/>
          </a:p>
        </p:txBody>
      </p:sp>
    </p:spTree>
    <p:extLst>
      <p:ext uri="{BB962C8B-B14F-4D97-AF65-F5344CB8AC3E}">
        <p14:creationId xmlns:p14="http://schemas.microsoft.com/office/powerpoint/2010/main" val="2448291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55EABD2-12A7-87E6-C92C-72306D00FF06}"/>
              </a:ext>
            </a:extLst>
          </p:cNvPr>
          <p:cNvSpPr>
            <a:spLocks noGrp="1"/>
          </p:cNvSpPr>
          <p:nvPr>
            <p:ph type="title"/>
          </p:nvPr>
        </p:nvSpPr>
        <p:spPr>
          <a:xfrm>
            <a:off x="818712" y="-118782"/>
            <a:ext cx="9404723" cy="1400530"/>
          </a:xfrm>
        </p:spPr>
        <p:txBody>
          <a:bodyPr>
            <a:normAutofit/>
          </a:bodyPr>
          <a:lstStyle/>
          <a:p>
            <a:r>
              <a:rPr lang="en-US" sz="4800" dirty="0">
                <a:solidFill>
                  <a:schemeClr val="tx1"/>
                </a:solidFill>
                <a:effectLst>
                  <a:outerShdw blurRad="38100" dist="342900" dir="2700000" algn="tl">
                    <a:srgbClr val="000000">
                      <a:alpha val="43137"/>
                    </a:srgbClr>
                  </a:outerShdw>
                </a:effectLst>
              </a:rPr>
              <a:t>Understanding and conclusion</a:t>
            </a:r>
            <a:endParaRPr lang="en-IN" sz="4800" dirty="0">
              <a:solidFill>
                <a:schemeClr val="tx1"/>
              </a:solidFill>
              <a:effectLst>
                <a:outerShdw blurRad="38100" dist="3429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23FC0A4C-7A01-8325-36B3-6B9D0029CE6A}"/>
              </a:ext>
            </a:extLst>
          </p:cNvPr>
          <p:cNvSpPr>
            <a:spLocks noGrp="1"/>
          </p:cNvSpPr>
          <p:nvPr>
            <p:ph idx="1"/>
          </p:nvPr>
        </p:nvSpPr>
        <p:spPr/>
        <p:txBody>
          <a:bodyPr/>
          <a:lstStyle/>
          <a:p>
            <a:r>
              <a:rPr lang="en-IN" dirty="0"/>
              <a:t>We conclude that </a:t>
            </a:r>
            <a:r>
              <a:rPr lang="en-IN" dirty="0" err="1"/>
              <a:t>RandomForestclassifier</a:t>
            </a:r>
            <a:r>
              <a:rPr lang="en-IN" dirty="0"/>
              <a:t> is the best fit model among all.</a:t>
            </a:r>
          </a:p>
          <a:p>
            <a:r>
              <a:rPr lang="en-IN" dirty="0"/>
              <a:t>We get a cross </a:t>
            </a:r>
            <a:r>
              <a:rPr lang="en-IN" dirty="0" err="1"/>
              <a:t>val</a:t>
            </a:r>
            <a:r>
              <a:rPr lang="en-IN" dirty="0"/>
              <a:t> score of 0.8787884954086792</a:t>
            </a:r>
          </a:p>
          <a:p>
            <a:r>
              <a:rPr lang="en-IN" dirty="0"/>
              <a:t>Accuracy score of 95.5610374388399</a:t>
            </a:r>
          </a:p>
          <a:p>
            <a:r>
              <a:rPr lang="en-IN" dirty="0"/>
              <a:t>There are various factors that lead to default in payment of micro credit loan .</a:t>
            </a:r>
          </a:p>
          <a:p>
            <a:endParaRPr lang="en-IN" dirty="0"/>
          </a:p>
        </p:txBody>
      </p:sp>
      <p:pic>
        <p:nvPicPr>
          <p:cNvPr id="74754" name="Picture 2" descr="Why You Need to Check for Understanding - Executive Leadership Consulting">
            <a:extLst>
              <a:ext uri="{FF2B5EF4-FFF2-40B4-BE49-F238E27FC236}">
                <a16:creationId xmlns:a16="http://schemas.microsoft.com/office/drawing/2014/main" id="{ED4DAFDC-C0C3-0C73-6C84-0884B8C59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412" y="4800599"/>
            <a:ext cx="3599757" cy="185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237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0B6155-8226-80E9-5EC6-212FAC98083F}"/>
              </a:ext>
            </a:extLst>
          </p:cNvPr>
          <p:cNvSpPr>
            <a:spLocks noGrp="1"/>
          </p:cNvSpPr>
          <p:nvPr>
            <p:ph type="title"/>
          </p:nvPr>
        </p:nvSpPr>
        <p:spPr>
          <a:xfrm>
            <a:off x="867858" y="253365"/>
            <a:ext cx="9404723" cy="1400530"/>
          </a:xfrm>
          <a:effectLst>
            <a:outerShdw blurRad="50800" dist="38100" dir="5400000" algn="t" rotWithShape="0">
              <a:prstClr val="black">
                <a:alpha val="40000"/>
              </a:prstClr>
            </a:outerShdw>
          </a:effectLst>
        </p:spPr>
        <p:txBody>
          <a:bodyPr/>
          <a:lstStyle/>
          <a:p>
            <a:pPr algn="ctr"/>
            <a:r>
              <a:rPr lang="en-US" sz="7200" dirty="0">
                <a:solidFill>
                  <a:schemeClr val="bg1"/>
                </a:solidFill>
                <a:effectLst>
                  <a:outerShdw blurRad="38100" dist="38100" dir="2700000" algn="tl">
                    <a:srgbClr val="000000">
                      <a:alpha val="43137"/>
                    </a:srgbClr>
                  </a:outerShdw>
                </a:effectLst>
              </a:rPr>
              <a:t>Thank you</a:t>
            </a:r>
            <a:endParaRPr lang="en-IN" sz="7200" dirty="0">
              <a:solidFill>
                <a:schemeClr val="bg1"/>
              </a:solidFill>
              <a:effectLst>
                <a:outerShdw blurRad="38100" dist="38100" dir="2700000" algn="tl">
                  <a:srgbClr val="000000">
                    <a:alpha val="43137"/>
                  </a:srgbClr>
                </a:outerShdw>
              </a:effectLst>
            </a:endParaRPr>
          </a:p>
        </p:txBody>
      </p:sp>
      <p:pic>
        <p:nvPicPr>
          <p:cNvPr id="75778" name="Picture 2" descr="Be positive, smile, repeat">
            <a:extLst>
              <a:ext uri="{FF2B5EF4-FFF2-40B4-BE49-F238E27FC236}">
                <a16:creationId xmlns:a16="http://schemas.microsoft.com/office/drawing/2014/main" id="{6838F718-02D9-73DA-0D09-96BCBE04A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301" y="4160520"/>
            <a:ext cx="3694748" cy="2444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0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9658-C5D1-FEF8-B504-FAADF4731274}"/>
              </a:ext>
            </a:extLst>
          </p:cNvPr>
          <p:cNvSpPr>
            <a:spLocks noGrp="1"/>
          </p:cNvSpPr>
          <p:nvPr>
            <p:ph type="title"/>
          </p:nvPr>
        </p:nvSpPr>
        <p:spPr/>
        <p:txBody>
          <a:bodyPr/>
          <a:lstStyle/>
          <a:p>
            <a:r>
              <a:rPr lang="en-US" u="sng" dirty="0">
                <a:solidFill>
                  <a:schemeClr val="tx1"/>
                </a:solidFill>
                <a:effectLst>
                  <a:outerShdw blurRad="38100" dist="190500" dir="2700000" algn="tl">
                    <a:srgbClr val="000000">
                      <a:alpha val="43137"/>
                    </a:srgbClr>
                  </a:outerShdw>
                </a:effectLst>
              </a:rPr>
              <a:t>How to do EDA</a:t>
            </a:r>
            <a:endParaRPr lang="en-IN" u="sng" dirty="0">
              <a:solidFill>
                <a:schemeClr val="tx1"/>
              </a:solidFill>
              <a:effectLst>
                <a:outerShdw blurRad="38100" dist="1905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A5A9A48-2914-87CB-7B55-1481D9F53DC9}"/>
              </a:ext>
            </a:extLst>
          </p:cNvPr>
          <p:cNvSpPr>
            <a:spLocks noGrp="1"/>
          </p:cNvSpPr>
          <p:nvPr>
            <p:ph idx="1"/>
          </p:nvPr>
        </p:nvSpPr>
        <p:spPr>
          <a:xfrm>
            <a:off x="810000" y="2731770"/>
            <a:ext cx="8946541" cy="4031459"/>
          </a:xfrm>
        </p:spPr>
        <p:txBody>
          <a:bodyPr>
            <a:normAutofit fontScale="92500" lnSpcReduction="10000"/>
          </a:bodyPr>
          <a:lstStyle/>
          <a:p>
            <a:pPr marL="36900" indent="0">
              <a:buNone/>
            </a:pPr>
            <a:r>
              <a:rPr lang="en-US" dirty="0"/>
              <a:t>These are certain steps that are to be performed in EDA:-</a:t>
            </a:r>
            <a:endParaRPr lang="en-US" b="0" i="0" dirty="0">
              <a:solidFill>
                <a:srgbClr val="BDC1C6"/>
              </a:solidFill>
              <a:effectLst/>
              <a:latin typeface="arial" panose="020B0604020202020204" pitchFamily="34" charset="0"/>
            </a:endParaRPr>
          </a:p>
          <a:p>
            <a:pPr algn="l">
              <a:buFont typeface="+mj-lt"/>
              <a:buAutoNum type="arabicPeriod"/>
            </a:pPr>
            <a:r>
              <a:rPr lang="en-US" dirty="0">
                <a:solidFill>
                  <a:schemeClr val="tx1"/>
                </a:solidFill>
                <a:effectLst/>
                <a:latin typeface="arial" panose="020B0604020202020204" pitchFamily="34" charset="0"/>
              </a:rPr>
              <a:t>Downloading the dataset.</a:t>
            </a:r>
            <a:endParaRPr lang="en-US" b="0" i="0" dirty="0">
              <a:solidFill>
                <a:schemeClr val="tx1"/>
              </a:solidFill>
              <a:effectLst/>
              <a:latin typeface="arial" panose="020B0604020202020204" pitchFamily="34" charset="0"/>
            </a:endParaRPr>
          </a:p>
          <a:p>
            <a:pPr algn="l">
              <a:buFont typeface="+mj-lt"/>
              <a:buAutoNum type="arabicPeriod"/>
            </a:pPr>
            <a:r>
              <a:rPr lang="en-US" b="0" i="0" dirty="0">
                <a:solidFill>
                  <a:schemeClr val="tx1"/>
                </a:solidFill>
                <a:effectLst/>
                <a:latin typeface="arial" panose="020B0604020202020204" pitchFamily="34" charset="0"/>
              </a:rPr>
              <a:t>Observe your dataset.</a:t>
            </a:r>
          </a:p>
          <a:p>
            <a:pPr>
              <a:buFont typeface="+mj-lt"/>
              <a:buAutoNum type="arabicPeriod"/>
            </a:pPr>
            <a:r>
              <a:rPr lang="en-US" b="0" i="0" dirty="0">
                <a:solidFill>
                  <a:schemeClr val="tx1"/>
                </a:solidFill>
                <a:effectLst/>
                <a:latin typeface="arial" panose="020B0604020202020204" pitchFamily="34" charset="0"/>
              </a:rPr>
              <a:t>Find any missing values or the null values.</a:t>
            </a:r>
          </a:p>
          <a:p>
            <a:pPr>
              <a:buFont typeface="+mj-lt"/>
              <a:buAutoNum type="arabicPeriod"/>
            </a:pPr>
            <a:r>
              <a:rPr lang="en-US" b="0" i="0" dirty="0">
                <a:solidFill>
                  <a:schemeClr val="tx1"/>
                </a:solidFill>
                <a:effectLst/>
                <a:latin typeface="arial" panose="020B0604020202020204" pitchFamily="34" charset="0"/>
              </a:rPr>
              <a:t>Find the shape of your dataset.</a:t>
            </a:r>
          </a:p>
          <a:p>
            <a:pPr algn="l">
              <a:buFont typeface="+mj-lt"/>
              <a:buAutoNum type="arabicPeriod"/>
            </a:pPr>
            <a:r>
              <a:rPr lang="en-US" b="0" i="0" dirty="0">
                <a:solidFill>
                  <a:schemeClr val="tx1"/>
                </a:solidFill>
                <a:effectLst/>
                <a:latin typeface="arial" panose="020B0604020202020204" pitchFamily="34" charset="0"/>
              </a:rPr>
              <a:t>Organizing a dataset.</a:t>
            </a:r>
          </a:p>
          <a:p>
            <a:pPr algn="l">
              <a:buFont typeface="+mj-lt"/>
              <a:buAutoNum type="arabicPeriod"/>
            </a:pPr>
            <a:r>
              <a:rPr lang="en-US" b="0" i="0" dirty="0">
                <a:solidFill>
                  <a:schemeClr val="tx1"/>
                </a:solidFill>
                <a:effectLst/>
                <a:latin typeface="arial" panose="020B0604020202020204" pitchFamily="34" charset="0"/>
              </a:rPr>
              <a:t>Understanding variables.</a:t>
            </a:r>
          </a:p>
          <a:p>
            <a:pPr>
              <a:buFont typeface="+mj-lt"/>
              <a:buAutoNum type="arabicPeriod"/>
            </a:pPr>
            <a:r>
              <a:rPr lang="en-US" b="0" i="0" dirty="0">
                <a:solidFill>
                  <a:schemeClr val="tx1"/>
                </a:solidFill>
                <a:effectLst/>
                <a:latin typeface="arial" panose="020B0604020202020204" pitchFamily="34" charset="0"/>
              </a:rPr>
              <a:t>Visual representation of the data for better understanding </a:t>
            </a:r>
            <a:r>
              <a:rPr lang="en-US" dirty="0">
                <a:solidFill>
                  <a:schemeClr val="tx1"/>
                </a:solidFill>
                <a:effectLst/>
                <a:latin typeface="arial" panose="020B0604020202020204" pitchFamily="34" charset="0"/>
              </a:rPr>
              <a:t>using seaborn and matplotlib libraries.</a:t>
            </a:r>
          </a:p>
          <a:p>
            <a:pPr>
              <a:buFont typeface="+mj-lt"/>
              <a:buAutoNum type="arabicPeriod"/>
            </a:pPr>
            <a:r>
              <a:rPr lang="en-US" dirty="0">
                <a:solidFill>
                  <a:schemeClr val="tx1"/>
                </a:solidFill>
                <a:effectLst/>
                <a:latin typeface="arial" panose="020B0604020202020204" pitchFamily="34" charset="0"/>
              </a:rPr>
              <a:t>Describing the data.</a:t>
            </a:r>
          </a:p>
          <a:p>
            <a:pPr>
              <a:buFont typeface="+mj-lt"/>
              <a:buAutoNum type="arabicPeriod"/>
            </a:pPr>
            <a:r>
              <a:rPr lang="en-US" b="0" i="0" dirty="0">
                <a:solidFill>
                  <a:schemeClr val="tx1"/>
                </a:solidFill>
                <a:effectLst/>
                <a:latin typeface="arial" panose="020B0604020202020204" pitchFamily="34" charset="0"/>
              </a:rPr>
              <a:t>Identify relationships (correlation) in your dataset. </a:t>
            </a:r>
          </a:p>
          <a:p>
            <a:pPr>
              <a:buFont typeface="+mj-lt"/>
              <a:buAutoNum type="arabicPeriod"/>
            </a:pPr>
            <a:endParaRPr lang="en-US" b="0" i="0" dirty="0">
              <a:solidFill>
                <a:srgbClr val="BDC1C6"/>
              </a:solidFill>
              <a:effectLst/>
              <a:latin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400D32E9-C14D-7559-00CA-360DD150C46C}"/>
              </a:ext>
            </a:extLst>
          </p:cNvPr>
          <p:cNvPicPr>
            <a:picLocks noChangeAspect="1"/>
          </p:cNvPicPr>
          <p:nvPr/>
        </p:nvPicPr>
        <p:blipFill>
          <a:blip r:embed="rId2"/>
          <a:stretch>
            <a:fillRect/>
          </a:stretch>
        </p:blipFill>
        <p:spPr>
          <a:xfrm>
            <a:off x="9756541" y="2357437"/>
            <a:ext cx="2143125" cy="2143125"/>
          </a:xfrm>
          <a:prstGeom prst="rect">
            <a:avLst/>
          </a:prstGeom>
        </p:spPr>
      </p:pic>
    </p:spTree>
    <p:extLst>
      <p:ext uri="{BB962C8B-B14F-4D97-AF65-F5344CB8AC3E}">
        <p14:creationId xmlns:p14="http://schemas.microsoft.com/office/powerpoint/2010/main" val="399244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A615-F508-AEE1-1CE3-0256E66595A2}"/>
              </a:ext>
            </a:extLst>
          </p:cNvPr>
          <p:cNvSpPr>
            <a:spLocks noGrp="1"/>
          </p:cNvSpPr>
          <p:nvPr>
            <p:ph type="title"/>
          </p:nvPr>
        </p:nvSpPr>
        <p:spPr/>
        <p:txBody>
          <a:bodyPr/>
          <a:lstStyle/>
          <a:p>
            <a:r>
              <a:rPr lang="en-US" dirty="0">
                <a:solidFill>
                  <a:schemeClr val="tx1"/>
                </a:solidFill>
                <a:effectLst>
                  <a:outerShdw blurRad="190500" dist="457200" dir="4500000" algn="tl">
                    <a:srgbClr val="000000">
                      <a:alpha val="54000"/>
                    </a:srgbClr>
                  </a:outerShdw>
                </a:effectLst>
              </a:rPr>
              <a:t>EDA</a:t>
            </a:r>
            <a:endParaRPr lang="en-IN" dirty="0">
              <a:solidFill>
                <a:schemeClr val="tx1"/>
              </a:solidFill>
              <a:effectLst>
                <a:outerShdw blurRad="190500" dist="457200" dir="4500000" algn="tl">
                  <a:srgbClr val="000000">
                    <a:alpha val="54000"/>
                  </a:srgbClr>
                </a:outerShdw>
              </a:effectLst>
            </a:endParaRPr>
          </a:p>
        </p:txBody>
      </p:sp>
      <p:sp>
        <p:nvSpPr>
          <p:cNvPr id="6" name="Content Placeholder 5">
            <a:extLst>
              <a:ext uri="{FF2B5EF4-FFF2-40B4-BE49-F238E27FC236}">
                <a16:creationId xmlns:a16="http://schemas.microsoft.com/office/drawing/2014/main" id="{5131B8B4-3213-69FF-731A-4C3ACBE9BC39}"/>
              </a:ext>
            </a:extLst>
          </p:cNvPr>
          <p:cNvSpPr>
            <a:spLocks noGrp="1"/>
          </p:cNvSpPr>
          <p:nvPr>
            <p:ph idx="1"/>
          </p:nvPr>
        </p:nvSpPr>
        <p:spPr>
          <a:xfrm>
            <a:off x="677334" y="1930400"/>
            <a:ext cx="8596668" cy="4318000"/>
          </a:xfrm>
        </p:spPr>
        <p:txBody>
          <a:bodyPr>
            <a:normAutofit/>
          </a:bodyPr>
          <a:lstStyle/>
          <a:p>
            <a:r>
              <a:rPr lang="en-US" dirty="0">
                <a:solidFill>
                  <a:schemeClr val="tx1"/>
                </a:solidFill>
              </a:rPr>
              <a:t>Before EDA the data is downloaded FROM CSV file and has been called using essential libraries for the purpose of visualization and analysis in the </a:t>
            </a:r>
            <a:r>
              <a:rPr lang="en-US" u="sng" dirty="0">
                <a:solidFill>
                  <a:schemeClr val="accent1"/>
                </a:solidFill>
              </a:rPr>
              <a:t>variable (</a:t>
            </a:r>
            <a:r>
              <a:rPr lang="en-US" u="sng" dirty="0" err="1">
                <a:solidFill>
                  <a:schemeClr val="accent1"/>
                </a:solidFill>
              </a:rPr>
              <a:t>df</a:t>
            </a:r>
            <a:r>
              <a:rPr lang="en-US" u="sng" dirty="0">
                <a:solidFill>
                  <a:schemeClr val="accent1"/>
                </a:solidFill>
              </a:rPr>
              <a:t>).</a:t>
            </a:r>
          </a:p>
          <a:p>
            <a:r>
              <a:rPr lang="en-US" dirty="0">
                <a:solidFill>
                  <a:schemeClr val="tx1"/>
                </a:solidFill>
              </a:rPr>
              <a:t>Then the shape is found using the required code which is </a:t>
            </a:r>
            <a:r>
              <a:rPr lang="en-US" u="sng" dirty="0">
                <a:solidFill>
                  <a:schemeClr val="accent1"/>
                </a:solidFill>
              </a:rPr>
              <a:t>209593 rows and 37 columns.</a:t>
            </a:r>
          </a:p>
          <a:p>
            <a:r>
              <a:rPr lang="en-US" dirty="0">
                <a:solidFill>
                  <a:schemeClr val="tx1"/>
                </a:solidFill>
              </a:rPr>
              <a:t>Then the null values present in the data is found using the required code </a:t>
            </a:r>
            <a:r>
              <a:rPr lang="en-US" u="sng" dirty="0">
                <a:solidFill>
                  <a:schemeClr val="accent1"/>
                </a:solidFill>
              </a:rPr>
              <a:t>which are then treated using imputation techniques</a:t>
            </a:r>
            <a:r>
              <a:rPr lang="en-US" u="sng" dirty="0"/>
              <a:t>(if there are null values).</a:t>
            </a:r>
          </a:p>
          <a:p>
            <a:r>
              <a:rPr lang="en-US" dirty="0">
                <a:solidFill>
                  <a:schemeClr val="tx1"/>
                </a:solidFill>
              </a:rPr>
              <a:t>Then the unique values are found in the particular columns using required code.</a:t>
            </a:r>
            <a:endParaRPr lang="en-IN" dirty="0">
              <a:solidFill>
                <a:schemeClr val="tx1"/>
              </a:solidFill>
            </a:endParaRPr>
          </a:p>
          <a:p>
            <a:r>
              <a:rPr lang="en-IN" dirty="0">
                <a:solidFill>
                  <a:schemeClr val="tx1"/>
                </a:solidFill>
              </a:rPr>
              <a:t>Then we find the duplicate values present in the dataset which is 0</a:t>
            </a:r>
          </a:p>
        </p:txBody>
      </p:sp>
    </p:spTree>
    <p:extLst>
      <p:ext uri="{BB962C8B-B14F-4D97-AF65-F5344CB8AC3E}">
        <p14:creationId xmlns:p14="http://schemas.microsoft.com/office/powerpoint/2010/main" val="396455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F3416-1A92-B3B2-FA71-47C5A53A5711}"/>
              </a:ext>
            </a:extLst>
          </p:cNvPr>
          <p:cNvSpPr>
            <a:spLocks noGrp="1"/>
          </p:cNvSpPr>
          <p:nvPr>
            <p:ph idx="1"/>
          </p:nvPr>
        </p:nvSpPr>
        <p:spPr>
          <a:xfrm>
            <a:off x="699692" y="2514600"/>
            <a:ext cx="10353762" cy="4549140"/>
          </a:xfrm>
        </p:spPr>
        <p:txBody>
          <a:bodyPr>
            <a:normAutofit fontScale="85000" lnSpcReduction="20000"/>
          </a:bodyPr>
          <a:lstStyle/>
          <a:p>
            <a:r>
              <a:rPr lang="en-US" dirty="0"/>
              <a:t>Then we do the visualization of the data using essential libraries </a:t>
            </a:r>
            <a:r>
              <a:rPr lang="en-US" dirty="0">
                <a:solidFill>
                  <a:schemeClr val="accent1"/>
                </a:solidFill>
              </a:rPr>
              <a:t>(Seaborn and Matplotlib).</a:t>
            </a:r>
          </a:p>
          <a:p>
            <a:r>
              <a:rPr lang="en-US" dirty="0"/>
              <a:t>Then for describing and finding correlation in the data we will do the encoding of it in order to make is understandable and readable for the computer so that the processing can be done perfectly.</a:t>
            </a:r>
          </a:p>
          <a:p>
            <a:r>
              <a:rPr lang="en-US" dirty="0"/>
              <a:t>Then describing of the data comes .</a:t>
            </a:r>
          </a:p>
          <a:p>
            <a:r>
              <a:rPr lang="en-US" dirty="0"/>
              <a:t>Then checking for outliers.</a:t>
            </a:r>
          </a:p>
          <a:p>
            <a:r>
              <a:rPr lang="en-US" dirty="0"/>
              <a:t>The comes finding correlation of the data.</a:t>
            </a:r>
          </a:p>
          <a:p>
            <a:r>
              <a:rPr lang="en-US" dirty="0"/>
              <a:t>Then removing outliers.</a:t>
            </a:r>
          </a:p>
          <a:p>
            <a:r>
              <a:rPr lang="en-US" dirty="0"/>
              <a:t>Then checking the skewness in the data and removing it.</a:t>
            </a:r>
          </a:p>
          <a:p>
            <a:r>
              <a:rPr lang="en-US" dirty="0"/>
              <a:t>Then we’ll do the further process of training and building model (finding best random state, creating train test split and fitting in various algorithms)</a:t>
            </a:r>
          </a:p>
          <a:p>
            <a:r>
              <a:rPr lang="en-US" dirty="0"/>
              <a:t>Then we’ll do cross validation.</a:t>
            </a:r>
          </a:p>
          <a:p>
            <a:r>
              <a:rPr lang="en-US" dirty="0"/>
              <a:t>Then we’ll do the hyperparameter tunning.</a:t>
            </a:r>
          </a:p>
          <a:p>
            <a:r>
              <a:rPr lang="en-US" dirty="0"/>
              <a:t>Then we’ll print the ROC AUC curve</a:t>
            </a:r>
          </a:p>
          <a:p>
            <a:pPr marL="0" indent="0">
              <a:buNone/>
            </a:pPr>
            <a:endParaRPr lang="en-US" dirty="0"/>
          </a:p>
          <a:p>
            <a:pPr marL="0" indent="0">
              <a:buNone/>
            </a:pPr>
            <a:r>
              <a:rPr lang="en-US" dirty="0"/>
              <a:t>These all steps have been done in the </a:t>
            </a:r>
            <a:r>
              <a:rPr lang="en-US" dirty="0" err="1"/>
              <a:t>jupyter</a:t>
            </a: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3327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D3F39-7798-44A5-CEE5-B73B0D39581A}"/>
              </a:ext>
            </a:extLst>
          </p:cNvPr>
          <p:cNvSpPr>
            <a:spLocks noGrp="1"/>
          </p:cNvSpPr>
          <p:nvPr>
            <p:ph idx="1"/>
          </p:nvPr>
        </p:nvSpPr>
        <p:spPr>
          <a:xfrm>
            <a:off x="1174749" y="490381"/>
            <a:ext cx="8946541" cy="5054599"/>
          </a:xfrm>
          <a:effectLst>
            <a:outerShdw blurRad="50800" dist="50800" dir="5400000" algn="ctr" rotWithShape="0">
              <a:schemeClr val="tx1">
                <a:alpha val="0"/>
              </a:schemeClr>
            </a:outerShdw>
          </a:effectLst>
        </p:spPr>
        <p:txBody>
          <a:bodyPr>
            <a:noAutofit/>
          </a:bodyPr>
          <a:lstStyle/>
          <a:p>
            <a:pPr marL="0" indent="0" algn="ctr">
              <a:buNone/>
            </a:pPr>
            <a:r>
              <a:rPr lang="en-US" sz="6600" dirty="0">
                <a:solidFill>
                  <a:srgbClr val="FFC000"/>
                </a:solidFill>
                <a:effectLst>
                  <a:outerShdw blurRad="50800" dist="393700" dir="9180000" sx="128000" sy="128000" algn="ctr" rotWithShape="0">
                    <a:srgbClr val="000000">
                      <a:alpha val="39000"/>
                    </a:srgbClr>
                  </a:outerShdw>
                </a:effectLst>
                <a:latin typeface="Algerian" panose="04020705040A02060702" pitchFamily="82" charset="0"/>
              </a:rPr>
              <a:t>visual representation</a:t>
            </a:r>
            <a:br>
              <a:rPr lang="en-US" sz="6600" dirty="0">
                <a:solidFill>
                  <a:srgbClr val="FFC000"/>
                </a:solidFill>
                <a:effectLst>
                  <a:outerShdw blurRad="50800" dist="393700" dir="9180000" sx="128000" sy="128000" algn="ctr" rotWithShape="0">
                    <a:srgbClr val="000000">
                      <a:alpha val="39000"/>
                    </a:srgbClr>
                  </a:outerShdw>
                </a:effectLst>
                <a:latin typeface="Algerian" panose="04020705040A02060702" pitchFamily="82" charset="0"/>
              </a:rPr>
            </a:br>
            <a:r>
              <a:rPr lang="en-US" sz="6600" dirty="0">
                <a:solidFill>
                  <a:srgbClr val="FFC000"/>
                </a:solidFill>
                <a:effectLst>
                  <a:outerShdw blurRad="50800" dist="393700" dir="9180000" sx="128000" sy="128000" algn="ctr" rotWithShape="0">
                    <a:srgbClr val="000000">
                      <a:alpha val="39000"/>
                    </a:srgbClr>
                  </a:outerShdw>
                </a:effectLst>
                <a:latin typeface="Algerian" panose="04020705040A02060702" pitchFamily="82" charset="0"/>
              </a:rPr>
              <a:t>of </a:t>
            </a:r>
            <a:br>
              <a:rPr lang="en-US" sz="6600" dirty="0">
                <a:solidFill>
                  <a:srgbClr val="FFC000"/>
                </a:solidFill>
                <a:effectLst>
                  <a:outerShdw blurRad="50800" dist="393700" dir="9180000" sx="128000" sy="128000" algn="ctr" rotWithShape="0">
                    <a:srgbClr val="000000">
                      <a:alpha val="39000"/>
                    </a:srgbClr>
                  </a:outerShdw>
                </a:effectLst>
                <a:latin typeface="Algerian" panose="04020705040A02060702" pitchFamily="82" charset="0"/>
              </a:rPr>
            </a:br>
            <a:r>
              <a:rPr lang="en-US" sz="6600" dirty="0">
                <a:solidFill>
                  <a:srgbClr val="FFC000"/>
                </a:solidFill>
                <a:effectLst>
                  <a:outerShdw blurRad="50800" dist="393700" dir="9180000" sx="128000" sy="128000" algn="ctr" rotWithShape="0">
                    <a:srgbClr val="000000">
                      <a:alpha val="39000"/>
                    </a:srgbClr>
                  </a:outerShdw>
                </a:effectLst>
                <a:latin typeface="Algerian" panose="04020705040A02060702" pitchFamily="82" charset="0"/>
              </a:rPr>
              <a:t>the data</a:t>
            </a:r>
            <a:br>
              <a:rPr lang="en-US" sz="6600" dirty="0">
                <a:solidFill>
                  <a:srgbClr val="FFC000"/>
                </a:solidFill>
                <a:effectLst>
                  <a:outerShdw blurRad="50800" dist="393700" dir="9180000" sx="128000" sy="128000" algn="ctr" rotWithShape="0">
                    <a:srgbClr val="000000">
                      <a:alpha val="39000"/>
                    </a:srgbClr>
                  </a:outerShdw>
                </a:effectLst>
                <a:latin typeface="Algerian" panose="04020705040A02060702" pitchFamily="82" charset="0"/>
              </a:rPr>
            </a:br>
            <a:r>
              <a:rPr lang="en-US" sz="6600" dirty="0">
                <a:solidFill>
                  <a:srgbClr val="FFC000"/>
                </a:solidFill>
                <a:effectLst>
                  <a:outerShdw blurRad="50800" dist="393700" dir="9180000" sx="128000" sy="128000" algn="ctr" rotWithShape="0">
                    <a:srgbClr val="000000">
                      <a:alpha val="39000"/>
                    </a:srgbClr>
                  </a:outerShdw>
                </a:effectLst>
                <a:latin typeface="Algerian" panose="04020705040A02060702" pitchFamily="82" charset="0"/>
              </a:rPr>
              <a:t>(</a:t>
            </a:r>
            <a:r>
              <a:rPr lang="en-US" sz="6600" dirty="0" err="1">
                <a:solidFill>
                  <a:srgbClr val="FFC000"/>
                </a:solidFill>
                <a:effectLst>
                  <a:outerShdw blurRad="50800" dist="393700" dir="9180000" sx="128000" sy="128000" algn="ctr" rotWithShape="0">
                    <a:srgbClr val="000000">
                      <a:alpha val="39000"/>
                    </a:srgbClr>
                  </a:outerShdw>
                </a:effectLst>
                <a:latin typeface="Algerian" panose="04020705040A02060702" pitchFamily="82" charset="0"/>
              </a:rPr>
              <a:t>eda</a:t>
            </a:r>
            <a:r>
              <a:rPr lang="en-US" sz="6600" dirty="0">
                <a:solidFill>
                  <a:srgbClr val="FFC000"/>
                </a:solidFill>
                <a:effectLst>
                  <a:outerShdw blurRad="50800" dist="393700" dir="9180000" sx="128000" sy="128000" algn="ctr" rotWithShape="0">
                    <a:srgbClr val="000000">
                      <a:alpha val="39000"/>
                    </a:srgbClr>
                  </a:outerShdw>
                </a:effectLst>
                <a:latin typeface="Algerian" panose="04020705040A02060702" pitchFamily="82" charset="0"/>
              </a:rPr>
              <a:t>)</a:t>
            </a:r>
            <a:endParaRPr lang="en-IN" sz="6600" dirty="0">
              <a:solidFill>
                <a:srgbClr val="FFC000"/>
              </a:solidFill>
              <a:effectLst>
                <a:outerShdw blurRad="50800" dist="393700" dir="9180000" sx="128000" sy="128000" algn="ctr" rotWithShape="0">
                  <a:srgbClr val="000000">
                    <a:alpha val="39000"/>
                  </a:srgbClr>
                </a:outerShdw>
              </a:effectLst>
            </a:endParaRPr>
          </a:p>
        </p:txBody>
      </p:sp>
      <p:pic>
        <p:nvPicPr>
          <p:cNvPr id="71684" name="Picture 4" descr="How to Use Data Visualization in Your Content to Increase Readers and Leads">
            <a:extLst>
              <a:ext uri="{FF2B5EF4-FFF2-40B4-BE49-F238E27FC236}">
                <a16:creationId xmlns:a16="http://schemas.microsoft.com/office/drawing/2014/main" id="{3CAEF5AD-78CE-4467-ACE1-42CF43916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 y="4944744"/>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71686" name="Picture 6" descr="Data Visualization: A Step by Step Guide | Techfunnel">
            <a:extLst>
              <a:ext uri="{FF2B5EF4-FFF2-40B4-BE49-F238E27FC236}">
                <a16:creationId xmlns:a16="http://schemas.microsoft.com/office/drawing/2014/main" id="{50C40AAC-29E2-8BED-B014-A3DB207AC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4426" y="4572001"/>
            <a:ext cx="3353728" cy="194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96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6720AA-891B-8D43-503B-F50F0F03343A}"/>
              </a:ext>
            </a:extLst>
          </p:cNvPr>
          <p:cNvSpPr>
            <a:spLocks noGrp="1"/>
          </p:cNvSpPr>
          <p:nvPr>
            <p:ph type="title"/>
          </p:nvPr>
        </p:nvSpPr>
        <p:spPr>
          <a:xfrm>
            <a:off x="814728" y="664713"/>
            <a:ext cx="4852988" cy="870215"/>
          </a:xfrm>
        </p:spPr>
        <p:txBody>
          <a:bodyPr>
            <a:normAutofit/>
          </a:bodyPr>
          <a:lstStyle/>
          <a:p>
            <a:r>
              <a:rPr lang="en-US" sz="3600" dirty="0">
                <a:solidFill>
                  <a:schemeClr val="tx1"/>
                </a:solidFill>
              </a:rPr>
              <a:t>1. Column - label </a:t>
            </a:r>
            <a:endParaRPr lang="en-IN" sz="3600" dirty="0">
              <a:solidFill>
                <a:schemeClr val="tx1"/>
              </a:solidFill>
            </a:endParaRPr>
          </a:p>
        </p:txBody>
      </p:sp>
      <p:sp>
        <p:nvSpPr>
          <p:cNvPr id="4" name="Picture Placeholder 3">
            <a:extLst>
              <a:ext uri="{FF2B5EF4-FFF2-40B4-BE49-F238E27FC236}">
                <a16:creationId xmlns:a16="http://schemas.microsoft.com/office/drawing/2014/main" id="{88D20691-8EA6-F95C-DFEC-EA19CE410EE7}"/>
              </a:ext>
            </a:extLst>
          </p:cNvPr>
          <p:cNvSpPr>
            <a:spLocks noGrp="1"/>
          </p:cNvSpPr>
          <p:nvPr>
            <p:ph type="pic" sz="quarter" idx="13"/>
          </p:nvPr>
        </p:nvSpPr>
        <p:spPr>
          <a:xfrm>
            <a:off x="6096000" y="0"/>
            <a:ext cx="6096000" cy="6858000"/>
          </a:xfrm>
        </p:spPr>
      </p:sp>
      <p:sp>
        <p:nvSpPr>
          <p:cNvPr id="3" name="Text Placeholder 2">
            <a:extLst>
              <a:ext uri="{FF2B5EF4-FFF2-40B4-BE49-F238E27FC236}">
                <a16:creationId xmlns:a16="http://schemas.microsoft.com/office/drawing/2014/main" id="{215603BA-042B-987C-EE87-494AF84641FA}"/>
              </a:ext>
            </a:extLst>
          </p:cNvPr>
          <p:cNvSpPr>
            <a:spLocks noGrp="1"/>
          </p:cNvSpPr>
          <p:nvPr>
            <p:ph type="body" sz="half" idx="2"/>
          </p:nvPr>
        </p:nvSpPr>
        <p:spPr/>
        <p:txBody>
          <a:bodyPr>
            <a:normAutofit/>
          </a:bodyPr>
          <a:lstStyle/>
          <a:p>
            <a:r>
              <a:rPr lang="en-US" sz="2000" dirty="0"/>
              <a:t>This graph tells whether the user paid back the credit amount within 5 days of issuing the loan{1:success, 0:failure}</a:t>
            </a:r>
          </a:p>
          <a:p>
            <a:endParaRPr lang="en-US" sz="2000" dirty="0"/>
          </a:p>
          <a:p>
            <a:r>
              <a:rPr lang="en-US" sz="2000" dirty="0"/>
              <a:t>1    183431 people successfully paid</a:t>
            </a:r>
          </a:p>
          <a:p>
            <a:r>
              <a:rPr lang="en-US" sz="2000" dirty="0"/>
              <a:t>0     26162 people failed to pay</a:t>
            </a:r>
            <a:endParaRPr lang="en-IN" sz="2000" dirty="0"/>
          </a:p>
        </p:txBody>
      </p:sp>
      <p:pic>
        <p:nvPicPr>
          <p:cNvPr id="2" name="Picture 1">
            <a:extLst>
              <a:ext uri="{FF2B5EF4-FFF2-40B4-BE49-F238E27FC236}">
                <a16:creationId xmlns:a16="http://schemas.microsoft.com/office/drawing/2014/main" id="{CDD3BA54-94E5-B392-4DAD-423F29D93DAE}"/>
              </a:ext>
            </a:extLst>
          </p:cNvPr>
          <p:cNvPicPr>
            <a:picLocks noChangeAspect="1"/>
          </p:cNvPicPr>
          <p:nvPr/>
        </p:nvPicPr>
        <p:blipFill>
          <a:blip r:embed="rId2"/>
          <a:stretch>
            <a:fillRect/>
          </a:stretch>
        </p:blipFill>
        <p:spPr>
          <a:xfrm>
            <a:off x="6907965" y="1760221"/>
            <a:ext cx="4823025" cy="3108960"/>
          </a:xfrm>
          <a:prstGeom prst="rect">
            <a:avLst/>
          </a:prstGeom>
        </p:spPr>
      </p:pic>
    </p:spTree>
    <p:extLst>
      <p:ext uri="{BB962C8B-B14F-4D97-AF65-F5344CB8AC3E}">
        <p14:creationId xmlns:p14="http://schemas.microsoft.com/office/powerpoint/2010/main" val="3591144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827</TotalTime>
  <Words>3126</Words>
  <Application>Microsoft Office PowerPoint</Application>
  <PresentationFormat>Widescreen</PresentationFormat>
  <Paragraphs>216</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Algerian</vt:lpstr>
      <vt:lpstr>arial</vt:lpstr>
      <vt:lpstr>Calibri</vt:lpstr>
      <vt:lpstr>Century Gothic</vt:lpstr>
      <vt:lpstr>Courier New</vt:lpstr>
      <vt:lpstr>Helvetica Neue</vt:lpstr>
      <vt:lpstr>Symbol</vt:lpstr>
      <vt:lpstr>Wingdings</vt:lpstr>
      <vt:lpstr>Wingdings 2</vt:lpstr>
      <vt:lpstr>Quotable</vt:lpstr>
      <vt:lpstr>Project micro credit</vt:lpstr>
      <vt:lpstr>ABOUT THE CASE STUDY. </vt:lpstr>
      <vt:lpstr>Exercise </vt:lpstr>
      <vt:lpstr>EXPLORATORY DATA ANALYSIS (EDA)</vt:lpstr>
      <vt:lpstr>How to do EDA</vt:lpstr>
      <vt:lpstr>EDA</vt:lpstr>
      <vt:lpstr>PowerPoint Presentation</vt:lpstr>
      <vt:lpstr>PowerPoint Presentation</vt:lpstr>
      <vt:lpstr>1. Column - label </vt:lpstr>
      <vt:lpstr>Column-2 daily_decr30 </vt:lpstr>
      <vt:lpstr>Column-3 daily_decr90</vt:lpstr>
      <vt:lpstr>Column-4 rental30</vt:lpstr>
      <vt:lpstr>rental90</vt:lpstr>
      <vt:lpstr>Column- last_rech_amt_ma</vt:lpstr>
      <vt:lpstr>Column -cnt_ma_rech30</vt:lpstr>
      <vt:lpstr>Column- fr_ma_rech30</vt:lpstr>
      <vt:lpstr>Column- sumamnt_ma_rech30</vt:lpstr>
      <vt:lpstr>Column- medianamnt_ma_rech30</vt:lpstr>
      <vt:lpstr>Column - medianmarechprebal30</vt:lpstr>
      <vt:lpstr>Column - cnt_ma_rech90</vt:lpstr>
      <vt:lpstr>Column- fr_ma_rech90</vt:lpstr>
      <vt:lpstr>Column - sumamnt_ma_rech90</vt:lpstr>
      <vt:lpstr>Column - medianamnt_ma_rech90</vt:lpstr>
      <vt:lpstr>Column-medianmarechprebal90</vt:lpstr>
      <vt:lpstr>Column -cnt_da_rech30</vt:lpstr>
      <vt:lpstr>Column-fr_da_rech30</vt:lpstr>
      <vt:lpstr>Column - cnt_da_rech90</vt:lpstr>
      <vt:lpstr>Column- fr_da_rech90</vt:lpstr>
      <vt:lpstr>Column- cnt_loans30</vt:lpstr>
      <vt:lpstr>Column - amnt_loans30</vt:lpstr>
      <vt:lpstr>Column- maxamnt_loans30</vt:lpstr>
      <vt:lpstr>Column- medianamnt_loans30</vt:lpstr>
      <vt:lpstr>Column - cnt_loans90</vt:lpstr>
      <vt:lpstr>Column - amnt_loans90</vt:lpstr>
      <vt:lpstr>Column - maxamnt_loans90</vt:lpstr>
      <vt:lpstr>Column- medianamnt_loans90</vt:lpstr>
      <vt:lpstr>Column- payback30</vt:lpstr>
      <vt:lpstr>Column - payback90</vt:lpstr>
      <vt:lpstr>Pre-processing of the dataset</vt:lpstr>
      <vt:lpstr>Training of the model</vt:lpstr>
      <vt:lpstr>Cross validation </vt:lpstr>
      <vt:lpstr>Understanding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kirtarath singh</dc:creator>
  <cp:lastModifiedBy>kirtarath singh</cp:lastModifiedBy>
  <cp:revision>4</cp:revision>
  <dcterms:created xsi:type="dcterms:W3CDTF">2022-09-27T12:02:39Z</dcterms:created>
  <dcterms:modified xsi:type="dcterms:W3CDTF">2022-10-21T14:37:13Z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