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4"/>
  </p:sldMasterIdLst>
  <p:sldIdLst>
    <p:sldId id="280" r:id="rId5"/>
    <p:sldId id="281" r:id="rId6"/>
    <p:sldId id="363" r:id="rId7"/>
    <p:sldId id="282" r:id="rId8"/>
    <p:sldId id="283" r:id="rId9"/>
    <p:sldId id="284" r:id="rId10"/>
    <p:sldId id="286" r:id="rId11"/>
    <p:sldId id="361" r:id="rId12"/>
    <p:sldId id="285" r:id="rId13"/>
    <p:sldId id="364" r:id="rId14"/>
    <p:sldId id="288" r:id="rId15"/>
    <p:sldId id="289" r:id="rId16"/>
    <p:sldId id="296" r:id="rId17"/>
    <p:sldId id="297" r:id="rId18"/>
    <p:sldId id="290" r:id="rId19"/>
    <p:sldId id="295" r:id="rId20"/>
    <p:sldId id="291" r:id="rId21"/>
    <p:sldId id="292" r:id="rId22"/>
    <p:sldId id="293" r:id="rId23"/>
    <p:sldId id="365" r:id="rId24"/>
    <p:sldId id="294" r:id="rId25"/>
    <p:sldId id="366" r:id="rId26"/>
    <p:sldId id="314" r:id="rId27"/>
    <p:sldId id="312" r:id="rId28"/>
    <p:sldId id="316" r:id="rId29"/>
    <p:sldId id="298" r:id="rId30"/>
    <p:sldId id="367" r:id="rId31"/>
    <p:sldId id="315" r:id="rId32"/>
    <p:sldId id="313" r:id="rId33"/>
    <p:sldId id="311" r:id="rId34"/>
    <p:sldId id="299" r:id="rId35"/>
    <p:sldId id="309" r:id="rId36"/>
    <p:sldId id="310" r:id="rId37"/>
    <p:sldId id="307" r:id="rId38"/>
    <p:sldId id="308" r:id="rId39"/>
    <p:sldId id="300" r:id="rId40"/>
    <p:sldId id="306" r:id="rId41"/>
    <p:sldId id="304" r:id="rId42"/>
    <p:sldId id="305" r:id="rId43"/>
    <p:sldId id="301" r:id="rId44"/>
    <p:sldId id="303" r:id="rId45"/>
    <p:sldId id="302" r:id="rId46"/>
    <p:sldId id="317" r:id="rId47"/>
    <p:sldId id="318" r:id="rId48"/>
    <p:sldId id="319" r:id="rId49"/>
    <p:sldId id="320" r:id="rId50"/>
    <p:sldId id="321" r:id="rId51"/>
    <p:sldId id="322" r:id="rId52"/>
    <p:sldId id="323" r:id="rId53"/>
    <p:sldId id="324" r:id="rId54"/>
    <p:sldId id="325" r:id="rId55"/>
    <p:sldId id="368" r:id="rId56"/>
    <p:sldId id="326" r:id="rId57"/>
    <p:sldId id="327" r:id="rId58"/>
    <p:sldId id="328" r:id="rId59"/>
    <p:sldId id="369" r:id="rId60"/>
    <p:sldId id="370" r:id="rId61"/>
    <p:sldId id="371" r:id="rId62"/>
    <p:sldId id="372" r:id="rId63"/>
    <p:sldId id="359" r:id="rId64"/>
    <p:sldId id="36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tarath singh" initials="ks" lastIdx="1" clrIdx="0">
    <p:extLst>
      <p:ext uri="{19B8F6BF-5375-455C-9EA6-DF929625EA0E}">
        <p15:presenceInfo xmlns:p15="http://schemas.microsoft.com/office/powerpoint/2012/main" userId="862eb2f57eadd8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9" autoAdjust="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tarath singh" userId="862eb2f57eadd8b3" providerId="LiveId" clId="{1F052F88-29AB-44A3-86A1-5D064B0605DD}"/>
    <pc:docChg chg="custSel modSld">
      <pc:chgData name="kirtarath singh" userId="862eb2f57eadd8b3" providerId="LiveId" clId="{1F052F88-29AB-44A3-86A1-5D064B0605DD}" dt="2022-10-08T13:05:46.857" v="36" actId="20577"/>
      <pc:docMkLst>
        <pc:docMk/>
      </pc:docMkLst>
      <pc:sldChg chg="modSp mod">
        <pc:chgData name="kirtarath singh" userId="862eb2f57eadd8b3" providerId="LiveId" clId="{1F052F88-29AB-44A3-86A1-5D064B0605DD}" dt="2022-10-08T13:05:46.857" v="36" actId="20577"/>
        <pc:sldMkLst>
          <pc:docMk/>
          <pc:sldMk cId="1967970055" sldId="370"/>
        </pc:sldMkLst>
        <pc:spChg chg="mod">
          <ac:chgData name="kirtarath singh" userId="862eb2f57eadd8b3" providerId="LiveId" clId="{1F052F88-29AB-44A3-86A1-5D064B0605DD}" dt="2022-10-08T13:05:46.857" v="36" actId="20577"/>
          <ac:spMkLst>
            <pc:docMk/>
            <pc:sldMk cId="1967970055" sldId="370"/>
            <ac:spMk id="3" creationId="{74513194-D9F6-1158-57DE-4C7952A8E2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1165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32239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12171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26729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97489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17337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6244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5879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160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0252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104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42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119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60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089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073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10/8/2022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9271165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4"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727882" y="927338"/>
            <a:ext cx="10038694" cy="2286000"/>
          </a:xfrm>
        </p:spPr>
        <p:txBody>
          <a:bodyPr>
            <a:noAutofit/>
          </a:bodyPr>
          <a:lstStyle/>
          <a:p>
            <a:pPr algn="l"/>
            <a:r>
              <a:rPr lang="en-IN" sz="7200" b="1" dirty="0">
                <a:solidFill>
                  <a:schemeClr val="tx1"/>
                </a:solidFill>
                <a:latin typeface="Algerian" panose="04020705040A02060702" pitchFamily="82" charset="0"/>
              </a:rPr>
              <a:t>Project housing</a:t>
            </a:r>
            <a:endParaRPr lang="en-US" sz="7200" b="1" dirty="0">
              <a:solidFill>
                <a:schemeClr val="tx1"/>
              </a:solidFill>
              <a:effectLst>
                <a:outerShdw blurRad="50800" dist="38100" dir="2700000" algn="tl" rotWithShape="0">
                  <a:prstClr val="black">
                    <a:alpha val="40000"/>
                  </a:prst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20090" y="3644662"/>
            <a:ext cx="9903487" cy="1026544"/>
          </a:xfrm>
        </p:spPr>
        <p:txBody>
          <a:bodyPr>
            <a:normAutofit/>
          </a:bodyPr>
          <a:lstStyle/>
          <a:p>
            <a:pPr algn="ctr"/>
            <a:r>
              <a:rPr lang="en-IN" sz="4400" dirty="0">
                <a:solidFill>
                  <a:schemeClr val="tx1"/>
                </a:solidFill>
              </a:rPr>
              <a:t>HOUSING: PRICE PREDICTION</a:t>
            </a:r>
            <a:endParaRPr lang="en-US" sz="4400" dirty="0">
              <a:solidFill>
                <a:schemeClr val="tx1"/>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CCBCD-9ACE-CCBB-C549-17D84A35D812}"/>
              </a:ext>
            </a:extLst>
          </p:cNvPr>
          <p:cNvPicPr>
            <a:picLocks noChangeAspect="1"/>
          </p:cNvPicPr>
          <p:nvPr/>
        </p:nvPicPr>
        <p:blipFill>
          <a:blip r:embed="rId2"/>
          <a:stretch>
            <a:fillRect/>
          </a:stretch>
        </p:blipFill>
        <p:spPr>
          <a:xfrm>
            <a:off x="712470" y="480060"/>
            <a:ext cx="8385810" cy="5943600"/>
          </a:xfrm>
          <a:prstGeom prst="rect">
            <a:avLst/>
          </a:prstGeom>
        </p:spPr>
      </p:pic>
    </p:spTree>
    <p:extLst>
      <p:ext uri="{BB962C8B-B14F-4D97-AF65-F5344CB8AC3E}">
        <p14:creationId xmlns:p14="http://schemas.microsoft.com/office/powerpoint/2010/main" val="162357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CEE9-4C09-EA5E-7338-7A06593DA441}"/>
              </a:ext>
            </a:extLst>
          </p:cNvPr>
          <p:cNvSpPr>
            <a:spLocks noGrp="1"/>
          </p:cNvSpPr>
          <p:nvPr>
            <p:ph type="title"/>
          </p:nvPr>
        </p:nvSpPr>
        <p:spPr>
          <a:xfrm>
            <a:off x="558054" y="833121"/>
            <a:ext cx="3401064" cy="1447800"/>
          </a:xfrm>
        </p:spPr>
        <p:txBody>
          <a:bodyPr>
            <a:normAutofit/>
          </a:bodyPr>
          <a:lstStyle/>
          <a:p>
            <a:r>
              <a:rPr lang="en-US" sz="3600" dirty="0">
                <a:solidFill>
                  <a:schemeClr val="accent1"/>
                </a:solidFill>
              </a:rPr>
              <a:t>Column -</a:t>
            </a:r>
            <a:br>
              <a:rPr lang="en-US" sz="3600" dirty="0">
                <a:solidFill>
                  <a:schemeClr val="accent1"/>
                </a:solidFill>
              </a:rPr>
            </a:br>
            <a:r>
              <a:rPr lang="en-US" sz="3600" dirty="0" err="1">
                <a:solidFill>
                  <a:schemeClr val="accent1"/>
                </a:solidFill>
              </a:rPr>
              <a:t>MSZoning</a:t>
            </a:r>
            <a:r>
              <a:rPr lang="en-US" dirty="0"/>
              <a:t>.</a:t>
            </a:r>
            <a:endParaRPr lang="en-IN" dirty="0"/>
          </a:p>
        </p:txBody>
      </p:sp>
      <p:pic>
        <p:nvPicPr>
          <p:cNvPr id="6" name="Picture 5">
            <a:extLst>
              <a:ext uri="{FF2B5EF4-FFF2-40B4-BE49-F238E27FC236}">
                <a16:creationId xmlns:a16="http://schemas.microsoft.com/office/drawing/2014/main" id="{D3EDEBFE-C688-654D-4DB6-2C750AF97F30}"/>
              </a:ext>
            </a:extLst>
          </p:cNvPr>
          <p:cNvPicPr>
            <a:picLocks noChangeAspect="1"/>
          </p:cNvPicPr>
          <p:nvPr/>
        </p:nvPicPr>
        <p:blipFill>
          <a:blip r:embed="rId2"/>
          <a:stretch>
            <a:fillRect/>
          </a:stretch>
        </p:blipFill>
        <p:spPr>
          <a:xfrm>
            <a:off x="5158740" y="1827744"/>
            <a:ext cx="4809173" cy="3533774"/>
          </a:xfrm>
          <a:prstGeom prst="rect">
            <a:avLst/>
          </a:prstGeom>
        </p:spPr>
      </p:pic>
      <p:sp>
        <p:nvSpPr>
          <p:cNvPr id="9" name="Text Placeholder 8">
            <a:extLst>
              <a:ext uri="{FF2B5EF4-FFF2-40B4-BE49-F238E27FC236}">
                <a16:creationId xmlns:a16="http://schemas.microsoft.com/office/drawing/2014/main" id="{E4332989-5D9B-B144-26DE-8C7924A7A368}"/>
              </a:ext>
            </a:extLst>
          </p:cNvPr>
          <p:cNvSpPr>
            <a:spLocks noGrp="1"/>
          </p:cNvSpPr>
          <p:nvPr>
            <p:ph type="body" sz="half" idx="2"/>
          </p:nvPr>
        </p:nvSpPr>
        <p:spPr>
          <a:xfrm>
            <a:off x="507571" y="2524974"/>
            <a:ext cx="3854528" cy="3440851"/>
          </a:xfrm>
        </p:spPr>
        <p:txBody>
          <a:bodyPr>
            <a:normAutofit/>
          </a:bodyPr>
          <a:lstStyle/>
          <a:p>
            <a:r>
              <a:rPr lang="en-US" dirty="0" err="1"/>
              <a:t>MSZoning</a:t>
            </a:r>
            <a:r>
              <a:rPr lang="en-US" dirty="0"/>
              <a:t>: Identifies the general zoning classification of the sale.</a:t>
            </a:r>
          </a:p>
          <a:p>
            <a:r>
              <a:rPr lang="en-US" dirty="0"/>
              <a:t>A RH    Residential High Density then this with around 60 houses</a:t>
            </a:r>
          </a:p>
          <a:p>
            <a:r>
              <a:rPr lang="en-US" dirty="0"/>
              <a:t>   RL    Residential Low Density is mostly the zone of most houses around 900 houses are in this zone</a:t>
            </a:r>
          </a:p>
          <a:p>
            <a:r>
              <a:rPr lang="en-US" dirty="0"/>
              <a:t>   RP    Residential Low Density Park then this with around 30 houses</a:t>
            </a:r>
          </a:p>
          <a:p>
            <a:r>
              <a:rPr lang="en-US" dirty="0"/>
              <a:t>   RM    Residential Medium Density then comes this zone with around 180 houses</a:t>
            </a:r>
            <a:endParaRPr lang="en-IN" dirty="0"/>
          </a:p>
        </p:txBody>
      </p:sp>
    </p:spTree>
    <p:extLst>
      <p:ext uri="{BB962C8B-B14F-4D97-AF65-F5344CB8AC3E}">
        <p14:creationId xmlns:p14="http://schemas.microsoft.com/office/powerpoint/2010/main" val="369583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4650-472D-A4A1-056A-900ABB67F9C1}"/>
              </a:ext>
            </a:extLst>
          </p:cNvPr>
          <p:cNvSpPr>
            <a:spLocks noGrp="1"/>
          </p:cNvSpPr>
          <p:nvPr>
            <p:ph type="title"/>
          </p:nvPr>
        </p:nvSpPr>
        <p:spPr>
          <a:xfrm>
            <a:off x="320564" y="499110"/>
            <a:ext cx="3401064" cy="1447800"/>
          </a:xfrm>
        </p:spPr>
        <p:txBody>
          <a:bodyPr>
            <a:normAutofit/>
          </a:bodyPr>
          <a:lstStyle/>
          <a:p>
            <a:r>
              <a:rPr lang="en-IN" sz="3200" dirty="0">
                <a:solidFill>
                  <a:schemeClr val="accent1"/>
                </a:solidFill>
              </a:rPr>
              <a:t>Column - Street</a:t>
            </a:r>
          </a:p>
        </p:txBody>
      </p:sp>
      <p:sp>
        <p:nvSpPr>
          <p:cNvPr id="4" name="Text Placeholder 3">
            <a:extLst>
              <a:ext uri="{FF2B5EF4-FFF2-40B4-BE49-F238E27FC236}">
                <a16:creationId xmlns:a16="http://schemas.microsoft.com/office/drawing/2014/main" id="{4C3A8494-8D0C-5E46-5D8A-FE4112CAF9F3}"/>
              </a:ext>
            </a:extLst>
          </p:cNvPr>
          <p:cNvSpPr>
            <a:spLocks noGrp="1"/>
          </p:cNvSpPr>
          <p:nvPr>
            <p:ph type="body" sz="half" idx="2"/>
          </p:nvPr>
        </p:nvSpPr>
        <p:spPr>
          <a:xfrm>
            <a:off x="320564" y="2843530"/>
            <a:ext cx="4057125" cy="3660140"/>
          </a:xfrm>
        </p:spPr>
        <p:txBody>
          <a:bodyPr>
            <a:noAutofit/>
          </a:bodyPr>
          <a:lstStyle/>
          <a:p>
            <a:r>
              <a:rPr lang="en-US" sz="1600" dirty="0"/>
              <a:t>Street: Type of road access to property</a:t>
            </a:r>
          </a:p>
          <a:p>
            <a:endParaRPr lang="en-US" sz="1600" dirty="0"/>
          </a:p>
          <a:p>
            <a:r>
              <a:rPr lang="en-US" sz="1600" dirty="0"/>
              <a:t>   </a:t>
            </a:r>
            <a:r>
              <a:rPr lang="en-US" sz="1600" dirty="0" err="1"/>
              <a:t>Grvl</a:t>
            </a:r>
            <a:r>
              <a:rPr lang="en-US" sz="1600" dirty="0"/>
              <a:t>    Gravel    and gravel one are around 12</a:t>
            </a:r>
          </a:p>
          <a:p>
            <a:r>
              <a:rPr lang="en-US" sz="1600" dirty="0"/>
              <a:t>   Pave    Paved most of the streets are paved one around 1156 something</a:t>
            </a:r>
            <a:endParaRPr lang="en-IN" sz="1600" dirty="0"/>
          </a:p>
        </p:txBody>
      </p:sp>
      <p:pic>
        <p:nvPicPr>
          <p:cNvPr id="8" name="Picture 7">
            <a:extLst>
              <a:ext uri="{FF2B5EF4-FFF2-40B4-BE49-F238E27FC236}">
                <a16:creationId xmlns:a16="http://schemas.microsoft.com/office/drawing/2014/main" id="{B2A7E76F-DDF7-81DF-5A0C-5FA8D8A53752}"/>
              </a:ext>
            </a:extLst>
          </p:cNvPr>
          <p:cNvPicPr>
            <a:picLocks noChangeAspect="1"/>
          </p:cNvPicPr>
          <p:nvPr/>
        </p:nvPicPr>
        <p:blipFill>
          <a:blip r:embed="rId2"/>
          <a:stretch>
            <a:fillRect/>
          </a:stretch>
        </p:blipFill>
        <p:spPr>
          <a:xfrm>
            <a:off x="5463540" y="2286000"/>
            <a:ext cx="4960620" cy="3660140"/>
          </a:xfrm>
          <a:prstGeom prst="rect">
            <a:avLst/>
          </a:prstGeom>
        </p:spPr>
      </p:pic>
    </p:spTree>
    <p:extLst>
      <p:ext uri="{BB962C8B-B14F-4D97-AF65-F5344CB8AC3E}">
        <p14:creationId xmlns:p14="http://schemas.microsoft.com/office/powerpoint/2010/main" val="208440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5C8C-64E6-62CE-7EBF-4BBAD64F206F}"/>
              </a:ext>
            </a:extLst>
          </p:cNvPr>
          <p:cNvSpPr>
            <a:spLocks noGrp="1"/>
          </p:cNvSpPr>
          <p:nvPr>
            <p:ph type="title"/>
          </p:nvPr>
        </p:nvSpPr>
        <p:spPr>
          <a:xfrm>
            <a:off x="160544" y="407670"/>
            <a:ext cx="3401064" cy="1447800"/>
          </a:xfrm>
        </p:spPr>
        <p:txBody>
          <a:bodyPr>
            <a:normAutofit/>
          </a:bodyPr>
          <a:lstStyle/>
          <a:p>
            <a:r>
              <a:rPr lang="en-US" sz="3200" dirty="0">
                <a:solidFill>
                  <a:schemeClr val="accent1"/>
                </a:solidFill>
              </a:rPr>
              <a:t>Column- Alley</a:t>
            </a:r>
            <a:endParaRPr lang="en-IN" sz="3200" dirty="0">
              <a:solidFill>
                <a:schemeClr val="accent1"/>
              </a:solidFill>
            </a:endParaRPr>
          </a:p>
        </p:txBody>
      </p:sp>
      <p:sp>
        <p:nvSpPr>
          <p:cNvPr id="4" name="Text Placeholder 3">
            <a:extLst>
              <a:ext uri="{FF2B5EF4-FFF2-40B4-BE49-F238E27FC236}">
                <a16:creationId xmlns:a16="http://schemas.microsoft.com/office/drawing/2014/main" id="{4BE667DB-91AC-3760-4EF7-70BD499A376C}"/>
              </a:ext>
            </a:extLst>
          </p:cNvPr>
          <p:cNvSpPr>
            <a:spLocks noGrp="1"/>
          </p:cNvSpPr>
          <p:nvPr>
            <p:ph type="body" sz="half" idx="2"/>
          </p:nvPr>
        </p:nvSpPr>
        <p:spPr>
          <a:xfrm>
            <a:off x="163241" y="2501693"/>
            <a:ext cx="4065859" cy="3948637"/>
          </a:xfrm>
        </p:spPr>
        <p:txBody>
          <a:bodyPr>
            <a:normAutofit lnSpcReduction="10000"/>
          </a:bodyPr>
          <a:lstStyle/>
          <a:p>
            <a:r>
              <a:rPr lang="en-US" sz="2000" dirty="0"/>
              <a:t>Alley: Type of alley access to property</a:t>
            </a:r>
          </a:p>
          <a:p>
            <a:endParaRPr lang="en-US" sz="2000" dirty="0"/>
          </a:p>
          <a:p>
            <a:r>
              <a:rPr lang="en-US" sz="2000" dirty="0"/>
              <a:t>   </a:t>
            </a:r>
            <a:r>
              <a:rPr lang="en-US" sz="2000" dirty="0" err="1"/>
              <a:t>Grvl</a:t>
            </a:r>
            <a:r>
              <a:rPr lang="en-US" sz="2000" dirty="0"/>
              <a:t>    Gravel the road to ally access to property is mostly the gravel one around 1130</a:t>
            </a:r>
          </a:p>
          <a:p>
            <a:r>
              <a:rPr lang="en-US" sz="2000" dirty="0"/>
              <a:t>   Pave    Paved then this one around </a:t>
            </a:r>
            <a:r>
              <a:rPr lang="en-US" sz="2000" dirty="0" err="1"/>
              <a:t>around</a:t>
            </a:r>
            <a:r>
              <a:rPr lang="en-US" sz="2000" dirty="0"/>
              <a:t> 38</a:t>
            </a:r>
          </a:p>
          <a:p>
            <a:r>
              <a:rPr lang="en-US" sz="2000" dirty="0"/>
              <a:t>   NA     No alley access this is not there cause every property have a access to ally</a:t>
            </a:r>
          </a:p>
        </p:txBody>
      </p:sp>
      <p:pic>
        <p:nvPicPr>
          <p:cNvPr id="5" name="Picture 4">
            <a:extLst>
              <a:ext uri="{FF2B5EF4-FFF2-40B4-BE49-F238E27FC236}">
                <a16:creationId xmlns:a16="http://schemas.microsoft.com/office/drawing/2014/main" id="{000B4176-8401-69D0-8E01-227AAA776223}"/>
              </a:ext>
            </a:extLst>
          </p:cNvPr>
          <p:cNvPicPr>
            <a:picLocks noChangeAspect="1"/>
          </p:cNvPicPr>
          <p:nvPr/>
        </p:nvPicPr>
        <p:blipFill>
          <a:blip r:embed="rId2"/>
          <a:stretch>
            <a:fillRect/>
          </a:stretch>
        </p:blipFill>
        <p:spPr>
          <a:xfrm>
            <a:off x="5110476" y="1514903"/>
            <a:ext cx="5382264" cy="4274820"/>
          </a:xfrm>
          <a:prstGeom prst="rect">
            <a:avLst/>
          </a:prstGeom>
        </p:spPr>
      </p:pic>
    </p:spTree>
    <p:extLst>
      <p:ext uri="{BB962C8B-B14F-4D97-AF65-F5344CB8AC3E}">
        <p14:creationId xmlns:p14="http://schemas.microsoft.com/office/powerpoint/2010/main" val="128091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BF2B-12BB-E1FF-0113-C8BA4E855738}"/>
              </a:ext>
            </a:extLst>
          </p:cNvPr>
          <p:cNvSpPr>
            <a:spLocks noGrp="1"/>
          </p:cNvSpPr>
          <p:nvPr>
            <p:ph type="title"/>
          </p:nvPr>
        </p:nvSpPr>
        <p:spPr>
          <a:xfrm>
            <a:off x="659279" y="220981"/>
            <a:ext cx="3401064" cy="1447800"/>
          </a:xfrm>
        </p:spPr>
        <p:txBody>
          <a:bodyPr>
            <a:normAutofit/>
          </a:bodyPr>
          <a:lstStyle/>
          <a:p>
            <a:r>
              <a:rPr lang="en-US" sz="3600" dirty="0">
                <a:solidFill>
                  <a:schemeClr val="accent1"/>
                </a:solidFill>
              </a:rPr>
              <a:t>Column- </a:t>
            </a:r>
            <a:r>
              <a:rPr lang="en-US" sz="3600" dirty="0" err="1">
                <a:solidFill>
                  <a:schemeClr val="accent1"/>
                </a:solidFill>
              </a:rPr>
              <a:t>LotShape</a:t>
            </a:r>
            <a:endParaRPr lang="en-IN" sz="3600" dirty="0">
              <a:solidFill>
                <a:schemeClr val="accent1"/>
              </a:solidFill>
            </a:endParaRPr>
          </a:p>
        </p:txBody>
      </p:sp>
      <p:sp>
        <p:nvSpPr>
          <p:cNvPr id="4" name="Text Placeholder 3">
            <a:extLst>
              <a:ext uri="{FF2B5EF4-FFF2-40B4-BE49-F238E27FC236}">
                <a16:creationId xmlns:a16="http://schemas.microsoft.com/office/drawing/2014/main" id="{58E68C67-62EE-2C0D-8B7B-D1E181663C22}"/>
              </a:ext>
            </a:extLst>
          </p:cNvPr>
          <p:cNvSpPr>
            <a:spLocks noGrp="1"/>
          </p:cNvSpPr>
          <p:nvPr>
            <p:ph type="body" sz="half" idx="2"/>
          </p:nvPr>
        </p:nvSpPr>
        <p:spPr>
          <a:xfrm>
            <a:off x="659280" y="2142386"/>
            <a:ext cx="3401063" cy="2895599"/>
          </a:xfrm>
        </p:spPr>
        <p:txBody>
          <a:bodyPr>
            <a:noAutofit/>
          </a:bodyPr>
          <a:lstStyle/>
          <a:p>
            <a:r>
              <a:rPr lang="en-US" sz="1800" dirty="0" err="1"/>
              <a:t>LotShape</a:t>
            </a:r>
            <a:r>
              <a:rPr lang="en-US" sz="1800" dirty="0"/>
              <a:t>: General shape of property</a:t>
            </a:r>
          </a:p>
          <a:p>
            <a:r>
              <a:rPr lang="en-US" sz="1800" dirty="0"/>
              <a:t>   Reg    Regular    - most of the properties have regular lot shape around 730</a:t>
            </a:r>
          </a:p>
          <a:p>
            <a:r>
              <a:rPr lang="en-US" sz="1800" dirty="0"/>
              <a:t>   IR1    Slightly irregular - then comes this category with around 390 properties</a:t>
            </a:r>
          </a:p>
          <a:p>
            <a:r>
              <a:rPr lang="en-US" sz="1800" dirty="0"/>
              <a:t>   IR2    Moderately Irregular - then comes this category with around 25 properties</a:t>
            </a:r>
          </a:p>
          <a:p>
            <a:r>
              <a:rPr lang="en-US" sz="1800" dirty="0"/>
              <a:t>   IR3    Irregular - then comes this category with around 4 properties</a:t>
            </a:r>
            <a:endParaRPr lang="en-IN" sz="1800" dirty="0"/>
          </a:p>
        </p:txBody>
      </p:sp>
      <p:pic>
        <p:nvPicPr>
          <p:cNvPr id="5" name="Picture 4">
            <a:extLst>
              <a:ext uri="{FF2B5EF4-FFF2-40B4-BE49-F238E27FC236}">
                <a16:creationId xmlns:a16="http://schemas.microsoft.com/office/drawing/2014/main" id="{FD15C5B6-7D09-E1A9-D2D0-6274BFD52082}"/>
              </a:ext>
            </a:extLst>
          </p:cNvPr>
          <p:cNvPicPr>
            <a:picLocks noChangeAspect="1"/>
          </p:cNvPicPr>
          <p:nvPr/>
        </p:nvPicPr>
        <p:blipFill>
          <a:blip r:embed="rId2"/>
          <a:stretch>
            <a:fillRect/>
          </a:stretch>
        </p:blipFill>
        <p:spPr>
          <a:xfrm>
            <a:off x="4549140" y="1668780"/>
            <a:ext cx="5362367" cy="3842810"/>
          </a:xfrm>
          <a:prstGeom prst="rect">
            <a:avLst/>
          </a:prstGeom>
        </p:spPr>
      </p:pic>
    </p:spTree>
    <p:extLst>
      <p:ext uri="{BB962C8B-B14F-4D97-AF65-F5344CB8AC3E}">
        <p14:creationId xmlns:p14="http://schemas.microsoft.com/office/powerpoint/2010/main" val="319870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3A1C-76F0-BE58-DCD1-6F9A8E889C4F}"/>
              </a:ext>
            </a:extLst>
          </p:cNvPr>
          <p:cNvSpPr>
            <a:spLocks noGrp="1"/>
          </p:cNvSpPr>
          <p:nvPr>
            <p:ph type="title"/>
          </p:nvPr>
        </p:nvSpPr>
        <p:spPr>
          <a:xfrm>
            <a:off x="245634" y="351040"/>
            <a:ext cx="3401064" cy="1447800"/>
          </a:xfrm>
        </p:spPr>
        <p:txBody>
          <a:bodyPr>
            <a:normAutofit/>
          </a:bodyPr>
          <a:lstStyle/>
          <a:p>
            <a:r>
              <a:rPr lang="en-US" sz="3600" dirty="0">
                <a:solidFill>
                  <a:schemeClr val="accent1"/>
                </a:solidFill>
              </a:rPr>
              <a:t>Column- </a:t>
            </a:r>
            <a:r>
              <a:rPr lang="en-US" sz="3600" dirty="0" err="1">
                <a:solidFill>
                  <a:schemeClr val="accent1"/>
                </a:solidFill>
              </a:rPr>
              <a:t>LandContour</a:t>
            </a:r>
            <a:endParaRPr lang="en-IN" sz="3600" dirty="0">
              <a:solidFill>
                <a:schemeClr val="accent1"/>
              </a:solidFill>
            </a:endParaRPr>
          </a:p>
        </p:txBody>
      </p:sp>
      <p:sp>
        <p:nvSpPr>
          <p:cNvPr id="4" name="Text Placeholder 3">
            <a:extLst>
              <a:ext uri="{FF2B5EF4-FFF2-40B4-BE49-F238E27FC236}">
                <a16:creationId xmlns:a16="http://schemas.microsoft.com/office/drawing/2014/main" id="{DC7A5330-A5FC-150A-19CE-21F7C3823500}"/>
              </a:ext>
            </a:extLst>
          </p:cNvPr>
          <p:cNvSpPr>
            <a:spLocks noGrp="1"/>
          </p:cNvSpPr>
          <p:nvPr>
            <p:ph type="body" sz="half" idx="2"/>
          </p:nvPr>
        </p:nvSpPr>
        <p:spPr>
          <a:xfrm>
            <a:off x="552394" y="2370830"/>
            <a:ext cx="4140946" cy="3800850"/>
          </a:xfrm>
        </p:spPr>
        <p:txBody>
          <a:bodyPr>
            <a:noAutofit/>
          </a:bodyPr>
          <a:lstStyle/>
          <a:p>
            <a:r>
              <a:rPr lang="en-US" sz="1800" dirty="0"/>
              <a:t>) </a:t>
            </a:r>
            <a:r>
              <a:rPr lang="en-US" sz="1800" dirty="0" err="1"/>
              <a:t>LandContour</a:t>
            </a:r>
            <a:r>
              <a:rPr lang="en-US" sz="1800" dirty="0"/>
              <a:t>: Flatness of the property</a:t>
            </a:r>
          </a:p>
          <a:p>
            <a:r>
              <a:rPr lang="en-US" sz="1800" dirty="0" err="1"/>
              <a:t>Lvl</a:t>
            </a:r>
            <a:r>
              <a:rPr lang="en-US" sz="1800" dirty="0"/>
              <a:t>    Near Flat/Level    - most of the </a:t>
            </a:r>
            <a:r>
              <a:rPr lang="en-US" sz="1800" dirty="0" err="1"/>
              <a:t>houseshave</a:t>
            </a:r>
            <a:r>
              <a:rPr lang="en-US" sz="1800" dirty="0"/>
              <a:t> this flatness around 1100 </a:t>
            </a:r>
          </a:p>
          <a:p>
            <a:r>
              <a:rPr lang="en-US" sz="1800" dirty="0"/>
              <a:t>   </a:t>
            </a:r>
            <a:r>
              <a:rPr lang="en-US" sz="1800" dirty="0" err="1"/>
              <a:t>Bnk</a:t>
            </a:r>
            <a:r>
              <a:rPr lang="en-US" sz="1800" dirty="0"/>
              <a:t>    Banked - Quick and significant rise from street grade to building- then comes this category around 28</a:t>
            </a:r>
          </a:p>
          <a:p>
            <a:r>
              <a:rPr lang="en-US" sz="1800" dirty="0"/>
              <a:t>   HLS    Hillside - Significant slope from side to side - then comes this category around 13</a:t>
            </a:r>
          </a:p>
          <a:p>
            <a:r>
              <a:rPr lang="en-US" sz="1800" dirty="0"/>
              <a:t>   Low    Depression - then comes this category around 25</a:t>
            </a:r>
            <a:endParaRPr lang="en-IN" sz="1800" dirty="0"/>
          </a:p>
        </p:txBody>
      </p:sp>
      <p:pic>
        <p:nvPicPr>
          <p:cNvPr id="5" name="Picture 4">
            <a:extLst>
              <a:ext uri="{FF2B5EF4-FFF2-40B4-BE49-F238E27FC236}">
                <a16:creationId xmlns:a16="http://schemas.microsoft.com/office/drawing/2014/main" id="{5D959B53-5093-C4A9-3E88-533400343029}"/>
              </a:ext>
            </a:extLst>
          </p:cNvPr>
          <p:cNvPicPr>
            <a:picLocks noChangeAspect="1"/>
          </p:cNvPicPr>
          <p:nvPr/>
        </p:nvPicPr>
        <p:blipFill>
          <a:blip r:embed="rId2"/>
          <a:stretch>
            <a:fillRect/>
          </a:stretch>
        </p:blipFill>
        <p:spPr>
          <a:xfrm>
            <a:off x="5052061" y="1798840"/>
            <a:ext cx="5441314" cy="3800850"/>
          </a:xfrm>
          <a:prstGeom prst="rect">
            <a:avLst/>
          </a:prstGeom>
        </p:spPr>
      </p:pic>
    </p:spTree>
    <p:extLst>
      <p:ext uri="{BB962C8B-B14F-4D97-AF65-F5344CB8AC3E}">
        <p14:creationId xmlns:p14="http://schemas.microsoft.com/office/powerpoint/2010/main" val="86708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3CB5-CC52-9E56-8C03-407804E6DD7B}"/>
              </a:ext>
            </a:extLst>
          </p:cNvPr>
          <p:cNvSpPr>
            <a:spLocks noGrp="1"/>
          </p:cNvSpPr>
          <p:nvPr>
            <p:ph type="title"/>
          </p:nvPr>
        </p:nvSpPr>
        <p:spPr>
          <a:xfrm>
            <a:off x="534075" y="201930"/>
            <a:ext cx="4205716" cy="1901190"/>
          </a:xfrm>
        </p:spPr>
        <p:txBody>
          <a:bodyPr>
            <a:normAutofit/>
          </a:bodyPr>
          <a:lstStyle/>
          <a:p>
            <a:r>
              <a:rPr lang="en-US" sz="4000" dirty="0">
                <a:solidFill>
                  <a:schemeClr val="accent1"/>
                </a:solidFill>
              </a:rPr>
              <a:t>Column- </a:t>
            </a:r>
            <a:r>
              <a:rPr lang="en-US" sz="4000" dirty="0" err="1">
                <a:solidFill>
                  <a:schemeClr val="accent1"/>
                </a:solidFill>
              </a:rPr>
              <a:t>LotConfig</a:t>
            </a:r>
            <a:endParaRPr lang="en-IN" sz="4000" dirty="0">
              <a:solidFill>
                <a:schemeClr val="accent1"/>
              </a:solidFill>
            </a:endParaRPr>
          </a:p>
        </p:txBody>
      </p:sp>
      <p:sp>
        <p:nvSpPr>
          <p:cNvPr id="4" name="Text Placeholder 3">
            <a:extLst>
              <a:ext uri="{FF2B5EF4-FFF2-40B4-BE49-F238E27FC236}">
                <a16:creationId xmlns:a16="http://schemas.microsoft.com/office/drawing/2014/main" id="{3ED62088-9802-BF41-5D88-4B8716209ACD}"/>
              </a:ext>
            </a:extLst>
          </p:cNvPr>
          <p:cNvSpPr>
            <a:spLocks noGrp="1"/>
          </p:cNvSpPr>
          <p:nvPr>
            <p:ph type="body" sz="half" idx="2"/>
          </p:nvPr>
        </p:nvSpPr>
        <p:spPr>
          <a:xfrm>
            <a:off x="534075" y="2455661"/>
            <a:ext cx="4403685" cy="3442219"/>
          </a:xfrm>
        </p:spPr>
        <p:txBody>
          <a:bodyPr>
            <a:noAutofit/>
          </a:bodyPr>
          <a:lstStyle/>
          <a:p>
            <a:r>
              <a:rPr lang="en-US" sz="1800" dirty="0" err="1"/>
              <a:t>LotConfig</a:t>
            </a:r>
            <a:r>
              <a:rPr lang="en-US" sz="1800" dirty="0"/>
              <a:t>: Lot configuration</a:t>
            </a:r>
          </a:p>
          <a:p>
            <a:r>
              <a:rPr lang="en-US" sz="1800" dirty="0"/>
              <a:t>   Inside    Inside lot - most of the properties have this configuration around 850</a:t>
            </a:r>
          </a:p>
          <a:p>
            <a:r>
              <a:rPr lang="en-US" sz="1800" dirty="0"/>
              <a:t>   Corner    </a:t>
            </a:r>
            <a:r>
              <a:rPr lang="en-US" sz="1800" dirty="0" err="1"/>
              <a:t>Corner</a:t>
            </a:r>
            <a:r>
              <a:rPr lang="en-US" sz="1800" dirty="0"/>
              <a:t> lot - then comes this configuration around 210</a:t>
            </a:r>
          </a:p>
          <a:p>
            <a:r>
              <a:rPr lang="en-US" sz="1800" dirty="0"/>
              <a:t>   </a:t>
            </a:r>
            <a:r>
              <a:rPr lang="en-US" sz="1800" dirty="0" err="1"/>
              <a:t>CulDSac</a:t>
            </a:r>
            <a:r>
              <a:rPr lang="en-US" sz="1800" dirty="0"/>
              <a:t>    Cul-de-sac - then comes this configuration around 50</a:t>
            </a:r>
          </a:p>
          <a:p>
            <a:r>
              <a:rPr lang="en-US" sz="1800" dirty="0"/>
              <a:t>   FR2    Frontage on 2 sides of property -  then comes this configuration around 30</a:t>
            </a:r>
          </a:p>
          <a:p>
            <a:r>
              <a:rPr lang="en-US" sz="1800" dirty="0"/>
              <a:t>   FR3    Frontage on 3 sides of property  - then comes this configuration around 8</a:t>
            </a:r>
            <a:endParaRPr lang="en-IN" sz="1800" dirty="0"/>
          </a:p>
        </p:txBody>
      </p:sp>
      <p:pic>
        <p:nvPicPr>
          <p:cNvPr id="5" name="Picture 4">
            <a:extLst>
              <a:ext uri="{FF2B5EF4-FFF2-40B4-BE49-F238E27FC236}">
                <a16:creationId xmlns:a16="http://schemas.microsoft.com/office/drawing/2014/main" id="{F963465F-A1EF-AD9C-57B0-B4BF282E8F65}"/>
              </a:ext>
            </a:extLst>
          </p:cNvPr>
          <p:cNvPicPr>
            <a:picLocks noChangeAspect="1"/>
          </p:cNvPicPr>
          <p:nvPr/>
        </p:nvPicPr>
        <p:blipFill>
          <a:blip r:embed="rId2"/>
          <a:stretch>
            <a:fillRect/>
          </a:stretch>
        </p:blipFill>
        <p:spPr>
          <a:xfrm>
            <a:off x="5463541" y="2103120"/>
            <a:ext cx="5097780" cy="3794760"/>
          </a:xfrm>
          <a:prstGeom prst="rect">
            <a:avLst/>
          </a:prstGeom>
        </p:spPr>
      </p:pic>
    </p:spTree>
    <p:extLst>
      <p:ext uri="{BB962C8B-B14F-4D97-AF65-F5344CB8AC3E}">
        <p14:creationId xmlns:p14="http://schemas.microsoft.com/office/powerpoint/2010/main" val="4051271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DAAC-278A-77E5-1D21-61C8EE5A26DF}"/>
              </a:ext>
            </a:extLst>
          </p:cNvPr>
          <p:cNvSpPr>
            <a:spLocks noGrp="1"/>
          </p:cNvSpPr>
          <p:nvPr>
            <p:ph type="title"/>
          </p:nvPr>
        </p:nvSpPr>
        <p:spPr>
          <a:xfrm>
            <a:off x="503444" y="407670"/>
            <a:ext cx="3748516" cy="1662638"/>
          </a:xfrm>
        </p:spPr>
        <p:txBody>
          <a:bodyPr>
            <a:normAutofit/>
          </a:bodyPr>
          <a:lstStyle/>
          <a:p>
            <a:r>
              <a:rPr lang="en-US" sz="3600" dirty="0">
                <a:solidFill>
                  <a:schemeClr val="accent1"/>
                </a:solidFill>
              </a:rPr>
              <a:t>Column- </a:t>
            </a:r>
            <a:r>
              <a:rPr lang="en-US" sz="3600" dirty="0" err="1">
                <a:solidFill>
                  <a:schemeClr val="accent1"/>
                </a:solidFill>
              </a:rPr>
              <a:t>LandSlope</a:t>
            </a:r>
            <a:endParaRPr lang="en-IN" sz="3600" dirty="0">
              <a:solidFill>
                <a:schemeClr val="accent1"/>
              </a:solidFill>
            </a:endParaRPr>
          </a:p>
        </p:txBody>
      </p:sp>
      <p:pic>
        <p:nvPicPr>
          <p:cNvPr id="5" name="Picture 4">
            <a:extLst>
              <a:ext uri="{FF2B5EF4-FFF2-40B4-BE49-F238E27FC236}">
                <a16:creationId xmlns:a16="http://schemas.microsoft.com/office/drawing/2014/main" id="{3669833B-684D-D833-6262-572C96E4AE56}"/>
              </a:ext>
            </a:extLst>
          </p:cNvPr>
          <p:cNvPicPr>
            <a:picLocks noChangeAspect="1"/>
          </p:cNvPicPr>
          <p:nvPr/>
        </p:nvPicPr>
        <p:blipFill>
          <a:blip r:embed="rId2"/>
          <a:stretch>
            <a:fillRect/>
          </a:stretch>
        </p:blipFill>
        <p:spPr>
          <a:xfrm>
            <a:off x="5193269" y="1383445"/>
            <a:ext cx="5493545" cy="4503420"/>
          </a:xfrm>
          <a:prstGeom prst="rect">
            <a:avLst/>
          </a:prstGeom>
        </p:spPr>
      </p:pic>
      <p:sp>
        <p:nvSpPr>
          <p:cNvPr id="6" name="Rectangle 1">
            <a:extLst>
              <a:ext uri="{FF2B5EF4-FFF2-40B4-BE49-F238E27FC236}">
                <a16:creationId xmlns:a16="http://schemas.microsoft.com/office/drawing/2014/main" id="{E43AF3AD-13B6-9B70-54FF-184BA6EA6178}"/>
              </a:ext>
            </a:extLst>
          </p:cNvPr>
          <p:cNvSpPr>
            <a:spLocks noGrp="1" noChangeArrowheads="1"/>
          </p:cNvSpPr>
          <p:nvPr>
            <p:ph type="body" sz="half" idx="2"/>
          </p:nvPr>
        </p:nvSpPr>
        <p:spPr bwMode="auto">
          <a:xfrm>
            <a:off x="503444" y="2378970"/>
            <a:ext cx="4689825" cy="4398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r>
              <a:rPr lang="en-US" sz="2400" dirty="0" err="1">
                <a:solidFill>
                  <a:srgbClr val="000000"/>
                </a:solidFill>
                <a:latin typeface="Helvetica Neue"/>
              </a:rPr>
              <a:t>LandSlope</a:t>
            </a:r>
            <a:r>
              <a:rPr lang="en-US" sz="2400" dirty="0">
                <a:solidFill>
                  <a:srgbClr val="000000"/>
                </a:solidFill>
                <a:latin typeface="Helvetica Neue"/>
              </a:rPr>
              <a:t>: Slope of property</a:t>
            </a:r>
          </a:p>
          <a:p>
            <a:r>
              <a:rPr lang="en-US" sz="2400" dirty="0" err="1"/>
              <a:t>Gtl</a:t>
            </a:r>
            <a:r>
              <a:rPr lang="en-US" sz="2400" dirty="0"/>
              <a:t> Gentle slope - most of the properties have gentle slope around 1130</a:t>
            </a:r>
          </a:p>
          <a:p>
            <a:r>
              <a:rPr lang="en-US" sz="2400" dirty="0"/>
              <a:t> Mod Moderate Slope - then comes this category with around 30 houses </a:t>
            </a:r>
          </a:p>
          <a:p>
            <a:r>
              <a:rPr lang="en-US" sz="2400" dirty="0" err="1"/>
              <a:t>Sev</a:t>
            </a:r>
            <a:r>
              <a:rPr lang="en-US" sz="2400" dirty="0"/>
              <a:t> Severe Slope - then comes this category with around 8 houses</a:t>
            </a:r>
            <a:endPar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7783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0A72-600F-EC95-A00D-2A66AB1FFC0F}"/>
              </a:ext>
            </a:extLst>
          </p:cNvPr>
          <p:cNvSpPr>
            <a:spLocks noGrp="1"/>
          </p:cNvSpPr>
          <p:nvPr>
            <p:ph type="title"/>
          </p:nvPr>
        </p:nvSpPr>
        <p:spPr>
          <a:xfrm>
            <a:off x="286274" y="281940"/>
            <a:ext cx="3401064" cy="1447800"/>
          </a:xfrm>
        </p:spPr>
        <p:txBody>
          <a:bodyPr>
            <a:normAutofit/>
          </a:bodyPr>
          <a:lstStyle/>
          <a:p>
            <a:r>
              <a:rPr lang="en-US" sz="3600" dirty="0">
                <a:solidFill>
                  <a:schemeClr val="accent1"/>
                </a:solidFill>
              </a:rPr>
              <a:t>Column- Neighborhood</a:t>
            </a:r>
            <a:endParaRPr lang="en-IN" sz="3600" dirty="0">
              <a:solidFill>
                <a:schemeClr val="accent1"/>
              </a:solidFill>
            </a:endParaRPr>
          </a:p>
        </p:txBody>
      </p:sp>
      <p:sp>
        <p:nvSpPr>
          <p:cNvPr id="4" name="Text Placeholder 3">
            <a:extLst>
              <a:ext uri="{FF2B5EF4-FFF2-40B4-BE49-F238E27FC236}">
                <a16:creationId xmlns:a16="http://schemas.microsoft.com/office/drawing/2014/main" id="{97013CA7-51A8-4F5A-3114-C466398F0CE6}"/>
              </a:ext>
            </a:extLst>
          </p:cNvPr>
          <p:cNvSpPr>
            <a:spLocks noGrp="1"/>
          </p:cNvSpPr>
          <p:nvPr>
            <p:ph type="body" sz="half" idx="2"/>
          </p:nvPr>
        </p:nvSpPr>
        <p:spPr>
          <a:xfrm>
            <a:off x="510855" y="1981200"/>
            <a:ext cx="4426905" cy="4419600"/>
          </a:xfrm>
        </p:spPr>
        <p:txBody>
          <a:bodyPr>
            <a:noAutofit/>
          </a:bodyPr>
          <a:lstStyle/>
          <a:p>
            <a:pPr algn="l"/>
            <a:r>
              <a:rPr lang="en-US" sz="2000" b="1" dirty="0">
                <a:latin typeface="Helvetica Neue"/>
              </a:rPr>
              <a:t>N</a:t>
            </a:r>
            <a:r>
              <a:rPr lang="en-US" sz="2000" b="1" i="0" dirty="0">
                <a:effectLst/>
                <a:latin typeface="Helvetica Neue"/>
              </a:rPr>
              <a:t>eighborhood: Physical locations within Ames city limits . Most of the properties have names = </a:t>
            </a:r>
            <a:r>
              <a:rPr lang="en-US" sz="2000" b="1" i="0" dirty="0" err="1">
                <a:effectLst/>
                <a:latin typeface="Helvetica Neue"/>
              </a:rPr>
              <a:t>nort</a:t>
            </a:r>
            <a:r>
              <a:rPr lang="en-US" sz="2000" b="1" i="0" dirty="0">
                <a:effectLst/>
                <a:latin typeface="Helvetica Neue"/>
              </a:rPr>
              <a:t> </a:t>
            </a:r>
            <a:r>
              <a:rPr lang="en-US" sz="2000" b="1" i="0" dirty="0" err="1">
                <a:effectLst/>
                <a:latin typeface="Helvetica Neue"/>
              </a:rPr>
              <a:t>ames</a:t>
            </a:r>
            <a:r>
              <a:rPr lang="en-US" sz="2000" b="1" i="0" dirty="0">
                <a:effectLst/>
                <a:latin typeface="Helvetica Neue"/>
              </a:rPr>
              <a:t> as the neighborhood then followed by </a:t>
            </a:r>
            <a:r>
              <a:rPr lang="en-US" sz="2000" b="1" i="0" dirty="0" err="1">
                <a:effectLst/>
                <a:latin typeface="Helvetica Neue"/>
              </a:rPr>
              <a:t>collegcr</a:t>
            </a:r>
            <a:r>
              <a:rPr lang="en-US" sz="2000" b="1" i="0" dirty="0">
                <a:effectLst/>
                <a:latin typeface="Helvetica Neue"/>
              </a:rPr>
              <a:t> = college creek then by </a:t>
            </a:r>
            <a:r>
              <a:rPr lang="en-US" sz="2000" b="1" i="0" dirty="0" err="1">
                <a:effectLst/>
                <a:latin typeface="Helvetica Neue"/>
              </a:rPr>
              <a:t>NWames</a:t>
            </a:r>
            <a:r>
              <a:rPr lang="en-US" sz="2000" b="1" i="0" dirty="0">
                <a:effectLst/>
                <a:latin typeface="Helvetica Neue"/>
              </a:rPr>
              <a:t> = north west </a:t>
            </a:r>
            <a:r>
              <a:rPr lang="en-US" sz="2000" b="1" i="0" dirty="0" err="1">
                <a:effectLst/>
                <a:latin typeface="Helvetica Neue"/>
              </a:rPr>
              <a:t>ames</a:t>
            </a:r>
            <a:r>
              <a:rPr lang="en-US" sz="2000" b="1" i="0" dirty="0">
                <a:effectLst/>
                <a:latin typeface="Helvetica Neue"/>
              </a:rPr>
              <a:t> then </a:t>
            </a:r>
            <a:r>
              <a:rPr lang="en-US" sz="2000" b="1" i="0" dirty="0" err="1">
                <a:effectLst/>
                <a:latin typeface="Helvetica Neue"/>
              </a:rPr>
              <a:t>sawyr</a:t>
            </a:r>
            <a:r>
              <a:rPr lang="en-US" sz="2000" b="1" i="0" dirty="0">
                <a:effectLst/>
                <a:latin typeface="Helvetica Neue"/>
              </a:rPr>
              <a:t> west then </a:t>
            </a:r>
            <a:r>
              <a:rPr lang="en-US" sz="2000" b="1" i="0" dirty="0" err="1">
                <a:effectLst/>
                <a:latin typeface="Helvetica Neue"/>
              </a:rPr>
              <a:t>nridght</a:t>
            </a:r>
            <a:r>
              <a:rPr lang="en-US" sz="2000" b="1" i="0" dirty="0">
                <a:effectLst/>
                <a:latin typeface="Helvetica Neue"/>
              </a:rPr>
              <a:t> then oldtown then somerset then </a:t>
            </a:r>
            <a:r>
              <a:rPr lang="en-US" sz="2000" b="1" i="0" dirty="0" err="1">
                <a:effectLst/>
                <a:latin typeface="Helvetica Neue"/>
              </a:rPr>
              <a:t>edwards</a:t>
            </a:r>
            <a:r>
              <a:rPr lang="en-US" sz="2000" b="1" i="0" dirty="0">
                <a:effectLst/>
                <a:latin typeface="Helvetica Neue"/>
              </a:rPr>
              <a:t> then gilbert then </a:t>
            </a:r>
            <a:r>
              <a:rPr lang="en-US" sz="2000" b="1" i="0" dirty="0" err="1">
                <a:effectLst/>
                <a:latin typeface="Helvetica Neue"/>
              </a:rPr>
              <a:t>stoneBr</a:t>
            </a:r>
            <a:r>
              <a:rPr lang="en-US" sz="2000" b="1" i="0" dirty="0">
                <a:effectLst/>
                <a:latin typeface="Helvetica Neue"/>
              </a:rPr>
              <a:t> then </a:t>
            </a:r>
            <a:r>
              <a:rPr lang="en-US" sz="2000" b="1" i="0" dirty="0" err="1">
                <a:effectLst/>
                <a:latin typeface="Helvetica Neue"/>
              </a:rPr>
              <a:t>brkside</a:t>
            </a:r>
            <a:r>
              <a:rPr lang="en-US" sz="2000" b="1" i="0" dirty="0">
                <a:effectLst/>
                <a:latin typeface="Helvetica Neue"/>
              </a:rPr>
              <a:t> then comes </a:t>
            </a:r>
            <a:r>
              <a:rPr lang="en-US" sz="2000" b="1" i="0" dirty="0" err="1">
                <a:effectLst/>
                <a:latin typeface="Helvetica Neue"/>
              </a:rPr>
              <a:t>NPKvill</a:t>
            </a:r>
            <a:r>
              <a:rPr lang="en-US" sz="2000" b="1" i="0" dirty="0">
                <a:effectLst/>
                <a:latin typeface="Helvetica Neue"/>
              </a:rPr>
              <a:t> then No ridge then IDOTERR and the least one is </a:t>
            </a:r>
            <a:r>
              <a:rPr lang="en-US" sz="2000" b="1" i="0" dirty="0" err="1">
                <a:effectLst/>
                <a:latin typeface="Helvetica Neue"/>
              </a:rPr>
              <a:t>veenker</a:t>
            </a:r>
            <a:r>
              <a:rPr lang="en-US" sz="2000" b="1" i="0" dirty="0">
                <a:effectLst/>
                <a:latin typeface="Helvetica Neue"/>
              </a:rPr>
              <a:t>.</a:t>
            </a:r>
          </a:p>
        </p:txBody>
      </p:sp>
      <p:pic>
        <p:nvPicPr>
          <p:cNvPr id="4098" name="Picture 2">
            <a:extLst>
              <a:ext uri="{FF2B5EF4-FFF2-40B4-BE49-F238E27FC236}">
                <a16:creationId xmlns:a16="http://schemas.microsoft.com/office/drawing/2014/main" id="{F101B0DF-AE80-B42F-630B-3B09626A7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240" y="1729740"/>
            <a:ext cx="5394960" cy="406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61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F2E7-41CA-D10E-D8DE-C944F66922FF}"/>
              </a:ext>
            </a:extLst>
          </p:cNvPr>
          <p:cNvSpPr>
            <a:spLocks noGrp="1"/>
          </p:cNvSpPr>
          <p:nvPr>
            <p:ph type="title"/>
          </p:nvPr>
        </p:nvSpPr>
        <p:spPr>
          <a:xfrm>
            <a:off x="354854" y="373380"/>
            <a:ext cx="3401064" cy="1447800"/>
          </a:xfrm>
        </p:spPr>
        <p:txBody>
          <a:bodyPr>
            <a:normAutofit/>
          </a:bodyPr>
          <a:lstStyle/>
          <a:p>
            <a:r>
              <a:rPr lang="en-US" sz="3600" dirty="0">
                <a:solidFill>
                  <a:schemeClr val="accent1"/>
                </a:solidFill>
              </a:rPr>
              <a:t>Column- </a:t>
            </a:r>
            <a:r>
              <a:rPr lang="en-US" sz="3600" dirty="0" err="1">
                <a:solidFill>
                  <a:schemeClr val="accent1"/>
                </a:solidFill>
              </a:rPr>
              <a:t>HouseStyle</a:t>
            </a:r>
            <a:endParaRPr lang="en-IN" sz="3600" dirty="0">
              <a:solidFill>
                <a:schemeClr val="accent1"/>
              </a:solidFill>
            </a:endParaRPr>
          </a:p>
        </p:txBody>
      </p:sp>
      <p:pic>
        <p:nvPicPr>
          <p:cNvPr id="5122" name="Picture 2">
            <a:extLst>
              <a:ext uri="{FF2B5EF4-FFF2-40B4-BE49-F238E27FC236}">
                <a16:creationId xmlns:a16="http://schemas.microsoft.com/office/drawing/2014/main" id="{63E0C9A7-2DD5-8B96-659C-C1C0C45C8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288" y="1821180"/>
            <a:ext cx="5723572" cy="411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87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p:txBody>
          <a:bodyPr>
            <a:normAutofit/>
          </a:bodyPr>
          <a:lstStyle/>
          <a:p>
            <a:r>
              <a:rPr lang="en-US" dirty="0">
                <a:effectLst>
                  <a:outerShdw blurRad="76200" dist="50800" dir="7320000" sx="104000" sy="104000" algn="ctr" rotWithShape="0">
                    <a:schemeClr val="tx1">
                      <a:alpha val="42000"/>
                    </a:schemeClr>
                  </a:outerShdw>
                </a:effectLst>
              </a:rPr>
              <a:t>ABOUT THE CASE STUDY. </a:t>
            </a:r>
          </a:p>
        </p:txBody>
      </p:sp>
      <p:sp>
        <p:nvSpPr>
          <p:cNvPr id="4" name="Content Placeholder 3">
            <a:extLst>
              <a:ext uri="{FF2B5EF4-FFF2-40B4-BE49-F238E27FC236}">
                <a16:creationId xmlns:a16="http://schemas.microsoft.com/office/drawing/2014/main" id="{5A0F0B26-0CC0-6E43-7765-B7535A3E3A14}"/>
              </a:ext>
            </a:extLst>
          </p:cNvPr>
          <p:cNvSpPr>
            <a:spLocks noGrp="1"/>
          </p:cNvSpPr>
          <p:nvPr>
            <p:ph idx="1"/>
          </p:nvPr>
        </p:nvSpPr>
        <p:spPr>
          <a:xfrm>
            <a:off x="311574" y="1531939"/>
            <a:ext cx="9541086" cy="4994591"/>
          </a:xfrm>
        </p:spPr>
        <p:txBody>
          <a:bodyPr>
            <a:normAutofit fontScale="47500" lnSpcReduction="20000"/>
          </a:bodyPr>
          <a:lstStyle/>
          <a:p>
            <a:pPr marL="36900" indent="0">
              <a:buNone/>
            </a:pPr>
            <a:r>
              <a:rPr lang="en-US" sz="4500" b="1" u="sng" dirty="0"/>
              <a:t>Problem Statement</a:t>
            </a:r>
            <a:r>
              <a:rPr lang="en-US" sz="2300" dirty="0"/>
              <a:t>:</a:t>
            </a:r>
          </a:p>
          <a:p>
            <a:pPr marL="36900" indent="0">
              <a:buNone/>
            </a:pPr>
            <a:r>
              <a:rPr lang="en-US" sz="2300" dirty="0"/>
              <a:t> </a:t>
            </a:r>
            <a:r>
              <a:rPr lang="en-US" sz="3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36900" indent="0">
              <a:buNone/>
            </a:pPr>
            <a:r>
              <a:rPr lang="en-US" sz="34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36900" indent="0">
              <a:buNone/>
            </a:pPr>
            <a:r>
              <a:rPr lang="en-US" sz="3400" dirty="0"/>
              <a:t>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a:t>
            </a:r>
          </a:p>
          <a:p>
            <a:pPr marL="36900" indent="0">
              <a:buNone/>
            </a:pPr>
            <a:r>
              <a:rPr lang="en-US" sz="3400" dirty="0"/>
              <a:t>For this company wants to know: • Which variables are important to predict the price of variable? • How do these variables describe the price of the house?</a:t>
            </a:r>
            <a:endParaRPr lang="en-IN" sz="3400" dirty="0"/>
          </a:p>
        </p:txBody>
      </p:sp>
    </p:spTree>
    <p:extLst>
      <p:ext uri="{BB962C8B-B14F-4D97-AF65-F5344CB8AC3E}">
        <p14:creationId xmlns:p14="http://schemas.microsoft.com/office/powerpoint/2010/main" val="326507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E64842E-BFDD-D9E8-C9C0-638561A5CA2F}"/>
              </a:ext>
            </a:extLst>
          </p:cNvPr>
          <p:cNvSpPr>
            <a:spLocks noGrp="1"/>
          </p:cNvSpPr>
          <p:nvPr>
            <p:ph type="body" sz="half" idx="2"/>
          </p:nvPr>
        </p:nvSpPr>
        <p:spPr>
          <a:xfrm>
            <a:off x="403860" y="548640"/>
            <a:ext cx="9334500" cy="7566659"/>
          </a:xfrm>
        </p:spPr>
        <p:txBody>
          <a:bodyPr>
            <a:noAutofit/>
          </a:bodyPr>
          <a:lstStyle/>
          <a:p>
            <a:r>
              <a:rPr lang="en-US" sz="2000" dirty="0" err="1"/>
              <a:t>HouseStyle</a:t>
            </a:r>
            <a:r>
              <a:rPr lang="en-US" sz="2000" dirty="0"/>
              <a:t>: Style of dwelling </a:t>
            </a:r>
          </a:p>
          <a:p>
            <a:r>
              <a:rPr lang="en-US" sz="2000" dirty="0"/>
              <a:t>       1Story	One story - most of the properties are one story around 570</a:t>
            </a:r>
          </a:p>
          <a:p>
            <a:r>
              <a:rPr lang="en-US" sz="2000" dirty="0"/>
              <a:t>       1.5Fin	One and one-half story: 2nd level finished - then most of them are of this category with 120</a:t>
            </a:r>
          </a:p>
          <a:p>
            <a:r>
              <a:rPr lang="en-US" sz="2000" dirty="0"/>
              <a:t>       1.5Unf	One and one-half story: 2nd level unfinished -  then with this category with 10</a:t>
            </a:r>
          </a:p>
          <a:p>
            <a:r>
              <a:rPr lang="en-US" sz="2000" dirty="0"/>
              <a:t>       2Story	Two story - then most of them are of this category with 360</a:t>
            </a:r>
          </a:p>
          <a:p>
            <a:r>
              <a:rPr lang="en-US" sz="2000" dirty="0"/>
              <a:t>       2.5Fin	Two and one-half story: 2nd level finished -  then with this category with 30</a:t>
            </a:r>
          </a:p>
          <a:p>
            <a:r>
              <a:rPr lang="en-US" sz="2000" dirty="0"/>
              <a:t>       2.5Unf	Two and one-half story: 2nd level unfinished-  then with this category with 6</a:t>
            </a:r>
          </a:p>
          <a:p>
            <a:r>
              <a:rPr lang="en-US" sz="2000" dirty="0"/>
              <a:t>       </a:t>
            </a:r>
            <a:r>
              <a:rPr lang="en-US" sz="2000" dirty="0" err="1"/>
              <a:t>SFoyer</a:t>
            </a:r>
            <a:r>
              <a:rPr lang="en-US" sz="2000" dirty="0"/>
              <a:t>	Split Foyer - then of this category with 40 properties</a:t>
            </a:r>
          </a:p>
          <a:p>
            <a:r>
              <a:rPr lang="en-US" sz="2000" dirty="0"/>
              <a:t>       </a:t>
            </a:r>
            <a:r>
              <a:rPr lang="en-US" sz="2000" dirty="0" err="1"/>
              <a:t>SLvl</a:t>
            </a:r>
            <a:r>
              <a:rPr lang="en-US" sz="2000" dirty="0"/>
              <a:t>	Split Level -  then with this category with 12</a:t>
            </a:r>
            <a:endParaRPr lang="en-IN" sz="2000" dirty="0"/>
          </a:p>
        </p:txBody>
      </p:sp>
    </p:spTree>
    <p:extLst>
      <p:ext uri="{BB962C8B-B14F-4D97-AF65-F5344CB8AC3E}">
        <p14:creationId xmlns:p14="http://schemas.microsoft.com/office/powerpoint/2010/main" val="1902899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1B09-C624-D977-19E9-BED2A03DDBC3}"/>
              </a:ext>
            </a:extLst>
          </p:cNvPr>
          <p:cNvSpPr>
            <a:spLocks noGrp="1"/>
          </p:cNvSpPr>
          <p:nvPr>
            <p:ph type="title"/>
          </p:nvPr>
        </p:nvSpPr>
        <p:spPr>
          <a:xfrm>
            <a:off x="309134" y="293370"/>
            <a:ext cx="3401064" cy="1447800"/>
          </a:xfrm>
        </p:spPr>
        <p:txBody>
          <a:bodyPr>
            <a:normAutofit/>
          </a:bodyPr>
          <a:lstStyle/>
          <a:p>
            <a:r>
              <a:rPr lang="en-US" sz="2800" dirty="0">
                <a:solidFill>
                  <a:schemeClr val="accent1"/>
                </a:solidFill>
              </a:rPr>
              <a:t>Column-</a:t>
            </a:r>
            <a:br>
              <a:rPr lang="en-US" sz="2800" dirty="0">
                <a:solidFill>
                  <a:schemeClr val="accent1"/>
                </a:solidFill>
              </a:rPr>
            </a:br>
            <a:r>
              <a:rPr lang="en-US" sz="2800" dirty="0" err="1">
                <a:solidFill>
                  <a:schemeClr val="accent1"/>
                </a:solidFill>
              </a:rPr>
              <a:t>OverallQual</a:t>
            </a:r>
            <a:endParaRPr lang="en-IN" sz="2800" dirty="0">
              <a:solidFill>
                <a:schemeClr val="accent1"/>
              </a:solidFill>
            </a:endParaRPr>
          </a:p>
        </p:txBody>
      </p:sp>
      <p:pic>
        <p:nvPicPr>
          <p:cNvPr id="6146" name="Picture 2">
            <a:extLst>
              <a:ext uri="{FF2B5EF4-FFF2-40B4-BE49-F238E27FC236}">
                <a16:creationId xmlns:a16="http://schemas.microsoft.com/office/drawing/2014/main" id="{1963BC0D-E2DD-572F-E447-49C1BF59C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000" y="1017270"/>
            <a:ext cx="5556676" cy="505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038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91BA76-4734-6A80-8882-C77A51A7D803}"/>
              </a:ext>
            </a:extLst>
          </p:cNvPr>
          <p:cNvSpPr>
            <a:spLocks noGrp="1"/>
          </p:cNvSpPr>
          <p:nvPr>
            <p:ph type="body" sz="half" idx="2"/>
          </p:nvPr>
        </p:nvSpPr>
        <p:spPr>
          <a:xfrm>
            <a:off x="677334" y="1005840"/>
            <a:ext cx="9358206" cy="4355679"/>
          </a:xfrm>
        </p:spPr>
        <p:txBody>
          <a:bodyPr>
            <a:normAutofit fontScale="92500" lnSpcReduction="10000"/>
          </a:bodyPr>
          <a:lstStyle/>
          <a:p>
            <a:r>
              <a:rPr lang="en-US" sz="2000" dirty="0" err="1"/>
              <a:t>OverallQual</a:t>
            </a:r>
            <a:r>
              <a:rPr lang="en-US" sz="2000" dirty="0"/>
              <a:t>: Rates the overall material and finish of the house</a:t>
            </a:r>
          </a:p>
          <a:p>
            <a:r>
              <a:rPr lang="en-US" sz="2000" dirty="0"/>
              <a:t> 10    Very Excellent - then after fair comes the very excellent one</a:t>
            </a:r>
          </a:p>
          <a:p>
            <a:r>
              <a:rPr lang="en-US" sz="2000" dirty="0"/>
              <a:t> 9    Excellent - then after below average comes excellent</a:t>
            </a:r>
          </a:p>
          <a:p>
            <a:r>
              <a:rPr lang="en-US" sz="2000" dirty="0"/>
              <a:t> 8    Very Good - then after good comes the very good one</a:t>
            </a:r>
          </a:p>
          <a:p>
            <a:r>
              <a:rPr lang="en-US" sz="2000" dirty="0"/>
              <a:t> 7    Good - then comes good after above average</a:t>
            </a:r>
          </a:p>
          <a:p>
            <a:r>
              <a:rPr lang="en-US" sz="2000" dirty="0"/>
              <a:t>6    Above Average - then most of them are above average after average</a:t>
            </a:r>
          </a:p>
          <a:p>
            <a:r>
              <a:rPr lang="en-US" sz="2000" dirty="0"/>
              <a:t> 5    Average - most of the properties are rated to be average</a:t>
            </a:r>
          </a:p>
          <a:p>
            <a:r>
              <a:rPr lang="en-US" sz="2000" dirty="0"/>
              <a:t> 4    Below Average - then after very good comes below average</a:t>
            </a:r>
          </a:p>
          <a:p>
            <a:r>
              <a:rPr lang="en-US" sz="2000" dirty="0"/>
              <a:t> 3    Fair - then after excellent comes the fair one </a:t>
            </a:r>
          </a:p>
          <a:p>
            <a:r>
              <a:rPr lang="en-US" sz="2000" dirty="0"/>
              <a:t> 2    Poor - then after very </a:t>
            </a:r>
            <a:r>
              <a:rPr lang="en-US" sz="2000" dirty="0" err="1"/>
              <a:t>excelent</a:t>
            </a:r>
            <a:r>
              <a:rPr lang="en-US" sz="2000" dirty="0"/>
              <a:t> comes the poor</a:t>
            </a:r>
          </a:p>
          <a:p>
            <a:r>
              <a:rPr lang="en-US" sz="2000" dirty="0"/>
              <a:t> 1    Very Poor - and the last one is very poor</a:t>
            </a:r>
            <a:endParaRPr lang="en-IN" sz="2000" dirty="0"/>
          </a:p>
          <a:p>
            <a:endParaRPr lang="en-IN" dirty="0"/>
          </a:p>
        </p:txBody>
      </p:sp>
    </p:spTree>
    <p:extLst>
      <p:ext uri="{BB962C8B-B14F-4D97-AF65-F5344CB8AC3E}">
        <p14:creationId xmlns:p14="http://schemas.microsoft.com/office/powerpoint/2010/main" val="1626606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E27C-B363-89FD-E8FA-A3F7ADD2E85F}"/>
              </a:ext>
            </a:extLst>
          </p:cNvPr>
          <p:cNvSpPr>
            <a:spLocks noGrp="1"/>
          </p:cNvSpPr>
          <p:nvPr>
            <p:ph type="title"/>
          </p:nvPr>
        </p:nvSpPr>
        <p:spPr>
          <a:xfrm>
            <a:off x="759736" y="0"/>
            <a:ext cx="3908536" cy="1741170"/>
          </a:xfrm>
        </p:spPr>
        <p:txBody>
          <a:bodyPr>
            <a:normAutofit/>
          </a:bodyPr>
          <a:lstStyle/>
          <a:p>
            <a:r>
              <a:rPr lang="en-US" sz="3200" dirty="0">
                <a:solidFill>
                  <a:schemeClr val="accent1"/>
                </a:solidFill>
              </a:rPr>
              <a:t>Column- </a:t>
            </a:r>
            <a:r>
              <a:rPr lang="en-US" sz="3200" dirty="0" err="1">
                <a:solidFill>
                  <a:schemeClr val="accent1"/>
                </a:solidFill>
              </a:rPr>
              <a:t>OverallCond</a:t>
            </a:r>
            <a:endParaRPr lang="en-IN" sz="3200" dirty="0">
              <a:solidFill>
                <a:schemeClr val="accent1"/>
              </a:solidFill>
            </a:endParaRPr>
          </a:p>
        </p:txBody>
      </p:sp>
      <p:pic>
        <p:nvPicPr>
          <p:cNvPr id="7170" name="Picture 2">
            <a:extLst>
              <a:ext uri="{FF2B5EF4-FFF2-40B4-BE49-F238E27FC236}">
                <a16:creationId xmlns:a16="http://schemas.microsoft.com/office/drawing/2014/main" id="{37BEF40A-00EC-8015-7E4B-10948D3A0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272" y="1244918"/>
            <a:ext cx="5897880" cy="4368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5F292AF3-57D8-E955-1E10-98761EB1D80C}"/>
              </a:ext>
            </a:extLst>
          </p:cNvPr>
          <p:cNvSpPr>
            <a:spLocks noGrp="1"/>
          </p:cNvSpPr>
          <p:nvPr>
            <p:ph type="body" sz="half" idx="2"/>
          </p:nvPr>
        </p:nvSpPr>
        <p:spPr>
          <a:xfrm>
            <a:off x="182880" y="2103121"/>
            <a:ext cx="10881360" cy="5042112"/>
          </a:xfrm>
        </p:spPr>
        <p:txBody>
          <a:bodyPr>
            <a:normAutofit/>
          </a:bodyPr>
          <a:lstStyle/>
          <a:p>
            <a:r>
              <a:rPr lang="en-US" dirty="0" err="1"/>
              <a:t>OverallCond</a:t>
            </a:r>
            <a:r>
              <a:rPr lang="en-US" dirty="0"/>
              <a:t>: Rates the overall condition of the house .</a:t>
            </a:r>
          </a:p>
          <a:p>
            <a:r>
              <a:rPr lang="en-US" dirty="0"/>
              <a:t>   10    Very Excellent</a:t>
            </a:r>
          </a:p>
          <a:p>
            <a:r>
              <a:rPr lang="en-US" dirty="0"/>
              <a:t>   9    Excellent</a:t>
            </a:r>
          </a:p>
          <a:p>
            <a:r>
              <a:rPr lang="en-US" dirty="0"/>
              <a:t>   8    Very Good</a:t>
            </a:r>
          </a:p>
          <a:p>
            <a:r>
              <a:rPr lang="en-US" dirty="0"/>
              <a:t>   7    Good</a:t>
            </a:r>
          </a:p>
          <a:p>
            <a:r>
              <a:rPr lang="en-US" dirty="0"/>
              <a:t>   6    Above Average    </a:t>
            </a:r>
          </a:p>
          <a:p>
            <a:r>
              <a:rPr lang="en-US" dirty="0"/>
              <a:t>   5    Average</a:t>
            </a:r>
          </a:p>
          <a:p>
            <a:r>
              <a:rPr lang="en-US" dirty="0"/>
              <a:t>   4    Below Average    </a:t>
            </a:r>
          </a:p>
          <a:p>
            <a:r>
              <a:rPr lang="en-US" dirty="0"/>
              <a:t>   3    Fair</a:t>
            </a:r>
          </a:p>
          <a:p>
            <a:r>
              <a:rPr lang="en-US" dirty="0"/>
              <a:t>   2    Poor</a:t>
            </a:r>
          </a:p>
          <a:p>
            <a:r>
              <a:rPr lang="en-US" dirty="0"/>
              <a:t>   1    Very Poor</a:t>
            </a:r>
          </a:p>
          <a:p>
            <a:r>
              <a:rPr lang="en-US" dirty="0"/>
              <a:t>this graph tells the overall condition of the properties most of the properties are average then comes above average then comes good then comes very good then the below average then comes the fair then excellent then the poor and at last comes very poor.</a:t>
            </a:r>
            <a:endParaRPr lang="en-IN" dirty="0"/>
          </a:p>
        </p:txBody>
      </p:sp>
    </p:spTree>
    <p:extLst>
      <p:ext uri="{BB962C8B-B14F-4D97-AF65-F5344CB8AC3E}">
        <p14:creationId xmlns:p14="http://schemas.microsoft.com/office/powerpoint/2010/main" val="2620740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9887-E847-EEF8-7F0B-E03857084ED2}"/>
              </a:ext>
            </a:extLst>
          </p:cNvPr>
          <p:cNvSpPr>
            <a:spLocks noGrp="1"/>
          </p:cNvSpPr>
          <p:nvPr>
            <p:ph type="title"/>
          </p:nvPr>
        </p:nvSpPr>
        <p:spPr>
          <a:xfrm>
            <a:off x="469740" y="0"/>
            <a:ext cx="3401064" cy="1447800"/>
          </a:xfrm>
        </p:spPr>
        <p:txBody>
          <a:bodyPr>
            <a:normAutofit/>
          </a:bodyPr>
          <a:lstStyle/>
          <a:p>
            <a:r>
              <a:rPr lang="en-US" sz="2800" dirty="0">
                <a:solidFill>
                  <a:schemeClr val="accent1"/>
                </a:solidFill>
              </a:rPr>
              <a:t>Column- </a:t>
            </a:r>
            <a:r>
              <a:rPr lang="en-US" sz="2800" dirty="0" err="1">
                <a:solidFill>
                  <a:schemeClr val="accent1"/>
                </a:solidFill>
              </a:rPr>
              <a:t>RoofStyle</a:t>
            </a:r>
            <a:endParaRPr lang="en-IN" sz="2800" dirty="0">
              <a:solidFill>
                <a:schemeClr val="accent1"/>
              </a:solidFill>
            </a:endParaRPr>
          </a:p>
        </p:txBody>
      </p:sp>
      <p:sp>
        <p:nvSpPr>
          <p:cNvPr id="4" name="Text Placeholder 3">
            <a:extLst>
              <a:ext uri="{FF2B5EF4-FFF2-40B4-BE49-F238E27FC236}">
                <a16:creationId xmlns:a16="http://schemas.microsoft.com/office/drawing/2014/main" id="{0FB7E27F-A932-FD20-3D74-D4048F76C722}"/>
              </a:ext>
            </a:extLst>
          </p:cNvPr>
          <p:cNvSpPr>
            <a:spLocks noGrp="1"/>
          </p:cNvSpPr>
          <p:nvPr>
            <p:ph type="body" sz="half" idx="2"/>
          </p:nvPr>
        </p:nvSpPr>
        <p:spPr>
          <a:xfrm>
            <a:off x="264000" y="1981200"/>
            <a:ext cx="5585782" cy="4472940"/>
          </a:xfrm>
        </p:spPr>
        <p:txBody>
          <a:bodyPr>
            <a:noAutofit/>
          </a:bodyPr>
          <a:lstStyle/>
          <a:p>
            <a:r>
              <a:rPr lang="en-US" sz="1800" dirty="0" err="1"/>
              <a:t>RoofStyle</a:t>
            </a:r>
            <a:r>
              <a:rPr lang="en-US" sz="1800" dirty="0"/>
              <a:t>: Type of roof</a:t>
            </a:r>
          </a:p>
          <a:p>
            <a:endParaRPr lang="en-US" sz="1800" dirty="0"/>
          </a:p>
          <a:p>
            <a:r>
              <a:rPr lang="en-US" sz="1800" dirty="0"/>
              <a:t>   Flat    </a:t>
            </a:r>
            <a:r>
              <a:rPr lang="en-US" sz="1800" dirty="0" err="1"/>
              <a:t>Flat</a:t>
            </a:r>
            <a:r>
              <a:rPr lang="en-US" sz="1800" dirty="0"/>
              <a:t> - then comes the flat one with 20 properties</a:t>
            </a:r>
          </a:p>
          <a:p>
            <a:r>
              <a:rPr lang="en-US" sz="1800" dirty="0"/>
              <a:t>   Gable    </a:t>
            </a:r>
            <a:r>
              <a:rPr lang="en-US" sz="1800" dirty="0" err="1"/>
              <a:t>Gable</a:t>
            </a:r>
            <a:r>
              <a:rPr lang="en-US" sz="1800" dirty="0"/>
              <a:t>  - most of the houses have the roof type of gable around 900</a:t>
            </a:r>
          </a:p>
          <a:p>
            <a:r>
              <a:rPr lang="en-US" sz="1800" dirty="0"/>
              <a:t>   Gambrel    </a:t>
            </a:r>
            <a:r>
              <a:rPr lang="en-US" sz="1800" dirty="0" err="1"/>
              <a:t>Gabrel</a:t>
            </a:r>
            <a:r>
              <a:rPr lang="en-US" sz="1800" dirty="0"/>
              <a:t> (Barn) - then the </a:t>
            </a:r>
            <a:r>
              <a:rPr lang="en-US" sz="1800" dirty="0" err="1"/>
              <a:t>roofstyle</a:t>
            </a:r>
            <a:r>
              <a:rPr lang="en-US" sz="1800" dirty="0"/>
              <a:t> with 15 properties</a:t>
            </a:r>
          </a:p>
          <a:p>
            <a:r>
              <a:rPr lang="en-US" sz="1800" dirty="0"/>
              <a:t>   Hip    - Hip then comes the hip with around 260 </a:t>
            </a:r>
            <a:r>
              <a:rPr lang="en-US" sz="1800" dirty="0" err="1"/>
              <a:t>propertie</a:t>
            </a:r>
            <a:endParaRPr lang="en-US" sz="1800" dirty="0"/>
          </a:p>
          <a:p>
            <a:r>
              <a:rPr lang="en-US" sz="1800" dirty="0"/>
              <a:t>   Mansard    </a:t>
            </a:r>
            <a:r>
              <a:rPr lang="en-US" sz="1800" dirty="0" err="1"/>
              <a:t>Mansard</a:t>
            </a:r>
            <a:r>
              <a:rPr lang="en-US" sz="1800" dirty="0"/>
              <a:t> -  then this category</a:t>
            </a:r>
          </a:p>
          <a:p>
            <a:r>
              <a:rPr lang="en-US" sz="1800" dirty="0"/>
              <a:t>   Shed    </a:t>
            </a:r>
            <a:r>
              <a:rPr lang="en-US" sz="1800" dirty="0" err="1"/>
              <a:t>Shed</a:t>
            </a:r>
            <a:r>
              <a:rPr lang="en-US" sz="1800" dirty="0"/>
              <a:t> - shed is the last one </a:t>
            </a:r>
            <a:endParaRPr lang="en-IN" sz="1800" dirty="0"/>
          </a:p>
        </p:txBody>
      </p:sp>
      <p:pic>
        <p:nvPicPr>
          <p:cNvPr id="8194" name="Picture 2">
            <a:extLst>
              <a:ext uri="{FF2B5EF4-FFF2-40B4-BE49-F238E27FC236}">
                <a16:creationId xmlns:a16="http://schemas.microsoft.com/office/drawing/2014/main" id="{F9C038BA-ADA5-7772-DAB3-3B7D8DDAB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81200"/>
            <a:ext cx="5872478" cy="447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495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DFB6-36DC-AAA6-A188-7C5B500B52F5}"/>
              </a:ext>
            </a:extLst>
          </p:cNvPr>
          <p:cNvSpPr>
            <a:spLocks noGrp="1"/>
          </p:cNvSpPr>
          <p:nvPr>
            <p:ph type="title"/>
          </p:nvPr>
        </p:nvSpPr>
        <p:spPr>
          <a:xfrm>
            <a:off x="371486" y="403765"/>
            <a:ext cx="3401064" cy="1447800"/>
          </a:xfrm>
        </p:spPr>
        <p:txBody>
          <a:bodyPr>
            <a:normAutofit/>
          </a:bodyPr>
          <a:lstStyle/>
          <a:p>
            <a:r>
              <a:rPr lang="en-US" sz="3600" dirty="0">
                <a:solidFill>
                  <a:schemeClr val="accent1"/>
                </a:solidFill>
              </a:rPr>
              <a:t>Column- </a:t>
            </a:r>
            <a:r>
              <a:rPr lang="en-US" sz="3600" dirty="0" err="1">
                <a:solidFill>
                  <a:schemeClr val="accent1"/>
                </a:solidFill>
              </a:rPr>
              <a:t>RoofMatl</a:t>
            </a:r>
            <a:endParaRPr lang="en-IN" sz="3600" dirty="0">
              <a:solidFill>
                <a:schemeClr val="accent1"/>
              </a:solidFill>
            </a:endParaRPr>
          </a:p>
        </p:txBody>
      </p:sp>
      <p:sp>
        <p:nvSpPr>
          <p:cNvPr id="4" name="Text Placeholder 3">
            <a:extLst>
              <a:ext uri="{FF2B5EF4-FFF2-40B4-BE49-F238E27FC236}">
                <a16:creationId xmlns:a16="http://schemas.microsoft.com/office/drawing/2014/main" id="{BB181837-E7EB-79FB-6803-D01E55FF3FD8}"/>
              </a:ext>
            </a:extLst>
          </p:cNvPr>
          <p:cNvSpPr>
            <a:spLocks noGrp="1"/>
          </p:cNvSpPr>
          <p:nvPr>
            <p:ph type="body" sz="half" idx="2"/>
          </p:nvPr>
        </p:nvSpPr>
        <p:spPr>
          <a:xfrm>
            <a:off x="371486" y="2244383"/>
            <a:ext cx="6177474" cy="4209852"/>
          </a:xfrm>
        </p:spPr>
        <p:txBody>
          <a:bodyPr>
            <a:normAutofit fontScale="85000" lnSpcReduction="20000"/>
          </a:bodyPr>
          <a:lstStyle/>
          <a:p>
            <a:r>
              <a:rPr lang="en-US" sz="2000" dirty="0" err="1"/>
              <a:t>RoofMatl</a:t>
            </a:r>
            <a:r>
              <a:rPr lang="en-US" sz="2000" dirty="0"/>
              <a:t>: Roof material</a:t>
            </a:r>
          </a:p>
          <a:p>
            <a:endParaRPr lang="en-US" sz="2000" dirty="0"/>
          </a:p>
          <a:p>
            <a:r>
              <a:rPr lang="en-US" sz="2000" dirty="0"/>
              <a:t>   </a:t>
            </a:r>
            <a:r>
              <a:rPr lang="en-US" sz="2000" dirty="0" err="1"/>
              <a:t>ClyTile</a:t>
            </a:r>
            <a:r>
              <a:rPr lang="en-US" sz="2000" dirty="0"/>
              <a:t>    Clay or Tile</a:t>
            </a:r>
          </a:p>
          <a:p>
            <a:r>
              <a:rPr lang="en-US" sz="2000" dirty="0"/>
              <a:t>   </a:t>
            </a:r>
            <a:r>
              <a:rPr lang="en-US" sz="2000" dirty="0" err="1"/>
              <a:t>CompShg</a:t>
            </a:r>
            <a:r>
              <a:rPr lang="en-US" sz="2000" dirty="0"/>
              <a:t>    Standard (Composite) Shingle -  most of the houses have the roof material of this category around 1140</a:t>
            </a:r>
          </a:p>
          <a:p>
            <a:r>
              <a:rPr lang="en-US" sz="2000" dirty="0"/>
              <a:t>   </a:t>
            </a:r>
            <a:r>
              <a:rPr lang="en-US" sz="2000" dirty="0" err="1"/>
              <a:t>Membran</a:t>
            </a:r>
            <a:r>
              <a:rPr lang="en-US" sz="2000" dirty="0"/>
              <a:t>    Membrane</a:t>
            </a:r>
          </a:p>
          <a:p>
            <a:r>
              <a:rPr lang="en-US" sz="2000" dirty="0"/>
              <a:t>   Metal    </a:t>
            </a:r>
            <a:r>
              <a:rPr lang="en-US" sz="2000" dirty="0" err="1"/>
              <a:t>Metal</a:t>
            </a:r>
            <a:endParaRPr lang="en-US" sz="2000" dirty="0"/>
          </a:p>
          <a:p>
            <a:r>
              <a:rPr lang="en-US" sz="2000" dirty="0"/>
              <a:t>   Roll    </a:t>
            </a:r>
            <a:r>
              <a:rPr lang="en-US" sz="2000" dirty="0" err="1"/>
              <a:t>Roll</a:t>
            </a:r>
            <a:endParaRPr lang="en-US" sz="2000" dirty="0"/>
          </a:p>
          <a:p>
            <a:r>
              <a:rPr lang="en-US" sz="2000" dirty="0"/>
              <a:t>   </a:t>
            </a:r>
            <a:r>
              <a:rPr lang="en-US" sz="2000" dirty="0" err="1"/>
              <a:t>Tar&amp;Grv</a:t>
            </a:r>
            <a:r>
              <a:rPr lang="en-US" sz="2000" dirty="0"/>
              <a:t>    Gravel &amp; Tar -  then after that comes this category with around 10 properties</a:t>
            </a:r>
          </a:p>
          <a:p>
            <a:r>
              <a:rPr lang="en-US" sz="2000" dirty="0"/>
              <a:t>   </a:t>
            </a:r>
            <a:r>
              <a:rPr lang="en-US" sz="2000" dirty="0" err="1"/>
              <a:t>WdShake</a:t>
            </a:r>
            <a:r>
              <a:rPr lang="en-US" sz="2000" dirty="0"/>
              <a:t>    Wood Shakes - then after that comes this category with around 4 properties</a:t>
            </a:r>
          </a:p>
          <a:p>
            <a:r>
              <a:rPr lang="en-US" sz="2000" dirty="0"/>
              <a:t>   </a:t>
            </a:r>
            <a:r>
              <a:rPr lang="en-US" sz="2000" dirty="0" err="1"/>
              <a:t>WdShngl</a:t>
            </a:r>
            <a:r>
              <a:rPr lang="en-US" sz="2000" dirty="0"/>
              <a:t>    Wood Shingles - then after that comes this category with around 4 properties</a:t>
            </a:r>
            <a:endParaRPr lang="en-IN" sz="2000" dirty="0"/>
          </a:p>
        </p:txBody>
      </p:sp>
      <p:pic>
        <p:nvPicPr>
          <p:cNvPr id="9218" name="Picture 2">
            <a:extLst>
              <a:ext uri="{FF2B5EF4-FFF2-40B4-BE49-F238E27FC236}">
                <a16:creationId xmlns:a16="http://schemas.microsoft.com/office/drawing/2014/main" id="{60396B86-95DD-A066-49B6-574B14FB7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730" y="1472226"/>
            <a:ext cx="5743784" cy="4209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4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7F68-D57C-E535-19EA-23503BD5CC42}"/>
              </a:ext>
            </a:extLst>
          </p:cNvPr>
          <p:cNvSpPr>
            <a:spLocks noGrp="1"/>
          </p:cNvSpPr>
          <p:nvPr>
            <p:ph type="title"/>
          </p:nvPr>
        </p:nvSpPr>
        <p:spPr>
          <a:xfrm>
            <a:off x="467367" y="361950"/>
            <a:ext cx="3401064" cy="1447800"/>
          </a:xfrm>
        </p:spPr>
        <p:txBody>
          <a:bodyPr>
            <a:normAutofit/>
          </a:bodyPr>
          <a:lstStyle/>
          <a:p>
            <a:r>
              <a:rPr lang="en-US" sz="3600" dirty="0">
                <a:solidFill>
                  <a:schemeClr val="accent1"/>
                </a:solidFill>
              </a:rPr>
              <a:t>Column- Exterior1st</a:t>
            </a:r>
            <a:endParaRPr lang="en-IN" sz="3600" dirty="0">
              <a:solidFill>
                <a:schemeClr val="accent1"/>
              </a:solidFill>
            </a:endParaRPr>
          </a:p>
        </p:txBody>
      </p:sp>
      <p:pic>
        <p:nvPicPr>
          <p:cNvPr id="10242" name="Picture 2">
            <a:extLst>
              <a:ext uri="{FF2B5EF4-FFF2-40B4-BE49-F238E27FC236}">
                <a16:creationId xmlns:a16="http://schemas.microsoft.com/office/drawing/2014/main" id="{ECED40C1-5B95-5356-903E-BD4BD8A81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431" y="1809750"/>
            <a:ext cx="4946332" cy="393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97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898E7B8-3A92-4A46-4E0D-A4AEA77520CF}"/>
              </a:ext>
            </a:extLst>
          </p:cNvPr>
          <p:cNvSpPr>
            <a:spLocks noGrp="1"/>
          </p:cNvSpPr>
          <p:nvPr>
            <p:ph type="body" sz="half" idx="2"/>
          </p:nvPr>
        </p:nvSpPr>
        <p:spPr>
          <a:xfrm>
            <a:off x="891117" y="640080"/>
            <a:ext cx="10409766" cy="6766560"/>
          </a:xfrm>
        </p:spPr>
        <p:txBody>
          <a:bodyPr>
            <a:normAutofit/>
          </a:bodyPr>
          <a:lstStyle/>
          <a:p>
            <a:r>
              <a:rPr lang="en-US" sz="1400" dirty="0"/>
              <a:t>Exterior1st: Exterior covering on house</a:t>
            </a:r>
          </a:p>
          <a:p>
            <a:r>
              <a:rPr lang="en-US" sz="1400" dirty="0"/>
              <a:t>  0 </a:t>
            </a:r>
            <a:r>
              <a:rPr lang="en-US" sz="1400" dirty="0" err="1"/>
              <a:t>AsbShng</a:t>
            </a:r>
            <a:r>
              <a:rPr lang="en-US" sz="1400" dirty="0"/>
              <a:t>    Asbestos Shingles - then of this with around 20 properties</a:t>
            </a:r>
          </a:p>
          <a:p>
            <a:r>
              <a:rPr lang="en-US" sz="1400" dirty="0"/>
              <a:t>  1 </a:t>
            </a:r>
            <a:r>
              <a:rPr lang="en-US" sz="1400" dirty="0" err="1"/>
              <a:t>AsphShn</a:t>
            </a:r>
            <a:r>
              <a:rPr lang="en-US" sz="1400" dirty="0"/>
              <a:t>    Asphalt Shingles - then of this with around 5 properties</a:t>
            </a:r>
          </a:p>
          <a:p>
            <a:r>
              <a:rPr lang="en-US" sz="1400" dirty="0"/>
              <a:t>  2 </a:t>
            </a:r>
            <a:r>
              <a:rPr lang="en-US" sz="1400" dirty="0" err="1"/>
              <a:t>BrkComm</a:t>
            </a:r>
            <a:r>
              <a:rPr lang="en-US" sz="1400" dirty="0"/>
              <a:t>    Brick Common - then of this with around 5 properties</a:t>
            </a:r>
          </a:p>
          <a:p>
            <a:r>
              <a:rPr lang="en-US" sz="1400" dirty="0"/>
              <a:t>  3 </a:t>
            </a:r>
            <a:r>
              <a:rPr lang="en-US" sz="1400" dirty="0" err="1"/>
              <a:t>BrkFace</a:t>
            </a:r>
            <a:r>
              <a:rPr lang="en-US" sz="1400" dirty="0"/>
              <a:t>    Brick Face - then of this with around 30 properties</a:t>
            </a:r>
          </a:p>
          <a:p>
            <a:r>
              <a:rPr lang="en-US" sz="1400" dirty="0"/>
              <a:t>  4 </a:t>
            </a:r>
            <a:r>
              <a:rPr lang="en-US" sz="1400" dirty="0" err="1"/>
              <a:t>CBlock</a:t>
            </a:r>
            <a:r>
              <a:rPr lang="en-US" sz="1400" dirty="0"/>
              <a:t>    Cinder Block - then of this with around 40 properties</a:t>
            </a:r>
          </a:p>
          <a:p>
            <a:r>
              <a:rPr lang="en-US" sz="1400" dirty="0"/>
              <a:t>  5 </a:t>
            </a:r>
            <a:r>
              <a:rPr lang="en-US" sz="1400" dirty="0" err="1"/>
              <a:t>CemntBd</a:t>
            </a:r>
            <a:r>
              <a:rPr lang="en-US" sz="1400" dirty="0"/>
              <a:t>    Cement Board - then of this with around 175 properties</a:t>
            </a:r>
          </a:p>
          <a:p>
            <a:r>
              <a:rPr lang="en-US" sz="1400" dirty="0"/>
              <a:t>  6 </a:t>
            </a:r>
            <a:r>
              <a:rPr lang="en-US" sz="1400" dirty="0" err="1"/>
              <a:t>HdBoard</a:t>
            </a:r>
            <a:r>
              <a:rPr lang="en-US" sz="1400" dirty="0"/>
              <a:t>    Hard Board - then of this with around 5 properties</a:t>
            </a:r>
          </a:p>
          <a:p>
            <a:r>
              <a:rPr lang="en-US" sz="1400" dirty="0"/>
              <a:t>  7 </a:t>
            </a:r>
            <a:r>
              <a:rPr lang="en-US" sz="1400" dirty="0" err="1"/>
              <a:t>ImStucc</a:t>
            </a:r>
            <a:r>
              <a:rPr lang="en-US" sz="1400" dirty="0"/>
              <a:t>    Imitation Stucco -then of this with around 170 properties</a:t>
            </a:r>
          </a:p>
          <a:p>
            <a:r>
              <a:rPr lang="en-US" sz="1400" dirty="0"/>
              <a:t>  8 </a:t>
            </a:r>
            <a:r>
              <a:rPr lang="en-US" sz="1400" dirty="0" err="1"/>
              <a:t>MetalSd</a:t>
            </a:r>
            <a:r>
              <a:rPr lang="en-US" sz="1400" dirty="0"/>
              <a:t>    Metal Siding - then of this with around 90 properties</a:t>
            </a:r>
          </a:p>
          <a:p>
            <a:r>
              <a:rPr lang="en-US" sz="1400" dirty="0"/>
              <a:t>  9 Other    </a:t>
            </a:r>
            <a:r>
              <a:rPr lang="en-US" sz="1400" dirty="0" err="1"/>
              <a:t>Other</a:t>
            </a:r>
            <a:r>
              <a:rPr lang="en-US" sz="1400" dirty="0"/>
              <a:t> - then of this with around 8 properties</a:t>
            </a:r>
          </a:p>
          <a:p>
            <a:r>
              <a:rPr lang="en-US" sz="1400" dirty="0"/>
              <a:t>  10 Plywood    </a:t>
            </a:r>
            <a:r>
              <a:rPr lang="en-US" sz="1400" dirty="0" err="1"/>
              <a:t>Plywood</a:t>
            </a:r>
            <a:endParaRPr lang="en-US" sz="1400" dirty="0"/>
          </a:p>
          <a:p>
            <a:r>
              <a:rPr lang="en-US" sz="1400" dirty="0"/>
              <a:t>  11 </a:t>
            </a:r>
            <a:r>
              <a:rPr lang="en-US" sz="1400" dirty="0" err="1"/>
              <a:t>PreCast</a:t>
            </a:r>
            <a:r>
              <a:rPr lang="en-US" sz="1400" dirty="0"/>
              <a:t>    </a:t>
            </a:r>
            <a:r>
              <a:rPr lang="en-US" sz="1400" dirty="0" err="1"/>
              <a:t>PreCast</a:t>
            </a:r>
            <a:r>
              <a:rPr lang="en-US" sz="1400" dirty="0"/>
              <a:t>     - most of them are of this category around 400</a:t>
            </a:r>
          </a:p>
          <a:p>
            <a:r>
              <a:rPr lang="en-US" sz="1400" dirty="0"/>
              <a:t>  12 Stone    </a:t>
            </a:r>
            <a:r>
              <a:rPr lang="en-US" sz="1400" dirty="0" err="1"/>
              <a:t>Stone</a:t>
            </a:r>
            <a:r>
              <a:rPr lang="en-US" sz="1400" dirty="0"/>
              <a:t> - then of this with around 165 properties</a:t>
            </a:r>
          </a:p>
          <a:p>
            <a:r>
              <a:rPr lang="en-US" sz="1400" dirty="0"/>
              <a:t>  13 Stucco    </a:t>
            </a:r>
            <a:r>
              <a:rPr lang="en-US" sz="1400" dirty="0" err="1"/>
              <a:t>Stucco</a:t>
            </a:r>
            <a:r>
              <a:rPr lang="en-US" sz="1400" dirty="0"/>
              <a:t> - then of this with around 15 proper</a:t>
            </a:r>
            <a:endParaRPr lang="en-IN" sz="1400" dirty="0"/>
          </a:p>
          <a:p>
            <a:endParaRPr lang="en-IN" dirty="0"/>
          </a:p>
        </p:txBody>
      </p:sp>
    </p:spTree>
    <p:extLst>
      <p:ext uri="{BB962C8B-B14F-4D97-AF65-F5344CB8AC3E}">
        <p14:creationId xmlns:p14="http://schemas.microsoft.com/office/powerpoint/2010/main" val="3572296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472D-69DC-F450-CC97-2044567AB441}"/>
              </a:ext>
            </a:extLst>
          </p:cNvPr>
          <p:cNvSpPr>
            <a:spLocks noGrp="1"/>
          </p:cNvSpPr>
          <p:nvPr>
            <p:ph type="title"/>
          </p:nvPr>
        </p:nvSpPr>
        <p:spPr>
          <a:xfrm>
            <a:off x="190281" y="704850"/>
            <a:ext cx="4365736" cy="1447800"/>
          </a:xfrm>
        </p:spPr>
        <p:txBody>
          <a:bodyPr>
            <a:normAutofit/>
          </a:bodyPr>
          <a:lstStyle/>
          <a:p>
            <a:r>
              <a:rPr lang="en-US" sz="2800" dirty="0">
                <a:solidFill>
                  <a:schemeClr val="accent1"/>
                </a:solidFill>
              </a:rPr>
              <a:t>Column- </a:t>
            </a:r>
            <a:r>
              <a:rPr lang="en-US" sz="2800" dirty="0" err="1">
                <a:solidFill>
                  <a:schemeClr val="accent1"/>
                </a:solidFill>
              </a:rPr>
              <a:t>MasVnrType</a:t>
            </a:r>
            <a:endParaRPr lang="en-IN" sz="2800" dirty="0">
              <a:solidFill>
                <a:schemeClr val="accent1"/>
              </a:solidFill>
            </a:endParaRPr>
          </a:p>
        </p:txBody>
      </p:sp>
      <p:pic>
        <p:nvPicPr>
          <p:cNvPr id="11266" name="Picture 2">
            <a:extLst>
              <a:ext uri="{FF2B5EF4-FFF2-40B4-BE49-F238E27FC236}">
                <a16:creationId xmlns:a16="http://schemas.microsoft.com/office/drawing/2014/main" id="{D2B70C47-8E2F-4DCE-1227-D6A16356B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551" y="2152650"/>
            <a:ext cx="5395168" cy="39865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C1D622-387C-1A45-770A-7054458E8236}"/>
              </a:ext>
            </a:extLst>
          </p:cNvPr>
          <p:cNvSpPr txBox="1"/>
          <p:nvPr/>
        </p:nvSpPr>
        <p:spPr>
          <a:xfrm>
            <a:off x="190281" y="2542657"/>
            <a:ext cx="6115050" cy="3139321"/>
          </a:xfrm>
          <a:prstGeom prst="rect">
            <a:avLst/>
          </a:prstGeom>
          <a:noFill/>
        </p:spPr>
        <p:txBody>
          <a:bodyPr wrap="square">
            <a:spAutoFit/>
          </a:bodyPr>
          <a:lstStyle/>
          <a:p>
            <a:r>
              <a:rPr lang="en-US" dirty="0" err="1"/>
              <a:t>MasVnrType</a:t>
            </a:r>
            <a:r>
              <a:rPr lang="en-US" dirty="0"/>
              <a:t>: Masonry veneer type</a:t>
            </a:r>
          </a:p>
          <a:p>
            <a:endParaRPr lang="en-US" dirty="0"/>
          </a:p>
          <a:p>
            <a:r>
              <a:rPr lang="en-US" dirty="0"/>
              <a:t>   </a:t>
            </a:r>
            <a:r>
              <a:rPr lang="en-US" dirty="0" err="1"/>
              <a:t>BrkCmn</a:t>
            </a:r>
            <a:r>
              <a:rPr lang="en-US" dirty="0"/>
              <a:t>    Brick Common - then comes this category with around 28</a:t>
            </a:r>
          </a:p>
          <a:p>
            <a:r>
              <a:rPr lang="en-US" dirty="0"/>
              <a:t>   </a:t>
            </a:r>
            <a:r>
              <a:rPr lang="en-US" dirty="0" err="1"/>
              <a:t>BrkFace</a:t>
            </a:r>
            <a:r>
              <a:rPr lang="en-US" dirty="0"/>
              <a:t>    Brick Face -  then comes this category with around 350</a:t>
            </a:r>
          </a:p>
          <a:p>
            <a:r>
              <a:rPr lang="en-US" dirty="0"/>
              <a:t>   </a:t>
            </a:r>
            <a:r>
              <a:rPr lang="en-US" dirty="0" err="1"/>
              <a:t>CBlock</a:t>
            </a:r>
            <a:r>
              <a:rPr lang="en-US" dirty="0"/>
              <a:t>    Cinder Block  - most of the house have masonry veneer of this type around 690 properties</a:t>
            </a:r>
          </a:p>
          <a:p>
            <a:r>
              <a:rPr lang="en-US" dirty="0"/>
              <a:t>   None    </a:t>
            </a:r>
            <a:r>
              <a:rPr lang="en-US" dirty="0" err="1"/>
              <a:t>None</a:t>
            </a:r>
            <a:r>
              <a:rPr lang="en-US" dirty="0"/>
              <a:t> then comes those properties that doesn't have the masonry with around 100</a:t>
            </a:r>
          </a:p>
          <a:p>
            <a:r>
              <a:rPr lang="en-US" dirty="0"/>
              <a:t>   Stone    </a:t>
            </a:r>
            <a:r>
              <a:rPr lang="en-US" dirty="0" err="1"/>
              <a:t>Stone</a:t>
            </a:r>
            <a:endParaRPr lang="en-IN" dirty="0"/>
          </a:p>
        </p:txBody>
      </p:sp>
    </p:spTree>
    <p:extLst>
      <p:ext uri="{BB962C8B-B14F-4D97-AF65-F5344CB8AC3E}">
        <p14:creationId xmlns:p14="http://schemas.microsoft.com/office/powerpoint/2010/main" val="1404399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7C97-643E-4172-423B-FBE5D9E65948}"/>
              </a:ext>
            </a:extLst>
          </p:cNvPr>
          <p:cNvSpPr>
            <a:spLocks noGrp="1"/>
          </p:cNvSpPr>
          <p:nvPr>
            <p:ph type="title"/>
          </p:nvPr>
        </p:nvSpPr>
        <p:spPr>
          <a:xfrm>
            <a:off x="389143" y="419100"/>
            <a:ext cx="3401064" cy="1447800"/>
          </a:xfrm>
        </p:spPr>
        <p:txBody>
          <a:bodyPr>
            <a:normAutofit/>
          </a:bodyPr>
          <a:lstStyle/>
          <a:p>
            <a:r>
              <a:rPr lang="en-US" sz="3200" dirty="0">
                <a:solidFill>
                  <a:schemeClr val="accent1"/>
                </a:solidFill>
              </a:rPr>
              <a:t>Column- </a:t>
            </a:r>
            <a:r>
              <a:rPr lang="en-US" sz="3200" dirty="0" err="1">
                <a:solidFill>
                  <a:schemeClr val="accent1"/>
                </a:solidFill>
              </a:rPr>
              <a:t>ExterQual</a:t>
            </a:r>
            <a:endParaRPr lang="en-IN" sz="3200" dirty="0">
              <a:solidFill>
                <a:schemeClr val="accent1"/>
              </a:solidFill>
            </a:endParaRPr>
          </a:p>
        </p:txBody>
      </p:sp>
      <p:pic>
        <p:nvPicPr>
          <p:cNvPr id="12290" name="Picture 2">
            <a:extLst>
              <a:ext uri="{FF2B5EF4-FFF2-40B4-BE49-F238E27FC236}">
                <a16:creationId xmlns:a16="http://schemas.microsoft.com/office/drawing/2014/main" id="{864192C3-B486-5E12-8EF0-6B229F58F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839" y="1866900"/>
            <a:ext cx="4853940" cy="38430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C302D0DE-15BA-11FB-E598-CF28DDD209D8}"/>
              </a:ext>
            </a:extLst>
          </p:cNvPr>
          <p:cNvSpPr>
            <a:spLocks noGrp="1"/>
          </p:cNvSpPr>
          <p:nvPr>
            <p:ph type="body" sz="half" idx="2"/>
          </p:nvPr>
        </p:nvSpPr>
        <p:spPr>
          <a:xfrm>
            <a:off x="389142" y="2228428"/>
            <a:ext cx="5463018" cy="4210471"/>
          </a:xfrm>
        </p:spPr>
        <p:txBody>
          <a:bodyPr>
            <a:noAutofit/>
          </a:bodyPr>
          <a:lstStyle/>
          <a:p>
            <a:r>
              <a:rPr lang="en-US" sz="2000" dirty="0" err="1">
                <a:solidFill>
                  <a:srgbClr val="000000"/>
                </a:solidFill>
                <a:latin typeface="Helvetica Neue"/>
              </a:rPr>
              <a:t>ExterQual</a:t>
            </a:r>
            <a:r>
              <a:rPr lang="en-US" sz="2000" dirty="0">
                <a:solidFill>
                  <a:srgbClr val="000000"/>
                </a:solidFill>
                <a:latin typeface="Helvetica Neue"/>
              </a:rPr>
              <a:t>: Evaluates the quality of the material on the exterior</a:t>
            </a:r>
          </a:p>
          <a:p>
            <a:r>
              <a:rPr lang="en-US" sz="2000" dirty="0"/>
              <a:t>Ex Excellent - then comes the excellent quality material which is used by very less properties around 50</a:t>
            </a:r>
          </a:p>
          <a:p>
            <a:r>
              <a:rPr lang="en-US" sz="2000" dirty="0"/>
              <a:t> Gd Good - then at last comes the good material in around 8 properties </a:t>
            </a:r>
          </a:p>
          <a:p>
            <a:r>
              <a:rPr lang="en-US" sz="2000" dirty="0"/>
              <a:t>TA Average/Typical - then comes the average material in 390 properties</a:t>
            </a:r>
          </a:p>
          <a:p>
            <a:r>
              <a:rPr lang="en-US" sz="2000" dirty="0"/>
              <a:t> Fa Fair - most of the properties exterior material is of fair quality in around 710 properties Po Poor</a:t>
            </a:r>
            <a:endParaRPr lang="en-IN" sz="2000" dirty="0"/>
          </a:p>
        </p:txBody>
      </p:sp>
    </p:spTree>
    <p:extLst>
      <p:ext uri="{BB962C8B-B14F-4D97-AF65-F5344CB8AC3E}">
        <p14:creationId xmlns:p14="http://schemas.microsoft.com/office/powerpoint/2010/main" val="425104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A0EA-14F6-515D-A872-FDBA3256ED2B}"/>
              </a:ext>
            </a:extLst>
          </p:cNvPr>
          <p:cNvSpPr>
            <a:spLocks noGrp="1"/>
          </p:cNvSpPr>
          <p:nvPr>
            <p:ph type="title"/>
          </p:nvPr>
        </p:nvSpPr>
        <p:spPr/>
        <p:txBody>
          <a:bodyPr/>
          <a:lstStyle/>
          <a:p>
            <a:r>
              <a:rPr lang="en-IN" dirty="0"/>
              <a:t>WHAT WE HAVE TO DO.</a:t>
            </a:r>
          </a:p>
        </p:txBody>
      </p:sp>
      <p:sp>
        <p:nvSpPr>
          <p:cNvPr id="3" name="Content Placeholder 2">
            <a:extLst>
              <a:ext uri="{FF2B5EF4-FFF2-40B4-BE49-F238E27FC236}">
                <a16:creationId xmlns:a16="http://schemas.microsoft.com/office/drawing/2014/main" id="{5DA74235-C4E8-DCBF-CDA2-109FB631DD54}"/>
              </a:ext>
            </a:extLst>
          </p:cNvPr>
          <p:cNvSpPr>
            <a:spLocks noGrp="1"/>
          </p:cNvSpPr>
          <p:nvPr>
            <p:ph idx="1"/>
          </p:nvPr>
        </p:nvSpPr>
        <p:spPr>
          <a:xfrm>
            <a:off x="677334" y="1577659"/>
            <a:ext cx="9369636" cy="4811711"/>
          </a:xfrm>
        </p:spPr>
        <p:txBody>
          <a:bodyPr>
            <a:normAutofit fontScale="92500" lnSpcReduction="10000"/>
          </a:bodyPr>
          <a:lstStyle/>
          <a:p>
            <a:r>
              <a:rPr lang="en-US" dirty="0"/>
              <a:t>Technical Requirements:</a:t>
            </a:r>
          </a:p>
          <a:p>
            <a:r>
              <a:rPr lang="en-US" dirty="0"/>
              <a:t>• Data contains 1460 entries each having 81 variables.</a:t>
            </a:r>
          </a:p>
          <a:p>
            <a:r>
              <a:rPr lang="en-US" dirty="0"/>
              <a:t>• Data contains Null values. You need to treat them using the domain knowledge and your own understanding.</a:t>
            </a:r>
          </a:p>
          <a:p>
            <a:r>
              <a:rPr lang="en-US" dirty="0"/>
              <a:t>• Extensive EDA has to be performed to gain relationships of important variable and price.</a:t>
            </a:r>
          </a:p>
          <a:p>
            <a:r>
              <a:rPr lang="en-US" dirty="0"/>
              <a:t>• Data contains numerical as well as categorical variable. You need to handle them accordingly.</a:t>
            </a:r>
          </a:p>
          <a:p>
            <a:r>
              <a:rPr lang="en-US" dirty="0"/>
              <a:t>• You have to build Machine Learning models, apply regularization and determine the optimal values of Hyper </a:t>
            </a:r>
          </a:p>
          <a:p>
            <a:r>
              <a:rPr lang="en-US" dirty="0"/>
              <a:t>Parameters. </a:t>
            </a:r>
          </a:p>
          <a:p>
            <a:r>
              <a:rPr lang="en-US" dirty="0"/>
              <a:t>• You need to find important features which affect the price positively or negatively.</a:t>
            </a:r>
          </a:p>
          <a:p>
            <a:r>
              <a:rPr lang="en-US" dirty="0"/>
              <a:t>• Two datasets are being provided to you (test.csv, train.csv). You will train on train.csv dataset and predict on </a:t>
            </a:r>
          </a:p>
          <a:p>
            <a:r>
              <a:rPr lang="en-US" dirty="0"/>
              <a:t>test.csv file.</a:t>
            </a:r>
          </a:p>
          <a:p>
            <a:endParaRPr lang="en-IN" dirty="0"/>
          </a:p>
        </p:txBody>
      </p:sp>
    </p:spTree>
    <p:extLst>
      <p:ext uri="{BB962C8B-B14F-4D97-AF65-F5344CB8AC3E}">
        <p14:creationId xmlns:p14="http://schemas.microsoft.com/office/powerpoint/2010/main" val="401615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2E930C-BAC9-8727-822F-A5A7B758277E}"/>
              </a:ext>
            </a:extLst>
          </p:cNvPr>
          <p:cNvSpPr>
            <a:spLocks noGrp="1"/>
          </p:cNvSpPr>
          <p:nvPr>
            <p:ph type="title"/>
          </p:nvPr>
        </p:nvSpPr>
        <p:spPr>
          <a:xfrm>
            <a:off x="183404" y="224790"/>
            <a:ext cx="4159996" cy="1447800"/>
          </a:xfrm>
        </p:spPr>
        <p:txBody>
          <a:bodyPr>
            <a:normAutofit/>
          </a:bodyPr>
          <a:lstStyle/>
          <a:p>
            <a:r>
              <a:rPr lang="en-US" sz="3200" dirty="0">
                <a:solidFill>
                  <a:schemeClr val="accent1"/>
                </a:solidFill>
              </a:rPr>
              <a:t>Column- </a:t>
            </a:r>
            <a:r>
              <a:rPr lang="en-US" sz="3200" dirty="0" err="1">
                <a:solidFill>
                  <a:schemeClr val="accent1"/>
                </a:solidFill>
              </a:rPr>
              <a:t>ExterCond</a:t>
            </a:r>
            <a:endParaRPr lang="en-IN" sz="3200" dirty="0"/>
          </a:p>
        </p:txBody>
      </p:sp>
      <p:sp>
        <p:nvSpPr>
          <p:cNvPr id="4" name="Text Placeholder 3">
            <a:extLst>
              <a:ext uri="{FF2B5EF4-FFF2-40B4-BE49-F238E27FC236}">
                <a16:creationId xmlns:a16="http://schemas.microsoft.com/office/drawing/2014/main" id="{7EE3561B-532F-1E5D-98B7-55A82B695EE3}"/>
              </a:ext>
            </a:extLst>
          </p:cNvPr>
          <p:cNvSpPr>
            <a:spLocks noGrp="1"/>
          </p:cNvSpPr>
          <p:nvPr>
            <p:ph type="body" sz="half" idx="2"/>
          </p:nvPr>
        </p:nvSpPr>
        <p:spPr>
          <a:xfrm>
            <a:off x="393211" y="2193083"/>
            <a:ext cx="6135110" cy="3960067"/>
          </a:xfrm>
        </p:spPr>
        <p:txBody>
          <a:bodyPr>
            <a:normAutofit/>
          </a:bodyPr>
          <a:lstStyle/>
          <a:p>
            <a:r>
              <a:rPr lang="en-US" sz="1600" dirty="0" err="1"/>
              <a:t>ExterCond</a:t>
            </a:r>
            <a:r>
              <a:rPr lang="en-US" sz="1600" dirty="0"/>
              <a:t>: Evaluates the present condition of the material on the exterior</a:t>
            </a:r>
          </a:p>
          <a:p>
            <a:r>
              <a:rPr lang="en-US" sz="1600" dirty="0"/>
              <a:t>   Ex    Excellent - then comes excellent condition of around 8 properties</a:t>
            </a:r>
          </a:p>
          <a:p>
            <a:r>
              <a:rPr lang="en-US" sz="1600" dirty="0"/>
              <a:t>   Gd    Good -  then comes the good condition of around 50</a:t>
            </a:r>
          </a:p>
          <a:p>
            <a:r>
              <a:rPr lang="en-US" sz="1600" dirty="0"/>
              <a:t>   TA    Average/Typical - then comes the average condition of around 100 houses</a:t>
            </a:r>
          </a:p>
          <a:p>
            <a:r>
              <a:rPr lang="en-US" sz="1600" dirty="0"/>
              <a:t>   Fa    Fair</a:t>
            </a:r>
          </a:p>
          <a:p>
            <a:r>
              <a:rPr lang="en-US" sz="1600" dirty="0"/>
              <a:t>   Po    Poor most </a:t>
            </a:r>
            <a:r>
              <a:rPr lang="en-US" sz="1600" dirty="0" err="1"/>
              <a:t>pof</a:t>
            </a:r>
            <a:r>
              <a:rPr lang="en-US" sz="1600" dirty="0"/>
              <a:t> the properties </a:t>
            </a:r>
            <a:r>
              <a:rPr lang="en-US" sz="1600" dirty="0" err="1"/>
              <a:t>exrerior</a:t>
            </a:r>
            <a:r>
              <a:rPr lang="en-US" sz="1600" dirty="0"/>
              <a:t> condition is poor properties around 1000 have poor condition</a:t>
            </a:r>
            <a:endParaRPr lang="en-IN" sz="1600" dirty="0"/>
          </a:p>
        </p:txBody>
      </p:sp>
      <p:pic>
        <p:nvPicPr>
          <p:cNvPr id="13314" name="Picture 2">
            <a:extLst>
              <a:ext uri="{FF2B5EF4-FFF2-40B4-BE49-F238E27FC236}">
                <a16:creationId xmlns:a16="http://schemas.microsoft.com/office/drawing/2014/main" id="{F6655AE8-4AE1-8BA6-94C1-D35668F5B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173" y="1874947"/>
            <a:ext cx="5196840" cy="3693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840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C0C8-299E-D6C0-9B73-FDDAD0210845}"/>
              </a:ext>
            </a:extLst>
          </p:cNvPr>
          <p:cNvSpPr>
            <a:spLocks noGrp="1"/>
          </p:cNvSpPr>
          <p:nvPr>
            <p:ph type="title"/>
          </p:nvPr>
        </p:nvSpPr>
        <p:spPr>
          <a:xfrm>
            <a:off x="251984" y="258850"/>
            <a:ext cx="4532741" cy="1447800"/>
          </a:xfrm>
        </p:spPr>
        <p:txBody>
          <a:bodyPr>
            <a:normAutofit/>
          </a:bodyPr>
          <a:lstStyle/>
          <a:p>
            <a:r>
              <a:rPr lang="en-US" sz="3600" dirty="0">
                <a:solidFill>
                  <a:schemeClr val="accent1"/>
                </a:solidFill>
              </a:rPr>
              <a:t>Column- Foundation</a:t>
            </a:r>
            <a:endParaRPr lang="en-IN" sz="3600" dirty="0">
              <a:solidFill>
                <a:schemeClr val="accent1"/>
              </a:solidFill>
            </a:endParaRPr>
          </a:p>
        </p:txBody>
      </p:sp>
      <p:sp>
        <p:nvSpPr>
          <p:cNvPr id="4" name="Text Placeholder 3">
            <a:extLst>
              <a:ext uri="{FF2B5EF4-FFF2-40B4-BE49-F238E27FC236}">
                <a16:creationId xmlns:a16="http://schemas.microsoft.com/office/drawing/2014/main" id="{150B4BE3-18BF-BBD8-CF23-5B556EAEF32C}"/>
              </a:ext>
            </a:extLst>
          </p:cNvPr>
          <p:cNvSpPr>
            <a:spLocks noGrp="1"/>
          </p:cNvSpPr>
          <p:nvPr>
            <p:ph type="body" sz="half" idx="2"/>
          </p:nvPr>
        </p:nvSpPr>
        <p:spPr>
          <a:xfrm>
            <a:off x="414973" y="2077720"/>
            <a:ext cx="5844016" cy="4110355"/>
          </a:xfrm>
        </p:spPr>
        <p:txBody>
          <a:bodyPr>
            <a:noAutofit/>
          </a:bodyPr>
          <a:lstStyle/>
          <a:p>
            <a:r>
              <a:rPr lang="en-US" sz="1600" dirty="0"/>
              <a:t>Foundation: Type of foundation</a:t>
            </a:r>
          </a:p>
          <a:p>
            <a:r>
              <a:rPr lang="en-US" sz="1600" dirty="0"/>
              <a:t>   </a:t>
            </a:r>
            <a:r>
              <a:rPr lang="en-US" sz="1600" dirty="0" err="1"/>
              <a:t>BrkTil</a:t>
            </a:r>
            <a:r>
              <a:rPr lang="en-US" sz="1600" dirty="0"/>
              <a:t>    Brick &amp; Tile - -  then some of them have a foundation of this type around 110</a:t>
            </a:r>
          </a:p>
          <a:p>
            <a:r>
              <a:rPr lang="en-US" sz="1600" dirty="0"/>
              <a:t>   </a:t>
            </a:r>
            <a:r>
              <a:rPr lang="en-US" sz="1600" dirty="0" err="1"/>
              <a:t>CBlock</a:t>
            </a:r>
            <a:r>
              <a:rPr lang="en-US" sz="1600" dirty="0"/>
              <a:t>    Cinder Block -  most of them have a foundation of this type around 505</a:t>
            </a:r>
          </a:p>
          <a:p>
            <a:r>
              <a:rPr lang="en-US" sz="1600" dirty="0"/>
              <a:t>   </a:t>
            </a:r>
            <a:r>
              <a:rPr lang="en-US" sz="1600" dirty="0" err="1"/>
              <a:t>PConc</a:t>
            </a:r>
            <a:r>
              <a:rPr lang="en-US" sz="1600" dirty="0"/>
              <a:t>    Poured </a:t>
            </a:r>
            <a:r>
              <a:rPr lang="en-US" sz="1600" dirty="0" err="1"/>
              <a:t>Contrete</a:t>
            </a:r>
            <a:r>
              <a:rPr lang="en-US" sz="1600" dirty="0"/>
              <a:t>    -  then most of them have a foundation of this type around 500</a:t>
            </a:r>
          </a:p>
          <a:p>
            <a:r>
              <a:rPr lang="en-US" sz="1600" dirty="0"/>
              <a:t>   Slab    </a:t>
            </a:r>
            <a:r>
              <a:rPr lang="en-US" sz="1600" dirty="0" err="1"/>
              <a:t>Slab</a:t>
            </a:r>
            <a:r>
              <a:rPr lang="en-US" sz="1600" dirty="0"/>
              <a:t> - -  then some have a foundation of this type around 25</a:t>
            </a:r>
          </a:p>
          <a:p>
            <a:r>
              <a:rPr lang="en-US" sz="1600" dirty="0"/>
              <a:t>   Stone    </a:t>
            </a:r>
            <a:r>
              <a:rPr lang="en-US" sz="1600" dirty="0" err="1"/>
              <a:t>Stone</a:t>
            </a:r>
            <a:r>
              <a:rPr lang="en-US" sz="1600" dirty="0"/>
              <a:t> -  then some have a foundation of this type around 18</a:t>
            </a:r>
          </a:p>
          <a:p>
            <a:r>
              <a:rPr lang="en-US" sz="1600" dirty="0"/>
              <a:t>   Wood    </a:t>
            </a:r>
            <a:r>
              <a:rPr lang="en-US" sz="1600" dirty="0" err="1"/>
              <a:t>Wood</a:t>
            </a:r>
            <a:r>
              <a:rPr lang="en-US" sz="1600" dirty="0"/>
              <a:t> -  then the last few of them have a foundation of this type around 10 </a:t>
            </a:r>
            <a:endParaRPr lang="en-IN" sz="1600" dirty="0"/>
          </a:p>
        </p:txBody>
      </p:sp>
      <p:pic>
        <p:nvPicPr>
          <p:cNvPr id="14338" name="Picture 2">
            <a:extLst>
              <a:ext uri="{FF2B5EF4-FFF2-40B4-BE49-F238E27FC236}">
                <a16:creationId xmlns:a16="http://schemas.microsoft.com/office/drawing/2014/main" id="{E0BB653A-984C-B799-863F-8FB4F9F03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196" y="1706650"/>
            <a:ext cx="5417820" cy="411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0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95AA-46A4-0568-6E84-6EF0FB789AFE}"/>
              </a:ext>
            </a:extLst>
          </p:cNvPr>
          <p:cNvSpPr>
            <a:spLocks noGrp="1"/>
          </p:cNvSpPr>
          <p:nvPr>
            <p:ph type="title"/>
          </p:nvPr>
        </p:nvSpPr>
        <p:spPr>
          <a:xfrm>
            <a:off x="412004" y="739140"/>
            <a:ext cx="4274296" cy="1447800"/>
          </a:xfrm>
        </p:spPr>
        <p:txBody>
          <a:bodyPr>
            <a:normAutofit/>
          </a:bodyPr>
          <a:lstStyle/>
          <a:p>
            <a:r>
              <a:rPr lang="en-US" sz="3200" dirty="0">
                <a:solidFill>
                  <a:schemeClr val="accent1"/>
                </a:solidFill>
              </a:rPr>
              <a:t>Column-</a:t>
            </a:r>
            <a:r>
              <a:rPr lang="en-US" sz="3200" dirty="0" err="1">
                <a:solidFill>
                  <a:schemeClr val="accent1"/>
                </a:solidFill>
              </a:rPr>
              <a:t>BsmtQual</a:t>
            </a:r>
            <a:endParaRPr lang="en-IN" sz="3200" dirty="0">
              <a:solidFill>
                <a:schemeClr val="accent1"/>
              </a:solidFill>
            </a:endParaRPr>
          </a:p>
        </p:txBody>
      </p:sp>
      <p:sp>
        <p:nvSpPr>
          <p:cNvPr id="4" name="Text Placeholder 3">
            <a:extLst>
              <a:ext uri="{FF2B5EF4-FFF2-40B4-BE49-F238E27FC236}">
                <a16:creationId xmlns:a16="http://schemas.microsoft.com/office/drawing/2014/main" id="{64C13E49-F932-072B-7E0A-BDC5F8AEF6B6}"/>
              </a:ext>
            </a:extLst>
          </p:cNvPr>
          <p:cNvSpPr>
            <a:spLocks noGrp="1"/>
          </p:cNvSpPr>
          <p:nvPr>
            <p:ph type="body" sz="half" idx="2"/>
          </p:nvPr>
        </p:nvSpPr>
        <p:spPr>
          <a:xfrm>
            <a:off x="354330" y="2489200"/>
            <a:ext cx="5970270" cy="4094480"/>
          </a:xfrm>
        </p:spPr>
        <p:txBody>
          <a:bodyPr>
            <a:noAutofit/>
          </a:bodyPr>
          <a:lstStyle/>
          <a:p>
            <a:r>
              <a:rPr lang="en-US" dirty="0" err="1"/>
              <a:t>BsmtQual</a:t>
            </a:r>
            <a:r>
              <a:rPr lang="en-US" dirty="0"/>
              <a:t>: Evaluates the height of the basement</a:t>
            </a:r>
          </a:p>
          <a:p>
            <a:r>
              <a:rPr lang="en-US" dirty="0"/>
              <a:t>   Ex    Excellent (100+ inches) - then comes the properties that have a basement height of this type around 90    </a:t>
            </a:r>
          </a:p>
          <a:p>
            <a:r>
              <a:rPr lang="en-US" dirty="0"/>
              <a:t>   Gd    Good (90-99 inches) - then comes the properties that have a basement height of this type around 38</a:t>
            </a:r>
          </a:p>
          <a:p>
            <a:r>
              <a:rPr lang="en-US" dirty="0"/>
              <a:t>   TA    Typical (80-89 inches) - then comes the properties that have a basement height of this type around 470</a:t>
            </a:r>
          </a:p>
          <a:p>
            <a:r>
              <a:rPr lang="en-US" dirty="0"/>
              <a:t>   Fa    Fair (70-79 inches) -  most of the properties have a basement height of this type around 550</a:t>
            </a:r>
          </a:p>
          <a:p>
            <a:r>
              <a:rPr lang="en-US" dirty="0"/>
              <a:t>   Po    Poor (&lt;70 inches</a:t>
            </a:r>
          </a:p>
          <a:p>
            <a:r>
              <a:rPr lang="en-US" dirty="0"/>
              <a:t>   NA    No Basement</a:t>
            </a:r>
            <a:endParaRPr lang="en-IN" dirty="0"/>
          </a:p>
        </p:txBody>
      </p:sp>
      <p:pic>
        <p:nvPicPr>
          <p:cNvPr id="15362" name="Picture 2">
            <a:extLst>
              <a:ext uri="{FF2B5EF4-FFF2-40B4-BE49-F238E27FC236}">
                <a16:creationId xmlns:a16="http://schemas.microsoft.com/office/drawing/2014/main" id="{47481370-077D-C59A-6F2E-163BE785F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463040"/>
            <a:ext cx="5683996" cy="4645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075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BAA2-A8F1-09DE-5B3C-C464EC453325}"/>
              </a:ext>
            </a:extLst>
          </p:cNvPr>
          <p:cNvSpPr>
            <a:spLocks noGrp="1"/>
          </p:cNvSpPr>
          <p:nvPr>
            <p:ph type="title"/>
          </p:nvPr>
        </p:nvSpPr>
        <p:spPr>
          <a:xfrm>
            <a:off x="354854" y="467361"/>
            <a:ext cx="4342876" cy="1447800"/>
          </a:xfrm>
        </p:spPr>
        <p:txBody>
          <a:bodyPr>
            <a:normAutofit/>
          </a:bodyPr>
          <a:lstStyle/>
          <a:p>
            <a:r>
              <a:rPr lang="en-US" sz="3600" dirty="0">
                <a:solidFill>
                  <a:schemeClr val="accent1"/>
                </a:solidFill>
              </a:rPr>
              <a:t>Column- </a:t>
            </a:r>
            <a:r>
              <a:rPr lang="en-US" sz="3600" dirty="0" err="1">
                <a:solidFill>
                  <a:schemeClr val="accent1"/>
                </a:solidFill>
              </a:rPr>
              <a:t>BsmtCond</a:t>
            </a:r>
            <a:endParaRPr lang="en-IN" sz="3600" dirty="0">
              <a:solidFill>
                <a:schemeClr val="accent1"/>
              </a:solidFill>
            </a:endParaRPr>
          </a:p>
        </p:txBody>
      </p:sp>
      <p:sp>
        <p:nvSpPr>
          <p:cNvPr id="4" name="Text Placeholder 3">
            <a:extLst>
              <a:ext uri="{FF2B5EF4-FFF2-40B4-BE49-F238E27FC236}">
                <a16:creationId xmlns:a16="http://schemas.microsoft.com/office/drawing/2014/main" id="{54D7ACA6-9423-4415-30F9-F38755E45235}"/>
              </a:ext>
            </a:extLst>
          </p:cNvPr>
          <p:cNvSpPr>
            <a:spLocks noGrp="1"/>
          </p:cNvSpPr>
          <p:nvPr>
            <p:ph type="body" sz="half" idx="2"/>
          </p:nvPr>
        </p:nvSpPr>
        <p:spPr>
          <a:xfrm>
            <a:off x="354854" y="2593133"/>
            <a:ext cx="6091666" cy="3556207"/>
          </a:xfrm>
        </p:spPr>
        <p:txBody>
          <a:bodyPr>
            <a:noAutofit/>
          </a:bodyPr>
          <a:lstStyle/>
          <a:p>
            <a:r>
              <a:rPr lang="en-US" sz="1600" dirty="0" err="1"/>
              <a:t>BsmtCond</a:t>
            </a:r>
            <a:r>
              <a:rPr lang="en-US" sz="1600" dirty="0"/>
              <a:t>: Evaluates the general condition of the basement</a:t>
            </a:r>
          </a:p>
          <a:p>
            <a:r>
              <a:rPr lang="en-US" sz="1600" dirty="0"/>
              <a:t>   Ex    Excellent -  then comes the basement with excellent condition around 20</a:t>
            </a:r>
          </a:p>
          <a:p>
            <a:r>
              <a:rPr lang="en-US" sz="1600" dirty="0"/>
              <a:t>   Gd    Good - then comes the basement with good condition 30</a:t>
            </a:r>
          </a:p>
          <a:p>
            <a:r>
              <a:rPr lang="en-US" sz="1600" dirty="0"/>
              <a:t>   TA    Typical - slight dampness allowed -  then comes the basement with typical condition around 8 properties.</a:t>
            </a:r>
          </a:p>
          <a:p>
            <a:r>
              <a:rPr lang="en-US" sz="1600" dirty="0"/>
              <a:t>   Fa    Fair - dampness or some cracking or settling - most of the properties have fair condition of the basement around              1100 </a:t>
            </a:r>
          </a:p>
          <a:p>
            <a:r>
              <a:rPr lang="en-US" sz="1600" dirty="0"/>
              <a:t>   Po    Poor - Severe cracking, settling, or wetness</a:t>
            </a:r>
          </a:p>
          <a:p>
            <a:r>
              <a:rPr lang="en-US" sz="1600" dirty="0"/>
              <a:t>   NA    No Basement</a:t>
            </a:r>
            <a:endParaRPr lang="en-IN" sz="1600" dirty="0"/>
          </a:p>
        </p:txBody>
      </p:sp>
      <p:pic>
        <p:nvPicPr>
          <p:cNvPr id="16386" name="Picture 2">
            <a:extLst>
              <a:ext uri="{FF2B5EF4-FFF2-40B4-BE49-F238E27FC236}">
                <a16:creationId xmlns:a16="http://schemas.microsoft.com/office/drawing/2014/main" id="{88FD890C-F05F-8C4B-5131-4BC10DF89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880" y="1478279"/>
            <a:ext cx="5379720" cy="401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018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929E-7F0E-FD91-A17A-FE246046C280}"/>
              </a:ext>
            </a:extLst>
          </p:cNvPr>
          <p:cNvSpPr>
            <a:spLocks noGrp="1"/>
          </p:cNvSpPr>
          <p:nvPr>
            <p:ph type="title"/>
          </p:nvPr>
        </p:nvSpPr>
        <p:spPr>
          <a:xfrm>
            <a:off x="274844" y="345233"/>
            <a:ext cx="3401064" cy="1447800"/>
          </a:xfrm>
        </p:spPr>
        <p:txBody>
          <a:bodyPr>
            <a:normAutofit/>
          </a:bodyPr>
          <a:lstStyle/>
          <a:p>
            <a:r>
              <a:rPr lang="en-US" sz="3600" dirty="0">
                <a:solidFill>
                  <a:schemeClr val="accent1"/>
                </a:solidFill>
              </a:rPr>
              <a:t>Column- </a:t>
            </a:r>
            <a:r>
              <a:rPr lang="en-US" sz="3600" dirty="0" err="1">
                <a:solidFill>
                  <a:schemeClr val="accent1"/>
                </a:solidFill>
              </a:rPr>
              <a:t>BsmtExposure</a:t>
            </a:r>
            <a:endParaRPr lang="en-IN" sz="3600" dirty="0">
              <a:solidFill>
                <a:schemeClr val="accent1"/>
              </a:solidFill>
            </a:endParaRPr>
          </a:p>
        </p:txBody>
      </p:sp>
      <p:pic>
        <p:nvPicPr>
          <p:cNvPr id="17410" name="Picture 2">
            <a:extLst>
              <a:ext uri="{FF2B5EF4-FFF2-40B4-BE49-F238E27FC236}">
                <a16:creationId xmlns:a16="http://schemas.microsoft.com/office/drawing/2014/main" id="{F6888071-4CDA-B282-7DF5-DEDE39ABA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17320"/>
            <a:ext cx="5711993" cy="4737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52E753A-9AA3-E07E-7B71-67C5DEA28896}"/>
              </a:ext>
            </a:extLst>
          </p:cNvPr>
          <p:cNvSpPr txBox="1"/>
          <p:nvPr/>
        </p:nvSpPr>
        <p:spPr>
          <a:xfrm>
            <a:off x="274844" y="2142411"/>
            <a:ext cx="6115050" cy="3693319"/>
          </a:xfrm>
          <a:prstGeom prst="rect">
            <a:avLst/>
          </a:prstGeom>
          <a:noFill/>
        </p:spPr>
        <p:txBody>
          <a:bodyPr wrap="square">
            <a:spAutoFit/>
          </a:bodyPr>
          <a:lstStyle/>
          <a:p>
            <a:r>
              <a:rPr lang="en-US" dirty="0" err="1"/>
              <a:t>BsmtExposure</a:t>
            </a:r>
            <a:r>
              <a:rPr lang="en-US" dirty="0"/>
              <a:t>: Refers to walkout or garden level walls</a:t>
            </a:r>
          </a:p>
          <a:p>
            <a:endParaRPr lang="en-US" dirty="0"/>
          </a:p>
          <a:p>
            <a:r>
              <a:rPr lang="en-US" dirty="0"/>
              <a:t>   Gd    Good Exposure - then after no exposure comes the good exposure category with maximum number of properties</a:t>
            </a:r>
          </a:p>
          <a:p>
            <a:r>
              <a:rPr lang="en-US" dirty="0"/>
              <a:t>   Av    Average Exposure (split levels or foyers typically score average)     - then comes this category after </a:t>
            </a:r>
            <a:r>
              <a:rPr lang="en-US" dirty="0" err="1"/>
              <a:t>gdor</a:t>
            </a:r>
            <a:r>
              <a:rPr lang="en-US" dirty="0"/>
              <a:t> above</a:t>
            </a:r>
          </a:p>
          <a:p>
            <a:r>
              <a:rPr lang="en-US" dirty="0"/>
              <a:t>   Mn    </a:t>
            </a:r>
            <a:r>
              <a:rPr lang="en-US" dirty="0" err="1"/>
              <a:t>Mimimum</a:t>
            </a:r>
            <a:r>
              <a:rPr lang="en-US" dirty="0"/>
              <a:t> Exposure -  then after av comes minimum exposure.</a:t>
            </a:r>
          </a:p>
          <a:p>
            <a:r>
              <a:rPr lang="en-US" dirty="0"/>
              <a:t>   No    </a:t>
            </a:r>
            <a:r>
              <a:rPr lang="en-US" dirty="0" err="1"/>
              <a:t>No</a:t>
            </a:r>
            <a:r>
              <a:rPr lang="en-US" dirty="0"/>
              <a:t> Exposure - most of the properties belong to this category</a:t>
            </a:r>
          </a:p>
          <a:p>
            <a:r>
              <a:rPr lang="en-US" dirty="0"/>
              <a:t>   NA    No Basement</a:t>
            </a:r>
            <a:endParaRPr lang="en-IN" dirty="0"/>
          </a:p>
        </p:txBody>
      </p:sp>
    </p:spTree>
    <p:extLst>
      <p:ext uri="{BB962C8B-B14F-4D97-AF65-F5344CB8AC3E}">
        <p14:creationId xmlns:p14="http://schemas.microsoft.com/office/powerpoint/2010/main" val="2293710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68FA-F742-0B7F-A285-6A1E82D15C06}"/>
              </a:ext>
            </a:extLst>
          </p:cNvPr>
          <p:cNvSpPr>
            <a:spLocks noGrp="1"/>
          </p:cNvSpPr>
          <p:nvPr>
            <p:ph type="title"/>
          </p:nvPr>
        </p:nvSpPr>
        <p:spPr>
          <a:xfrm>
            <a:off x="389144" y="266700"/>
            <a:ext cx="3401064" cy="1447800"/>
          </a:xfrm>
        </p:spPr>
        <p:txBody>
          <a:bodyPr>
            <a:normAutofit/>
          </a:bodyPr>
          <a:lstStyle/>
          <a:p>
            <a:r>
              <a:rPr lang="en-US" sz="3600" dirty="0">
                <a:solidFill>
                  <a:schemeClr val="accent1"/>
                </a:solidFill>
              </a:rPr>
              <a:t>Column- BsmtFinType1</a:t>
            </a:r>
            <a:endParaRPr lang="en-IN" sz="3600" dirty="0">
              <a:solidFill>
                <a:schemeClr val="accent1"/>
              </a:solidFill>
            </a:endParaRPr>
          </a:p>
        </p:txBody>
      </p:sp>
      <p:sp>
        <p:nvSpPr>
          <p:cNvPr id="4" name="Text Placeholder 3">
            <a:extLst>
              <a:ext uri="{FF2B5EF4-FFF2-40B4-BE49-F238E27FC236}">
                <a16:creationId xmlns:a16="http://schemas.microsoft.com/office/drawing/2014/main" id="{7E24B706-0621-CC9C-31AD-5D2CBFED09E8}"/>
              </a:ext>
            </a:extLst>
          </p:cNvPr>
          <p:cNvSpPr>
            <a:spLocks noGrp="1"/>
          </p:cNvSpPr>
          <p:nvPr>
            <p:ph type="body" sz="half" idx="2"/>
          </p:nvPr>
        </p:nvSpPr>
        <p:spPr>
          <a:xfrm>
            <a:off x="389144" y="1714500"/>
            <a:ext cx="6285976" cy="4572001"/>
          </a:xfrm>
        </p:spPr>
        <p:txBody>
          <a:bodyPr>
            <a:noAutofit/>
          </a:bodyPr>
          <a:lstStyle/>
          <a:p>
            <a:r>
              <a:rPr lang="en-US" sz="1800" dirty="0"/>
              <a:t>BsmtFinType1: Rating of basement finished area</a:t>
            </a:r>
          </a:p>
          <a:p>
            <a:r>
              <a:rPr lang="en-US" sz="1800" dirty="0"/>
              <a:t>   GLQ    Good Living Quarters - then comes the basements in this category around 175</a:t>
            </a:r>
          </a:p>
          <a:p>
            <a:r>
              <a:rPr lang="en-US" sz="1800" dirty="0"/>
              <a:t>   ALQ    Average Living Quarters - then comes the basements in this category around 125</a:t>
            </a:r>
          </a:p>
          <a:p>
            <a:r>
              <a:rPr lang="en-US" sz="1800" dirty="0"/>
              <a:t>   BLQ    Below Average Living Quarters - then comes the basements in this category around 325    </a:t>
            </a:r>
          </a:p>
          <a:p>
            <a:r>
              <a:rPr lang="en-US" sz="1800" dirty="0"/>
              <a:t>   Rec    Average Rec Room - then comes the basements in this category around 58</a:t>
            </a:r>
          </a:p>
          <a:p>
            <a:r>
              <a:rPr lang="en-US" sz="1800" dirty="0"/>
              <a:t>   </a:t>
            </a:r>
            <a:r>
              <a:rPr lang="en-US" sz="1800" dirty="0" err="1"/>
              <a:t>LwQ</a:t>
            </a:r>
            <a:r>
              <a:rPr lang="en-US" sz="1800" dirty="0"/>
              <a:t>    Low Quality - then comes the basements in this category around 110</a:t>
            </a:r>
          </a:p>
          <a:p>
            <a:r>
              <a:rPr lang="en-US" sz="1800" dirty="0"/>
              <a:t>   </a:t>
            </a:r>
            <a:r>
              <a:rPr lang="en-US" sz="1800" dirty="0" err="1"/>
              <a:t>Unf</a:t>
            </a:r>
            <a:r>
              <a:rPr lang="en-US" sz="1800" dirty="0"/>
              <a:t>    </a:t>
            </a:r>
            <a:r>
              <a:rPr lang="en-US" sz="1800" dirty="0" err="1"/>
              <a:t>Unfinshed</a:t>
            </a:r>
            <a:r>
              <a:rPr lang="en-US" sz="1800" dirty="0"/>
              <a:t>  - most of the properties have </a:t>
            </a:r>
            <a:r>
              <a:rPr lang="en-US" sz="1800" dirty="0" err="1"/>
              <a:t>unfineshed</a:t>
            </a:r>
            <a:r>
              <a:rPr lang="en-US" sz="1800" dirty="0"/>
              <a:t> basements around 400</a:t>
            </a:r>
          </a:p>
          <a:p>
            <a:r>
              <a:rPr lang="en-US" sz="1800" dirty="0"/>
              <a:t>   NA    No Basement</a:t>
            </a:r>
            <a:endParaRPr lang="en-IN" sz="1800" dirty="0"/>
          </a:p>
        </p:txBody>
      </p:sp>
      <p:pic>
        <p:nvPicPr>
          <p:cNvPr id="18434" name="Picture 2">
            <a:extLst>
              <a:ext uri="{FF2B5EF4-FFF2-40B4-BE49-F238E27FC236}">
                <a16:creationId xmlns:a16="http://schemas.microsoft.com/office/drawing/2014/main" id="{7CAA6B87-CB6F-5AF0-5FF6-F5C799611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120" y="1969769"/>
            <a:ext cx="5342048"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995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1EDB-4EAE-FE71-EC8E-69B0E56FB3C5}"/>
              </a:ext>
            </a:extLst>
          </p:cNvPr>
          <p:cNvSpPr>
            <a:spLocks noGrp="1"/>
          </p:cNvSpPr>
          <p:nvPr>
            <p:ph type="title"/>
          </p:nvPr>
        </p:nvSpPr>
        <p:spPr>
          <a:xfrm>
            <a:off x="377714" y="396240"/>
            <a:ext cx="3401064" cy="1447800"/>
          </a:xfrm>
        </p:spPr>
        <p:txBody>
          <a:bodyPr>
            <a:normAutofit/>
          </a:bodyPr>
          <a:lstStyle/>
          <a:p>
            <a:r>
              <a:rPr lang="en-US" sz="3600" dirty="0">
                <a:solidFill>
                  <a:schemeClr val="accent1"/>
                </a:solidFill>
              </a:rPr>
              <a:t>Column BsmtFinType2</a:t>
            </a:r>
            <a:endParaRPr lang="en-IN" sz="3600" dirty="0">
              <a:solidFill>
                <a:schemeClr val="accent1"/>
              </a:solidFill>
            </a:endParaRPr>
          </a:p>
        </p:txBody>
      </p:sp>
      <p:sp>
        <p:nvSpPr>
          <p:cNvPr id="4" name="Text Placeholder 3">
            <a:extLst>
              <a:ext uri="{FF2B5EF4-FFF2-40B4-BE49-F238E27FC236}">
                <a16:creationId xmlns:a16="http://schemas.microsoft.com/office/drawing/2014/main" id="{50A34D55-EECB-D371-8BA9-B84FFDCDA8BF}"/>
              </a:ext>
            </a:extLst>
          </p:cNvPr>
          <p:cNvSpPr>
            <a:spLocks noGrp="1"/>
          </p:cNvSpPr>
          <p:nvPr>
            <p:ph type="body" sz="half" idx="2"/>
          </p:nvPr>
        </p:nvSpPr>
        <p:spPr>
          <a:xfrm>
            <a:off x="336328" y="1844040"/>
            <a:ext cx="6320266" cy="4730542"/>
          </a:xfrm>
        </p:spPr>
        <p:txBody>
          <a:bodyPr>
            <a:noAutofit/>
          </a:bodyPr>
          <a:lstStyle/>
          <a:p>
            <a:r>
              <a:rPr lang="en-US" sz="1600" dirty="0"/>
              <a:t>BsmtFinType2: Rating of basement finished area (if multiple types)</a:t>
            </a:r>
          </a:p>
          <a:p>
            <a:r>
              <a:rPr lang="en-US" sz="1600" dirty="0"/>
              <a:t>   GLQ    Good Living Quarters - then around 4 of them have this category of basement</a:t>
            </a:r>
          </a:p>
          <a:p>
            <a:r>
              <a:rPr lang="en-US" sz="1600" dirty="0"/>
              <a:t>   ALQ    Average Living Quarters- then around 8 of them have this category of basement</a:t>
            </a:r>
          </a:p>
          <a:p>
            <a:r>
              <a:rPr lang="en-US" sz="1600" dirty="0"/>
              <a:t>   BLQ    Below Average Living Quarters    - then around 10 of them have this category of basement</a:t>
            </a:r>
          </a:p>
          <a:p>
            <a:r>
              <a:rPr lang="en-US" sz="1600" dirty="0"/>
              <a:t>   Rec    Average Rec Room - then around 15 of them have this category of basement</a:t>
            </a:r>
          </a:p>
          <a:p>
            <a:r>
              <a:rPr lang="en-US" sz="1600" dirty="0"/>
              <a:t>   </a:t>
            </a:r>
            <a:r>
              <a:rPr lang="en-US" sz="1600" dirty="0" err="1"/>
              <a:t>LwQ</a:t>
            </a:r>
            <a:r>
              <a:rPr lang="en-US" sz="1600" dirty="0"/>
              <a:t>    Low Quality - then around 20 of them have </a:t>
            </a:r>
            <a:r>
              <a:rPr lang="en-US" sz="1600" dirty="0" err="1"/>
              <a:t>lowQ</a:t>
            </a:r>
            <a:r>
              <a:rPr lang="en-US" sz="1600" dirty="0"/>
              <a:t> basement</a:t>
            </a:r>
          </a:p>
          <a:p>
            <a:r>
              <a:rPr lang="en-US" sz="1600" dirty="0"/>
              <a:t>   </a:t>
            </a:r>
            <a:r>
              <a:rPr lang="en-US" sz="1600" dirty="0" err="1"/>
              <a:t>Unf</a:t>
            </a:r>
            <a:r>
              <a:rPr lang="en-US" sz="1600" dirty="0"/>
              <a:t>    </a:t>
            </a:r>
            <a:r>
              <a:rPr lang="en-US" sz="1600" dirty="0" err="1"/>
              <a:t>Unfinshed</a:t>
            </a:r>
            <a:r>
              <a:rPr lang="en-US" sz="1600" dirty="0"/>
              <a:t> - around 1000 of them have unfinished basement</a:t>
            </a:r>
          </a:p>
          <a:p>
            <a:r>
              <a:rPr lang="en-US" sz="1600" dirty="0"/>
              <a:t>   NA    No Basement</a:t>
            </a:r>
            <a:endParaRPr lang="en-IN" sz="1600" dirty="0"/>
          </a:p>
        </p:txBody>
      </p:sp>
      <p:pic>
        <p:nvPicPr>
          <p:cNvPr id="19458" name="Picture 2">
            <a:extLst>
              <a:ext uri="{FF2B5EF4-FFF2-40B4-BE49-F238E27FC236}">
                <a16:creationId xmlns:a16="http://schemas.microsoft.com/office/drawing/2014/main" id="{01151A03-FAA1-F5F5-03DF-5FDD23CDC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840" y="2628900"/>
            <a:ext cx="5134832" cy="3945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446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3712F80-C3F9-258C-1BEC-879CBF9B05A8}"/>
              </a:ext>
            </a:extLst>
          </p:cNvPr>
          <p:cNvSpPr>
            <a:spLocks noGrp="1"/>
          </p:cNvSpPr>
          <p:nvPr>
            <p:ph type="body" sz="half" idx="2"/>
          </p:nvPr>
        </p:nvSpPr>
        <p:spPr>
          <a:xfrm>
            <a:off x="182880" y="1706582"/>
            <a:ext cx="6793080" cy="4173427"/>
          </a:xfrm>
        </p:spPr>
        <p:txBody>
          <a:bodyPr>
            <a:noAutofit/>
          </a:bodyPr>
          <a:lstStyle/>
          <a:p>
            <a:r>
              <a:rPr lang="en-US" sz="1800" dirty="0"/>
              <a:t>Heating: Type of heating</a:t>
            </a:r>
          </a:p>
          <a:p>
            <a:r>
              <a:rPr lang="en-US" sz="1800" dirty="0"/>
              <a:t>   Floor    </a:t>
            </a:r>
            <a:r>
              <a:rPr lang="en-US" sz="1800" dirty="0" err="1"/>
              <a:t>Floor</a:t>
            </a:r>
            <a:r>
              <a:rPr lang="en-US" sz="1800" dirty="0"/>
              <a:t> Furnace - then very </a:t>
            </a:r>
            <a:r>
              <a:rPr lang="en-US" sz="1800" dirty="0" err="1"/>
              <a:t>very</a:t>
            </a:r>
            <a:r>
              <a:rPr lang="en-US" sz="1800" dirty="0"/>
              <a:t> few of the houses have this category of heating type after </a:t>
            </a:r>
            <a:r>
              <a:rPr lang="en-US" sz="1800" dirty="0" err="1"/>
              <a:t>othW</a:t>
            </a:r>
            <a:endParaRPr lang="en-US" sz="1800" dirty="0"/>
          </a:p>
          <a:p>
            <a:r>
              <a:rPr lang="en-US" sz="1800" dirty="0"/>
              <a:t>   </a:t>
            </a:r>
            <a:r>
              <a:rPr lang="en-US" sz="1800" dirty="0" err="1"/>
              <a:t>GasA</a:t>
            </a:r>
            <a:r>
              <a:rPr lang="en-US" sz="1800" dirty="0"/>
              <a:t>    Gas forced warm air furnace - most of the houses have this category of heating type</a:t>
            </a:r>
          </a:p>
          <a:p>
            <a:r>
              <a:rPr lang="en-US" sz="1800" dirty="0"/>
              <a:t>   </a:t>
            </a:r>
            <a:r>
              <a:rPr lang="en-US" sz="1800" dirty="0" err="1"/>
              <a:t>GasW</a:t>
            </a:r>
            <a:r>
              <a:rPr lang="en-US" sz="1800" dirty="0"/>
              <a:t>    Gas hot water or steam heat  -then some of the houses have this category of heating type</a:t>
            </a:r>
          </a:p>
          <a:p>
            <a:r>
              <a:rPr lang="en-US" sz="1800" dirty="0"/>
              <a:t>   </a:t>
            </a:r>
            <a:r>
              <a:rPr lang="en-US" sz="1800" dirty="0" err="1"/>
              <a:t>Grav</a:t>
            </a:r>
            <a:r>
              <a:rPr lang="en-US" sz="1800" dirty="0"/>
              <a:t>    Gravity furnace     -  then some of the houses have this category of heating type after </a:t>
            </a:r>
            <a:r>
              <a:rPr lang="en-US" sz="1800" dirty="0" err="1"/>
              <a:t>grav</a:t>
            </a:r>
            <a:endParaRPr lang="en-US" sz="1800" dirty="0"/>
          </a:p>
          <a:p>
            <a:r>
              <a:rPr lang="en-US" sz="1800" dirty="0"/>
              <a:t>   </a:t>
            </a:r>
            <a:r>
              <a:rPr lang="en-US" sz="1800" dirty="0" err="1"/>
              <a:t>OthW</a:t>
            </a:r>
            <a:r>
              <a:rPr lang="en-US" sz="1800" dirty="0"/>
              <a:t>    Hot water or steam heat other than gas - then some have of the houses have this category of heating type after </a:t>
            </a:r>
            <a:r>
              <a:rPr lang="en-US" sz="1800" dirty="0" err="1"/>
              <a:t>grav</a:t>
            </a:r>
            <a:endParaRPr lang="en-US" sz="1800" dirty="0"/>
          </a:p>
          <a:p>
            <a:r>
              <a:rPr lang="en-US" sz="1800" dirty="0"/>
              <a:t>   Wall    </a:t>
            </a:r>
            <a:r>
              <a:rPr lang="en-US" sz="1800" dirty="0" err="1"/>
              <a:t>Wall</a:t>
            </a:r>
            <a:r>
              <a:rPr lang="en-US" sz="1800" dirty="0"/>
              <a:t> furnace  - then some of the houses have this category of heating type after </a:t>
            </a:r>
            <a:r>
              <a:rPr lang="en-US" sz="1800" dirty="0" err="1"/>
              <a:t>gasW</a:t>
            </a:r>
            <a:endParaRPr lang="en-IN" sz="1800" dirty="0"/>
          </a:p>
        </p:txBody>
      </p:sp>
      <p:sp>
        <p:nvSpPr>
          <p:cNvPr id="5" name="Title 4">
            <a:extLst>
              <a:ext uri="{FF2B5EF4-FFF2-40B4-BE49-F238E27FC236}">
                <a16:creationId xmlns:a16="http://schemas.microsoft.com/office/drawing/2014/main" id="{6AC84F90-DABC-810E-0725-36239769F7F3}"/>
              </a:ext>
            </a:extLst>
          </p:cNvPr>
          <p:cNvSpPr>
            <a:spLocks noGrp="1"/>
          </p:cNvSpPr>
          <p:nvPr>
            <p:ph type="title"/>
          </p:nvPr>
        </p:nvSpPr>
        <p:spPr>
          <a:xfrm>
            <a:off x="503832" y="178506"/>
            <a:ext cx="3465071" cy="1443090"/>
          </a:xfrm>
        </p:spPr>
        <p:txBody>
          <a:bodyPr>
            <a:normAutofit/>
          </a:bodyPr>
          <a:lstStyle/>
          <a:p>
            <a:r>
              <a:rPr lang="en-IN" sz="3600" dirty="0"/>
              <a:t>Column - heating</a:t>
            </a:r>
          </a:p>
        </p:txBody>
      </p:sp>
      <p:pic>
        <p:nvPicPr>
          <p:cNvPr id="20484" name="Picture 4">
            <a:extLst>
              <a:ext uri="{FF2B5EF4-FFF2-40B4-BE49-F238E27FC236}">
                <a16:creationId xmlns:a16="http://schemas.microsoft.com/office/drawing/2014/main" id="{B048B63E-E172-8A95-6DF8-6CB5D1C91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516" y="1706582"/>
            <a:ext cx="4628604" cy="39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907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763A-F076-8CDA-B30A-15D0325349F2}"/>
              </a:ext>
            </a:extLst>
          </p:cNvPr>
          <p:cNvSpPr>
            <a:spLocks noGrp="1"/>
          </p:cNvSpPr>
          <p:nvPr>
            <p:ph type="title"/>
          </p:nvPr>
        </p:nvSpPr>
        <p:spPr>
          <a:xfrm>
            <a:off x="331994" y="476250"/>
            <a:ext cx="4011406" cy="1447800"/>
          </a:xfrm>
        </p:spPr>
        <p:txBody>
          <a:bodyPr>
            <a:normAutofit/>
          </a:bodyPr>
          <a:lstStyle/>
          <a:p>
            <a:r>
              <a:rPr lang="en-US" sz="3600" dirty="0">
                <a:solidFill>
                  <a:schemeClr val="accent1"/>
                </a:solidFill>
              </a:rPr>
              <a:t>Column- </a:t>
            </a:r>
            <a:r>
              <a:rPr lang="en-US" sz="3600" dirty="0" err="1">
                <a:solidFill>
                  <a:schemeClr val="accent1"/>
                </a:solidFill>
              </a:rPr>
              <a:t>HeatingQC</a:t>
            </a:r>
            <a:endParaRPr lang="en-IN" sz="3600" dirty="0">
              <a:solidFill>
                <a:schemeClr val="accent1"/>
              </a:solidFill>
            </a:endParaRPr>
          </a:p>
        </p:txBody>
      </p:sp>
      <p:sp>
        <p:nvSpPr>
          <p:cNvPr id="4" name="Text Placeholder 3">
            <a:extLst>
              <a:ext uri="{FF2B5EF4-FFF2-40B4-BE49-F238E27FC236}">
                <a16:creationId xmlns:a16="http://schemas.microsoft.com/office/drawing/2014/main" id="{CBC84106-CE4A-17DF-AAC3-C7E7FD53E39C}"/>
              </a:ext>
            </a:extLst>
          </p:cNvPr>
          <p:cNvSpPr>
            <a:spLocks noGrp="1"/>
          </p:cNvSpPr>
          <p:nvPr>
            <p:ph type="body" sz="half" idx="2"/>
          </p:nvPr>
        </p:nvSpPr>
        <p:spPr>
          <a:xfrm>
            <a:off x="331994" y="2386330"/>
            <a:ext cx="5438775" cy="3652520"/>
          </a:xfrm>
        </p:spPr>
        <p:txBody>
          <a:bodyPr>
            <a:noAutofit/>
          </a:bodyPr>
          <a:lstStyle/>
          <a:p>
            <a:r>
              <a:rPr lang="en-US" sz="1600" dirty="0" err="1"/>
              <a:t>HeatingQC</a:t>
            </a:r>
            <a:r>
              <a:rPr lang="en-US" sz="1600" dirty="0"/>
              <a:t>: Heating quality and condition</a:t>
            </a:r>
          </a:p>
          <a:p>
            <a:r>
              <a:rPr lang="en-US" sz="1600" dirty="0"/>
              <a:t>   Ex    Excellent - around 585 house have excellent heating quality</a:t>
            </a:r>
          </a:p>
          <a:p>
            <a:r>
              <a:rPr lang="en-US" sz="1600" dirty="0"/>
              <a:t>   Gd    Good - around 200 house have good heating quality</a:t>
            </a:r>
          </a:p>
          <a:p>
            <a:r>
              <a:rPr lang="en-US" sz="1600" dirty="0"/>
              <a:t>   TA    Average/Typical- around 350 house have TA heating quality</a:t>
            </a:r>
          </a:p>
          <a:p>
            <a:r>
              <a:rPr lang="en-US" sz="1600" dirty="0"/>
              <a:t>   Fa    Fair - around 40 house have fair heating quality</a:t>
            </a:r>
          </a:p>
          <a:p>
            <a:r>
              <a:rPr lang="en-US" sz="1600" dirty="0"/>
              <a:t>   Po    Poor -- around 3 house have poor heating quality</a:t>
            </a:r>
            <a:endParaRPr lang="en-IN" sz="1600" dirty="0"/>
          </a:p>
        </p:txBody>
      </p:sp>
      <p:pic>
        <p:nvPicPr>
          <p:cNvPr id="21506" name="Picture 2">
            <a:extLst>
              <a:ext uri="{FF2B5EF4-FFF2-40B4-BE49-F238E27FC236}">
                <a16:creationId xmlns:a16="http://schemas.microsoft.com/office/drawing/2014/main" id="{312E1CC7-B46E-5E2C-2053-FE238114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231" y="1924050"/>
            <a:ext cx="5438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679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8C1E-4B05-6D17-2AC3-8429472327E6}"/>
              </a:ext>
            </a:extLst>
          </p:cNvPr>
          <p:cNvSpPr>
            <a:spLocks noGrp="1"/>
          </p:cNvSpPr>
          <p:nvPr>
            <p:ph type="title"/>
          </p:nvPr>
        </p:nvSpPr>
        <p:spPr>
          <a:xfrm>
            <a:off x="229124" y="270510"/>
            <a:ext cx="5040106" cy="1447800"/>
          </a:xfrm>
        </p:spPr>
        <p:txBody>
          <a:bodyPr>
            <a:normAutofit/>
          </a:bodyPr>
          <a:lstStyle/>
          <a:p>
            <a:r>
              <a:rPr lang="en-US" sz="3600" dirty="0">
                <a:solidFill>
                  <a:schemeClr val="accent1"/>
                </a:solidFill>
              </a:rPr>
              <a:t>Column- </a:t>
            </a:r>
            <a:r>
              <a:rPr lang="en-US" sz="3600" dirty="0" err="1">
                <a:solidFill>
                  <a:schemeClr val="accent1"/>
                </a:solidFill>
              </a:rPr>
              <a:t>CentralAir</a:t>
            </a:r>
            <a:endParaRPr lang="en-IN" sz="3600" dirty="0">
              <a:solidFill>
                <a:schemeClr val="accent1"/>
              </a:solidFill>
            </a:endParaRPr>
          </a:p>
        </p:txBody>
      </p:sp>
      <p:sp>
        <p:nvSpPr>
          <p:cNvPr id="4" name="Text Placeholder 3">
            <a:extLst>
              <a:ext uri="{FF2B5EF4-FFF2-40B4-BE49-F238E27FC236}">
                <a16:creationId xmlns:a16="http://schemas.microsoft.com/office/drawing/2014/main" id="{8B19BAA7-99A6-F61A-42EB-7A9DAD99C284}"/>
              </a:ext>
            </a:extLst>
          </p:cNvPr>
          <p:cNvSpPr>
            <a:spLocks noGrp="1"/>
          </p:cNvSpPr>
          <p:nvPr>
            <p:ph type="body" sz="half" idx="2"/>
          </p:nvPr>
        </p:nvSpPr>
        <p:spPr>
          <a:xfrm>
            <a:off x="377714" y="2244092"/>
            <a:ext cx="3401063" cy="2895599"/>
          </a:xfrm>
        </p:spPr>
        <p:txBody>
          <a:bodyPr>
            <a:noAutofit/>
          </a:bodyPr>
          <a:lstStyle/>
          <a:p>
            <a:r>
              <a:rPr lang="en-US" sz="1600" dirty="0" err="1"/>
              <a:t>CentralAir</a:t>
            </a:r>
            <a:r>
              <a:rPr lang="en-US" sz="1600" dirty="0"/>
              <a:t>: Central air conditioning</a:t>
            </a:r>
          </a:p>
          <a:p>
            <a:endParaRPr lang="en-US" sz="1600" dirty="0"/>
          </a:p>
          <a:p>
            <a:r>
              <a:rPr lang="en-US" sz="1600" dirty="0"/>
              <a:t>   N    No-  then around 68 of the them are not </a:t>
            </a:r>
            <a:r>
              <a:rPr lang="en-US" sz="1600" dirty="0" err="1"/>
              <a:t>cenral</a:t>
            </a:r>
            <a:r>
              <a:rPr lang="en-US" sz="1600" dirty="0"/>
              <a:t> air conditioned</a:t>
            </a:r>
          </a:p>
          <a:p>
            <a:r>
              <a:rPr lang="en-US" sz="1600" dirty="0"/>
              <a:t>   Y    Yes  - most of the properties are central air conditioned around 1100</a:t>
            </a:r>
            <a:endParaRPr lang="en-IN" sz="1600" dirty="0"/>
          </a:p>
        </p:txBody>
      </p:sp>
      <p:pic>
        <p:nvPicPr>
          <p:cNvPr id="22530" name="Picture 2">
            <a:extLst>
              <a:ext uri="{FF2B5EF4-FFF2-40B4-BE49-F238E27FC236}">
                <a16:creationId xmlns:a16="http://schemas.microsoft.com/office/drawing/2014/main" id="{425FD58E-38B1-054A-EC92-BF0C570DE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515" y="2244092"/>
            <a:ext cx="5135211" cy="3406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619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4FFD-F968-D186-8A62-2B19141CD963}"/>
              </a:ext>
            </a:extLst>
          </p:cNvPr>
          <p:cNvSpPr>
            <a:spLocks noGrp="1"/>
          </p:cNvSpPr>
          <p:nvPr>
            <p:ph type="title"/>
          </p:nvPr>
        </p:nvSpPr>
        <p:spPr/>
        <p:txBody>
          <a:bodyPr/>
          <a:lstStyle/>
          <a:p>
            <a:r>
              <a:rPr lang="en-US" u="sng" dirty="0">
                <a:solidFill>
                  <a:schemeClr val="tx1"/>
                </a:solidFill>
                <a:effectLst>
                  <a:outerShdw blurRad="38100" dist="304800" dir="2700000" algn="tl">
                    <a:srgbClr val="000000">
                      <a:alpha val="43137"/>
                    </a:srgbClr>
                  </a:outerShdw>
                </a:effectLst>
              </a:rPr>
              <a:t>EXPLORATORY DATA ANALYSIS (EDA)</a:t>
            </a:r>
            <a:endParaRPr lang="en-IN" u="sng" dirty="0">
              <a:solidFill>
                <a:schemeClr val="tx1"/>
              </a:solidFill>
              <a:effectLst>
                <a:outerShdw blurRad="38100" dist="3048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C19A9FF-2D27-C499-7631-7784DF1813D3}"/>
              </a:ext>
            </a:extLst>
          </p:cNvPr>
          <p:cNvSpPr>
            <a:spLocks noGrp="1"/>
          </p:cNvSpPr>
          <p:nvPr>
            <p:ph idx="1"/>
          </p:nvPr>
        </p:nvSpPr>
        <p:spPr/>
        <p:txBody>
          <a:bodyPr/>
          <a:lstStyle/>
          <a:p>
            <a:r>
              <a:rPr lang="en-US" b="0" i="0" dirty="0">
                <a:solidFill>
                  <a:schemeClr val="tx1"/>
                </a:solidFill>
                <a:effectLst/>
                <a:latin typeface="arial" panose="020B0604020202020204" pitchFamily="34" charset="0"/>
              </a:rPr>
              <a:t>Exploratory Data Analysis (EDA) is </a:t>
            </a:r>
            <a:r>
              <a:rPr lang="en-US" b="1" i="0" dirty="0">
                <a:solidFill>
                  <a:schemeClr val="tx1"/>
                </a:solidFill>
                <a:effectLst/>
                <a:latin typeface="arial" panose="020B0604020202020204" pitchFamily="34" charset="0"/>
              </a:rPr>
              <a:t>an approach to analyze the data using visual techniques</a:t>
            </a:r>
            <a:r>
              <a:rPr lang="en-US" b="0" i="0" dirty="0">
                <a:solidFill>
                  <a:schemeClr val="tx1"/>
                </a:solidFill>
                <a:effectLst/>
                <a:latin typeface="arial" panose="020B0604020202020204" pitchFamily="34" charset="0"/>
              </a:rPr>
              <a:t>. It is used to discover trends, patterns, or to check assumptions with the help of statistical summary and graphical representations</a:t>
            </a:r>
            <a:r>
              <a:rPr lang="en-US" b="0" i="0" dirty="0">
                <a:solidFill>
                  <a:srgbClr val="BDC1C6"/>
                </a:solidFill>
                <a:effectLst/>
                <a:latin typeface="arial" panose="020B0604020202020204" pitchFamily="34" charset="0"/>
              </a:rPr>
              <a:t>.</a:t>
            </a:r>
            <a:endParaRPr lang="en-US" dirty="0"/>
          </a:p>
          <a:p>
            <a:r>
              <a:rPr lang="en-US" dirty="0"/>
              <a:t>Before EDA the data is downloaded and has been called using essential libraries for the purpose of visualization and analysis.</a:t>
            </a:r>
            <a:endParaRPr lang="en-IN" dirty="0"/>
          </a:p>
        </p:txBody>
      </p:sp>
      <p:pic>
        <p:nvPicPr>
          <p:cNvPr id="72708" name="Picture 4" descr="Introduction to Exploratory Data Analysis (EDA) in Python">
            <a:extLst>
              <a:ext uri="{FF2B5EF4-FFF2-40B4-BE49-F238E27FC236}">
                <a16:creationId xmlns:a16="http://schemas.microsoft.com/office/drawing/2014/main" id="{E35EF731-E47B-DA21-648D-D3A6FA829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385" y="4389119"/>
            <a:ext cx="4095750" cy="2253259"/>
          </a:xfrm>
          <a:prstGeom prst="rect">
            <a:avLst/>
          </a:prstGeom>
          <a:noFill/>
          <a:extLst>
            <a:ext uri="{909E8E84-426E-40DD-AFC4-6F175D3DCCD1}">
              <a14:hiddenFill xmlns:a14="http://schemas.microsoft.com/office/drawing/2010/main">
                <a:solidFill>
                  <a:srgbClr val="FFFFFF"/>
                </a:solidFill>
              </a14:hiddenFill>
            </a:ext>
          </a:extLst>
        </p:spPr>
      </p:pic>
      <p:pic>
        <p:nvPicPr>
          <p:cNvPr id="72710" name="Picture 6" descr="Settings Icons – Download for Free in PNG and SVG">
            <a:extLst>
              <a:ext uri="{FF2B5EF4-FFF2-40B4-BE49-F238E27FC236}">
                <a16:creationId xmlns:a16="http://schemas.microsoft.com/office/drawing/2014/main" id="{3B3C3958-51E0-5F21-401F-C472886D59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38" r="9313" b="10683"/>
          <a:stretch/>
        </p:blipFill>
        <p:spPr bwMode="auto">
          <a:xfrm>
            <a:off x="5370291" y="4660150"/>
            <a:ext cx="1882777" cy="198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30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421D-4DF4-C173-7D79-F4F10022AA68}"/>
              </a:ext>
            </a:extLst>
          </p:cNvPr>
          <p:cNvSpPr>
            <a:spLocks noGrp="1"/>
          </p:cNvSpPr>
          <p:nvPr>
            <p:ph type="title"/>
          </p:nvPr>
        </p:nvSpPr>
        <p:spPr>
          <a:xfrm>
            <a:off x="309134" y="441960"/>
            <a:ext cx="3401064" cy="1447800"/>
          </a:xfrm>
        </p:spPr>
        <p:txBody>
          <a:bodyPr>
            <a:normAutofit/>
          </a:bodyPr>
          <a:lstStyle/>
          <a:p>
            <a:r>
              <a:rPr lang="en-US" sz="4000" dirty="0">
                <a:solidFill>
                  <a:schemeClr val="accent1"/>
                </a:solidFill>
              </a:rPr>
              <a:t>Column- Electrical</a:t>
            </a:r>
            <a:endParaRPr lang="en-IN" sz="4000" dirty="0">
              <a:solidFill>
                <a:schemeClr val="accent1"/>
              </a:solidFill>
            </a:endParaRPr>
          </a:p>
        </p:txBody>
      </p:sp>
      <p:sp>
        <p:nvSpPr>
          <p:cNvPr id="4" name="Text Placeholder 3">
            <a:extLst>
              <a:ext uri="{FF2B5EF4-FFF2-40B4-BE49-F238E27FC236}">
                <a16:creationId xmlns:a16="http://schemas.microsoft.com/office/drawing/2014/main" id="{11663A7F-0D8C-4074-91E5-75E72087D89B}"/>
              </a:ext>
            </a:extLst>
          </p:cNvPr>
          <p:cNvSpPr>
            <a:spLocks noGrp="1"/>
          </p:cNvSpPr>
          <p:nvPr>
            <p:ph type="body" sz="half" idx="2"/>
          </p:nvPr>
        </p:nvSpPr>
        <p:spPr>
          <a:xfrm>
            <a:off x="309134" y="2264618"/>
            <a:ext cx="5786866" cy="4593382"/>
          </a:xfrm>
        </p:spPr>
        <p:txBody>
          <a:bodyPr>
            <a:noAutofit/>
          </a:bodyPr>
          <a:lstStyle/>
          <a:p>
            <a:r>
              <a:rPr lang="en-US" sz="1800" dirty="0"/>
              <a:t>Electrical: Electrical system</a:t>
            </a:r>
          </a:p>
          <a:p>
            <a:r>
              <a:rPr lang="en-US" sz="1800" dirty="0"/>
              <a:t>   </a:t>
            </a:r>
            <a:r>
              <a:rPr lang="en-US" sz="1800" dirty="0" err="1"/>
              <a:t>SBrkr</a:t>
            </a:r>
            <a:r>
              <a:rPr lang="en-US" sz="1800" dirty="0"/>
              <a:t>    Standard Circuit Breakers &amp; Romex -  most of the houses have the standard circuit around 1100</a:t>
            </a:r>
          </a:p>
          <a:p>
            <a:r>
              <a:rPr lang="en-US" sz="1800" dirty="0"/>
              <a:t>   </a:t>
            </a:r>
            <a:r>
              <a:rPr lang="en-US" sz="1800" dirty="0" err="1"/>
              <a:t>FuseA</a:t>
            </a:r>
            <a:r>
              <a:rPr lang="en-US" sz="1800" dirty="0"/>
              <a:t>    Fuse Box over 60 AMP and all Romex wiring (Average)    then this with around 40 houses</a:t>
            </a:r>
          </a:p>
          <a:p>
            <a:r>
              <a:rPr lang="en-US" sz="1800" dirty="0"/>
              <a:t>   </a:t>
            </a:r>
            <a:r>
              <a:rPr lang="en-US" sz="1800" dirty="0" err="1"/>
              <a:t>FuseF</a:t>
            </a:r>
            <a:r>
              <a:rPr lang="en-US" sz="1800" dirty="0"/>
              <a:t>    60 AMP Fuse Box and mostly Romex wiring (Fair)-then this with around 15 </a:t>
            </a:r>
          </a:p>
          <a:p>
            <a:r>
              <a:rPr lang="en-US" sz="1800" dirty="0"/>
              <a:t>   </a:t>
            </a:r>
            <a:r>
              <a:rPr lang="en-US" sz="1800" dirty="0" err="1"/>
              <a:t>FuseP</a:t>
            </a:r>
            <a:r>
              <a:rPr lang="en-US" sz="1800" dirty="0"/>
              <a:t>    60 AMP Fuse Box and mostly knob &amp; tube wiring (poor) - then this with around 8 properties</a:t>
            </a:r>
          </a:p>
          <a:p>
            <a:r>
              <a:rPr lang="en-US" sz="1800" dirty="0"/>
              <a:t>   Mix    Mixed - then this in around 5 properties</a:t>
            </a:r>
            <a:endParaRPr lang="en-IN" sz="1800" dirty="0"/>
          </a:p>
        </p:txBody>
      </p:sp>
      <p:pic>
        <p:nvPicPr>
          <p:cNvPr id="23554" name="Picture 2">
            <a:extLst>
              <a:ext uri="{FF2B5EF4-FFF2-40B4-BE49-F238E27FC236}">
                <a16:creationId xmlns:a16="http://schemas.microsoft.com/office/drawing/2014/main" id="{9351AE21-C345-E2F5-27D1-B6C99F503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366" y="1889760"/>
            <a:ext cx="5524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261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638F-4F96-3B8F-EEF3-CF39A568AA54}"/>
              </a:ext>
            </a:extLst>
          </p:cNvPr>
          <p:cNvSpPr>
            <a:spLocks noGrp="1"/>
          </p:cNvSpPr>
          <p:nvPr>
            <p:ph type="title"/>
          </p:nvPr>
        </p:nvSpPr>
        <p:spPr>
          <a:xfrm>
            <a:off x="316011" y="228602"/>
            <a:ext cx="4240006" cy="1447800"/>
          </a:xfrm>
        </p:spPr>
        <p:txBody>
          <a:bodyPr>
            <a:normAutofit/>
          </a:bodyPr>
          <a:lstStyle/>
          <a:p>
            <a:r>
              <a:rPr lang="en-US" sz="3200" dirty="0">
                <a:solidFill>
                  <a:schemeClr val="accent1"/>
                </a:solidFill>
              </a:rPr>
              <a:t>Column- </a:t>
            </a:r>
            <a:r>
              <a:rPr lang="en-US" sz="3200" dirty="0" err="1">
                <a:solidFill>
                  <a:schemeClr val="accent1"/>
                </a:solidFill>
              </a:rPr>
              <a:t>KitchenQual</a:t>
            </a:r>
            <a:endParaRPr lang="en-IN" sz="3200" dirty="0">
              <a:solidFill>
                <a:schemeClr val="accent1"/>
              </a:solidFill>
            </a:endParaRPr>
          </a:p>
        </p:txBody>
      </p:sp>
      <p:pic>
        <p:nvPicPr>
          <p:cNvPr id="24578" name="Picture 2">
            <a:extLst>
              <a:ext uri="{FF2B5EF4-FFF2-40B4-BE49-F238E27FC236}">
                <a16:creationId xmlns:a16="http://schemas.microsoft.com/office/drawing/2014/main" id="{97B08DE2-5CC4-F573-6E56-C8123F73C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609" y="2186940"/>
            <a:ext cx="5326380" cy="358902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376C926F-5B85-4475-A883-DB03CA15D932}"/>
              </a:ext>
            </a:extLst>
          </p:cNvPr>
          <p:cNvSpPr>
            <a:spLocks noGrp="1"/>
          </p:cNvSpPr>
          <p:nvPr>
            <p:ph type="body" sz="half" idx="2"/>
          </p:nvPr>
        </p:nvSpPr>
        <p:spPr>
          <a:xfrm>
            <a:off x="316011" y="2285158"/>
            <a:ext cx="5418666" cy="4080931"/>
          </a:xfrm>
        </p:spPr>
        <p:txBody>
          <a:bodyPr>
            <a:normAutofit/>
          </a:bodyPr>
          <a:lstStyle/>
          <a:p>
            <a:r>
              <a:rPr lang="en-US" dirty="0" err="1"/>
              <a:t>KitchenQual</a:t>
            </a:r>
            <a:r>
              <a:rPr lang="en-US" dirty="0"/>
              <a:t>: Kitchen quality</a:t>
            </a:r>
          </a:p>
          <a:p>
            <a:endParaRPr lang="en-US" dirty="0"/>
          </a:p>
          <a:p>
            <a:r>
              <a:rPr lang="en-US" dirty="0"/>
              <a:t>   Ex    Excellent  - then comes properties kitchen quality with this category around 80 houses</a:t>
            </a:r>
          </a:p>
          <a:p>
            <a:r>
              <a:rPr lang="en-US" dirty="0"/>
              <a:t>   Gd    Good  - then comes properties kitchen quality with this category around 38 houses</a:t>
            </a:r>
          </a:p>
          <a:p>
            <a:r>
              <a:rPr lang="en-US" dirty="0"/>
              <a:t>   TA    Typical/Average  - then comes properties kitchen quality with this category around 480 houses </a:t>
            </a:r>
          </a:p>
          <a:p>
            <a:r>
              <a:rPr lang="en-US" dirty="0"/>
              <a:t>   Fa    Fair   - most of the properties kitchen quality is average around 580 houses </a:t>
            </a:r>
          </a:p>
          <a:p>
            <a:r>
              <a:rPr lang="en-US" dirty="0"/>
              <a:t>   Po    Poor</a:t>
            </a:r>
            <a:endParaRPr lang="en-IN" dirty="0"/>
          </a:p>
        </p:txBody>
      </p:sp>
    </p:spTree>
    <p:extLst>
      <p:ext uri="{BB962C8B-B14F-4D97-AF65-F5344CB8AC3E}">
        <p14:creationId xmlns:p14="http://schemas.microsoft.com/office/powerpoint/2010/main" val="146020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67D5-2C6B-D4E5-2424-A092F3D7BB53}"/>
              </a:ext>
            </a:extLst>
          </p:cNvPr>
          <p:cNvSpPr>
            <a:spLocks noGrp="1"/>
          </p:cNvSpPr>
          <p:nvPr>
            <p:ph type="title"/>
          </p:nvPr>
        </p:nvSpPr>
        <p:spPr>
          <a:xfrm>
            <a:off x="286274" y="259080"/>
            <a:ext cx="4514326" cy="1447800"/>
          </a:xfrm>
        </p:spPr>
        <p:txBody>
          <a:bodyPr>
            <a:normAutofit/>
          </a:bodyPr>
          <a:lstStyle/>
          <a:p>
            <a:r>
              <a:rPr lang="en-US" sz="3600" dirty="0">
                <a:solidFill>
                  <a:schemeClr val="accent1"/>
                </a:solidFill>
              </a:rPr>
              <a:t>Column- </a:t>
            </a:r>
            <a:r>
              <a:rPr lang="en-US" sz="3600" dirty="0" err="1">
                <a:solidFill>
                  <a:schemeClr val="accent1"/>
                </a:solidFill>
              </a:rPr>
              <a:t>FireplaceQu</a:t>
            </a:r>
            <a:endParaRPr lang="en-IN" sz="3600" dirty="0">
              <a:solidFill>
                <a:schemeClr val="accent1"/>
              </a:solidFill>
            </a:endParaRPr>
          </a:p>
        </p:txBody>
      </p:sp>
      <p:pic>
        <p:nvPicPr>
          <p:cNvPr id="25602" name="Picture 2">
            <a:extLst>
              <a:ext uri="{FF2B5EF4-FFF2-40B4-BE49-F238E27FC236}">
                <a16:creationId xmlns:a16="http://schemas.microsoft.com/office/drawing/2014/main" id="{C813C6C0-81F8-FD3F-9C72-6CE1CD4D5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951" y="1706880"/>
            <a:ext cx="5438775"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40E0E313-D900-8D7E-B2E6-E313F98F3357}"/>
              </a:ext>
            </a:extLst>
          </p:cNvPr>
          <p:cNvSpPr>
            <a:spLocks noGrp="1"/>
          </p:cNvSpPr>
          <p:nvPr>
            <p:ph type="body" sz="half" idx="2"/>
          </p:nvPr>
        </p:nvSpPr>
        <p:spPr>
          <a:xfrm>
            <a:off x="286274" y="2070308"/>
            <a:ext cx="6663166" cy="4787692"/>
          </a:xfrm>
        </p:spPr>
        <p:txBody>
          <a:bodyPr>
            <a:normAutofit/>
          </a:bodyPr>
          <a:lstStyle/>
          <a:p>
            <a:r>
              <a:rPr lang="en-US" dirty="0" err="1"/>
              <a:t>FireplaceQu</a:t>
            </a:r>
            <a:r>
              <a:rPr lang="en-US" dirty="0"/>
              <a:t>: Fireplace quality</a:t>
            </a:r>
          </a:p>
          <a:p>
            <a:endParaRPr lang="en-US" dirty="0"/>
          </a:p>
          <a:p>
            <a:r>
              <a:rPr lang="en-US" dirty="0"/>
              <a:t>   Ex    Excellent - Exceptional Masonry Fireplace</a:t>
            </a:r>
          </a:p>
          <a:p>
            <a:r>
              <a:rPr lang="en-US" dirty="0"/>
              <a:t>   Gd    Good - Masonry Fireplace in main level</a:t>
            </a:r>
          </a:p>
          <a:p>
            <a:r>
              <a:rPr lang="en-US" dirty="0"/>
              <a:t>   TA    Average - Prefabricated Fireplace in main living area or Masonry Fireplace in basement</a:t>
            </a:r>
          </a:p>
          <a:p>
            <a:r>
              <a:rPr lang="en-US" dirty="0"/>
              <a:t>   Fa    Fair - Prefabricated Fireplace in basement</a:t>
            </a:r>
          </a:p>
          <a:p>
            <a:r>
              <a:rPr lang="en-US" dirty="0"/>
              <a:t>   Po    Poor - Ben Franklin Stove</a:t>
            </a:r>
          </a:p>
          <a:p>
            <a:r>
              <a:rPr lang="en-US" dirty="0"/>
              <a:t>   NA    No Fireplace</a:t>
            </a:r>
          </a:p>
          <a:p>
            <a:r>
              <a:rPr lang="en-US" dirty="0"/>
              <a:t>     most of the houses have good fireplace quality around 300, then followed by average around 250 , then comes the fair quality ones with around 30 houses , then the excellent ones around 25 properties then last one fair quality one around 20 properties</a:t>
            </a:r>
            <a:endParaRPr lang="en-IN" dirty="0"/>
          </a:p>
        </p:txBody>
      </p:sp>
    </p:spTree>
    <p:extLst>
      <p:ext uri="{BB962C8B-B14F-4D97-AF65-F5344CB8AC3E}">
        <p14:creationId xmlns:p14="http://schemas.microsoft.com/office/powerpoint/2010/main" val="2624638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7DB1-5782-3452-3D5D-21EC1025D5CB}"/>
              </a:ext>
            </a:extLst>
          </p:cNvPr>
          <p:cNvSpPr>
            <a:spLocks noGrp="1"/>
          </p:cNvSpPr>
          <p:nvPr>
            <p:ph type="title"/>
          </p:nvPr>
        </p:nvSpPr>
        <p:spPr>
          <a:xfrm>
            <a:off x="274844" y="316230"/>
            <a:ext cx="4822936" cy="1447800"/>
          </a:xfrm>
        </p:spPr>
        <p:txBody>
          <a:bodyPr>
            <a:normAutofit/>
          </a:bodyPr>
          <a:lstStyle/>
          <a:p>
            <a:r>
              <a:rPr lang="en-US" sz="3600" dirty="0">
                <a:solidFill>
                  <a:schemeClr val="accent1"/>
                </a:solidFill>
              </a:rPr>
              <a:t>Column- </a:t>
            </a:r>
            <a:r>
              <a:rPr lang="en-US" sz="3600" dirty="0" err="1">
                <a:solidFill>
                  <a:schemeClr val="accent1"/>
                </a:solidFill>
              </a:rPr>
              <a:t>GarageType</a:t>
            </a:r>
            <a:endParaRPr lang="en-IN" sz="3600" dirty="0">
              <a:solidFill>
                <a:schemeClr val="accent1"/>
              </a:solidFill>
            </a:endParaRPr>
          </a:p>
        </p:txBody>
      </p:sp>
      <p:sp>
        <p:nvSpPr>
          <p:cNvPr id="4" name="Text Placeholder 3">
            <a:extLst>
              <a:ext uri="{FF2B5EF4-FFF2-40B4-BE49-F238E27FC236}">
                <a16:creationId xmlns:a16="http://schemas.microsoft.com/office/drawing/2014/main" id="{1F1BC4AC-CD81-7BD6-CF58-2FB4F58F259E}"/>
              </a:ext>
            </a:extLst>
          </p:cNvPr>
          <p:cNvSpPr>
            <a:spLocks noGrp="1"/>
          </p:cNvSpPr>
          <p:nvPr>
            <p:ph type="body" sz="half" idx="2"/>
          </p:nvPr>
        </p:nvSpPr>
        <p:spPr>
          <a:xfrm>
            <a:off x="274844" y="2250234"/>
            <a:ext cx="6377416" cy="4114800"/>
          </a:xfrm>
        </p:spPr>
        <p:txBody>
          <a:bodyPr>
            <a:noAutofit/>
          </a:bodyPr>
          <a:lstStyle/>
          <a:p>
            <a:r>
              <a:rPr lang="en-US" dirty="0" err="1"/>
              <a:t>GarageType</a:t>
            </a:r>
            <a:r>
              <a:rPr lang="en-US" dirty="0"/>
              <a:t>: Garage location</a:t>
            </a:r>
          </a:p>
          <a:p>
            <a:r>
              <a:rPr lang="en-US" dirty="0"/>
              <a:t>   2Types    More than one type of garage - then comes the properties that have 2types garage after carport one</a:t>
            </a:r>
          </a:p>
          <a:p>
            <a:r>
              <a:rPr lang="en-US" dirty="0"/>
              <a:t>   </a:t>
            </a:r>
            <a:r>
              <a:rPr lang="en-US" dirty="0" err="1"/>
              <a:t>Attchd</a:t>
            </a:r>
            <a:r>
              <a:rPr lang="en-US" dirty="0"/>
              <a:t>    Attached to home - most of the properties have garage attached to home</a:t>
            </a:r>
          </a:p>
          <a:p>
            <a:r>
              <a:rPr lang="en-US" dirty="0"/>
              <a:t>   </a:t>
            </a:r>
            <a:r>
              <a:rPr lang="en-US" dirty="0" err="1"/>
              <a:t>Basment</a:t>
            </a:r>
            <a:r>
              <a:rPr lang="en-US" dirty="0"/>
              <a:t>    Basement Garage - then comes the properties that have basement garage after </a:t>
            </a:r>
            <a:r>
              <a:rPr lang="en-US" dirty="0" err="1"/>
              <a:t>bulitin</a:t>
            </a:r>
            <a:r>
              <a:rPr lang="en-US" dirty="0"/>
              <a:t> one</a:t>
            </a:r>
          </a:p>
          <a:p>
            <a:r>
              <a:rPr lang="en-US" dirty="0"/>
              <a:t>   </a:t>
            </a:r>
            <a:r>
              <a:rPr lang="en-US" dirty="0" err="1"/>
              <a:t>BuiltIn</a:t>
            </a:r>
            <a:r>
              <a:rPr lang="en-US" dirty="0"/>
              <a:t>    Built-In (Garage part of house - typically has room above garage) - then comes the properties that have </a:t>
            </a:r>
            <a:r>
              <a:rPr lang="en-US" dirty="0" err="1"/>
              <a:t>builtin</a:t>
            </a:r>
            <a:r>
              <a:rPr lang="en-US" dirty="0"/>
              <a:t> garage after detached one</a:t>
            </a:r>
          </a:p>
          <a:p>
            <a:r>
              <a:rPr lang="en-US" dirty="0"/>
              <a:t>   </a:t>
            </a:r>
            <a:r>
              <a:rPr lang="en-US" dirty="0" err="1"/>
              <a:t>CarPort</a:t>
            </a:r>
            <a:r>
              <a:rPr lang="en-US" dirty="0"/>
              <a:t>    Car Port - then comes the properties that have carport garage after basement one</a:t>
            </a:r>
          </a:p>
          <a:p>
            <a:r>
              <a:rPr lang="en-US" dirty="0"/>
              <a:t>   </a:t>
            </a:r>
            <a:r>
              <a:rPr lang="en-US" dirty="0" err="1"/>
              <a:t>Detchd</a:t>
            </a:r>
            <a:r>
              <a:rPr lang="en-US" dirty="0"/>
              <a:t>    Detached from home - then comes the properties that have detached garage after attached one</a:t>
            </a:r>
          </a:p>
          <a:p>
            <a:r>
              <a:rPr lang="en-US" dirty="0"/>
              <a:t>   NA    No Garage</a:t>
            </a:r>
            <a:endParaRPr lang="en-IN" dirty="0"/>
          </a:p>
        </p:txBody>
      </p:sp>
      <p:pic>
        <p:nvPicPr>
          <p:cNvPr id="26626" name="Picture 2">
            <a:extLst>
              <a:ext uri="{FF2B5EF4-FFF2-40B4-BE49-F238E27FC236}">
                <a16:creationId xmlns:a16="http://schemas.microsoft.com/office/drawing/2014/main" id="{237AD346-3159-2182-A8B9-046A5A201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260" y="1371600"/>
            <a:ext cx="5438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797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EBCB-E34C-FFBB-5B36-A40DB0E1B51D}"/>
              </a:ext>
            </a:extLst>
          </p:cNvPr>
          <p:cNvSpPr>
            <a:spLocks noGrp="1"/>
          </p:cNvSpPr>
          <p:nvPr>
            <p:ph type="title"/>
          </p:nvPr>
        </p:nvSpPr>
        <p:spPr>
          <a:xfrm>
            <a:off x="286274" y="304800"/>
            <a:ext cx="4662916" cy="1447800"/>
          </a:xfrm>
        </p:spPr>
        <p:txBody>
          <a:bodyPr>
            <a:normAutofit/>
          </a:bodyPr>
          <a:lstStyle/>
          <a:p>
            <a:r>
              <a:rPr lang="en-US" sz="3200" dirty="0">
                <a:solidFill>
                  <a:schemeClr val="accent1"/>
                </a:solidFill>
              </a:rPr>
              <a:t>Column-</a:t>
            </a:r>
            <a:r>
              <a:rPr lang="en-US" sz="3200" dirty="0" err="1">
                <a:solidFill>
                  <a:schemeClr val="accent1"/>
                </a:solidFill>
              </a:rPr>
              <a:t>GarageFinish</a:t>
            </a:r>
            <a:endParaRPr lang="en-IN" sz="3200" dirty="0">
              <a:solidFill>
                <a:schemeClr val="accent1"/>
              </a:solidFill>
            </a:endParaRPr>
          </a:p>
        </p:txBody>
      </p:sp>
      <p:sp>
        <p:nvSpPr>
          <p:cNvPr id="4" name="Text Placeholder 3">
            <a:extLst>
              <a:ext uri="{FF2B5EF4-FFF2-40B4-BE49-F238E27FC236}">
                <a16:creationId xmlns:a16="http://schemas.microsoft.com/office/drawing/2014/main" id="{80C58370-C52A-EE2F-0B32-FEB909055D80}"/>
              </a:ext>
            </a:extLst>
          </p:cNvPr>
          <p:cNvSpPr>
            <a:spLocks noGrp="1"/>
          </p:cNvSpPr>
          <p:nvPr>
            <p:ph type="body" sz="half" idx="2"/>
          </p:nvPr>
        </p:nvSpPr>
        <p:spPr>
          <a:xfrm>
            <a:off x="286275" y="2070308"/>
            <a:ext cx="6180675" cy="4114800"/>
          </a:xfrm>
        </p:spPr>
        <p:txBody>
          <a:bodyPr>
            <a:noAutofit/>
          </a:bodyPr>
          <a:lstStyle/>
          <a:p>
            <a:r>
              <a:rPr lang="en-US" sz="1800" dirty="0" err="1"/>
              <a:t>GarageFinish</a:t>
            </a:r>
            <a:r>
              <a:rPr lang="en-US" sz="1800" dirty="0"/>
              <a:t>: Interior finish of the garage</a:t>
            </a:r>
          </a:p>
          <a:p>
            <a:endParaRPr lang="en-US" sz="1800" dirty="0"/>
          </a:p>
          <a:p>
            <a:r>
              <a:rPr lang="en-US" sz="1800" dirty="0"/>
              <a:t>       Fin	Finished - then at last comes the properties whose garage is finished </a:t>
            </a:r>
          </a:p>
          <a:p>
            <a:r>
              <a:rPr lang="en-US" sz="1800" dirty="0"/>
              <a:t>       </a:t>
            </a:r>
            <a:r>
              <a:rPr lang="en-US" sz="1800" dirty="0" err="1"/>
              <a:t>RFn</a:t>
            </a:r>
            <a:r>
              <a:rPr lang="en-US" sz="1800" dirty="0"/>
              <a:t>	Rough Finished-  then after unfinished comes the rough finished	</a:t>
            </a:r>
          </a:p>
          <a:p>
            <a:r>
              <a:rPr lang="en-US" sz="1800" dirty="0"/>
              <a:t>       </a:t>
            </a:r>
            <a:r>
              <a:rPr lang="en-US" sz="1800" dirty="0" err="1"/>
              <a:t>Unf</a:t>
            </a:r>
            <a:r>
              <a:rPr lang="en-US" sz="1800" dirty="0"/>
              <a:t>	Unfinished - most of the garage have unfinished interior</a:t>
            </a:r>
          </a:p>
          <a:p>
            <a:r>
              <a:rPr lang="en-US" sz="1800" dirty="0"/>
              <a:t>       NA	No Garage</a:t>
            </a:r>
            <a:endParaRPr lang="en-IN" sz="1800" dirty="0"/>
          </a:p>
        </p:txBody>
      </p:sp>
      <p:pic>
        <p:nvPicPr>
          <p:cNvPr id="27650" name="Picture 2">
            <a:extLst>
              <a:ext uri="{FF2B5EF4-FFF2-40B4-BE49-F238E27FC236}">
                <a16:creationId xmlns:a16="http://schemas.microsoft.com/office/drawing/2014/main" id="{AB06F8DE-9300-5C1F-0744-38745B6A9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950" y="1752600"/>
            <a:ext cx="5438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430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9E0A-81FC-498F-215A-4D73B3AAE188}"/>
              </a:ext>
            </a:extLst>
          </p:cNvPr>
          <p:cNvSpPr>
            <a:spLocks noGrp="1"/>
          </p:cNvSpPr>
          <p:nvPr>
            <p:ph type="title"/>
          </p:nvPr>
        </p:nvSpPr>
        <p:spPr>
          <a:xfrm>
            <a:off x="274845" y="0"/>
            <a:ext cx="5165835" cy="1447800"/>
          </a:xfrm>
        </p:spPr>
        <p:txBody>
          <a:bodyPr>
            <a:normAutofit/>
          </a:bodyPr>
          <a:lstStyle/>
          <a:p>
            <a:r>
              <a:rPr lang="en-US" sz="3600" dirty="0">
                <a:solidFill>
                  <a:schemeClr val="accent1"/>
                </a:solidFill>
              </a:rPr>
              <a:t>Column-</a:t>
            </a:r>
            <a:r>
              <a:rPr lang="en-US" sz="3600" dirty="0" err="1">
                <a:solidFill>
                  <a:schemeClr val="accent1"/>
                </a:solidFill>
              </a:rPr>
              <a:t>GarageQual</a:t>
            </a:r>
            <a:endParaRPr lang="en-IN" sz="3600" dirty="0">
              <a:solidFill>
                <a:schemeClr val="accent1"/>
              </a:solidFill>
            </a:endParaRPr>
          </a:p>
        </p:txBody>
      </p:sp>
      <p:sp>
        <p:nvSpPr>
          <p:cNvPr id="4" name="Text Placeholder 3">
            <a:extLst>
              <a:ext uri="{FF2B5EF4-FFF2-40B4-BE49-F238E27FC236}">
                <a16:creationId xmlns:a16="http://schemas.microsoft.com/office/drawing/2014/main" id="{414415F2-D93E-C177-9A3A-622D975670FF}"/>
              </a:ext>
            </a:extLst>
          </p:cNvPr>
          <p:cNvSpPr>
            <a:spLocks noGrp="1"/>
          </p:cNvSpPr>
          <p:nvPr>
            <p:ph type="body" sz="half" idx="2"/>
          </p:nvPr>
        </p:nvSpPr>
        <p:spPr>
          <a:xfrm>
            <a:off x="274845" y="1695450"/>
            <a:ext cx="6212523" cy="5528310"/>
          </a:xfrm>
        </p:spPr>
        <p:txBody>
          <a:bodyPr>
            <a:noAutofit/>
          </a:bodyPr>
          <a:lstStyle/>
          <a:p>
            <a:r>
              <a:rPr lang="en-US" sz="1800" dirty="0" err="1"/>
              <a:t>GarageQual</a:t>
            </a:r>
            <a:r>
              <a:rPr lang="en-US" sz="1800" dirty="0"/>
              <a:t>: Garage quality</a:t>
            </a:r>
          </a:p>
          <a:p>
            <a:endParaRPr lang="en-US" sz="1800" dirty="0"/>
          </a:p>
          <a:p>
            <a:r>
              <a:rPr lang="en-US" sz="1800" dirty="0"/>
              <a:t>   Ex    Excellent  - then comes garage condition of the properties that fall in this category around 5 properties</a:t>
            </a:r>
          </a:p>
          <a:p>
            <a:r>
              <a:rPr lang="en-US" sz="1800" dirty="0"/>
              <a:t>   Gd    Good  - then comes garage condition of the properties that fall in this category around 20 properties</a:t>
            </a:r>
          </a:p>
          <a:p>
            <a:r>
              <a:rPr lang="en-US" sz="1800" dirty="0"/>
              <a:t>   TA    Typical/Average - - then comes garage condition of the properties that fall in this category around 8 property</a:t>
            </a:r>
          </a:p>
          <a:p>
            <a:r>
              <a:rPr lang="en-US" sz="1800" dirty="0"/>
              <a:t>   Fa    Fair  - then comes garage condition of the properties that fall in this category around 5 properties</a:t>
            </a:r>
          </a:p>
          <a:p>
            <a:r>
              <a:rPr lang="en-US" sz="1800" dirty="0"/>
              <a:t>   Po    Poor - garage quality of most of the properties is falling in this category around 1130 properties</a:t>
            </a:r>
          </a:p>
          <a:p>
            <a:r>
              <a:rPr lang="en-US" sz="1800" dirty="0"/>
              <a:t>   NA    No Garage</a:t>
            </a:r>
            <a:endParaRPr lang="en-IN" sz="1800" dirty="0"/>
          </a:p>
        </p:txBody>
      </p:sp>
      <p:pic>
        <p:nvPicPr>
          <p:cNvPr id="28674" name="Picture 2">
            <a:extLst>
              <a:ext uri="{FF2B5EF4-FFF2-40B4-BE49-F238E27FC236}">
                <a16:creationId xmlns:a16="http://schemas.microsoft.com/office/drawing/2014/main" id="{512D5192-6F72-4CE8-5C97-6E928933E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132" y="1901190"/>
            <a:ext cx="5260023" cy="397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91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6B47-F2D3-776E-893E-8E3D71040F57}"/>
              </a:ext>
            </a:extLst>
          </p:cNvPr>
          <p:cNvSpPr>
            <a:spLocks noGrp="1"/>
          </p:cNvSpPr>
          <p:nvPr>
            <p:ph type="title"/>
          </p:nvPr>
        </p:nvSpPr>
        <p:spPr>
          <a:xfrm>
            <a:off x="366285" y="373380"/>
            <a:ext cx="4674346" cy="1447800"/>
          </a:xfrm>
        </p:spPr>
        <p:txBody>
          <a:bodyPr>
            <a:normAutofit/>
          </a:bodyPr>
          <a:lstStyle/>
          <a:p>
            <a:r>
              <a:rPr lang="en-US" sz="4000" dirty="0">
                <a:solidFill>
                  <a:schemeClr val="accent1"/>
                </a:solidFill>
              </a:rPr>
              <a:t>Column-</a:t>
            </a:r>
            <a:r>
              <a:rPr lang="en-US" sz="4000" dirty="0" err="1">
                <a:solidFill>
                  <a:schemeClr val="accent1"/>
                </a:solidFill>
              </a:rPr>
              <a:t>GarageCond</a:t>
            </a:r>
            <a:endParaRPr lang="en-IN" sz="4000" dirty="0">
              <a:solidFill>
                <a:schemeClr val="accent1"/>
              </a:solidFill>
            </a:endParaRPr>
          </a:p>
        </p:txBody>
      </p:sp>
      <p:pic>
        <p:nvPicPr>
          <p:cNvPr id="29698" name="Picture 2">
            <a:extLst>
              <a:ext uri="{FF2B5EF4-FFF2-40B4-BE49-F238E27FC236}">
                <a16:creationId xmlns:a16="http://schemas.microsoft.com/office/drawing/2014/main" id="{8C5480C9-95AD-267D-37B7-E6847D919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540" y="1371600"/>
            <a:ext cx="5524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CAAFE96A-6106-6BFC-FC16-EED33B7DF6F3}"/>
              </a:ext>
            </a:extLst>
          </p:cNvPr>
          <p:cNvSpPr>
            <a:spLocks noGrp="1"/>
          </p:cNvSpPr>
          <p:nvPr>
            <p:ph type="body" sz="half" idx="2"/>
          </p:nvPr>
        </p:nvSpPr>
        <p:spPr>
          <a:xfrm>
            <a:off x="366285" y="2563709"/>
            <a:ext cx="5548206" cy="3920911"/>
          </a:xfrm>
        </p:spPr>
        <p:txBody>
          <a:bodyPr>
            <a:normAutofit/>
          </a:bodyPr>
          <a:lstStyle/>
          <a:p>
            <a:r>
              <a:rPr lang="en-US" dirty="0" err="1"/>
              <a:t>GarageCond</a:t>
            </a:r>
            <a:r>
              <a:rPr lang="en-US" dirty="0"/>
              <a:t>: Garage condition</a:t>
            </a:r>
          </a:p>
          <a:p>
            <a:endParaRPr lang="en-US" dirty="0"/>
          </a:p>
          <a:p>
            <a:r>
              <a:rPr lang="en-US" dirty="0"/>
              <a:t>       Ex	Excellent - then after poor the category with the least properties is this</a:t>
            </a:r>
          </a:p>
          <a:p>
            <a:r>
              <a:rPr lang="en-US" dirty="0"/>
              <a:t>       Gd	Good   -  then comes this category </a:t>
            </a:r>
          </a:p>
          <a:p>
            <a:r>
              <a:rPr lang="en-US" dirty="0"/>
              <a:t>       TA	Typical/Average - this is the condition of most of the properties 1100</a:t>
            </a:r>
          </a:p>
          <a:p>
            <a:r>
              <a:rPr lang="en-US" dirty="0"/>
              <a:t>       Fa	Fair  - then comes this category </a:t>
            </a:r>
          </a:p>
          <a:p>
            <a:r>
              <a:rPr lang="en-US" dirty="0"/>
              <a:t>       Po	Poor - then after good comes poor category</a:t>
            </a:r>
          </a:p>
          <a:p>
            <a:r>
              <a:rPr lang="en-US" dirty="0"/>
              <a:t>       NA	No Garage</a:t>
            </a:r>
            <a:endParaRPr lang="en-IN" dirty="0"/>
          </a:p>
        </p:txBody>
      </p:sp>
    </p:spTree>
    <p:extLst>
      <p:ext uri="{BB962C8B-B14F-4D97-AF65-F5344CB8AC3E}">
        <p14:creationId xmlns:p14="http://schemas.microsoft.com/office/powerpoint/2010/main" val="578050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8552-54B1-26B7-36FF-A8C586C0C247}"/>
              </a:ext>
            </a:extLst>
          </p:cNvPr>
          <p:cNvSpPr>
            <a:spLocks noGrp="1"/>
          </p:cNvSpPr>
          <p:nvPr>
            <p:ph type="title"/>
          </p:nvPr>
        </p:nvSpPr>
        <p:spPr>
          <a:xfrm>
            <a:off x="309134" y="339090"/>
            <a:ext cx="4171426" cy="1447800"/>
          </a:xfrm>
        </p:spPr>
        <p:txBody>
          <a:bodyPr>
            <a:normAutofit/>
          </a:bodyPr>
          <a:lstStyle/>
          <a:p>
            <a:r>
              <a:rPr lang="en-US" sz="3200" dirty="0">
                <a:solidFill>
                  <a:schemeClr val="accent1"/>
                </a:solidFill>
              </a:rPr>
              <a:t>Column-</a:t>
            </a:r>
            <a:r>
              <a:rPr lang="en-US" sz="3200" dirty="0" err="1">
                <a:solidFill>
                  <a:schemeClr val="accent1"/>
                </a:solidFill>
              </a:rPr>
              <a:t>PavedDrive</a:t>
            </a:r>
            <a:endParaRPr lang="en-IN" sz="3200" dirty="0">
              <a:solidFill>
                <a:schemeClr val="accent1"/>
              </a:solidFill>
            </a:endParaRPr>
          </a:p>
        </p:txBody>
      </p:sp>
      <p:sp>
        <p:nvSpPr>
          <p:cNvPr id="4" name="Text Placeholder 3">
            <a:extLst>
              <a:ext uri="{FF2B5EF4-FFF2-40B4-BE49-F238E27FC236}">
                <a16:creationId xmlns:a16="http://schemas.microsoft.com/office/drawing/2014/main" id="{AC66940D-B1FB-7AFE-007B-D845FF507279}"/>
              </a:ext>
            </a:extLst>
          </p:cNvPr>
          <p:cNvSpPr>
            <a:spLocks noGrp="1"/>
          </p:cNvSpPr>
          <p:nvPr>
            <p:ph type="body" sz="half" idx="2"/>
          </p:nvPr>
        </p:nvSpPr>
        <p:spPr>
          <a:xfrm>
            <a:off x="309134" y="2175512"/>
            <a:ext cx="4788646" cy="3667123"/>
          </a:xfrm>
        </p:spPr>
        <p:txBody>
          <a:bodyPr>
            <a:noAutofit/>
          </a:bodyPr>
          <a:lstStyle/>
          <a:p>
            <a:r>
              <a:rPr lang="en-US" sz="1800" dirty="0" err="1"/>
              <a:t>PavedDrive</a:t>
            </a:r>
            <a:r>
              <a:rPr lang="en-US" sz="1800" dirty="0"/>
              <a:t>: Paved driveway</a:t>
            </a:r>
          </a:p>
          <a:p>
            <a:endParaRPr lang="en-US" sz="1800" dirty="0"/>
          </a:p>
          <a:p>
            <a:r>
              <a:rPr lang="en-US" sz="1800" dirty="0"/>
              <a:t>   Y    Paved - then comes the properties in this category around 50 properties</a:t>
            </a:r>
          </a:p>
          <a:p>
            <a:r>
              <a:rPr lang="en-US" sz="1800" dirty="0"/>
              <a:t>   P    Partial Pavement - then comes the properties in this category around 18 properties</a:t>
            </a:r>
          </a:p>
          <a:p>
            <a:r>
              <a:rPr lang="en-US" sz="1800" dirty="0"/>
              <a:t>   N    Dirt/Gravel - most of the properties have gravel driveway around 1100 houses</a:t>
            </a:r>
            <a:endParaRPr lang="en-IN" sz="1800" dirty="0"/>
          </a:p>
        </p:txBody>
      </p:sp>
      <p:pic>
        <p:nvPicPr>
          <p:cNvPr id="30722" name="Picture 2">
            <a:extLst>
              <a:ext uri="{FF2B5EF4-FFF2-40B4-BE49-F238E27FC236}">
                <a16:creationId xmlns:a16="http://schemas.microsoft.com/office/drawing/2014/main" id="{4E79466D-CF08-3DBD-74A9-3CE88342F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661" y="2766060"/>
            <a:ext cx="5188268"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97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80A9-9FAC-27DF-C2C5-2EE804D04AA3}"/>
              </a:ext>
            </a:extLst>
          </p:cNvPr>
          <p:cNvSpPr>
            <a:spLocks noGrp="1"/>
          </p:cNvSpPr>
          <p:nvPr>
            <p:ph type="title"/>
          </p:nvPr>
        </p:nvSpPr>
        <p:spPr>
          <a:xfrm>
            <a:off x="377714" y="373380"/>
            <a:ext cx="4491466" cy="1447800"/>
          </a:xfrm>
        </p:spPr>
        <p:txBody>
          <a:bodyPr>
            <a:normAutofit/>
          </a:bodyPr>
          <a:lstStyle/>
          <a:p>
            <a:r>
              <a:rPr lang="en-US" sz="3600" dirty="0">
                <a:solidFill>
                  <a:schemeClr val="accent1"/>
                </a:solidFill>
              </a:rPr>
              <a:t>Column-</a:t>
            </a:r>
            <a:r>
              <a:rPr lang="en-US" sz="3600" dirty="0" err="1">
                <a:solidFill>
                  <a:schemeClr val="accent1"/>
                </a:solidFill>
              </a:rPr>
              <a:t>PoolQC</a:t>
            </a:r>
            <a:endParaRPr lang="en-IN" sz="3600" dirty="0">
              <a:solidFill>
                <a:schemeClr val="accent1"/>
              </a:solidFill>
            </a:endParaRPr>
          </a:p>
        </p:txBody>
      </p:sp>
      <p:sp>
        <p:nvSpPr>
          <p:cNvPr id="4" name="Text Placeholder 3">
            <a:extLst>
              <a:ext uri="{FF2B5EF4-FFF2-40B4-BE49-F238E27FC236}">
                <a16:creationId xmlns:a16="http://schemas.microsoft.com/office/drawing/2014/main" id="{0D036D81-F6F2-9F6A-1FE3-0C60177EE39C}"/>
              </a:ext>
            </a:extLst>
          </p:cNvPr>
          <p:cNvSpPr>
            <a:spLocks noGrp="1"/>
          </p:cNvSpPr>
          <p:nvPr>
            <p:ph type="body" sz="half" idx="2"/>
          </p:nvPr>
        </p:nvSpPr>
        <p:spPr>
          <a:xfrm>
            <a:off x="377714" y="2421134"/>
            <a:ext cx="5162026" cy="3295647"/>
          </a:xfrm>
        </p:spPr>
        <p:txBody>
          <a:bodyPr>
            <a:noAutofit/>
          </a:bodyPr>
          <a:lstStyle/>
          <a:p>
            <a:r>
              <a:rPr lang="en-US" sz="1800" dirty="0" err="1"/>
              <a:t>PoolQC</a:t>
            </a:r>
            <a:r>
              <a:rPr lang="en-US" sz="1800" dirty="0"/>
              <a:t>: Pool quality</a:t>
            </a:r>
          </a:p>
          <a:p>
            <a:endParaRPr lang="en-US" sz="1800" dirty="0"/>
          </a:p>
          <a:p>
            <a:r>
              <a:rPr lang="en-US" sz="1800" dirty="0"/>
              <a:t>   Ex    Excellent - then comes properties with pool </a:t>
            </a:r>
            <a:r>
              <a:rPr lang="en-US" sz="1800" dirty="0" err="1"/>
              <a:t>qualoity</a:t>
            </a:r>
            <a:r>
              <a:rPr lang="en-US" sz="1800" dirty="0"/>
              <a:t> of this category around 9</a:t>
            </a:r>
          </a:p>
          <a:p>
            <a:r>
              <a:rPr lang="en-US" sz="1800" dirty="0"/>
              <a:t>   Gd    Good - then comes properties with pool </a:t>
            </a:r>
            <a:r>
              <a:rPr lang="en-US" sz="1800" dirty="0" err="1"/>
              <a:t>qualoity</a:t>
            </a:r>
            <a:r>
              <a:rPr lang="en-US" sz="1800" dirty="0"/>
              <a:t> of this category around 9</a:t>
            </a:r>
          </a:p>
          <a:p>
            <a:r>
              <a:rPr lang="en-US" sz="1800" dirty="0"/>
              <a:t>   TA    Average/Typical - maximum number of houses have pool quality of this category around 1150</a:t>
            </a:r>
          </a:p>
          <a:p>
            <a:r>
              <a:rPr lang="en-US" sz="1800" dirty="0"/>
              <a:t>   Fa    Fair</a:t>
            </a:r>
          </a:p>
          <a:p>
            <a:r>
              <a:rPr lang="en-US" sz="1800" dirty="0"/>
              <a:t>   NA    No Pool</a:t>
            </a:r>
            <a:endParaRPr lang="en-IN" sz="1800" dirty="0"/>
          </a:p>
        </p:txBody>
      </p:sp>
      <p:pic>
        <p:nvPicPr>
          <p:cNvPr id="31746" name="Picture 2">
            <a:extLst>
              <a:ext uri="{FF2B5EF4-FFF2-40B4-BE49-F238E27FC236}">
                <a16:creationId xmlns:a16="http://schemas.microsoft.com/office/drawing/2014/main" id="{A833D7DC-FC50-3388-C23E-9376E49D3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261" y="2103120"/>
            <a:ext cx="5162026" cy="361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299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D4D0-ECFB-2406-E2D4-348EBDB7404B}"/>
              </a:ext>
            </a:extLst>
          </p:cNvPr>
          <p:cNvSpPr>
            <a:spLocks noGrp="1"/>
          </p:cNvSpPr>
          <p:nvPr>
            <p:ph type="title"/>
          </p:nvPr>
        </p:nvSpPr>
        <p:spPr>
          <a:xfrm>
            <a:off x="297704" y="293370"/>
            <a:ext cx="4720066" cy="1447800"/>
          </a:xfrm>
        </p:spPr>
        <p:txBody>
          <a:bodyPr>
            <a:normAutofit/>
          </a:bodyPr>
          <a:lstStyle/>
          <a:p>
            <a:r>
              <a:rPr lang="en-US" sz="3600" dirty="0">
                <a:solidFill>
                  <a:schemeClr val="accent1"/>
                </a:solidFill>
              </a:rPr>
              <a:t>Column-Fence</a:t>
            </a:r>
            <a:endParaRPr lang="en-IN" sz="3600" dirty="0">
              <a:solidFill>
                <a:schemeClr val="accent1"/>
              </a:solidFill>
            </a:endParaRPr>
          </a:p>
        </p:txBody>
      </p:sp>
      <p:sp>
        <p:nvSpPr>
          <p:cNvPr id="4" name="Text Placeholder 3">
            <a:extLst>
              <a:ext uri="{FF2B5EF4-FFF2-40B4-BE49-F238E27FC236}">
                <a16:creationId xmlns:a16="http://schemas.microsoft.com/office/drawing/2014/main" id="{27B073F6-AD15-4882-00D4-D12F122F0585}"/>
              </a:ext>
            </a:extLst>
          </p:cNvPr>
          <p:cNvSpPr>
            <a:spLocks noGrp="1"/>
          </p:cNvSpPr>
          <p:nvPr>
            <p:ph type="body" sz="half" idx="2"/>
          </p:nvPr>
        </p:nvSpPr>
        <p:spPr>
          <a:xfrm>
            <a:off x="640605" y="2366010"/>
            <a:ext cx="5623035" cy="3943350"/>
          </a:xfrm>
        </p:spPr>
        <p:txBody>
          <a:bodyPr>
            <a:noAutofit/>
          </a:bodyPr>
          <a:lstStyle/>
          <a:p>
            <a:r>
              <a:rPr lang="en-US" sz="1600" dirty="0"/>
              <a:t>Fence: Fence quality</a:t>
            </a:r>
          </a:p>
          <a:p>
            <a:endParaRPr lang="en-US" sz="1600" dirty="0"/>
          </a:p>
          <a:p>
            <a:r>
              <a:rPr lang="en-US" sz="1600" dirty="0"/>
              <a:t>   </a:t>
            </a:r>
            <a:r>
              <a:rPr lang="en-US" sz="1600" dirty="0" err="1"/>
              <a:t>GdPrv</a:t>
            </a:r>
            <a:r>
              <a:rPr lang="en-US" sz="1600" dirty="0"/>
              <a:t>    Good Privacy - then comes the properties under this category around 20 properties</a:t>
            </a:r>
          </a:p>
          <a:p>
            <a:r>
              <a:rPr lang="en-US" sz="1600" dirty="0"/>
              <a:t>   </a:t>
            </a:r>
            <a:r>
              <a:rPr lang="en-US" sz="1600" dirty="0" err="1"/>
              <a:t>MnPrv</a:t>
            </a:r>
            <a:r>
              <a:rPr lang="en-US" sz="1600" dirty="0"/>
              <a:t>    Minimum Privacy - then comes the properties under this category around 20 properties</a:t>
            </a:r>
          </a:p>
          <a:p>
            <a:r>
              <a:rPr lang="en-US" sz="1600" dirty="0"/>
              <a:t>   </a:t>
            </a:r>
            <a:r>
              <a:rPr lang="en-US" sz="1600" dirty="0" err="1"/>
              <a:t>GdWo</a:t>
            </a:r>
            <a:r>
              <a:rPr lang="en-US" sz="1600" dirty="0"/>
              <a:t>    Good Wood -  maximum houses have good wood fence around 1120 properties</a:t>
            </a:r>
          </a:p>
          <a:p>
            <a:r>
              <a:rPr lang="en-US" sz="1600" dirty="0"/>
              <a:t>   </a:t>
            </a:r>
            <a:r>
              <a:rPr lang="en-US" sz="1600" dirty="0" err="1"/>
              <a:t>MnWw</a:t>
            </a:r>
            <a:r>
              <a:rPr lang="en-US" sz="1600" dirty="0"/>
              <a:t>    Minimum Wood/Wire  - then comes the properties under this category around 8 properties</a:t>
            </a:r>
          </a:p>
          <a:p>
            <a:r>
              <a:rPr lang="en-US" sz="1600" dirty="0"/>
              <a:t>   NA    No Fence</a:t>
            </a:r>
            <a:endParaRPr lang="en-IN" sz="1600" dirty="0"/>
          </a:p>
        </p:txBody>
      </p:sp>
      <p:pic>
        <p:nvPicPr>
          <p:cNvPr id="32770" name="Picture 2">
            <a:extLst>
              <a:ext uri="{FF2B5EF4-FFF2-40B4-BE49-F238E27FC236}">
                <a16:creationId xmlns:a16="http://schemas.microsoft.com/office/drawing/2014/main" id="{2C7C6182-6D9E-3781-865F-C66A3D1E0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980" y="2366010"/>
            <a:ext cx="5150595" cy="3406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76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9658-C5D1-FEF8-B504-FAADF4731274}"/>
              </a:ext>
            </a:extLst>
          </p:cNvPr>
          <p:cNvSpPr>
            <a:spLocks noGrp="1"/>
          </p:cNvSpPr>
          <p:nvPr>
            <p:ph type="title"/>
          </p:nvPr>
        </p:nvSpPr>
        <p:spPr/>
        <p:txBody>
          <a:bodyPr/>
          <a:lstStyle/>
          <a:p>
            <a:r>
              <a:rPr lang="en-US" u="sng" dirty="0">
                <a:solidFill>
                  <a:schemeClr val="tx1"/>
                </a:solidFill>
                <a:effectLst>
                  <a:outerShdw blurRad="38100" dist="190500" dir="2700000" algn="tl">
                    <a:srgbClr val="000000">
                      <a:alpha val="43137"/>
                    </a:srgbClr>
                  </a:outerShdw>
                </a:effectLst>
              </a:rPr>
              <a:t>How to do EDA</a:t>
            </a:r>
            <a:endParaRPr lang="en-IN" u="sng" dirty="0">
              <a:solidFill>
                <a:schemeClr val="tx1"/>
              </a:solidFill>
              <a:effectLst>
                <a:outerShdw blurRad="38100" dist="1905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A5A9A48-2914-87CB-7B55-1481D9F53DC9}"/>
              </a:ext>
            </a:extLst>
          </p:cNvPr>
          <p:cNvSpPr>
            <a:spLocks noGrp="1"/>
          </p:cNvSpPr>
          <p:nvPr>
            <p:ph idx="1"/>
          </p:nvPr>
        </p:nvSpPr>
        <p:spPr>
          <a:xfrm>
            <a:off x="451802" y="2044626"/>
            <a:ext cx="8946541" cy="4195481"/>
          </a:xfrm>
        </p:spPr>
        <p:txBody>
          <a:bodyPr>
            <a:normAutofit lnSpcReduction="10000"/>
          </a:bodyPr>
          <a:lstStyle/>
          <a:p>
            <a:pPr marL="36900" indent="0">
              <a:buNone/>
            </a:pPr>
            <a:r>
              <a:rPr lang="en-US" dirty="0"/>
              <a:t>These are certain steps that are to be performed in EDA:-</a:t>
            </a:r>
            <a:endParaRPr lang="en-US" b="0" i="0" dirty="0">
              <a:solidFill>
                <a:srgbClr val="BDC1C6"/>
              </a:solidFill>
              <a:effectLst/>
              <a:latin typeface="arial" panose="020B0604020202020204" pitchFamily="34" charset="0"/>
            </a:endParaRPr>
          </a:p>
          <a:p>
            <a:pPr algn="l">
              <a:buFont typeface="+mj-lt"/>
              <a:buAutoNum type="arabicPeriod"/>
            </a:pPr>
            <a:r>
              <a:rPr lang="en-US" dirty="0">
                <a:solidFill>
                  <a:schemeClr val="tx1"/>
                </a:solidFill>
                <a:effectLst/>
                <a:latin typeface="arial" panose="020B0604020202020204" pitchFamily="34" charset="0"/>
              </a:rPr>
              <a:t>Downloading the dataset.</a:t>
            </a:r>
            <a:endParaRPr lang="en-US" b="0" i="0" dirty="0">
              <a:solidFill>
                <a:schemeClr val="tx1"/>
              </a:solidFill>
              <a:effectLst/>
              <a:latin typeface="arial" panose="020B0604020202020204" pitchFamily="34" charset="0"/>
            </a:endParaRPr>
          </a:p>
          <a:p>
            <a:pPr algn="l">
              <a:buFont typeface="+mj-lt"/>
              <a:buAutoNum type="arabicPeriod"/>
            </a:pPr>
            <a:r>
              <a:rPr lang="en-US" b="0" i="0" dirty="0">
                <a:solidFill>
                  <a:schemeClr val="tx1"/>
                </a:solidFill>
                <a:effectLst/>
                <a:latin typeface="arial" panose="020B0604020202020204" pitchFamily="34" charset="0"/>
              </a:rPr>
              <a:t>Observe your dataset.</a:t>
            </a:r>
          </a:p>
          <a:p>
            <a:pPr>
              <a:buFont typeface="+mj-lt"/>
              <a:buAutoNum type="arabicPeriod"/>
            </a:pPr>
            <a:r>
              <a:rPr lang="en-US" b="0" i="0" dirty="0">
                <a:solidFill>
                  <a:schemeClr val="tx1"/>
                </a:solidFill>
                <a:effectLst/>
                <a:latin typeface="arial" panose="020B0604020202020204" pitchFamily="34" charset="0"/>
              </a:rPr>
              <a:t>Find any missing values or the null values.</a:t>
            </a:r>
          </a:p>
          <a:p>
            <a:pPr>
              <a:buFont typeface="+mj-lt"/>
              <a:buAutoNum type="arabicPeriod"/>
            </a:pPr>
            <a:r>
              <a:rPr lang="en-US" b="0" i="0" dirty="0">
                <a:solidFill>
                  <a:schemeClr val="tx1"/>
                </a:solidFill>
                <a:effectLst/>
                <a:latin typeface="arial" panose="020B0604020202020204" pitchFamily="34" charset="0"/>
              </a:rPr>
              <a:t>Find the shape of your dataset.</a:t>
            </a:r>
          </a:p>
          <a:p>
            <a:pPr algn="l">
              <a:buFont typeface="+mj-lt"/>
              <a:buAutoNum type="arabicPeriod"/>
            </a:pPr>
            <a:r>
              <a:rPr lang="en-US" b="0" i="0" dirty="0">
                <a:solidFill>
                  <a:schemeClr val="tx1"/>
                </a:solidFill>
                <a:effectLst/>
                <a:latin typeface="arial" panose="020B0604020202020204" pitchFamily="34" charset="0"/>
              </a:rPr>
              <a:t>Organizing a dataset.</a:t>
            </a:r>
          </a:p>
          <a:p>
            <a:pPr algn="l">
              <a:buFont typeface="+mj-lt"/>
              <a:buAutoNum type="arabicPeriod"/>
            </a:pPr>
            <a:r>
              <a:rPr lang="en-US" b="0" i="0" dirty="0">
                <a:solidFill>
                  <a:schemeClr val="tx1"/>
                </a:solidFill>
                <a:effectLst/>
                <a:latin typeface="arial" panose="020B0604020202020204" pitchFamily="34" charset="0"/>
              </a:rPr>
              <a:t>Understanding variables.</a:t>
            </a:r>
          </a:p>
          <a:p>
            <a:pPr>
              <a:buFont typeface="+mj-lt"/>
              <a:buAutoNum type="arabicPeriod"/>
            </a:pPr>
            <a:r>
              <a:rPr lang="en-US" b="0" i="0" dirty="0">
                <a:solidFill>
                  <a:schemeClr val="tx1"/>
                </a:solidFill>
                <a:effectLst/>
                <a:latin typeface="arial" panose="020B0604020202020204" pitchFamily="34" charset="0"/>
              </a:rPr>
              <a:t>Visual representation of the data for better understanding </a:t>
            </a:r>
            <a:r>
              <a:rPr lang="en-US" dirty="0">
                <a:solidFill>
                  <a:schemeClr val="tx1"/>
                </a:solidFill>
                <a:effectLst/>
                <a:latin typeface="arial" panose="020B0604020202020204" pitchFamily="34" charset="0"/>
              </a:rPr>
              <a:t>using seaborn and matplotlib libraries.</a:t>
            </a:r>
          </a:p>
          <a:p>
            <a:pPr>
              <a:buFont typeface="+mj-lt"/>
              <a:buAutoNum type="arabicPeriod"/>
            </a:pPr>
            <a:r>
              <a:rPr lang="en-US" dirty="0">
                <a:solidFill>
                  <a:schemeClr val="tx1"/>
                </a:solidFill>
                <a:effectLst/>
                <a:latin typeface="arial" panose="020B0604020202020204" pitchFamily="34" charset="0"/>
              </a:rPr>
              <a:t>Describing the data.</a:t>
            </a:r>
          </a:p>
          <a:p>
            <a:pPr>
              <a:buFont typeface="+mj-lt"/>
              <a:buAutoNum type="arabicPeriod"/>
            </a:pPr>
            <a:r>
              <a:rPr lang="en-US" b="0" i="0" dirty="0">
                <a:solidFill>
                  <a:schemeClr val="tx1"/>
                </a:solidFill>
                <a:effectLst/>
                <a:latin typeface="arial" panose="020B0604020202020204" pitchFamily="34" charset="0"/>
              </a:rPr>
              <a:t>Identify relationships (correlation) in your dataset. </a:t>
            </a:r>
          </a:p>
          <a:p>
            <a:pPr>
              <a:buFont typeface="+mj-lt"/>
              <a:buAutoNum type="arabicPeriod"/>
            </a:pPr>
            <a:endParaRPr lang="en-US" b="0" i="0" dirty="0">
              <a:solidFill>
                <a:srgbClr val="BDC1C6"/>
              </a:solidFill>
              <a:effectLst/>
              <a:latin typeface="arial" panose="020B0604020202020204" pitchFamily="34" charset="0"/>
            </a:endParaRPr>
          </a:p>
          <a:p>
            <a:endParaRPr lang="en-US" dirty="0"/>
          </a:p>
        </p:txBody>
      </p:sp>
      <p:pic>
        <p:nvPicPr>
          <p:cNvPr id="73730" name="Picture 2" descr="5 steps to a successful digital-ordering strategyFast Casual">
            <a:extLst>
              <a:ext uri="{FF2B5EF4-FFF2-40B4-BE49-F238E27FC236}">
                <a16:creationId xmlns:a16="http://schemas.microsoft.com/office/drawing/2014/main" id="{A11FAC6D-4D6E-F891-1D1D-6108A09F0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3959" y="2044626"/>
            <a:ext cx="2749947" cy="187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447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341C-584F-8992-8721-4E6399291B1E}"/>
              </a:ext>
            </a:extLst>
          </p:cNvPr>
          <p:cNvSpPr>
            <a:spLocks noGrp="1"/>
          </p:cNvSpPr>
          <p:nvPr>
            <p:ph type="title"/>
          </p:nvPr>
        </p:nvSpPr>
        <p:spPr>
          <a:xfrm>
            <a:off x="263414" y="281940"/>
            <a:ext cx="4902946" cy="1447800"/>
          </a:xfrm>
        </p:spPr>
        <p:txBody>
          <a:bodyPr>
            <a:normAutofit/>
          </a:bodyPr>
          <a:lstStyle/>
          <a:p>
            <a:r>
              <a:rPr lang="en-US" sz="4400" dirty="0">
                <a:solidFill>
                  <a:schemeClr val="accent1"/>
                </a:solidFill>
              </a:rPr>
              <a:t>Column-</a:t>
            </a:r>
            <a:r>
              <a:rPr lang="en-US" sz="4400" dirty="0" err="1">
                <a:solidFill>
                  <a:schemeClr val="accent1"/>
                </a:solidFill>
              </a:rPr>
              <a:t>MiscFeature</a:t>
            </a:r>
            <a:endParaRPr lang="en-IN" sz="4400" dirty="0">
              <a:solidFill>
                <a:schemeClr val="accent1"/>
              </a:solidFill>
            </a:endParaRPr>
          </a:p>
        </p:txBody>
      </p:sp>
      <p:sp>
        <p:nvSpPr>
          <p:cNvPr id="4" name="Text Placeholder 3">
            <a:extLst>
              <a:ext uri="{FF2B5EF4-FFF2-40B4-BE49-F238E27FC236}">
                <a16:creationId xmlns:a16="http://schemas.microsoft.com/office/drawing/2014/main" id="{00150716-A2AD-DA3E-F2FD-7B6DDF7AFD0F}"/>
              </a:ext>
            </a:extLst>
          </p:cNvPr>
          <p:cNvSpPr>
            <a:spLocks noGrp="1"/>
          </p:cNvSpPr>
          <p:nvPr>
            <p:ph type="body" sz="half" idx="2"/>
          </p:nvPr>
        </p:nvSpPr>
        <p:spPr>
          <a:xfrm>
            <a:off x="343425" y="2501693"/>
            <a:ext cx="5321521" cy="3784807"/>
          </a:xfrm>
        </p:spPr>
        <p:txBody>
          <a:bodyPr>
            <a:noAutofit/>
          </a:bodyPr>
          <a:lstStyle/>
          <a:p>
            <a:r>
              <a:rPr lang="en-US" dirty="0" err="1"/>
              <a:t>MiscFeature</a:t>
            </a:r>
            <a:r>
              <a:rPr lang="en-US" dirty="0"/>
              <a:t>: Miscellaneous feature not covered in other categories</a:t>
            </a:r>
          </a:p>
          <a:p>
            <a:endParaRPr lang="en-US" dirty="0"/>
          </a:p>
          <a:p>
            <a:r>
              <a:rPr lang="en-US" dirty="0"/>
              <a:t>   </a:t>
            </a:r>
            <a:r>
              <a:rPr lang="en-US" dirty="0" err="1"/>
              <a:t>Elev</a:t>
            </a:r>
            <a:r>
              <a:rPr lang="en-US" dirty="0"/>
              <a:t>    Elevator</a:t>
            </a:r>
          </a:p>
          <a:p>
            <a:r>
              <a:rPr lang="en-US" dirty="0"/>
              <a:t>   Gar2    2nd Garage (if not described in garage section) - then after shed this category comes</a:t>
            </a:r>
          </a:p>
          <a:p>
            <a:r>
              <a:rPr lang="en-US" dirty="0"/>
              <a:t>   </a:t>
            </a:r>
            <a:r>
              <a:rPr lang="en-US" dirty="0" err="1"/>
              <a:t>Othr</a:t>
            </a:r>
            <a:r>
              <a:rPr lang="en-US" dirty="0"/>
              <a:t>    Other  - then after </a:t>
            </a:r>
            <a:r>
              <a:rPr lang="en-US" dirty="0" err="1"/>
              <a:t>othr</a:t>
            </a:r>
            <a:r>
              <a:rPr lang="en-US" dirty="0"/>
              <a:t> this category comes</a:t>
            </a:r>
          </a:p>
          <a:p>
            <a:r>
              <a:rPr lang="en-US" dirty="0"/>
              <a:t>   Shed    </a:t>
            </a:r>
            <a:r>
              <a:rPr lang="en-US" dirty="0" err="1"/>
              <a:t>Shed</a:t>
            </a:r>
            <a:r>
              <a:rPr lang="en-US" dirty="0"/>
              <a:t> (over 100 SF) - most of the categories have this miscellaneous not </a:t>
            </a:r>
            <a:r>
              <a:rPr lang="en-US" dirty="0" err="1"/>
              <a:t>coverd</a:t>
            </a:r>
            <a:endParaRPr lang="en-US" dirty="0"/>
          </a:p>
          <a:p>
            <a:r>
              <a:rPr lang="en-US" dirty="0"/>
              <a:t>   </a:t>
            </a:r>
            <a:r>
              <a:rPr lang="en-US" dirty="0" err="1"/>
              <a:t>TenC</a:t>
            </a:r>
            <a:r>
              <a:rPr lang="en-US" dirty="0"/>
              <a:t>    Tennis Court  - then after </a:t>
            </a:r>
            <a:r>
              <a:rPr lang="en-US" dirty="0" err="1"/>
              <a:t>tenC</a:t>
            </a:r>
            <a:r>
              <a:rPr lang="en-US" dirty="0"/>
              <a:t> this category comes</a:t>
            </a:r>
          </a:p>
          <a:p>
            <a:r>
              <a:rPr lang="en-US" dirty="0"/>
              <a:t>   NA    None</a:t>
            </a:r>
            <a:endParaRPr lang="en-IN" dirty="0"/>
          </a:p>
        </p:txBody>
      </p:sp>
      <p:pic>
        <p:nvPicPr>
          <p:cNvPr id="33794" name="Picture 2">
            <a:extLst>
              <a:ext uri="{FF2B5EF4-FFF2-40B4-BE49-F238E27FC236}">
                <a16:creationId xmlns:a16="http://schemas.microsoft.com/office/drawing/2014/main" id="{2D2C6FED-C5DE-C7EE-D444-A96A672BB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946" y="1714500"/>
            <a:ext cx="626364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763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752B-3BE4-C145-275E-F1E046B255A2}"/>
              </a:ext>
            </a:extLst>
          </p:cNvPr>
          <p:cNvSpPr>
            <a:spLocks noGrp="1"/>
          </p:cNvSpPr>
          <p:nvPr>
            <p:ph type="title"/>
          </p:nvPr>
        </p:nvSpPr>
        <p:spPr>
          <a:xfrm>
            <a:off x="217694" y="293370"/>
            <a:ext cx="4695134" cy="1447800"/>
          </a:xfrm>
        </p:spPr>
        <p:txBody>
          <a:bodyPr>
            <a:normAutofit/>
          </a:bodyPr>
          <a:lstStyle/>
          <a:p>
            <a:r>
              <a:rPr lang="en-US" sz="3600" dirty="0">
                <a:solidFill>
                  <a:schemeClr val="accent1"/>
                </a:solidFill>
              </a:rPr>
              <a:t>Column-</a:t>
            </a:r>
            <a:r>
              <a:rPr lang="en-US" sz="3600" dirty="0" err="1">
                <a:solidFill>
                  <a:schemeClr val="accent1"/>
                </a:solidFill>
              </a:rPr>
              <a:t>SaleType</a:t>
            </a:r>
            <a:endParaRPr lang="en-IN" sz="3600" dirty="0">
              <a:solidFill>
                <a:schemeClr val="accent1"/>
              </a:solidFill>
            </a:endParaRPr>
          </a:p>
        </p:txBody>
      </p:sp>
      <p:pic>
        <p:nvPicPr>
          <p:cNvPr id="34818" name="Picture 2">
            <a:extLst>
              <a:ext uri="{FF2B5EF4-FFF2-40B4-BE49-F238E27FC236}">
                <a16:creationId xmlns:a16="http://schemas.microsoft.com/office/drawing/2014/main" id="{A83DA3AB-FA1D-399F-002C-26F621F92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487" y="2152650"/>
            <a:ext cx="598102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154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9F37F5-54D3-C691-9171-6F5EA2EAA5C4}"/>
              </a:ext>
            </a:extLst>
          </p:cNvPr>
          <p:cNvSpPr>
            <a:spLocks noGrp="1"/>
          </p:cNvSpPr>
          <p:nvPr>
            <p:ph type="body" sz="half" idx="2"/>
          </p:nvPr>
        </p:nvSpPr>
        <p:spPr>
          <a:xfrm>
            <a:off x="220134" y="685800"/>
            <a:ext cx="11689926" cy="5852159"/>
          </a:xfrm>
        </p:spPr>
        <p:txBody>
          <a:bodyPr>
            <a:normAutofit/>
          </a:bodyPr>
          <a:lstStyle/>
          <a:p>
            <a:r>
              <a:rPr lang="en-US" sz="1800" dirty="0" err="1"/>
              <a:t>SaleType</a:t>
            </a:r>
            <a:r>
              <a:rPr lang="en-US" sz="1800" dirty="0"/>
              <a:t>: Type of sale</a:t>
            </a:r>
          </a:p>
          <a:p>
            <a:r>
              <a:rPr lang="en-US" sz="1800" dirty="0"/>
              <a:t>   WD     Warranty Deed - Conventional - most of the properties are of this type sale </a:t>
            </a:r>
          </a:p>
          <a:p>
            <a:r>
              <a:rPr lang="en-US" sz="1800" dirty="0"/>
              <a:t>   CWD    Warranty Deed - Cash - then after </a:t>
            </a:r>
            <a:r>
              <a:rPr lang="en-US" sz="1800" dirty="0" err="1"/>
              <a:t>conLI</a:t>
            </a:r>
            <a:r>
              <a:rPr lang="en-US" sz="1800" dirty="0"/>
              <a:t> most of the properties are of this sale type</a:t>
            </a:r>
          </a:p>
          <a:p>
            <a:r>
              <a:rPr lang="en-US" sz="1800" dirty="0"/>
              <a:t>   VWD    Warranty Deed - VA Loan</a:t>
            </a:r>
          </a:p>
          <a:p>
            <a:r>
              <a:rPr lang="en-US" sz="1800" dirty="0"/>
              <a:t>   New    Home just constructed and sold - then after wd most of the properties are of this sale type</a:t>
            </a:r>
          </a:p>
          <a:p>
            <a:r>
              <a:rPr lang="en-US" sz="1800" dirty="0"/>
              <a:t>   COD    Court Officer Deed/Estate - then after new most of the properties are of this sale type</a:t>
            </a:r>
          </a:p>
          <a:p>
            <a:r>
              <a:rPr lang="en-US" sz="1800" dirty="0"/>
              <a:t>   Con    Contract 15% Down payment regular terms</a:t>
            </a:r>
          </a:p>
          <a:p>
            <a:r>
              <a:rPr lang="en-US" sz="1800" dirty="0"/>
              <a:t>   </a:t>
            </a:r>
            <a:r>
              <a:rPr lang="en-US" sz="1800" dirty="0" err="1"/>
              <a:t>ConLw</a:t>
            </a:r>
            <a:r>
              <a:rPr lang="en-US" sz="1800" dirty="0"/>
              <a:t>    Contract Low Down payment and low interest - then after </a:t>
            </a:r>
            <a:r>
              <a:rPr lang="en-US" sz="1800" dirty="0" err="1"/>
              <a:t>ConLD</a:t>
            </a:r>
            <a:r>
              <a:rPr lang="en-US" sz="1800" dirty="0"/>
              <a:t> most of the properties are of this sale type</a:t>
            </a:r>
          </a:p>
          <a:p>
            <a:r>
              <a:rPr lang="en-US" sz="1800" dirty="0"/>
              <a:t>   </a:t>
            </a:r>
            <a:r>
              <a:rPr lang="en-US" sz="1800" dirty="0" err="1"/>
              <a:t>ConLI</a:t>
            </a:r>
            <a:r>
              <a:rPr lang="en-US" sz="1800" dirty="0"/>
              <a:t>    Contract Low Interest -- then after </a:t>
            </a:r>
            <a:r>
              <a:rPr lang="en-US" sz="1800" dirty="0" err="1"/>
              <a:t>ConLI</a:t>
            </a:r>
            <a:r>
              <a:rPr lang="en-US" sz="1800" dirty="0"/>
              <a:t> most of the properties are of this sale type</a:t>
            </a:r>
          </a:p>
          <a:p>
            <a:r>
              <a:rPr lang="en-US" sz="1800" dirty="0"/>
              <a:t>   </a:t>
            </a:r>
            <a:r>
              <a:rPr lang="en-US" sz="1800" dirty="0" err="1"/>
              <a:t>ConLD</a:t>
            </a:r>
            <a:r>
              <a:rPr lang="en-US" sz="1800" dirty="0"/>
              <a:t>    Contract Low Down - then after COD most of the properties are of this sale type</a:t>
            </a:r>
          </a:p>
          <a:p>
            <a:r>
              <a:rPr lang="en-US" sz="1800" dirty="0"/>
              <a:t>   </a:t>
            </a:r>
            <a:r>
              <a:rPr lang="en-US" sz="1800" dirty="0" err="1"/>
              <a:t>Oth</a:t>
            </a:r>
            <a:r>
              <a:rPr lang="en-US" sz="1800" dirty="0"/>
              <a:t>    Other - then after CWD most of the properties are of this sale type</a:t>
            </a:r>
            <a:endParaRPr lang="en-IN" sz="1800" dirty="0"/>
          </a:p>
          <a:p>
            <a:endParaRPr lang="en-IN" dirty="0"/>
          </a:p>
        </p:txBody>
      </p:sp>
    </p:spTree>
    <p:extLst>
      <p:ext uri="{BB962C8B-B14F-4D97-AF65-F5344CB8AC3E}">
        <p14:creationId xmlns:p14="http://schemas.microsoft.com/office/powerpoint/2010/main" val="1394850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F085-507D-3EDE-0408-966E49D66CA1}"/>
              </a:ext>
            </a:extLst>
          </p:cNvPr>
          <p:cNvSpPr>
            <a:spLocks noGrp="1"/>
          </p:cNvSpPr>
          <p:nvPr>
            <p:ph type="title"/>
          </p:nvPr>
        </p:nvSpPr>
        <p:spPr>
          <a:xfrm>
            <a:off x="286274" y="236220"/>
            <a:ext cx="5040106" cy="1447800"/>
          </a:xfrm>
        </p:spPr>
        <p:txBody>
          <a:bodyPr>
            <a:normAutofit/>
          </a:bodyPr>
          <a:lstStyle/>
          <a:p>
            <a:r>
              <a:rPr lang="en-US" sz="3600" dirty="0">
                <a:solidFill>
                  <a:schemeClr val="accent1"/>
                </a:solidFill>
              </a:rPr>
              <a:t>Column- </a:t>
            </a:r>
            <a:r>
              <a:rPr lang="en-US" sz="3600" dirty="0" err="1">
                <a:solidFill>
                  <a:schemeClr val="accent1"/>
                </a:solidFill>
              </a:rPr>
              <a:t>SaleCondition</a:t>
            </a:r>
            <a:endParaRPr lang="en-IN" sz="3600" dirty="0">
              <a:solidFill>
                <a:schemeClr val="accent1"/>
              </a:solidFill>
            </a:endParaRPr>
          </a:p>
        </p:txBody>
      </p:sp>
      <p:pic>
        <p:nvPicPr>
          <p:cNvPr id="35842" name="Picture 2">
            <a:extLst>
              <a:ext uri="{FF2B5EF4-FFF2-40B4-BE49-F238E27FC236}">
                <a16:creationId xmlns:a16="http://schemas.microsoft.com/office/drawing/2014/main" id="{3A64514F-7748-8853-D97C-E037DC273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951" y="1684020"/>
            <a:ext cx="5438775"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70080691-3CC4-0421-4E89-75C4C0648664}"/>
              </a:ext>
            </a:extLst>
          </p:cNvPr>
          <p:cNvSpPr>
            <a:spLocks noGrp="1"/>
          </p:cNvSpPr>
          <p:nvPr>
            <p:ph type="body" sz="half" idx="2"/>
          </p:nvPr>
        </p:nvSpPr>
        <p:spPr>
          <a:xfrm>
            <a:off x="286273" y="2171700"/>
            <a:ext cx="6180677" cy="4686300"/>
          </a:xfrm>
        </p:spPr>
        <p:txBody>
          <a:bodyPr>
            <a:normAutofit/>
          </a:bodyPr>
          <a:lstStyle/>
          <a:p>
            <a:r>
              <a:rPr lang="en-US" dirty="0">
                <a:solidFill>
                  <a:srgbClr val="000000"/>
                </a:solidFill>
                <a:latin typeface="Helvetica Neue"/>
              </a:rPr>
              <a:t>Normal</a:t>
            </a:r>
          </a:p>
          <a:p>
            <a:r>
              <a:rPr lang="en-US" dirty="0"/>
              <a:t>Normal Sale - most of the properties are of this category </a:t>
            </a:r>
            <a:r>
              <a:rPr lang="en-US" dirty="0" err="1"/>
              <a:t>Abnorml</a:t>
            </a:r>
            <a:endParaRPr lang="en-US" dirty="0"/>
          </a:p>
          <a:p>
            <a:r>
              <a:rPr lang="en-US" dirty="0"/>
              <a:t>Abnormal Sale - trade, foreclosure, short sale - then comes this after partial</a:t>
            </a:r>
          </a:p>
          <a:p>
            <a:r>
              <a:rPr lang="en-US" dirty="0"/>
              <a:t> </a:t>
            </a:r>
            <a:r>
              <a:rPr lang="en-US" dirty="0" err="1"/>
              <a:t>AdjLand</a:t>
            </a:r>
            <a:r>
              <a:rPr lang="en-US" dirty="0"/>
              <a:t> Adjoining Land Purchase- then at last comes this category</a:t>
            </a:r>
          </a:p>
          <a:p>
            <a:r>
              <a:rPr lang="en-US" dirty="0"/>
              <a:t> </a:t>
            </a:r>
            <a:r>
              <a:rPr lang="en-US" dirty="0" err="1"/>
              <a:t>Alloca</a:t>
            </a:r>
            <a:r>
              <a:rPr lang="en-US" dirty="0"/>
              <a:t> Allocation - two linked properties with separate deeds, typically condo with a garage unit – after family comes this category</a:t>
            </a:r>
          </a:p>
          <a:p>
            <a:r>
              <a:rPr lang="en-US" dirty="0"/>
              <a:t> Family Sale between family members - after abnormal comes the family category</a:t>
            </a:r>
          </a:p>
          <a:p>
            <a:r>
              <a:rPr lang="en-US" dirty="0"/>
              <a:t> Partial Home was not completed when last assessed (associated with New Homes) - after normal comes the partial</a:t>
            </a:r>
            <a:endParaRPr lang="en-IN" dirty="0"/>
          </a:p>
        </p:txBody>
      </p:sp>
    </p:spTree>
    <p:extLst>
      <p:ext uri="{BB962C8B-B14F-4D97-AF65-F5344CB8AC3E}">
        <p14:creationId xmlns:p14="http://schemas.microsoft.com/office/powerpoint/2010/main" val="3040903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9149-B516-21D6-C533-F1D249C4762E}"/>
              </a:ext>
            </a:extLst>
          </p:cNvPr>
          <p:cNvSpPr>
            <a:spLocks noGrp="1"/>
          </p:cNvSpPr>
          <p:nvPr>
            <p:ph type="title"/>
          </p:nvPr>
        </p:nvSpPr>
        <p:spPr>
          <a:xfrm>
            <a:off x="309134" y="373380"/>
            <a:ext cx="4603694" cy="1447800"/>
          </a:xfrm>
        </p:spPr>
        <p:txBody>
          <a:bodyPr>
            <a:normAutofit/>
          </a:bodyPr>
          <a:lstStyle/>
          <a:p>
            <a:r>
              <a:rPr lang="en-US" sz="3600" dirty="0">
                <a:solidFill>
                  <a:schemeClr val="accent1"/>
                </a:solidFill>
              </a:rPr>
              <a:t>Column- </a:t>
            </a:r>
            <a:r>
              <a:rPr lang="en-US" sz="3600" dirty="0" err="1">
                <a:solidFill>
                  <a:schemeClr val="accent1"/>
                </a:solidFill>
              </a:rPr>
              <a:t>GarageCars</a:t>
            </a:r>
            <a:endParaRPr lang="en-IN" sz="3600" dirty="0">
              <a:solidFill>
                <a:schemeClr val="accent1"/>
              </a:solidFill>
            </a:endParaRPr>
          </a:p>
        </p:txBody>
      </p:sp>
      <p:sp>
        <p:nvSpPr>
          <p:cNvPr id="4" name="Text Placeholder 3">
            <a:extLst>
              <a:ext uri="{FF2B5EF4-FFF2-40B4-BE49-F238E27FC236}">
                <a16:creationId xmlns:a16="http://schemas.microsoft.com/office/drawing/2014/main" id="{BAB40229-62F3-F7BF-CDD8-EB6CB3053942}"/>
              </a:ext>
            </a:extLst>
          </p:cNvPr>
          <p:cNvSpPr>
            <a:spLocks noGrp="1"/>
          </p:cNvSpPr>
          <p:nvPr>
            <p:ph type="body" sz="half" idx="2"/>
          </p:nvPr>
        </p:nvSpPr>
        <p:spPr>
          <a:xfrm>
            <a:off x="309134" y="2344005"/>
            <a:ext cx="5409676" cy="4140615"/>
          </a:xfrm>
        </p:spPr>
        <p:txBody>
          <a:bodyPr>
            <a:normAutofit/>
          </a:bodyPr>
          <a:lstStyle/>
          <a:p>
            <a:pPr algn="l"/>
            <a:r>
              <a:rPr lang="en-US" sz="2000" b="0" i="0" dirty="0">
                <a:solidFill>
                  <a:srgbClr val="000000"/>
                </a:solidFill>
                <a:effectLst/>
                <a:latin typeface="Helvetica Neue"/>
              </a:rPr>
              <a:t>this tells how many cars can be there in the garage.</a:t>
            </a:r>
          </a:p>
          <a:p>
            <a:pPr algn="l"/>
            <a:r>
              <a:rPr lang="en-US" sz="2000" b="0" i="0" dirty="0">
                <a:solidFill>
                  <a:srgbClr val="000000"/>
                </a:solidFill>
                <a:effectLst/>
                <a:latin typeface="Helvetica Neue"/>
              </a:rPr>
              <a:t>most of the properties can have 2 cars around 700 properties</a:t>
            </a:r>
          </a:p>
          <a:p>
            <a:pPr algn="l"/>
            <a:r>
              <a:rPr lang="en-US" sz="2000" b="0" i="0" dirty="0">
                <a:solidFill>
                  <a:srgbClr val="000000"/>
                </a:solidFill>
                <a:effectLst/>
                <a:latin typeface="Helvetica Neue"/>
              </a:rPr>
              <a:t>then the properties can have 2 cars around 300 properties</a:t>
            </a:r>
          </a:p>
          <a:p>
            <a:pPr algn="l"/>
            <a:r>
              <a:rPr lang="en-US" sz="2000" b="0" i="0" dirty="0">
                <a:solidFill>
                  <a:srgbClr val="000000"/>
                </a:solidFill>
                <a:effectLst/>
                <a:latin typeface="Helvetica Neue"/>
              </a:rPr>
              <a:t>then the properties can have 23cars</a:t>
            </a:r>
          </a:p>
          <a:p>
            <a:pPr algn="l"/>
            <a:r>
              <a:rPr lang="en-US" sz="2000" b="0" i="0" dirty="0">
                <a:solidFill>
                  <a:srgbClr val="000000"/>
                </a:solidFill>
                <a:effectLst/>
                <a:latin typeface="Helvetica Neue"/>
              </a:rPr>
              <a:t>then the properties can have 0 cars</a:t>
            </a:r>
          </a:p>
          <a:p>
            <a:pPr algn="l"/>
            <a:r>
              <a:rPr lang="en-US" sz="2000" b="0" i="0" dirty="0">
                <a:solidFill>
                  <a:srgbClr val="000000"/>
                </a:solidFill>
                <a:effectLst/>
                <a:latin typeface="Helvetica Neue"/>
              </a:rPr>
              <a:t>then very few of them with the properties can have 4 cars</a:t>
            </a:r>
          </a:p>
          <a:p>
            <a:endParaRPr lang="en-IN" dirty="0"/>
          </a:p>
        </p:txBody>
      </p:sp>
      <p:pic>
        <p:nvPicPr>
          <p:cNvPr id="36866" name="Picture 2">
            <a:extLst>
              <a:ext uri="{FF2B5EF4-FFF2-40B4-BE49-F238E27FC236}">
                <a16:creationId xmlns:a16="http://schemas.microsoft.com/office/drawing/2014/main" id="{3F15A6AE-7061-2CA4-27F3-FB87AFC8B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1917284"/>
            <a:ext cx="5438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793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2277-07A2-D855-E4FC-AA01FFD394C4}"/>
              </a:ext>
            </a:extLst>
          </p:cNvPr>
          <p:cNvSpPr>
            <a:spLocks noGrp="1"/>
          </p:cNvSpPr>
          <p:nvPr>
            <p:ph type="title"/>
          </p:nvPr>
        </p:nvSpPr>
        <p:spPr>
          <a:xfrm>
            <a:off x="240554" y="281940"/>
            <a:ext cx="4811506" cy="1447800"/>
          </a:xfrm>
        </p:spPr>
        <p:txBody>
          <a:bodyPr>
            <a:normAutofit/>
          </a:bodyPr>
          <a:lstStyle/>
          <a:p>
            <a:r>
              <a:rPr lang="en-US" sz="3600" dirty="0">
                <a:solidFill>
                  <a:schemeClr val="accent1"/>
                </a:solidFill>
              </a:rPr>
              <a:t>Column-Fireplaces</a:t>
            </a:r>
            <a:endParaRPr lang="en-IN" sz="3600" dirty="0">
              <a:solidFill>
                <a:schemeClr val="accent1"/>
              </a:solidFill>
            </a:endParaRPr>
          </a:p>
        </p:txBody>
      </p:sp>
      <p:sp>
        <p:nvSpPr>
          <p:cNvPr id="4" name="Text Placeholder 3">
            <a:extLst>
              <a:ext uri="{FF2B5EF4-FFF2-40B4-BE49-F238E27FC236}">
                <a16:creationId xmlns:a16="http://schemas.microsoft.com/office/drawing/2014/main" id="{68827A80-C2A4-CA15-DEA4-503F472AEE3A}"/>
              </a:ext>
            </a:extLst>
          </p:cNvPr>
          <p:cNvSpPr>
            <a:spLocks noGrp="1"/>
          </p:cNvSpPr>
          <p:nvPr>
            <p:ph type="body" sz="half" idx="2"/>
          </p:nvPr>
        </p:nvSpPr>
        <p:spPr>
          <a:xfrm>
            <a:off x="309134" y="2659382"/>
            <a:ext cx="5405866" cy="3558538"/>
          </a:xfrm>
        </p:spPr>
        <p:txBody>
          <a:bodyPr>
            <a:normAutofit/>
          </a:bodyPr>
          <a:lstStyle/>
          <a:p>
            <a:pPr algn="l"/>
            <a:r>
              <a:rPr lang="en-US" sz="2400" b="0" i="0" dirty="0">
                <a:solidFill>
                  <a:srgbClr val="000000"/>
                </a:solidFill>
                <a:effectLst/>
                <a:latin typeface="Helvetica Neue"/>
              </a:rPr>
              <a:t>this tells the fire places in the properties</a:t>
            </a:r>
          </a:p>
          <a:p>
            <a:pPr algn="l"/>
            <a:r>
              <a:rPr lang="en-US" sz="2400" b="0" i="0" dirty="0">
                <a:solidFill>
                  <a:srgbClr val="000000"/>
                </a:solidFill>
                <a:effectLst/>
                <a:latin typeface="Helvetica Neue"/>
              </a:rPr>
              <a:t>most of them have no fireplaces</a:t>
            </a:r>
          </a:p>
          <a:p>
            <a:pPr algn="l"/>
            <a:r>
              <a:rPr lang="en-US" sz="2400" b="0" i="0" dirty="0">
                <a:solidFill>
                  <a:srgbClr val="000000"/>
                </a:solidFill>
                <a:effectLst/>
                <a:latin typeface="Helvetica Neue"/>
              </a:rPr>
              <a:t>then comes properties with 1 fireplaces</a:t>
            </a:r>
          </a:p>
          <a:p>
            <a:pPr algn="l"/>
            <a:r>
              <a:rPr lang="en-US" sz="2400" b="0" i="0" dirty="0">
                <a:solidFill>
                  <a:srgbClr val="000000"/>
                </a:solidFill>
                <a:effectLst/>
                <a:latin typeface="Helvetica Neue"/>
              </a:rPr>
              <a:t>then the properties with 2 fireplace</a:t>
            </a:r>
          </a:p>
          <a:p>
            <a:pPr algn="l"/>
            <a:r>
              <a:rPr lang="en-US" sz="2400" b="0" i="0" dirty="0">
                <a:solidFill>
                  <a:srgbClr val="000000"/>
                </a:solidFill>
                <a:effectLst/>
                <a:latin typeface="Helvetica Neue"/>
              </a:rPr>
              <a:t>then very few of them with 3 fireplaces</a:t>
            </a:r>
          </a:p>
          <a:p>
            <a:endParaRPr lang="en-IN" dirty="0"/>
          </a:p>
        </p:txBody>
      </p:sp>
      <p:pic>
        <p:nvPicPr>
          <p:cNvPr id="37890" name="Picture 2">
            <a:extLst>
              <a:ext uri="{FF2B5EF4-FFF2-40B4-BE49-F238E27FC236}">
                <a16:creationId xmlns:a16="http://schemas.microsoft.com/office/drawing/2014/main" id="{025F3DD7-0575-C05A-E8FE-FDA0D045B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29740"/>
            <a:ext cx="578686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895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3BE7-A18E-DF86-652A-8AC7CD3DEE10}"/>
              </a:ext>
            </a:extLst>
          </p:cNvPr>
          <p:cNvSpPr>
            <a:spLocks noGrp="1"/>
          </p:cNvSpPr>
          <p:nvPr>
            <p:ph type="ctrTitle"/>
          </p:nvPr>
        </p:nvSpPr>
        <p:spPr>
          <a:xfrm>
            <a:off x="752687" y="658517"/>
            <a:ext cx="7766936" cy="1646302"/>
          </a:xfrm>
        </p:spPr>
        <p:txBody>
          <a:bodyPr/>
          <a:lstStyle/>
          <a:p>
            <a:pPr algn="ctr"/>
            <a:r>
              <a:rPr lang="en-IN" dirty="0"/>
              <a:t>Pre-processing of the dataset</a:t>
            </a:r>
          </a:p>
        </p:txBody>
      </p:sp>
      <p:sp>
        <p:nvSpPr>
          <p:cNvPr id="3" name="Subtitle 2">
            <a:extLst>
              <a:ext uri="{FF2B5EF4-FFF2-40B4-BE49-F238E27FC236}">
                <a16:creationId xmlns:a16="http://schemas.microsoft.com/office/drawing/2014/main" id="{0430D55E-466D-01F6-B44C-8D500F1FC879}"/>
              </a:ext>
            </a:extLst>
          </p:cNvPr>
          <p:cNvSpPr>
            <a:spLocks noGrp="1"/>
          </p:cNvSpPr>
          <p:nvPr>
            <p:ph type="subTitle" idx="1"/>
          </p:nvPr>
        </p:nvSpPr>
        <p:spPr>
          <a:xfrm>
            <a:off x="329776" y="2846259"/>
            <a:ext cx="11191664" cy="3616113"/>
          </a:xfrm>
        </p:spPr>
        <p:txBody>
          <a:bodyPr>
            <a:normAutofit/>
          </a:bodyPr>
          <a:lstStyle/>
          <a:p>
            <a:pPr marL="342900" indent="-342900" algn="l">
              <a:buFont typeface="+mj-lt"/>
              <a:buAutoNum type="arabicPeriod"/>
            </a:pPr>
            <a:r>
              <a:rPr lang="en-IN" sz="2800" dirty="0">
                <a:solidFill>
                  <a:schemeClr val="tx1"/>
                </a:solidFill>
              </a:rPr>
              <a:t>After the visualization the outliers were checked and removed using </a:t>
            </a:r>
            <a:r>
              <a:rPr lang="en-IN" sz="2800" u="sng" dirty="0" err="1">
                <a:solidFill>
                  <a:schemeClr val="accent1"/>
                </a:solidFill>
              </a:rPr>
              <a:t>Zscore</a:t>
            </a:r>
            <a:r>
              <a:rPr lang="en-IN" sz="2800" u="sng" dirty="0">
                <a:solidFill>
                  <a:schemeClr val="accent1"/>
                </a:solidFill>
              </a:rPr>
              <a:t> technique (label encoder was used for dealing with the categorical column earlier)</a:t>
            </a:r>
          </a:p>
          <a:p>
            <a:pPr marL="342900" indent="-342900" algn="l">
              <a:buFont typeface="+mj-lt"/>
              <a:buAutoNum type="arabicPeriod"/>
            </a:pPr>
            <a:r>
              <a:rPr lang="en-IN" sz="2800" dirty="0">
                <a:solidFill>
                  <a:schemeClr val="tx1"/>
                </a:solidFill>
              </a:rPr>
              <a:t>Then the skewness was checked and removed using </a:t>
            </a:r>
            <a:r>
              <a:rPr lang="en-IN" sz="2800" u="sng" dirty="0">
                <a:solidFill>
                  <a:schemeClr val="accent1"/>
                </a:solidFill>
              </a:rPr>
              <a:t>YEO-JOHNSON</a:t>
            </a:r>
            <a:r>
              <a:rPr lang="en-IN" sz="2800" u="sng" dirty="0">
                <a:solidFill>
                  <a:schemeClr val="tx1"/>
                </a:solidFill>
              </a:rPr>
              <a:t> </a:t>
            </a:r>
            <a:r>
              <a:rPr lang="en-IN" sz="2800" u="sng" dirty="0">
                <a:solidFill>
                  <a:schemeClr val="accent1"/>
                </a:solidFill>
              </a:rPr>
              <a:t>technique</a:t>
            </a:r>
          </a:p>
          <a:p>
            <a:pPr marL="342900" indent="-342900" algn="l">
              <a:buFont typeface="+mj-lt"/>
              <a:buAutoNum type="arabicPeriod"/>
            </a:pPr>
            <a:r>
              <a:rPr lang="en-IN" sz="2800" dirty="0">
                <a:solidFill>
                  <a:schemeClr val="tx1"/>
                </a:solidFill>
              </a:rPr>
              <a:t>Then then </a:t>
            </a:r>
            <a:r>
              <a:rPr lang="en-IN" sz="2800" u="sng" dirty="0">
                <a:solidFill>
                  <a:schemeClr val="tx1"/>
                </a:solidFill>
              </a:rPr>
              <a:t>TEST.CSV </a:t>
            </a:r>
            <a:r>
              <a:rPr lang="en-IN" sz="2800" dirty="0">
                <a:solidFill>
                  <a:schemeClr val="tx1"/>
                </a:solidFill>
              </a:rPr>
              <a:t>file was called in order to build the model</a:t>
            </a:r>
          </a:p>
        </p:txBody>
      </p:sp>
    </p:spTree>
    <p:extLst>
      <p:ext uri="{BB962C8B-B14F-4D97-AF65-F5344CB8AC3E}">
        <p14:creationId xmlns:p14="http://schemas.microsoft.com/office/powerpoint/2010/main" val="1411164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9D2-514B-0F73-433F-FF82B183FA6D}"/>
              </a:ext>
            </a:extLst>
          </p:cNvPr>
          <p:cNvSpPr>
            <a:spLocks noGrp="1"/>
          </p:cNvSpPr>
          <p:nvPr>
            <p:ph type="title"/>
          </p:nvPr>
        </p:nvSpPr>
        <p:spPr/>
        <p:txBody>
          <a:bodyPr/>
          <a:lstStyle/>
          <a:p>
            <a:r>
              <a:rPr lang="en-IN" dirty="0"/>
              <a:t>Training of the model</a:t>
            </a:r>
          </a:p>
        </p:txBody>
      </p:sp>
      <p:sp>
        <p:nvSpPr>
          <p:cNvPr id="3" name="Content Placeholder 2">
            <a:extLst>
              <a:ext uri="{FF2B5EF4-FFF2-40B4-BE49-F238E27FC236}">
                <a16:creationId xmlns:a16="http://schemas.microsoft.com/office/drawing/2014/main" id="{74513194-D9F6-1158-57DE-4C7952A8E2E7}"/>
              </a:ext>
            </a:extLst>
          </p:cNvPr>
          <p:cNvSpPr>
            <a:spLocks noGrp="1"/>
          </p:cNvSpPr>
          <p:nvPr>
            <p:ph idx="1"/>
          </p:nvPr>
        </p:nvSpPr>
        <p:spPr/>
        <p:txBody>
          <a:bodyPr/>
          <a:lstStyle/>
          <a:p>
            <a:r>
              <a:rPr lang="en-IN" dirty="0"/>
              <a:t>After the EDA and Pre-processing the data was then called from the TEST.CSV file too as the data was already </a:t>
            </a:r>
            <a:r>
              <a:rPr lang="en-IN" dirty="0" err="1"/>
              <a:t>splitted</a:t>
            </a:r>
            <a:r>
              <a:rPr lang="en-IN" dirty="0"/>
              <a:t> so there was no need of calling train and test split .</a:t>
            </a:r>
          </a:p>
          <a:p>
            <a:r>
              <a:rPr lang="en-IN" dirty="0"/>
              <a:t>Various regression techniques were used to determine the best fit model , Techniques such as-</a:t>
            </a:r>
          </a:p>
          <a:p>
            <a:pPr>
              <a:buFont typeface="Courier New" panose="02070309020205020404" pitchFamily="49" charset="0"/>
              <a:buChar char="o"/>
            </a:pPr>
            <a:r>
              <a:rPr lang="en-IN" dirty="0"/>
              <a:t>Linear regression</a:t>
            </a:r>
          </a:p>
          <a:p>
            <a:pPr>
              <a:buFont typeface="Courier New" panose="02070309020205020404" pitchFamily="49" charset="0"/>
              <a:buChar char="o"/>
            </a:pPr>
            <a:r>
              <a:rPr lang="en-IN" dirty="0"/>
              <a:t>Random forest regression </a:t>
            </a:r>
          </a:p>
          <a:p>
            <a:pPr>
              <a:buFont typeface="Courier New" panose="02070309020205020404" pitchFamily="49" charset="0"/>
              <a:buChar char="o"/>
            </a:pPr>
            <a:r>
              <a:rPr lang="en-IN" dirty="0" err="1"/>
              <a:t>Knn</a:t>
            </a:r>
            <a:r>
              <a:rPr lang="en-IN" dirty="0"/>
              <a:t> regressor</a:t>
            </a:r>
          </a:p>
          <a:p>
            <a:pPr>
              <a:buFont typeface="Courier New" panose="02070309020205020404" pitchFamily="49" charset="0"/>
              <a:buChar char="o"/>
            </a:pPr>
            <a:r>
              <a:rPr lang="en-IN" dirty="0"/>
              <a:t>Support vector regressor</a:t>
            </a:r>
          </a:p>
          <a:p>
            <a:pPr>
              <a:buFont typeface="Wingdings" panose="05000000000000000000" pitchFamily="2" charset="2"/>
              <a:buChar char="Ø"/>
            </a:pPr>
            <a:r>
              <a:rPr lang="en-IN" dirty="0"/>
              <a:t>The best fit model was </a:t>
            </a:r>
            <a:r>
              <a:rPr lang="en-IN" dirty="0" err="1"/>
              <a:t>RandomForestRegressor</a:t>
            </a:r>
            <a:r>
              <a:rPr lang="en-IN" dirty="0"/>
              <a:t>.</a:t>
            </a:r>
          </a:p>
        </p:txBody>
      </p:sp>
    </p:spTree>
    <p:extLst>
      <p:ext uri="{BB962C8B-B14F-4D97-AF65-F5344CB8AC3E}">
        <p14:creationId xmlns:p14="http://schemas.microsoft.com/office/powerpoint/2010/main" val="1967970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41EB-7592-E551-0935-9F77A9FB5A20}"/>
              </a:ext>
            </a:extLst>
          </p:cNvPr>
          <p:cNvSpPr>
            <a:spLocks noGrp="1"/>
          </p:cNvSpPr>
          <p:nvPr>
            <p:ph type="title"/>
          </p:nvPr>
        </p:nvSpPr>
        <p:spPr/>
        <p:txBody>
          <a:bodyPr/>
          <a:lstStyle/>
          <a:p>
            <a:r>
              <a:rPr lang="en-IN" dirty="0"/>
              <a:t>Cross validation </a:t>
            </a:r>
          </a:p>
        </p:txBody>
      </p:sp>
      <p:sp>
        <p:nvSpPr>
          <p:cNvPr id="3" name="Content Placeholder 2">
            <a:extLst>
              <a:ext uri="{FF2B5EF4-FFF2-40B4-BE49-F238E27FC236}">
                <a16:creationId xmlns:a16="http://schemas.microsoft.com/office/drawing/2014/main" id="{EED9D16A-9BF1-DD44-796D-5ACC46AEE1A2}"/>
              </a:ext>
            </a:extLst>
          </p:cNvPr>
          <p:cNvSpPr>
            <a:spLocks noGrp="1"/>
          </p:cNvSpPr>
          <p:nvPr>
            <p:ph idx="1"/>
          </p:nvPr>
        </p:nvSpPr>
        <p:spPr>
          <a:xfrm>
            <a:off x="528744" y="2160589"/>
            <a:ext cx="8596668" cy="3880773"/>
          </a:xfrm>
        </p:spPr>
        <p:txBody>
          <a:bodyPr/>
          <a:lstStyle/>
          <a:p>
            <a:r>
              <a:rPr lang="en-IN" dirty="0"/>
              <a:t>After the training of the model we’ve done the cross validation </a:t>
            </a:r>
          </a:p>
          <a:p>
            <a:r>
              <a:rPr lang="en-IN" dirty="0"/>
              <a:t>And the best CV </a:t>
            </a:r>
            <a:r>
              <a:rPr lang="en-IN" dirty="0" err="1"/>
              <a:t>considerd</a:t>
            </a:r>
            <a:r>
              <a:rPr lang="en-IN" dirty="0"/>
              <a:t> is CV=3 because </a:t>
            </a:r>
            <a:r>
              <a:rPr lang="en-US" dirty="0"/>
              <a:t>at cross fold 3 the cv score is 0.8572790977988548 </a:t>
            </a:r>
          </a:p>
          <a:p>
            <a:pPr marL="0" indent="0">
              <a:buNone/>
            </a:pPr>
            <a:r>
              <a:rPr lang="en-US" dirty="0"/>
              <a:t>and accuracy score for training is 0.9804907483553653 </a:t>
            </a:r>
          </a:p>
          <a:p>
            <a:pPr marL="0" indent="0">
              <a:buNone/>
            </a:pPr>
            <a:r>
              <a:rPr lang="en-US" dirty="0"/>
              <a:t>and accuracy score for testing is -18.492445466720998</a:t>
            </a:r>
          </a:p>
          <a:p>
            <a:pPr marL="0" indent="0">
              <a:buNone/>
            </a:pPr>
            <a:endParaRPr lang="en-IN" dirty="0"/>
          </a:p>
        </p:txBody>
      </p:sp>
    </p:spTree>
    <p:extLst>
      <p:ext uri="{BB962C8B-B14F-4D97-AF65-F5344CB8AC3E}">
        <p14:creationId xmlns:p14="http://schemas.microsoft.com/office/powerpoint/2010/main" val="2448291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AB1D-AD8D-F68E-199F-C2829E7115F7}"/>
              </a:ext>
            </a:extLst>
          </p:cNvPr>
          <p:cNvSpPr>
            <a:spLocks noGrp="1"/>
          </p:cNvSpPr>
          <p:nvPr>
            <p:ph type="title"/>
          </p:nvPr>
        </p:nvSpPr>
        <p:spPr/>
        <p:txBody>
          <a:bodyPr/>
          <a:lstStyle/>
          <a:p>
            <a:r>
              <a:rPr lang="en-IN" dirty="0"/>
              <a:t>Grid search cv </a:t>
            </a:r>
          </a:p>
        </p:txBody>
      </p:sp>
      <p:sp>
        <p:nvSpPr>
          <p:cNvPr id="3" name="Content Placeholder 2">
            <a:extLst>
              <a:ext uri="{FF2B5EF4-FFF2-40B4-BE49-F238E27FC236}">
                <a16:creationId xmlns:a16="http://schemas.microsoft.com/office/drawing/2014/main" id="{740E20DB-F1C2-7930-4D69-A27020AD0F87}"/>
              </a:ext>
            </a:extLst>
          </p:cNvPr>
          <p:cNvSpPr>
            <a:spLocks noGrp="1"/>
          </p:cNvSpPr>
          <p:nvPr>
            <p:ph idx="1"/>
          </p:nvPr>
        </p:nvSpPr>
        <p:spPr/>
        <p:txBody>
          <a:bodyPr/>
          <a:lstStyle/>
          <a:p>
            <a:r>
              <a:rPr lang="en-IN" dirty="0"/>
              <a:t>After seeing the score grid search cv is used which gives the predicted cv score of</a:t>
            </a:r>
          </a:p>
          <a:p>
            <a:pPr marL="0" indent="0">
              <a:buNone/>
            </a:pPr>
            <a:r>
              <a:rPr lang="en-IN" dirty="0"/>
              <a:t>                 cross </a:t>
            </a:r>
            <a:r>
              <a:rPr lang="en-IN" dirty="0" err="1"/>
              <a:t>val</a:t>
            </a:r>
            <a:r>
              <a:rPr lang="en-IN" dirty="0"/>
              <a:t> score 84.7391886947602</a:t>
            </a:r>
          </a:p>
          <a:p>
            <a:pPr marL="0" indent="0">
              <a:buNone/>
            </a:pPr>
            <a:r>
              <a:rPr lang="en-IN" dirty="0"/>
              <a:t>And r2 score of</a:t>
            </a:r>
          </a:p>
          <a:p>
            <a:pPr marL="0" indent="0">
              <a:buNone/>
            </a:pPr>
            <a:r>
              <a:rPr lang="en-IN" dirty="0"/>
              <a:t>                  r2_score is -1214.495956927553</a:t>
            </a:r>
          </a:p>
          <a:p>
            <a:pPr marL="0" indent="0">
              <a:buNone/>
            </a:pPr>
            <a:endParaRPr lang="en-IN" dirty="0"/>
          </a:p>
        </p:txBody>
      </p:sp>
    </p:spTree>
    <p:extLst>
      <p:ext uri="{BB962C8B-B14F-4D97-AF65-F5344CB8AC3E}">
        <p14:creationId xmlns:p14="http://schemas.microsoft.com/office/powerpoint/2010/main" val="239421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A615-F508-AEE1-1CE3-0256E66595A2}"/>
              </a:ext>
            </a:extLst>
          </p:cNvPr>
          <p:cNvSpPr>
            <a:spLocks noGrp="1"/>
          </p:cNvSpPr>
          <p:nvPr>
            <p:ph type="title"/>
          </p:nvPr>
        </p:nvSpPr>
        <p:spPr/>
        <p:txBody>
          <a:bodyPr/>
          <a:lstStyle/>
          <a:p>
            <a:r>
              <a:rPr lang="en-US" dirty="0">
                <a:solidFill>
                  <a:schemeClr val="tx1"/>
                </a:solidFill>
                <a:effectLst>
                  <a:outerShdw blurRad="190500" dist="457200" dir="4500000" algn="tl">
                    <a:srgbClr val="000000">
                      <a:alpha val="54000"/>
                    </a:srgbClr>
                  </a:outerShdw>
                </a:effectLst>
              </a:rPr>
              <a:t>EDA</a:t>
            </a:r>
            <a:endParaRPr lang="en-IN" dirty="0">
              <a:solidFill>
                <a:schemeClr val="tx1"/>
              </a:solidFill>
              <a:effectLst>
                <a:outerShdw blurRad="190500" dist="457200" dir="4500000" algn="tl">
                  <a:srgbClr val="000000">
                    <a:alpha val="54000"/>
                  </a:srgbClr>
                </a:outerShdw>
              </a:effectLst>
            </a:endParaRPr>
          </a:p>
        </p:txBody>
      </p:sp>
      <p:sp>
        <p:nvSpPr>
          <p:cNvPr id="6" name="Content Placeholder 5">
            <a:extLst>
              <a:ext uri="{FF2B5EF4-FFF2-40B4-BE49-F238E27FC236}">
                <a16:creationId xmlns:a16="http://schemas.microsoft.com/office/drawing/2014/main" id="{5131B8B4-3213-69FF-731A-4C3ACBE9BC39}"/>
              </a:ext>
            </a:extLst>
          </p:cNvPr>
          <p:cNvSpPr>
            <a:spLocks noGrp="1"/>
          </p:cNvSpPr>
          <p:nvPr>
            <p:ph idx="1"/>
          </p:nvPr>
        </p:nvSpPr>
        <p:spPr>
          <a:xfrm>
            <a:off x="677334" y="1930400"/>
            <a:ext cx="8596668" cy="4318000"/>
          </a:xfrm>
        </p:spPr>
        <p:txBody>
          <a:bodyPr>
            <a:normAutofit/>
          </a:bodyPr>
          <a:lstStyle/>
          <a:p>
            <a:r>
              <a:rPr lang="en-US" dirty="0">
                <a:solidFill>
                  <a:schemeClr val="tx1"/>
                </a:solidFill>
              </a:rPr>
              <a:t>Before EDA the data is downloaded FROM TRAIN.CSV file and has been called using essential libraries for the purpose of visualization and analysis in the </a:t>
            </a:r>
            <a:r>
              <a:rPr lang="en-US" u="sng" dirty="0">
                <a:solidFill>
                  <a:schemeClr val="accent1"/>
                </a:solidFill>
              </a:rPr>
              <a:t>variable (</a:t>
            </a:r>
            <a:r>
              <a:rPr lang="en-US" u="sng" dirty="0" err="1">
                <a:solidFill>
                  <a:schemeClr val="accent1"/>
                </a:solidFill>
              </a:rPr>
              <a:t>df</a:t>
            </a:r>
            <a:r>
              <a:rPr lang="en-US" u="sng" dirty="0">
                <a:solidFill>
                  <a:schemeClr val="accent1"/>
                </a:solidFill>
              </a:rPr>
              <a:t>).</a:t>
            </a:r>
          </a:p>
          <a:p>
            <a:r>
              <a:rPr lang="en-US" dirty="0">
                <a:solidFill>
                  <a:schemeClr val="tx1"/>
                </a:solidFill>
              </a:rPr>
              <a:t>Then the shape is found using the required code which is </a:t>
            </a:r>
            <a:r>
              <a:rPr lang="en-US" u="sng" dirty="0">
                <a:solidFill>
                  <a:schemeClr val="accent1"/>
                </a:solidFill>
              </a:rPr>
              <a:t>1168 rows and 81 columns.</a:t>
            </a:r>
          </a:p>
          <a:p>
            <a:r>
              <a:rPr lang="en-US" dirty="0">
                <a:solidFill>
                  <a:schemeClr val="tx1"/>
                </a:solidFill>
              </a:rPr>
              <a:t>Then the null values present in the data is found using the required code </a:t>
            </a:r>
            <a:r>
              <a:rPr lang="en-US" u="sng" dirty="0">
                <a:solidFill>
                  <a:schemeClr val="accent1"/>
                </a:solidFill>
              </a:rPr>
              <a:t>which are then treated using imputation techniques.</a:t>
            </a:r>
          </a:p>
          <a:p>
            <a:r>
              <a:rPr lang="en-US" dirty="0">
                <a:solidFill>
                  <a:schemeClr val="tx1"/>
                </a:solidFill>
              </a:rPr>
              <a:t>Then the unique values are found in the particular columns using required code.</a:t>
            </a:r>
            <a:endParaRPr lang="en-IN" dirty="0">
              <a:solidFill>
                <a:schemeClr val="tx1"/>
              </a:solidFill>
            </a:endParaRPr>
          </a:p>
          <a:p>
            <a:r>
              <a:rPr lang="en-IN" dirty="0">
                <a:solidFill>
                  <a:schemeClr val="tx1"/>
                </a:solidFill>
              </a:rPr>
              <a:t>Then we find the duplicate values present in the dataset which is 0</a:t>
            </a:r>
          </a:p>
        </p:txBody>
      </p:sp>
    </p:spTree>
    <p:extLst>
      <p:ext uri="{BB962C8B-B14F-4D97-AF65-F5344CB8AC3E}">
        <p14:creationId xmlns:p14="http://schemas.microsoft.com/office/powerpoint/2010/main" val="3964550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55EABD2-12A7-87E6-C92C-72306D00FF06}"/>
              </a:ext>
            </a:extLst>
          </p:cNvPr>
          <p:cNvSpPr>
            <a:spLocks noGrp="1"/>
          </p:cNvSpPr>
          <p:nvPr>
            <p:ph type="title"/>
          </p:nvPr>
        </p:nvSpPr>
        <p:spPr>
          <a:xfrm>
            <a:off x="646109" y="955638"/>
            <a:ext cx="9404723" cy="1400530"/>
          </a:xfrm>
        </p:spPr>
        <p:txBody>
          <a:bodyPr>
            <a:normAutofit/>
          </a:bodyPr>
          <a:lstStyle/>
          <a:p>
            <a:r>
              <a:rPr lang="en-US" sz="4800" dirty="0">
                <a:solidFill>
                  <a:schemeClr val="tx1"/>
                </a:solidFill>
                <a:effectLst>
                  <a:outerShdw blurRad="38100" dist="342900" dir="2700000" algn="tl">
                    <a:srgbClr val="000000">
                      <a:alpha val="43137"/>
                    </a:srgbClr>
                  </a:outerShdw>
                </a:effectLst>
              </a:rPr>
              <a:t>Understanding and conclusion</a:t>
            </a:r>
            <a:endParaRPr lang="en-IN" sz="4800" dirty="0">
              <a:solidFill>
                <a:schemeClr val="tx1"/>
              </a:solidFill>
              <a:effectLst>
                <a:outerShdw blurRad="38100" dist="342900" dir="2700000" algn="tl">
                  <a:srgbClr val="000000">
                    <a:alpha val="43137"/>
                  </a:srgbClr>
                </a:outerShdw>
              </a:effectLst>
            </a:endParaRPr>
          </a:p>
        </p:txBody>
      </p:sp>
      <p:pic>
        <p:nvPicPr>
          <p:cNvPr id="74754" name="Picture 2" descr="Why You Need to Check for Understanding - Executive Leadership Consulting">
            <a:extLst>
              <a:ext uri="{FF2B5EF4-FFF2-40B4-BE49-F238E27FC236}">
                <a16:creationId xmlns:a16="http://schemas.microsoft.com/office/drawing/2014/main" id="{ED4DAFDC-C0C3-0C73-6C84-0884B8C59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50" y="4274821"/>
            <a:ext cx="4617720" cy="23850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23FC0A4C-7A01-8325-36B3-6B9D0029CE6A}"/>
              </a:ext>
            </a:extLst>
          </p:cNvPr>
          <p:cNvSpPr>
            <a:spLocks noGrp="1"/>
          </p:cNvSpPr>
          <p:nvPr>
            <p:ph idx="1"/>
          </p:nvPr>
        </p:nvSpPr>
        <p:spPr/>
        <p:txBody>
          <a:bodyPr/>
          <a:lstStyle/>
          <a:p>
            <a:r>
              <a:rPr lang="en-IN" dirty="0"/>
              <a:t>We conclude that </a:t>
            </a:r>
            <a:r>
              <a:rPr lang="en-IN" dirty="0" err="1"/>
              <a:t>RandomForestRegressor</a:t>
            </a:r>
            <a:r>
              <a:rPr lang="en-IN" dirty="0"/>
              <a:t> is the best fit model among all.</a:t>
            </a:r>
          </a:p>
          <a:p>
            <a:r>
              <a:rPr lang="en-IN" dirty="0"/>
              <a:t>We get a cross </a:t>
            </a:r>
            <a:r>
              <a:rPr lang="en-IN" dirty="0" err="1"/>
              <a:t>val</a:t>
            </a:r>
            <a:r>
              <a:rPr lang="en-IN" dirty="0"/>
              <a:t> score of 84.7391886947602.</a:t>
            </a:r>
          </a:p>
          <a:p>
            <a:r>
              <a:rPr lang="en-IN" dirty="0"/>
              <a:t>R2 score of -1214.495956927553</a:t>
            </a:r>
          </a:p>
          <a:p>
            <a:r>
              <a:rPr lang="en-IN" dirty="0"/>
              <a:t>There are various factors that effect the pricing of the house or property.</a:t>
            </a:r>
          </a:p>
          <a:p>
            <a:endParaRPr lang="en-IN" dirty="0"/>
          </a:p>
        </p:txBody>
      </p:sp>
    </p:spTree>
    <p:extLst>
      <p:ext uri="{BB962C8B-B14F-4D97-AF65-F5344CB8AC3E}">
        <p14:creationId xmlns:p14="http://schemas.microsoft.com/office/powerpoint/2010/main" val="9962375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0B6155-8226-80E9-5EC6-212FAC98083F}"/>
              </a:ext>
            </a:extLst>
          </p:cNvPr>
          <p:cNvSpPr>
            <a:spLocks noGrp="1"/>
          </p:cNvSpPr>
          <p:nvPr>
            <p:ph type="title"/>
          </p:nvPr>
        </p:nvSpPr>
        <p:spPr>
          <a:xfrm>
            <a:off x="890718" y="2028470"/>
            <a:ext cx="9404723" cy="1400530"/>
          </a:xfrm>
          <a:effectLst>
            <a:outerShdw blurRad="50800" dist="38100" dir="5400000" algn="t" rotWithShape="0">
              <a:prstClr val="black">
                <a:alpha val="40000"/>
              </a:prstClr>
            </a:outerShdw>
          </a:effectLst>
        </p:spPr>
        <p:txBody>
          <a:bodyPr/>
          <a:lstStyle/>
          <a:p>
            <a:pPr algn="ctr"/>
            <a:r>
              <a:rPr lang="en-US" sz="7200" dirty="0">
                <a:solidFill>
                  <a:schemeClr val="bg1"/>
                </a:solidFill>
                <a:effectLst>
                  <a:outerShdw blurRad="38100" dist="38100" dir="2700000" algn="tl">
                    <a:srgbClr val="000000">
                      <a:alpha val="43137"/>
                    </a:srgbClr>
                  </a:outerShdw>
                </a:effectLst>
              </a:rPr>
              <a:t>Thank you</a:t>
            </a:r>
            <a:endParaRPr lang="en-IN" sz="7200" dirty="0">
              <a:solidFill>
                <a:schemeClr val="bg1"/>
              </a:solidFill>
              <a:effectLst>
                <a:outerShdw blurRad="38100" dist="38100" dir="2700000" algn="tl">
                  <a:srgbClr val="000000">
                    <a:alpha val="43137"/>
                  </a:srgbClr>
                </a:outerShdw>
              </a:effectLst>
            </a:endParaRPr>
          </a:p>
        </p:txBody>
      </p:sp>
      <p:pic>
        <p:nvPicPr>
          <p:cNvPr id="75778" name="Picture 2" descr="Be positive, smile, repeat">
            <a:extLst>
              <a:ext uri="{FF2B5EF4-FFF2-40B4-BE49-F238E27FC236}">
                <a16:creationId xmlns:a16="http://schemas.microsoft.com/office/drawing/2014/main" id="{6838F718-02D9-73DA-0D09-96BCBE04A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1" y="4160520"/>
            <a:ext cx="3694748" cy="244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0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F3416-1A92-B3B2-FA71-47C5A53A5711}"/>
              </a:ext>
            </a:extLst>
          </p:cNvPr>
          <p:cNvSpPr>
            <a:spLocks noGrp="1"/>
          </p:cNvSpPr>
          <p:nvPr>
            <p:ph idx="1"/>
          </p:nvPr>
        </p:nvSpPr>
        <p:spPr>
          <a:xfrm>
            <a:off x="493952" y="870492"/>
            <a:ext cx="10353762" cy="5117016"/>
          </a:xfrm>
        </p:spPr>
        <p:txBody>
          <a:bodyPr>
            <a:normAutofit fontScale="92500" lnSpcReduction="10000"/>
          </a:bodyPr>
          <a:lstStyle/>
          <a:p>
            <a:r>
              <a:rPr lang="en-US" dirty="0"/>
              <a:t>Then we do the visualization of the data using essential libraries </a:t>
            </a:r>
            <a:r>
              <a:rPr lang="en-US" dirty="0">
                <a:solidFill>
                  <a:schemeClr val="accent1"/>
                </a:solidFill>
              </a:rPr>
              <a:t>(Seaborn and Matplotlib).</a:t>
            </a:r>
          </a:p>
          <a:p>
            <a:r>
              <a:rPr lang="en-US" dirty="0"/>
              <a:t>Then for describing and finding correlation in the data we will do the encoding of it in order to make is understandable and readable for the computer so that the processing can be done perfectly.</a:t>
            </a:r>
          </a:p>
          <a:p>
            <a:r>
              <a:rPr lang="en-US" dirty="0"/>
              <a:t>Then describing of the data comes .</a:t>
            </a:r>
          </a:p>
          <a:p>
            <a:r>
              <a:rPr lang="en-US" dirty="0"/>
              <a:t>The comes finding correlation of the data.</a:t>
            </a:r>
          </a:p>
          <a:p>
            <a:r>
              <a:rPr lang="en-US" dirty="0"/>
              <a:t>Then removing outliers</a:t>
            </a:r>
          </a:p>
          <a:p>
            <a:r>
              <a:rPr lang="en-US" dirty="0"/>
              <a:t>Then checking the skewness in the data and removing it.</a:t>
            </a:r>
          </a:p>
          <a:p>
            <a:r>
              <a:rPr lang="en-US" dirty="0"/>
              <a:t>Then we’ll call TEST.CSV file for the further process of training and building model (there is no need of splitting the data as data is already been </a:t>
            </a:r>
            <a:r>
              <a:rPr lang="en-US" dirty="0" err="1"/>
              <a:t>splitted</a:t>
            </a:r>
            <a:r>
              <a:rPr lang="en-US" dirty="0"/>
              <a:t> )</a:t>
            </a:r>
          </a:p>
          <a:p>
            <a:r>
              <a:rPr lang="en-US" dirty="0"/>
              <a:t>Then we’ll do cross validation .</a:t>
            </a:r>
          </a:p>
          <a:p>
            <a:r>
              <a:rPr lang="en-US" dirty="0"/>
              <a:t>Then we’ll do the hyperparameter tunning.</a:t>
            </a:r>
          </a:p>
          <a:p>
            <a:r>
              <a:rPr lang="en-US" dirty="0"/>
              <a:t>Then we’ll print the r2 score and cross </a:t>
            </a:r>
            <a:r>
              <a:rPr lang="en-US" dirty="0" err="1"/>
              <a:t>val</a:t>
            </a:r>
            <a:r>
              <a:rPr lang="en-US" dirty="0"/>
              <a:t> score</a:t>
            </a:r>
          </a:p>
          <a:p>
            <a:endParaRPr lang="en-US" dirty="0"/>
          </a:p>
          <a:p>
            <a:endParaRPr lang="en-US" dirty="0"/>
          </a:p>
          <a:p>
            <a:pPr marL="0" indent="0">
              <a:buNone/>
            </a:pPr>
            <a:r>
              <a:rPr lang="en-US" dirty="0"/>
              <a:t>These all steps have been done in the </a:t>
            </a:r>
            <a:r>
              <a:rPr lang="en-US" dirty="0" err="1"/>
              <a:t>jupyter</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3327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D3F39-7798-44A5-CEE5-B73B0D39581A}"/>
              </a:ext>
            </a:extLst>
          </p:cNvPr>
          <p:cNvSpPr>
            <a:spLocks noGrp="1"/>
          </p:cNvSpPr>
          <p:nvPr>
            <p:ph idx="1"/>
          </p:nvPr>
        </p:nvSpPr>
        <p:spPr>
          <a:xfrm>
            <a:off x="1174749" y="718820"/>
            <a:ext cx="8946541" cy="5054599"/>
          </a:xfrm>
          <a:effectLst>
            <a:outerShdw blurRad="50800" dist="50800" dir="5400000" algn="ctr" rotWithShape="0">
              <a:schemeClr val="tx1">
                <a:alpha val="0"/>
              </a:schemeClr>
            </a:outerShdw>
          </a:effectLst>
        </p:spPr>
        <p:txBody>
          <a:bodyPr>
            <a:noAutofit/>
          </a:bodyPr>
          <a:lstStyle/>
          <a:p>
            <a:pPr marL="0" indent="0" algn="ctr">
              <a:buNone/>
            </a:pPr>
            <a:r>
              <a:rPr lang="en-US" sz="6600" dirty="0">
                <a:solidFill>
                  <a:schemeClr val="tx1"/>
                </a:solidFill>
                <a:effectLst>
                  <a:outerShdw blurRad="50800" dist="393700" dir="9180000" sx="128000" sy="128000" algn="ctr" rotWithShape="0">
                    <a:srgbClr val="000000">
                      <a:alpha val="39000"/>
                    </a:srgbClr>
                  </a:outerShdw>
                </a:effectLst>
                <a:latin typeface="Algerian" panose="04020705040A02060702" pitchFamily="82" charset="0"/>
              </a:rPr>
              <a:t>visual representation</a:t>
            </a:r>
            <a:br>
              <a:rPr lang="en-US" sz="6600" dirty="0">
                <a:solidFill>
                  <a:schemeClr val="tx1"/>
                </a:solidFill>
                <a:effectLst>
                  <a:outerShdw blurRad="50800" dist="393700" dir="9180000" sx="128000" sy="128000" algn="ctr" rotWithShape="0">
                    <a:srgbClr val="000000">
                      <a:alpha val="39000"/>
                    </a:srgbClr>
                  </a:outerShdw>
                </a:effectLst>
                <a:latin typeface="Algerian" panose="04020705040A02060702" pitchFamily="82" charset="0"/>
              </a:rPr>
            </a:br>
            <a:r>
              <a:rPr lang="en-US" sz="6600" dirty="0">
                <a:solidFill>
                  <a:schemeClr val="tx1"/>
                </a:solidFill>
                <a:effectLst>
                  <a:outerShdw blurRad="50800" dist="393700" dir="9180000" sx="128000" sy="128000" algn="ctr" rotWithShape="0">
                    <a:srgbClr val="000000">
                      <a:alpha val="39000"/>
                    </a:srgbClr>
                  </a:outerShdw>
                </a:effectLst>
                <a:latin typeface="Algerian" panose="04020705040A02060702" pitchFamily="82" charset="0"/>
              </a:rPr>
              <a:t>of </a:t>
            </a:r>
            <a:br>
              <a:rPr lang="en-US" sz="6600" dirty="0">
                <a:solidFill>
                  <a:schemeClr val="tx1"/>
                </a:solidFill>
                <a:effectLst>
                  <a:outerShdw blurRad="50800" dist="393700" dir="9180000" sx="128000" sy="128000" algn="ctr" rotWithShape="0">
                    <a:srgbClr val="000000">
                      <a:alpha val="39000"/>
                    </a:srgbClr>
                  </a:outerShdw>
                </a:effectLst>
                <a:latin typeface="Algerian" panose="04020705040A02060702" pitchFamily="82" charset="0"/>
              </a:rPr>
            </a:br>
            <a:r>
              <a:rPr lang="en-US" sz="6600" dirty="0">
                <a:solidFill>
                  <a:schemeClr val="tx1"/>
                </a:solidFill>
                <a:effectLst>
                  <a:outerShdw blurRad="50800" dist="393700" dir="9180000" sx="128000" sy="128000" algn="ctr" rotWithShape="0">
                    <a:srgbClr val="000000">
                      <a:alpha val="39000"/>
                    </a:srgbClr>
                  </a:outerShdw>
                </a:effectLst>
                <a:latin typeface="Algerian" panose="04020705040A02060702" pitchFamily="82" charset="0"/>
              </a:rPr>
              <a:t>the data</a:t>
            </a:r>
            <a:br>
              <a:rPr lang="en-US" sz="6600" dirty="0">
                <a:solidFill>
                  <a:schemeClr val="tx1"/>
                </a:solidFill>
                <a:effectLst>
                  <a:outerShdw blurRad="50800" dist="393700" dir="9180000" sx="128000" sy="128000" algn="ctr" rotWithShape="0">
                    <a:srgbClr val="000000">
                      <a:alpha val="39000"/>
                    </a:srgbClr>
                  </a:outerShdw>
                </a:effectLst>
                <a:latin typeface="Algerian" panose="04020705040A02060702" pitchFamily="82" charset="0"/>
              </a:rPr>
            </a:br>
            <a:r>
              <a:rPr lang="en-US" sz="6600" dirty="0">
                <a:solidFill>
                  <a:schemeClr val="tx1"/>
                </a:solidFill>
                <a:effectLst>
                  <a:outerShdw blurRad="50800" dist="393700" dir="9180000" sx="128000" sy="128000" algn="ctr" rotWithShape="0">
                    <a:srgbClr val="000000">
                      <a:alpha val="39000"/>
                    </a:srgbClr>
                  </a:outerShdw>
                </a:effectLst>
                <a:latin typeface="Algerian" panose="04020705040A02060702" pitchFamily="82" charset="0"/>
              </a:rPr>
              <a:t>(</a:t>
            </a:r>
            <a:r>
              <a:rPr lang="en-US" sz="6600" dirty="0" err="1">
                <a:solidFill>
                  <a:schemeClr val="tx1"/>
                </a:solidFill>
                <a:effectLst>
                  <a:outerShdw blurRad="50800" dist="393700" dir="9180000" sx="128000" sy="128000" algn="ctr" rotWithShape="0">
                    <a:srgbClr val="000000">
                      <a:alpha val="39000"/>
                    </a:srgbClr>
                  </a:outerShdw>
                </a:effectLst>
                <a:latin typeface="Algerian" panose="04020705040A02060702" pitchFamily="82" charset="0"/>
              </a:rPr>
              <a:t>eda</a:t>
            </a:r>
            <a:r>
              <a:rPr lang="en-US" sz="6600" dirty="0">
                <a:solidFill>
                  <a:schemeClr val="tx1"/>
                </a:solidFill>
                <a:effectLst>
                  <a:outerShdw blurRad="50800" dist="393700" dir="9180000" sx="128000" sy="128000" algn="ctr" rotWithShape="0">
                    <a:srgbClr val="000000">
                      <a:alpha val="39000"/>
                    </a:srgbClr>
                  </a:outerShdw>
                </a:effectLst>
                <a:latin typeface="Algerian" panose="04020705040A02060702" pitchFamily="82" charset="0"/>
              </a:rPr>
              <a:t>)</a:t>
            </a:r>
            <a:endParaRPr lang="en-IN" sz="6600" dirty="0">
              <a:solidFill>
                <a:schemeClr val="tx1"/>
              </a:solidFill>
              <a:effectLst>
                <a:outerShdw blurRad="50800" dist="393700" dir="9180000" sx="128000" sy="128000" algn="ctr" rotWithShape="0">
                  <a:srgbClr val="000000">
                    <a:alpha val="39000"/>
                  </a:srgbClr>
                </a:outerShdw>
              </a:effectLst>
            </a:endParaRPr>
          </a:p>
        </p:txBody>
      </p:sp>
      <p:pic>
        <p:nvPicPr>
          <p:cNvPr id="71684" name="Picture 4" descr="How to Use Data Visualization in Your Content to Increase Readers and Leads">
            <a:extLst>
              <a:ext uri="{FF2B5EF4-FFF2-40B4-BE49-F238E27FC236}">
                <a16:creationId xmlns:a16="http://schemas.microsoft.com/office/drawing/2014/main" id="{3CAEF5AD-78CE-4467-ACE1-42CF43916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 y="4944744"/>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6" descr="Data Visualization: A Step by Step Guide | Techfunnel">
            <a:extLst>
              <a:ext uri="{FF2B5EF4-FFF2-40B4-BE49-F238E27FC236}">
                <a16:creationId xmlns:a16="http://schemas.microsoft.com/office/drawing/2014/main" id="{50C40AAC-29E2-8BED-B014-A3DB207AC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4426" y="4572001"/>
            <a:ext cx="3353728" cy="194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96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6720AA-891B-8D43-503B-F50F0F03343A}"/>
              </a:ext>
            </a:extLst>
          </p:cNvPr>
          <p:cNvSpPr>
            <a:spLocks noGrp="1"/>
          </p:cNvSpPr>
          <p:nvPr>
            <p:ph type="title"/>
          </p:nvPr>
        </p:nvSpPr>
        <p:spPr>
          <a:xfrm>
            <a:off x="392954" y="882651"/>
            <a:ext cx="3401064" cy="1447800"/>
          </a:xfrm>
        </p:spPr>
        <p:txBody>
          <a:bodyPr>
            <a:normAutofit/>
          </a:bodyPr>
          <a:lstStyle/>
          <a:p>
            <a:r>
              <a:rPr lang="en-US" sz="3600" dirty="0">
                <a:solidFill>
                  <a:schemeClr val="accent1"/>
                </a:solidFill>
              </a:rPr>
              <a:t>1. Column - </a:t>
            </a:r>
            <a:r>
              <a:rPr lang="en-US" sz="3600" dirty="0" err="1">
                <a:solidFill>
                  <a:schemeClr val="accent1"/>
                </a:solidFill>
              </a:rPr>
              <a:t>MSSubClass</a:t>
            </a:r>
            <a:endParaRPr lang="en-IN" sz="3600" dirty="0"/>
          </a:p>
        </p:txBody>
      </p:sp>
      <p:pic>
        <p:nvPicPr>
          <p:cNvPr id="5" name="Picture 4">
            <a:extLst>
              <a:ext uri="{FF2B5EF4-FFF2-40B4-BE49-F238E27FC236}">
                <a16:creationId xmlns:a16="http://schemas.microsoft.com/office/drawing/2014/main" id="{89194540-8586-330D-D5F5-DB6195C97C88}"/>
              </a:ext>
            </a:extLst>
          </p:cNvPr>
          <p:cNvPicPr>
            <a:picLocks noChangeAspect="1"/>
          </p:cNvPicPr>
          <p:nvPr/>
        </p:nvPicPr>
        <p:blipFill>
          <a:blip r:embed="rId2"/>
          <a:stretch>
            <a:fillRect/>
          </a:stretch>
        </p:blipFill>
        <p:spPr>
          <a:xfrm>
            <a:off x="4229100" y="1735273"/>
            <a:ext cx="4726305" cy="3387453"/>
          </a:xfrm>
          <a:prstGeom prst="rect">
            <a:avLst/>
          </a:prstGeom>
        </p:spPr>
      </p:pic>
    </p:spTree>
    <p:extLst>
      <p:ext uri="{BB962C8B-B14F-4D97-AF65-F5344CB8AC3E}">
        <p14:creationId xmlns:p14="http://schemas.microsoft.com/office/powerpoint/2010/main" val="35911441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525</TotalTime>
  <Words>4537</Words>
  <Application>Microsoft Office PowerPoint</Application>
  <PresentationFormat>Widescreen</PresentationFormat>
  <Paragraphs>410</Paragraphs>
  <Slides>61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Algerian</vt:lpstr>
      <vt:lpstr>arial</vt:lpstr>
      <vt:lpstr>arial</vt:lpstr>
      <vt:lpstr>Courier New</vt:lpstr>
      <vt:lpstr>Helvetica Neue</vt:lpstr>
      <vt:lpstr>Trebuchet MS</vt:lpstr>
      <vt:lpstr>Wingdings</vt:lpstr>
      <vt:lpstr>Wingdings 3</vt:lpstr>
      <vt:lpstr>Facet</vt:lpstr>
      <vt:lpstr>Project housing</vt:lpstr>
      <vt:lpstr>ABOUT THE CASE STUDY. </vt:lpstr>
      <vt:lpstr>WHAT WE HAVE TO DO.</vt:lpstr>
      <vt:lpstr>EXPLORATORY DATA ANALYSIS (EDA)</vt:lpstr>
      <vt:lpstr>How to do EDA</vt:lpstr>
      <vt:lpstr>EDA</vt:lpstr>
      <vt:lpstr>PowerPoint Presentation</vt:lpstr>
      <vt:lpstr>PowerPoint Presentation</vt:lpstr>
      <vt:lpstr>1. Column - MSSubClass</vt:lpstr>
      <vt:lpstr>PowerPoint Presentation</vt:lpstr>
      <vt:lpstr>Column - MSZoning.</vt:lpstr>
      <vt:lpstr>Column - Street</vt:lpstr>
      <vt:lpstr>Column- Alley</vt:lpstr>
      <vt:lpstr>Column- LotShape</vt:lpstr>
      <vt:lpstr>Column- LandContour</vt:lpstr>
      <vt:lpstr>Column- LotConfig</vt:lpstr>
      <vt:lpstr>Column- LandSlope</vt:lpstr>
      <vt:lpstr>Column- Neighborhood</vt:lpstr>
      <vt:lpstr>Column- HouseStyle</vt:lpstr>
      <vt:lpstr>PowerPoint Presentation</vt:lpstr>
      <vt:lpstr>Column- OverallQual</vt:lpstr>
      <vt:lpstr>PowerPoint Presentation</vt:lpstr>
      <vt:lpstr>Column- OverallCond</vt:lpstr>
      <vt:lpstr>Column- RoofStyle</vt:lpstr>
      <vt:lpstr>Column- RoofMatl</vt:lpstr>
      <vt:lpstr>Column- Exterior1st</vt:lpstr>
      <vt:lpstr>PowerPoint Presentation</vt:lpstr>
      <vt:lpstr>Column- MasVnrType</vt:lpstr>
      <vt:lpstr>Column- ExterQual</vt:lpstr>
      <vt:lpstr>Column- ExterCond</vt:lpstr>
      <vt:lpstr>Column- Foundation</vt:lpstr>
      <vt:lpstr>Column-BsmtQual</vt:lpstr>
      <vt:lpstr>Column- BsmtCond</vt:lpstr>
      <vt:lpstr>Column- BsmtExposure</vt:lpstr>
      <vt:lpstr>Column- BsmtFinType1</vt:lpstr>
      <vt:lpstr>Column BsmtFinType2</vt:lpstr>
      <vt:lpstr>Column - heating</vt:lpstr>
      <vt:lpstr>Column- HeatingQC</vt:lpstr>
      <vt:lpstr>Column- CentralAir</vt:lpstr>
      <vt:lpstr>Column- Electrical</vt:lpstr>
      <vt:lpstr>Column- KitchenQual</vt:lpstr>
      <vt:lpstr>Column- FireplaceQu</vt:lpstr>
      <vt:lpstr>Column- GarageType</vt:lpstr>
      <vt:lpstr>Column-GarageFinish</vt:lpstr>
      <vt:lpstr>Column-GarageQual</vt:lpstr>
      <vt:lpstr>Column-GarageCond</vt:lpstr>
      <vt:lpstr>Column-PavedDrive</vt:lpstr>
      <vt:lpstr>Column-PoolQC</vt:lpstr>
      <vt:lpstr>Column-Fence</vt:lpstr>
      <vt:lpstr>Column-MiscFeature</vt:lpstr>
      <vt:lpstr>Column-SaleType</vt:lpstr>
      <vt:lpstr>PowerPoint Presentation</vt:lpstr>
      <vt:lpstr>Column- SaleCondition</vt:lpstr>
      <vt:lpstr>Column- GarageCars</vt:lpstr>
      <vt:lpstr>Column-Fireplaces</vt:lpstr>
      <vt:lpstr>Pre-processing of the dataset</vt:lpstr>
      <vt:lpstr>Training of the model</vt:lpstr>
      <vt:lpstr>Cross validation </vt:lpstr>
      <vt:lpstr>Grid search cv </vt:lpstr>
      <vt:lpstr>Understanding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kirtarath singh</dc:creator>
  <cp:lastModifiedBy>kirtarath singh</cp:lastModifiedBy>
  <cp:revision>3</cp:revision>
  <dcterms:created xsi:type="dcterms:W3CDTF">2022-09-27T12:02:39Z</dcterms:created>
  <dcterms:modified xsi:type="dcterms:W3CDTF">2022-10-08T13:06:04Z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