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65" r:id="rId2"/>
    <p:sldId id="310" r:id="rId3"/>
    <p:sldId id="323" r:id="rId4"/>
    <p:sldId id="320" r:id="rId5"/>
    <p:sldId id="321" r:id="rId6"/>
    <p:sldId id="322" r:id="rId7"/>
    <p:sldId id="313" r:id="rId8"/>
    <p:sldId id="312" r:id="rId9"/>
    <p:sldId id="324" r:id="rId10"/>
    <p:sldId id="315" r:id="rId11"/>
    <p:sldId id="325" r:id="rId12"/>
    <p:sldId id="326" r:id="rId13"/>
    <p:sldId id="314" r:id="rId14"/>
    <p:sldId id="327" r:id="rId15"/>
    <p:sldId id="316" r:id="rId16"/>
    <p:sldId id="328" r:id="rId17"/>
    <p:sldId id="329" r:id="rId18"/>
    <p:sldId id="330" r:id="rId19"/>
    <p:sldId id="317" r:id="rId20"/>
    <p:sldId id="331" r:id="rId21"/>
    <p:sldId id="318" r:id="rId22"/>
    <p:sldId id="332" r:id="rId23"/>
    <p:sldId id="319" r:id="rId24"/>
    <p:sldId id="333" r:id="rId25"/>
    <p:sldId id="334" r:id="rId26"/>
    <p:sldId id="335" r:id="rId27"/>
    <p:sldId id="336" r:id="rId28"/>
    <p:sldId id="337" r:id="rId29"/>
    <p:sldId id="338" r:id="rId30"/>
  </p:sldIdLst>
  <p:sldSz cx="12188825" cy="6858000"/>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C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9" autoAdjust="0"/>
    <p:restoredTop sz="94629" autoAdjust="0"/>
  </p:normalViewPr>
  <p:slideViewPr>
    <p:cSldViewPr showGuides="1">
      <p:cViewPr varScale="1">
        <p:scale>
          <a:sx n="109" d="100"/>
          <a:sy n="109" d="100"/>
        </p:scale>
        <p:origin x="318" y="108"/>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Overflow &amp; Memory Corruption Trend</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Dos</c:v>
                </c:pt>
              </c:strCache>
            </c:strRef>
          </c:tx>
          <c:spPr>
            <a:ln w="28575" cap="rnd">
              <a:solidFill>
                <a:schemeClr val="accent1"/>
              </a:solidFill>
              <a:round/>
            </a:ln>
            <a:effectLst/>
          </c:spPr>
          <c:marker>
            <c:symbol val="none"/>
          </c:marker>
          <c:cat>
            <c:numRef>
              <c:f>Sheet1!$A$2:$A$11</c:f>
              <c:numCache>
                <c:formatCode>General</c:formatCode>
                <c:ptCount val="10"/>
                <c:pt idx="0">
                  <c:v>2010</c:v>
                </c:pt>
                <c:pt idx="1">
                  <c:v>2011</c:v>
                </c:pt>
                <c:pt idx="2">
                  <c:v>2012</c:v>
                </c:pt>
                <c:pt idx="3">
                  <c:v>2013</c:v>
                </c:pt>
                <c:pt idx="4">
                  <c:v>2014</c:v>
                </c:pt>
                <c:pt idx="5">
                  <c:v>2015</c:v>
                </c:pt>
                <c:pt idx="6">
                  <c:v>2016</c:v>
                </c:pt>
                <c:pt idx="7">
                  <c:v>2017</c:v>
                </c:pt>
                <c:pt idx="8">
                  <c:v>2018</c:v>
                </c:pt>
                <c:pt idx="9">
                  <c:v>2019</c:v>
                </c:pt>
              </c:numCache>
            </c:numRef>
          </c:cat>
          <c:val>
            <c:numRef>
              <c:f>Sheet1!$B$2:$B$11</c:f>
              <c:numCache>
                <c:formatCode>General</c:formatCode>
                <c:ptCount val="10"/>
                <c:pt idx="0">
                  <c:v>1102</c:v>
                </c:pt>
                <c:pt idx="1">
                  <c:v>1221</c:v>
                </c:pt>
                <c:pt idx="2">
                  <c:v>1425</c:v>
                </c:pt>
                <c:pt idx="3">
                  <c:v>1455</c:v>
                </c:pt>
                <c:pt idx="4">
                  <c:v>1598</c:v>
                </c:pt>
                <c:pt idx="5">
                  <c:v>1791</c:v>
                </c:pt>
                <c:pt idx="6">
                  <c:v>2028</c:v>
                </c:pt>
                <c:pt idx="7">
                  <c:v>3154</c:v>
                </c:pt>
                <c:pt idx="8">
                  <c:v>1853</c:v>
                </c:pt>
                <c:pt idx="9">
                  <c:v>919</c:v>
                </c:pt>
              </c:numCache>
            </c:numRef>
          </c:val>
          <c:smooth val="0"/>
          <c:extLst>
            <c:ext xmlns:c16="http://schemas.microsoft.com/office/drawing/2014/chart" uri="{C3380CC4-5D6E-409C-BE32-E72D297353CC}">
              <c16:uniqueId val="{00000000-7FAC-4F3C-A49C-7CBB3714D59F}"/>
            </c:ext>
          </c:extLst>
        </c:ser>
        <c:ser>
          <c:idx val="1"/>
          <c:order val="1"/>
          <c:tx>
            <c:strRef>
              <c:f>Sheet1!$C$1</c:f>
              <c:strCache>
                <c:ptCount val="1"/>
                <c:pt idx="0">
                  <c:v>Code Execution</c:v>
                </c:pt>
              </c:strCache>
            </c:strRef>
          </c:tx>
          <c:spPr>
            <a:ln w="28575" cap="rnd">
              <a:solidFill>
                <a:schemeClr val="accent2"/>
              </a:solidFill>
              <a:round/>
            </a:ln>
            <a:effectLst/>
          </c:spPr>
          <c:marker>
            <c:symbol val="none"/>
          </c:marker>
          <c:cat>
            <c:numRef>
              <c:f>Sheet1!$A$2:$A$11</c:f>
              <c:numCache>
                <c:formatCode>General</c:formatCode>
                <c:ptCount val="10"/>
                <c:pt idx="0">
                  <c:v>2010</c:v>
                </c:pt>
                <c:pt idx="1">
                  <c:v>2011</c:v>
                </c:pt>
                <c:pt idx="2">
                  <c:v>2012</c:v>
                </c:pt>
                <c:pt idx="3">
                  <c:v>2013</c:v>
                </c:pt>
                <c:pt idx="4">
                  <c:v>2014</c:v>
                </c:pt>
                <c:pt idx="5">
                  <c:v>2015</c:v>
                </c:pt>
                <c:pt idx="6">
                  <c:v>2016</c:v>
                </c:pt>
                <c:pt idx="7">
                  <c:v>2017</c:v>
                </c:pt>
                <c:pt idx="8">
                  <c:v>2018</c:v>
                </c:pt>
                <c:pt idx="9">
                  <c:v>2019</c:v>
                </c:pt>
              </c:numCache>
            </c:numRef>
          </c:cat>
          <c:val>
            <c:numRef>
              <c:f>Sheet1!$C$2:$C$11</c:f>
              <c:numCache>
                <c:formatCode>General</c:formatCode>
                <c:ptCount val="10"/>
                <c:pt idx="0">
                  <c:v>1714</c:v>
                </c:pt>
                <c:pt idx="1">
                  <c:v>1334</c:v>
                </c:pt>
                <c:pt idx="2">
                  <c:v>1459</c:v>
                </c:pt>
                <c:pt idx="3">
                  <c:v>1186</c:v>
                </c:pt>
                <c:pt idx="4">
                  <c:v>1574</c:v>
                </c:pt>
                <c:pt idx="5">
                  <c:v>1826</c:v>
                </c:pt>
                <c:pt idx="6">
                  <c:v>1494</c:v>
                </c:pt>
                <c:pt idx="7">
                  <c:v>3004</c:v>
                </c:pt>
                <c:pt idx="8">
                  <c:v>3041</c:v>
                </c:pt>
                <c:pt idx="9">
                  <c:v>2277</c:v>
                </c:pt>
              </c:numCache>
            </c:numRef>
          </c:val>
          <c:smooth val="0"/>
          <c:extLst>
            <c:ext xmlns:c16="http://schemas.microsoft.com/office/drawing/2014/chart" uri="{C3380CC4-5D6E-409C-BE32-E72D297353CC}">
              <c16:uniqueId val="{00000001-7FAC-4F3C-A49C-7CBB3714D59F}"/>
            </c:ext>
          </c:extLst>
        </c:ser>
        <c:ser>
          <c:idx val="2"/>
          <c:order val="2"/>
          <c:tx>
            <c:strRef>
              <c:f>Sheet1!$D$1</c:f>
              <c:strCache>
                <c:ptCount val="1"/>
                <c:pt idx="0">
                  <c:v>Overflow</c:v>
                </c:pt>
              </c:strCache>
            </c:strRef>
          </c:tx>
          <c:spPr>
            <a:ln w="28575" cap="rnd">
              <a:solidFill>
                <a:schemeClr val="accent3"/>
              </a:solidFill>
              <a:round/>
            </a:ln>
            <a:effectLst/>
          </c:spPr>
          <c:marker>
            <c:symbol val="none"/>
          </c:marker>
          <c:cat>
            <c:numRef>
              <c:f>Sheet1!$A$2:$A$11</c:f>
              <c:numCache>
                <c:formatCode>General</c:formatCode>
                <c:ptCount val="10"/>
                <c:pt idx="0">
                  <c:v>2010</c:v>
                </c:pt>
                <c:pt idx="1">
                  <c:v>2011</c:v>
                </c:pt>
                <c:pt idx="2">
                  <c:v>2012</c:v>
                </c:pt>
                <c:pt idx="3">
                  <c:v>2013</c:v>
                </c:pt>
                <c:pt idx="4">
                  <c:v>2014</c:v>
                </c:pt>
                <c:pt idx="5">
                  <c:v>2015</c:v>
                </c:pt>
                <c:pt idx="6">
                  <c:v>2016</c:v>
                </c:pt>
                <c:pt idx="7">
                  <c:v>2017</c:v>
                </c:pt>
                <c:pt idx="8">
                  <c:v>2018</c:v>
                </c:pt>
                <c:pt idx="9">
                  <c:v>2019</c:v>
                </c:pt>
              </c:numCache>
            </c:numRef>
          </c:cat>
          <c:val>
            <c:numRef>
              <c:f>Sheet1!$D$2:$D$11</c:f>
              <c:numCache>
                <c:formatCode>General</c:formatCode>
                <c:ptCount val="10"/>
                <c:pt idx="0">
                  <c:v>680</c:v>
                </c:pt>
                <c:pt idx="1">
                  <c:v>770</c:v>
                </c:pt>
                <c:pt idx="2">
                  <c:v>843</c:v>
                </c:pt>
                <c:pt idx="3">
                  <c:v>859</c:v>
                </c:pt>
                <c:pt idx="4">
                  <c:v>848</c:v>
                </c:pt>
                <c:pt idx="5">
                  <c:v>1083</c:v>
                </c:pt>
                <c:pt idx="6">
                  <c:v>1324</c:v>
                </c:pt>
                <c:pt idx="7">
                  <c:v>2495</c:v>
                </c:pt>
                <c:pt idx="8">
                  <c:v>2368</c:v>
                </c:pt>
                <c:pt idx="9">
                  <c:v>1247</c:v>
                </c:pt>
              </c:numCache>
            </c:numRef>
          </c:val>
          <c:smooth val="0"/>
          <c:extLst>
            <c:ext xmlns:c16="http://schemas.microsoft.com/office/drawing/2014/chart" uri="{C3380CC4-5D6E-409C-BE32-E72D297353CC}">
              <c16:uniqueId val="{00000002-7FAC-4F3C-A49C-7CBB3714D59F}"/>
            </c:ext>
          </c:extLst>
        </c:ser>
        <c:ser>
          <c:idx val="3"/>
          <c:order val="3"/>
          <c:tx>
            <c:strRef>
              <c:f>Sheet1!$E$1</c:f>
              <c:strCache>
                <c:ptCount val="1"/>
                <c:pt idx="0">
                  <c:v>Memory Corruption</c:v>
                </c:pt>
              </c:strCache>
            </c:strRef>
          </c:tx>
          <c:spPr>
            <a:ln w="28575" cap="rnd">
              <a:solidFill>
                <a:schemeClr val="accent4"/>
              </a:solidFill>
              <a:round/>
            </a:ln>
            <a:effectLst/>
          </c:spPr>
          <c:marker>
            <c:symbol val="none"/>
          </c:marker>
          <c:cat>
            <c:numRef>
              <c:f>Sheet1!$A$2:$A$11</c:f>
              <c:numCache>
                <c:formatCode>General</c:formatCode>
                <c:ptCount val="10"/>
                <c:pt idx="0">
                  <c:v>2010</c:v>
                </c:pt>
                <c:pt idx="1">
                  <c:v>2011</c:v>
                </c:pt>
                <c:pt idx="2">
                  <c:v>2012</c:v>
                </c:pt>
                <c:pt idx="3">
                  <c:v>2013</c:v>
                </c:pt>
                <c:pt idx="4">
                  <c:v>2014</c:v>
                </c:pt>
                <c:pt idx="5">
                  <c:v>2015</c:v>
                </c:pt>
                <c:pt idx="6">
                  <c:v>2016</c:v>
                </c:pt>
                <c:pt idx="7">
                  <c:v>2017</c:v>
                </c:pt>
                <c:pt idx="8">
                  <c:v>2018</c:v>
                </c:pt>
                <c:pt idx="9">
                  <c:v>2019</c:v>
                </c:pt>
              </c:numCache>
            </c:numRef>
          </c:cat>
          <c:val>
            <c:numRef>
              <c:f>Sheet1!$E$2:$E$11</c:f>
              <c:numCache>
                <c:formatCode>General</c:formatCode>
                <c:ptCount val="10"/>
                <c:pt idx="0">
                  <c:v>342</c:v>
                </c:pt>
                <c:pt idx="1">
                  <c:v>351</c:v>
                </c:pt>
                <c:pt idx="2">
                  <c:v>423</c:v>
                </c:pt>
                <c:pt idx="3">
                  <c:v>366</c:v>
                </c:pt>
                <c:pt idx="4">
                  <c:v>420</c:v>
                </c:pt>
                <c:pt idx="5">
                  <c:v>749</c:v>
                </c:pt>
                <c:pt idx="6">
                  <c:v>717</c:v>
                </c:pt>
                <c:pt idx="7">
                  <c:v>745</c:v>
                </c:pt>
                <c:pt idx="8">
                  <c:v>400</c:v>
                </c:pt>
                <c:pt idx="9">
                  <c:v>296</c:v>
                </c:pt>
              </c:numCache>
            </c:numRef>
          </c:val>
          <c:smooth val="0"/>
          <c:extLst>
            <c:ext xmlns:c16="http://schemas.microsoft.com/office/drawing/2014/chart" uri="{C3380CC4-5D6E-409C-BE32-E72D297353CC}">
              <c16:uniqueId val="{00000004-7FAC-4F3C-A49C-7CBB3714D59F}"/>
            </c:ext>
          </c:extLst>
        </c:ser>
        <c:dLbls>
          <c:showLegendKey val="0"/>
          <c:showVal val="0"/>
          <c:showCatName val="0"/>
          <c:showSerName val="0"/>
          <c:showPercent val="0"/>
          <c:showBubbleSize val="0"/>
        </c:dLbls>
        <c:smooth val="0"/>
        <c:axId val="1686154784"/>
        <c:axId val="884576896"/>
      </c:lineChart>
      <c:catAx>
        <c:axId val="1686154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84576896"/>
        <c:crosses val="autoZero"/>
        <c:auto val="1"/>
        <c:lblAlgn val="ctr"/>
        <c:lblOffset val="100"/>
        <c:noMultiLvlLbl val="0"/>
      </c:catAx>
      <c:valAx>
        <c:axId val="8845768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861547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11/21/2020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11/21/2020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11/21/2020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11/21/2020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11/21/2020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11/21/2020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11/21/2020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11/21/2020</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11/21/2020</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11/21/2020</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11/21/2020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11/21/2020</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11/21/2020</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hyperlink" Target="https://www.osboxes.org/ubuntu-16-04-6-and-server-images-available-for-virtualbox-and-vmware/" TargetMode="External"/><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hyperlink" Target="https://github.com/longld/peda.git" TargetMode="External"/><Relationship Id="rId4" Type="http://schemas.openxmlformats.org/officeDocument/2006/relationships/hyperlink" Target="https://github.com/longld/peda"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kirtcathey/BSidesTokyo2020/files.tar"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1.png"/><Relationship Id="rId1" Type="http://schemas.openxmlformats.org/officeDocument/2006/relationships/slideLayout" Target="../slideLayouts/slideLayout9.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1.png"/><Relationship Id="rId1" Type="http://schemas.openxmlformats.org/officeDocument/2006/relationships/slideLayout" Target="../slideLayouts/slideLayout9.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hyperlink" Target="https://sysrisk.com/files/WhyBufferOverflowsMatter_JP.pptx"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cvedetails.com/vulnerability-list/year-2019/vulnerabilities.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1.xml"/><Relationship Id="rId1" Type="http://schemas.openxmlformats.org/officeDocument/2006/relationships/slideLayout" Target="../slideLayouts/slideLayout4.xml"/><Relationship Id="rId4" Type="http://schemas.openxmlformats.org/officeDocument/2006/relationships/hyperlink" Target="https://www.cvedetails.com/vulnerability-list/year-2019/vulnerabilities.html"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413" y="381000"/>
            <a:ext cx="9144001" cy="1371600"/>
          </a:xfrm>
        </p:spPr>
        <p:txBody>
          <a:bodyPr anchor="b">
            <a:normAutofit/>
          </a:bodyPr>
          <a:lstStyle/>
          <a:p>
            <a:r>
              <a:rPr lang="en-US" dirty="0"/>
              <a:t>Why Buffer Overflows Matter</a:t>
            </a:r>
          </a:p>
        </p:txBody>
      </p:sp>
      <p:pic>
        <p:nvPicPr>
          <p:cNvPr id="5" name="Picture 4" descr="A picture containing background pattern&#10;&#10;Description automatically generated">
            <a:extLst>
              <a:ext uri="{FF2B5EF4-FFF2-40B4-BE49-F238E27FC236}">
                <a16:creationId xmlns:a16="http://schemas.microsoft.com/office/drawing/2014/main" id="{34FD1291-A402-48C9-A004-BEA35A72C7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8812" y="5105400"/>
            <a:ext cx="1041547" cy="1487925"/>
          </a:xfrm>
          <a:prstGeom prst="rect">
            <a:avLst/>
          </a:prstGeom>
          <a:noFill/>
        </p:spPr>
      </p:pic>
      <p:sp>
        <p:nvSpPr>
          <p:cNvPr id="4" name="Subtitle 3"/>
          <p:cNvSpPr>
            <a:spLocks noGrp="1"/>
          </p:cNvSpPr>
          <p:nvPr>
            <p:ph sz="half" idx="2"/>
          </p:nvPr>
        </p:nvSpPr>
        <p:spPr>
          <a:xfrm>
            <a:off x="1522411" y="1752600"/>
            <a:ext cx="3276599" cy="380999"/>
          </a:xfrm>
        </p:spPr>
        <p:txBody>
          <a:bodyPr>
            <a:normAutofit fontScale="92500" lnSpcReduction="10000"/>
          </a:bodyPr>
          <a:lstStyle/>
          <a:p>
            <a:pPr marL="0" indent="0">
              <a:buNone/>
            </a:pPr>
            <a:r>
              <a:rPr lang="it-IT" i="1" dirty="0"/>
              <a:t>Introduction and workshop</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936"/>
            <a:ext cx="9144001" cy="685800"/>
          </a:xfrm>
        </p:spPr>
        <p:txBody>
          <a:bodyPr>
            <a:normAutofit/>
          </a:bodyPr>
          <a:lstStyle/>
          <a:p>
            <a:r>
              <a:rPr lang="en-US" dirty="0"/>
              <a:t>Hands-on Requirements:</a:t>
            </a:r>
          </a:p>
        </p:txBody>
      </p:sp>
      <p:pic>
        <p:nvPicPr>
          <p:cNvPr id="9" name="Picture 8" descr="A picture containing background pattern&#10;&#10;Description automatically generated">
            <a:extLst>
              <a:ext uri="{FF2B5EF4-FFF2-40B4-BE49-F238E27FC236}">
                <a16:creationId xmlns:a16="http://schemas.microsoft.com/office/drawing/2014/main" id="{302621F6-00DA-4A64-BBFA-D6DBFA30E3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8812" y="5105400"/>
            <a:ext cx="1041547" cy="1487925"/>
          </a:xfrm>
          <a:prstGeom prst="rect">
            <a:avLst/>
          </a:prstGeom>
          <a:noFill/>
        </p:spPr>
      </p:pic>
      <p:sp>
        <p:nvSpPr>
          <p:cNvPr id="11" name="TextBox 10">
            <a:extLst>
              <a:ext uri="{FF2B5EF4-FFF2-40B4-BE49-F238E27FC236}">
                <a16:creationId xmlns:a16="http://schemas.microsoft.com/office/drawing/2014/main" id="{2C028526-17D0-4094-9852-060347E440D1}"/>
              </a:ext>
            </a:extLst>
          </p:cNvPr>
          <p:cNvSpPr txBox="1"/>
          <p:nvPr/>
        </p:nvSpPr>
        <p:spPr>
          <a:xfrm>
            <a:off x="989012" y="1740715"/>
            <a:ext cx="7696200" cy="1200329"/>
          </a:xfrm>
          <a:prstGeom prst="rect">
            <a:avLst/>
          </a:prstGeom>
          <a:noFill/>
        </p:spPr>
        <p:txBody>
          <a:bodyPr wrap="square" rtlCol="0">
            <a:spAutoFit/>
          </a:bodyPr>
          <a:lstStyle/>
          <a:p>
            <a:r>
              <a:rPr lang="en-US" dirty="0"/>
              <a:t>Knowledge:</a:t>
            </a:r>
          </a:p>
          <a:p>
            <a:pPr marL="342900" indent="-342900">
              <a:buFont typeface="+mj-lt"/>
              <a:buAutoNum type="arabicPeriod"/>
            </a:pPr>
            <a:r>
              <a:rPr lang="en-US" dirty="0"/>
              <a:t>Basic Linux command line capability</a:t>
            </a:r>
          </a:p>
          <a:p>
            <a:pPr marL="342900" indent="-342900">
              <a:buFont typeface="+mj-lt"/>
              <a:buAutoNum type="arabicPeriod"/>
            </a:pPr>
            <a:r>
              <a:rPr lang="en-US" dirty="0"/>
              <a:t>Comfortable with basic Python (or similar scripting language)</a:t>
            </a:r>
          </a:p>
          <a:p>
            <a:pPr marL="342900" indent="-342900">
              <a:buFont typeface="+mj-lt"/>
              <a:buAutoNum type="arabicPeriod"/>
            </a:pPr>
            <a:r>
              <a:rPr lang="en-US" dirty="0"/>
              <a:t>How to setup and run a virtual machine in </a:t>
            </a:r>
            <a:r>
              <a:rPr lang="en-US" dirty="0" err="1"/>
              <a:t>Vmware</a:t>
            </a:r>
            <a:r>
              <a:rPr lang="en-US" dirty="0"/>
              <a:t> or VirtualBox</a:t>
            </a:r>
          </a:p>
        </p:txBody>
      </p:sp>
      <p:sp>
        <p:nvSpPr>
          <p:cNvPr id="13" name="TextBox 12">
            <a:extLst>
              <a:ext uri="{FF2B5EF4-FFF2-40B4-BE49-F238E27FC236}">
                <a16:creationId xmlns:a16="http://schemas.microsoft.com/office/drawing/2014/main" id="{F479EF97-E2FD-43FA-802A-AEEE1C58FE6F}"/>
              </a:ext>
            </a:extLst>
          </p:cNvPr>
          <p:cNvSpPr txBox="1"/>
          <p:nvPr/>
        </p:nvSpPr>
        <p:spPr>
          <a:xfrm>
            <a:off x="989012" y="2941044"/>
            <a:ext cx="7696200" cy="3139321"/>
          </a:xfrm>
          <a:prstGeom prst="rect">
            <a:avLst/>
          </a:prstGeom>
          <a:noFill/>
        </p:spPr>
        <p:txBody>
          <a:bodyPr wrap="square" rtlCol="0">
            <a:spAutoFit/>
          </a:bodyPr>
          <a:lstStyle/>
          <a:p>
            <a:r>
              <a:rPr lang="en-US" dirty="0"/>
              <a:t>Software:</a:t>
            </a:r>
          </a:p>
          <a:p>
            <a:pPr marL="342900" indent="-342900">
              <a:buFont typeface="+mj-lt"/>
              <a:buAutoNum type="arabicPeriod"/>
            </a:pPr>
            <a:r>
              <a:rPr lang="en-US" dirty="0"/>
              <a:t>OS – Ubuntu 16.04.6 LTS x86</a:t>
            </a:r>
          </a:p>
          <a:p>
            <a:pPr marL="800100" lvl="1" indent="-342900">
              <a:buFont typeface="+mj-lt"/>
              <a:buAutoNum type="alphaLcParenR"/>
            </a:pPr>
            <a:r>
              <a:rPr lang="en-US" dirty="0"/>
              <a:t>OSBOXES download link: </a:t>
            </a:r>
            <a:r>
              <a:rPr lang="en-US" dirty="0">
                <a:hlinkClick r:id="rId3"/>
              </a:rPr>
              <a:t>https://www.osboxes.org/ubuntu-16-04-6-and-server-images-available-for-virtualbox-and-vmware/</a:t>
            </a:r>
            <a:endParaRPr lang="en-US" dirty="0"/>
          </a:p>
          <a:p>
            <a:pPr marL="342900" indent="-342900">
              <a:buFont typeface="+mj-lt"/>
              <a:buAutoNum type="arabicPeriod"/>
            </a:pPr>
            <a:r>
              <a:rPr lang="en-US" dirty="0" err="1"/>
              <a:t>Vmware</a:t>
            </a:r>
            <a:r>
              <a:rPr lang="en-US" dirty="0"/>
              <a:t> or VirtualBox virtual environment</a:t>
            </a:r>
          </a:p>
          <a:p>
            <a:pPr marL="342900" indent="-342900">
              <a:buFont typeface="+mj-lt"/>
              <a:buAutoNum type="arabicPeriod"/>
            </a:pPr>
            <a:r>
              <a:rPr lang="en-US" dirty="0"/>
              <a:t>Git in the Ubuntu instance: #sudo apt install git</a:t>
            </a:r>
          </a:p>
          <a:p>
            <a:pPr marL="342900" indent="-342900">
              <a:buFont typeface="+mj-lt"/>
              <a:buAutoNum type="arabicPeriod"/>
            </a:pPr>
            <a:r>
              <a:rPr lang="en-US" dirty="0"/>
              <a:t>GNU Debugger in the Ubuntu instance (if not already available)</a:t>
            </a:r>
          </a:p>
          <a:p>
            <a:pPr marL="800100" lvl="1" indent="-342900">
              <a:buFont typeface="+mj-lt"/>
              <a:buAutoNum type="alphaLcPeriod"/>
            </a:pPr>
            <a:r>
              <a:rPr lang="en-US" dirty="0"/>
              <a:t>#apt install </a:t>
            </a:r>
            <a:r>
              <a:rPr lang="en-US" dirty="0" err="1"/>
              <a:t>gdb</a:t>
            </a:r>
            <a:endParaRPr lang="en-US" dirty="0"/>
          </a:p>
          <a:p>
            <a:pPr marL="342900" indent="-342900">
              <a:buFont typeface="+mj-lt"/>
              <a:buAutoNum type="arabicPeriod"/>
            </a:pPr>
            <a:r>
              <a:rPr lang="en-US" dirty="0" err="1"/>
              <a:t>Peda</a:t>
            </a:r>
            <a:r>
              <a:rPr lang="en-US" dirty="0"/>
              <a:t> in the Ubuntu instance: </a:t>
            </a:r>
            <a:r>
              <a:rPr lang="en-US" dirty="0">
                <a:hlinkClick r:id="rId4"/>
              </a:rPr>
              <a:t>https://github.com/longld/peda</a:t>
            </a:r>
            <a:endParaRPr lang="en-US" dirty="0"/>
          </a:p>
          <a:p>
            <a:pPr marL="800100" lvl="1" indent="-342900">
              <a:buFont typeface="+mj-lt"/>
              <a:buAutoNum type="alphaLcParenR"/>
            </a:pPr>
            <a:r>
              <a:rPr lang="en-US" dirty="0"/>
              <a:t>#git clone </a:t>
            </a:r>
            <a:r>
              <a:rPr lang="en-US" dirty="0">
                <a:hlinkClick r:id="rId5"/>
              </a:rPr>
              <a:t>https://github.com/longld/peda.git</a:t>
            </a:r>
            <a:r>
              <a:rPr lang="en-US" dirty="0"/>
              <a:t> ~/</a:t>
            </a:r>
            <a:r>
              <a:rPr lang="en-US" dirty="0" err="1"/>
              <a:t>peda</a:t>
            </a:r>
            <a:endParaRPr lang="en-US" dirty="0"/>
          </a:p>
          <a:p>
            <a:pPr marL="800100" lvl="1" indent="-342900">
              <a:buFont typeface="+mj-lt"/>
              <a:buAutoNum type="alphaLcParenR"/>
            </a:pPr>
            <a:r>
              <a:rPr lang="en-US" dirty="0"/>
              <a:t>#echo “source ~/</a:t>
            </a:r>
            <a:r>
              <a:rPr lang="en-US" dirty="0" err="1"/>
              <a:t>peda</a:t>
            </a:r>
            <a:r>
              <a:rPr lang="en-US" dirty="0"/>
              <a:t>/peda.py” &gt;&gt; ~/.</a:t>
            </a:r>
            <a:r>
              <a:rPr lang="en-US" dirty="0" err="1"/>
              <a:t>gdbinit</a:t>
            </a:r>
            <a:endParaRPr lang="en-US" dirty="0"/>
          </a:p>
        </p:txBody>
      </p:sp>
      <p:sp>
        <p:nvSpPr>
          <p:cNvPr id="15" name="TextBox 14">
            <a:extLst>
              <a:ext uri="{FF2B5EF4-FFF2-40B4-BE49-F238E27FC236}">
                <a16:creationId xmlns:a16="http://schemas.microsoft.com/office/drawing/2014/main" id="{EDF5EF9F-C24D-4127-BD64-F47A32F7CA11}"/>
              </a:ext>
            </a:extLst>
          </p:cNvPr>
          <p:cNvSpPr txBox="1"/>
          <p:nvPr/>
        </p:nvSpPr>
        <p:spPr>
          <a:xfrm>
            <a:off x="684212" y="923117"/>
            <a:ext cx="9829800" cy="584775"/>
          </a:xfrm>
          <a:prstGeom prst="rect">
            <a:avLst/>
          </a:prstGeom>
          <a:noFill/>
        </p:spPr>
        <p:txBody>
          <a:bodyPr wrap="square" rtlCol="0">
            <a:spAutoFit/>
          </a:bodyPr>
          <a:lstStyle/>
          <a:p>
            <a:r>
              <a:rPr lang="en-US" sz="1600" b="1" i="1" dirty="0">
                <a:solidFill>
                  <a:schemeClr val="accent1">
                    <a:lumMod val="40000"/>
                    <a:lumOff val="60000"/>
                  </a:schemeClr>
                </a:solidFill>
              </a:rPr>
              <a:t>You are more  than welcome to join the following slides by setting up a virtual system, or you can just watch. There is no requirement to do the hands-on exercise, so you can just watch the steps and try on your own as well.</a:t>
            </a:r>
          </a:p>
        </p:txBody>
      </p:sp>
    </p:spTree>
    <p:extLst>
      <p:ext uri="{BB962C8B-B14F-4D97-AF65-F5344CB8AC3E}">
        <p14:creationId xmlns:p14="http://schemas.microsoft.com/office/powerpoint/2010/main" val="268142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494DD-5FF2-432D-B3A9-59AE22300F0B}"/>
              </a:ext>
            </a:extLst>
          </p:cNvPr>
          <p:cNvSpPr>
            <a:spLocks noGrp="1"/>
          </p:cNvSpPr>
          <p:nvPr>
            <p:ph type="title"/>
          </p:nvPr>
        </p:nvSpPr>
        <p:spPr>
          <a:xfrm>
            <a:off x="760412" y="381000"/>
            <a:ext cx="9144001" cy="685800"/>
          </a:xfrm>
        </p:spPr>
        <p:txBody>
          <a:bodyPr/>
          <a:lstStyle/>
          <a:p>
            <a:r>
              <a:rPr lang="en-US" dirty="0"/>
              <a:t>Preliminary Setup</a:t>
            </a:r>
          </a:p>
        </p:txBody>
      </p:sp>
      <p:sp>
        <p:nvSpPr>
          <p:cNvPr id="3" name="TextBox 2">
            <a:extLst>
              <a:ext uri="{FF2B5EF4-FFF2-40B4-BE49-F238E27FC236}">
                <a16:creationId xmlns:a16="http://schemas.microsoft.com/office/drawing/2014/main" id="{621B1847-A7FF-4356-8300-F2EA8F0574E9}"/>
              </a:ext>
            </a:extLst>
          </p:cNvPr>
          <p:cNvSpPr txBox="1"/>
          <p:nvPr/>
        </p:nvSpPr>
        <p:spPr>
          <a:xfrm>
            <a:off x="1903412" y="1219200"/>
            <a:ext cx="8991600" cy="3416320"/>
          </a:xfrm>
          <a:prstGeom prst="rect">
            <a:avLst/>
          </a:prstGeom>
          <a:noFill/>
        </p:spPr>
        <p:txBody>
          <a:bodyPr wrap="square" rtlCol="0">
            <a:spAutoFit/>
          </a:bodyPr>
          <a:lstStyle/>
          <a:p>
            <a:pPr marL="342900" indent="-342900">
              <a:buAutoNum type="arabicParenR"/>
            </a:pPr>
            <a:r>
              <a:rPr lang="en-US" dirty="0"/>
              <a:t>Download and setup the file to exploit</a:t>
            </a:r>
          </a:p>
          <a:p>
            <a:pPr marL="800100" lvl="1" indent="-342900">
              <a:buFont typeface="+mj-lt"/>
              <a:buAutoNum type="alphaLcPeriod"/>
            </a:pPr>
            <a:r>
              <a:rPr lang="en-US" dirty="0"/>
              <a:t>#wget </a:t>
            </a:r>
            <a:r>
              <a:rPr lang="en-US" dirty="0">
                <a:hlinkClick r:id="rId2"/>
              </a:rPr>
              <a:t>https://github.com/kirtcathey/BSidesTokyo2020/files.tar</a:t>
            </a:r>
            <a:endParaRPr lang="en-US" dirty="0"/>
          </a:p>
          <a:p>
            <a:pPr marL="800100" lvl="1" indent="-342900">
              <a:buFont typeface="+mj-lt"/>
              <a:buAutoNum type="alphaLcPeriod"/>
            </a:pPr>
            <a:r>
              <a:rPr lang="en-US" dirty="0"/>
              <a:t>#cp files.tar ~/Desktop/lab/.</a:t>
            </a:r>
          </a:p>
          <a:p>
            <a:pPr marL="800100" lvl="1" indent="-342900">
              <a:buFont typeface="+mj-lt"/>
              <a:buAutoNum type="alphaLcPeriod"/>
            </a:pPr>
            <a:r>
              <a:rPr lang="en-US" dirty="0"/>
              <a:t>#cd ~/Desktop/lab</a:t>
            </a:r>
          </a:p>
          <a:p>
            <a:pPr marL="800100" lvl="1" indent="-342900">
              <a:buFont typeface="+mj-lt"/>
              <a:buAutoNum type="alphaLcPeriod"/>
            </a:pPr>
            <a:r>
              <a:rPr lang="en-US" dirty="0"/>
              <a:t>#tar –</a:t>
            </a:r>
            <a:r>
              <a:rPr lang="en-US" dirty="0" err="1"/>
              <a:t>xvf</a:t>
            </a:r>
            <a:r>
              <a:rPr lang="en-US" dirty="0"/>
              <a:t> ~/Desktop/lab/files.tar</a:t>
            </a:r>
          </a:p>
          <a:p>
            <a:pPr marL="342900" indent="-342900">
              <a:buFont typeface="+mj-lt"/>
              <a:buAutoNum type="arabicParenR"/>
            </a:pPr>
            <a:r>
              <a:rPr lang="en-US" dirty="0"/>
              <a:t>Disable ASLR on the Ubuntu instance</a:t>
            </a:r>
          </a:p>
          <a:p>
            <a:pPr marL="800100" lvl="1" indent="-342900">
              <a:buFont typeface="+mj-lt"/>
              <a:buAutoNum type="alphaLcPeriod"/>
            </a:pPr>
            <a:r>
              <a:rPr lang="en-US" dirty="0"/>
              <a:t>#echo 0 | </a:t>
            </a:r>
            <a:r>
              <a:rPr lang="en-US" dirty="0" err="1"/>
              <a:t>sudo</a:t>
            </a:r>
            <a:r>
              <a:rPr lang="en-US" dirty="0"/>
              <a:t> tee /proc/sys/kernel/</a:t>
            </a:r>
            <a:r>
              <a:rPr lang="en-US" dirty="0" err="1"/>
              <a:t>randomize_va_space</a:t>
            </a:r>
            <a:endParaRPr lang="en-US" dirty="0"/>
          </a:p>
          <a:p>
            <a:pPr marL="342900" indent="-342900">
              <a:buFont typeface="+mj-lt"/>
              <a:buAutoNum type="arabicParenR"/>
            </a:pPr>
            <a:r>
              <a:rPr lang="en-US" dirty="0"/>
              <a:t>Increase core dump limit (to support further dump analysis)</a:t>
            </a:r>
          </a:p>
          <a:p>
            <a:pPr marL="800100" lvl="1" indent="-342900">
              <a:buFont typeface="+mj-lt"/>
              <a:buAutoNum type="alphaLcPeriod"/>
            </a:pPr>
            <a:r>
              <a:rPr lang="en-US" dirty="0"/>
              <a:t>#ulimit –c unlimited</a:t>
            </a:r>
          </a:p>
          <a:p>
            <a:pPr marL="342900" indent="-342900">
              <a:buFont typeface="+mj-lt"/>
              <a:buAutoNum type="arabicParenR"/>
            </a:pPr>
            <a:r>
              <a:rPr lang="en-US" dirty="0"/>
              <a:t>Set “unknown” program SUID bit</a:t>
            </a:r>
          </a:p>
          <a:p>
            <a:pPr marL="800100" lvl="1" indent="-342900">
              <a:buFont typeface="+mj-lt"/>
              <a:buAutoNum type="alphaLcPeriod"/>
            </a:pPr>
            <a:r>
              <a:rPr lang="en-US" dirty="0"/>
              <a:t>#sudo </a:t>
            </a:r>
            <a:r>
              <a:rPr lang="en-US" dirty="0" err="1"/>
              <a:t>chmod</a:t>
            </a:r>
            <a:r>
              <a:rPr lang="en-US" dirty="0"/>
              <a:t> </a:t>
            </a:r>
            <a:r>
              <a:rPr lang="en-US" dirty="0" err="1"/>
              <a:t>u+s</a:t>
            </a:r>
            <a:r>
              <a:rPr lang="en-US" dirty="0"/>
              <a:t> ~/Desktop/lab/unknown</a:t>
            </a:r>
          </a:p>
          <a:p>
            <a:pPr marL="800100" lvl="1" indent="-342900">
              <a:buFont typeface="+mj-lt"/>
              <a:buAutoNum type="alphaLcPeriod"/>
            </a:pPr>
            <a:endParaRPr lang="en-US" dirty="0"/>
          </a:p>
        </p:txBody>
      </p:sp>
      <p:pic>
        <p:nvPicPr>
          <p:cNvPr id="5" name="Picture 4" descr="A picture containing background pattern&#10;&#10;Description automatically generated">
            <a:extLst>
              <a:ext uri="{FF2B5EF4-FFF2-40B4-BE49-F238E27FC236}">
                <a16:creationId xmlns:a16="http://schemas.microsoft.com/office/drawing/2014/main" id="{5274C606-B651-4EA9-B9F7-C5817EBBB4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8812" y="5105400"/>
            <a:ext cx="1041547" cy="1487925"/>
          </a:xfrm>
          <a:prstGeom prst="rect">
            <a:avLst/>
          </a:prstGeom>
          <a:noFill/>
        </p:spPr>
      </p:pic>
      <p:sp>
        <p:nvSpPr>
          <p:cNvPr id="6" name="Speech Bubble: Rectangle 5">
            <a:extLst>
              <a:ext uri="{FF2B5EF4-FFF2-40B4-BE49-F238E27FC236}">
                <a16:creationId xmlns:a16="http://schemas.microsoft.com/office/drawing/2014/main" id="{31F07D04-8405-4C9A-88B3-CFE67C362892}"/>
              </a:ext>
            </a:extLst>
          </p:cNvPr>
          <p:cNvSpPr/>
          <p:nvPr/>
        </p:nvSpPr>
        <p:spPr>
          <a:xfrm>
            <a:off x="1446212" y="2057400"/>
            <a:ext cx="657196" cy="457200"/>
          </a:xfrm>
          <a:prstGeom prst="wedgeRectCallout">
            <a:avLst>
              <a:gd name="adj1" fmla="val 250877"/>
              <a:gd name="adj2" fmla="val 145519"/>
            </a:avLst>
          </a:prstGeom>
          <a:solidFill>
            <a:srgbClr val="56C5FF">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ZERO</a:t>
            </a:r>
          </a:p>
        </p:txBody>
      </p:sp>
    </p:spTree>
    <p:extLst>
      <p:ext uri="{BB962C8B-B14F-4D97-AF65-F5344CB8AC3E}">
        <p14:creationId xmlns:p14="http://schemas.microsoft.com/office/powerpoint/2010/main" val="2788087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5CAD1-8A1B-41F0-8A8E-8B0F0D007E05}"/>
              </a:ext>
            </a:extLst>
          </p:cNvPr>
          <p:cNvSpPr>
            <a:spLocks noGrp="1"/>
          </p:cNvSpPr>
          <p:nvPr>
            <p:ph type="title"/>
          </p:nvPr>
        </p:nvSpPr>
        <p:spPr>
          <a:xfrm>
            <a:off x="1522411" y="3124200"/>
            <a:ext cx="9144001" cy="609600"/>
          </a:xfrm>
        </p:spPr>
        <p:txBody>
          <a:bodyPr/>
          <a:lstStyle/>
          <a:p>
            <a:r>
              <a:rPr lang="en-US" dirty="0"/>
              <a:t>High-Level Exploit Steps</a:t>
            </a:r>
          </a:p>
        </p:txBody>
      </p:sp>
    </p:spTree>
    <p:extLst>
      <p:ext uri="{BB962C8B-B14F-4D97-AF65-F5344CB8AC3E}">
        <p14:creationId xmlns:p14="http://schemas.microsoft.com/office/powerpoint/2010/main" val="995333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12" y="381000"/>
            <a:ext cx="8692399" cy="762000"/>
          </a:xfrm>
        </p:spPr>
        <p:txBody>
          <a:bodyPr/>
          <a:lstStyle/>
          <a:p>
            <a:r>
              <a:rPr lang="en-US" dirty="0"/>
              <a:t>Finding Buffer Overflows</a:t>
            </a:r>
          </a:p>
        </p:txBody>
      </p:sp>
      <p:pic>
        <p:nvPicPr>
          <p:cNvPr id="5" name="Picture 4" descr="A picture containing background pattern&#10;&#10;Description automatically generated">
            <a:extLst>
              <a:ext uri="{FF2B5EF4-FFF2-40B4-BE49-F238E27FC236}">
                <a16:creationId xmlns:a16="http://schemas.microsoft.com/office/drawing/2014/main" id="{389D3050-47AD-48F9-BC29-C3AF194882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8812" y="5105400"/>
            <a:ext cx="1041547" cy="1487925"/>
          </a:xfrm>
          <a:prstGeom prst="rect">
            <a:avLst/>
          </a:prstGeom>
          <a:noFill/>
        </p:spPr>
      </p:pic>
      <p:sp>
        <p:nvSpPr>
          <p:cNvPr id="6" name="TextBox 5">
            <a:extLst>
              <a:ext uri="{FF2B5EF4-FFF2-40B4-BE49-F238E27FC236}">
                <a16:creationId xmlns:a16="http://schemas.microsoft.com/office/drawing/2014/main" id="{964CA1B9-A13E-4569-86D8-E4324A514B6C}"/>
              </a:ext>
            </a:extLst>
          </p:cNvPr>
          <p:cNvSpPr txBox="1"/>
          <p:nvPr/>
        </p:nvSpPr>
        <p:spPr>
          <a:xfrm>
            <a:off x="989012" y="1295400"/>
            <a:ext cx="9448800" cy="4093428"/>
          </a:xfrm>
          <a:prstGeom prst="rect">
            <a:avLst/>
          </a:prstGeom>
          <a:noFill/>
        </p:spPr>
        <p:txBody>
          <a:bodyPr wrap="square" rtlCol="0">
            <a:spAutoFit/>
          </a:bodyPr>
          <a:lstStyle/>
          <a:p>
            <a:pPr marL="342900" indent="-342900">
              <a:buAutoNum type="arabicParenR"/>
            </a:pPr>
            <a:r>
              <a:rPr lang="en-US" sz="2000" dirty="0"/>
              <a:t>Find binaries</a:t>
            </a:r>
          </a:p>
          <a:p>
            <a:pPr marL="914400" lvl="1" indent="-457200">
              <a:buFont typeface="+mj-lt"/>
              <a:buAutoNum type="alphaLcParenR"/>
            </a:pPr>
            <a:r>
              <a:rPr lang="en-US" sz="2000" dirty="0"/>
              <a:t>SUID executables: #find / -perm –u=s –type f 2&gt;/dev/null</a:t>
            </a:r>
          </a:p>
          <a:p>
            <a:pPr marL="342900" indent="-342900">
              <a:buAutoNum type="arabicParenR"/>
            </a:pPr>
            <a:r>
              <a:rPr lang="en-US" sz="2000" dirty="0"/>
              <a:t>Find/observe for program inputs</a:t>
            </a:r>
          </a:p>
          <a:p>
            <a:pPr marL="342900" indent="-342900">
              <a:buAutoNum type="arabicParenR"/>
            </a:pPr>
            <a:r>
              <a:rPr lang="en-US" sz="2000" dirty="0"/>
              <a:t>Find EIP offset and create a simple script to push large strings into inputs (Python is your friend, but any language is fine)</a:t>
            </a:r>
          </a:p>
          <a:p>
            <a:pPr marL="342900" indent="-342900">
              <a:buAutoNum type="arabicParenR"/>
            </a:pPr>
            <a:r>
              <a:rPr lang="en-US" sz="2000" dirty="0"/>
              <a:t>Watch the program reaction</a:t>
            </a:r>
          </a:p>
          <a:p>
            <a:pPr marL="800100" lvl="1" indent="-342900">
              <a:buFont typeface="+mj-lt"/>
              <a:buAutoNum type="alphaLcParenR"/>
            </a:pPr>
            <a:r>
              <a:rPr lang="en-US" sz="2000" dirty="0"/>
              <a:t>Commonly throws an overflow or heap exception</a:t>
            </a:r>
          </a:p>
          <a:p>
            <a:pPr marL="800100" lvl="1" indent="-342900">
              <a:buFont typeface="+mj-lt"/>
              <a:buAutoNum type="alphaLcParenR"/>
            </a:pPr>
            <a:r>
              <a:rPr lang="en-US" sz="2000" dirty="0"/>
              <a:t>May throw other errors – such as structured exception handler (SEH) exception</a:t>
            </a:r>
          </a:p>
          <a:p>
            <a:pPr marL="342900" indent="-342900">
              <a:buFont typeface="+mj-lt"/>
              <a:buAutoNum type="arabicParenR"/>
            </a:pPr>
            <a:r>
              <a:rPr lang="en-US" sz="2000" dirty="0"/>
              <a:t>Use a debugger to see how registers are overwritten with large input strings</a:t>
            </a:r>
          </a:p>
          <a:p>
            <a:pPr marL="342900" indent="-342900">
              <a:buFont typeface="+mj-lt"/>
              <a:buAutoNum type="arabicParenR"/>
            </a:pPr>
            <a:r>
              <a:rPr lang="en-US" sz="2000" dirty="0"/>
              <a:t>If registers (especially ESP/EIP) are overwritten, then most likely you can gain control of EIP</a:t>
            </a:r>
          </a:p>
          <a:p>
            <a:pPr marL="800100" lvl="1" indent="-342900">
              <a:buFont typeface="+mj-lt"/>
              <a:buAutoNum type="alphaLcParenR"/>
            </a:pPr>
            <a:r>
              <a:rPr lang="en-US" sz="2000" dirty="0"/>
              <a:t>ESP – execution stack pointer</a:t>
            </a:r>
          </a:p>
          <a:p>
            <a:pPr marL="800100" lvl="1" indent="-342900">
              <a:buFont typeface="+mj-lt"/>
              <a:buAutoNum type="alphaLcParenR"/>
            </a:pPr>
            <a:r>
              <a:rPr lang="en-US" sz="2000" dirty="0"/>
              <a:t>EIP – execution instruction pointer</a:t>
            </a:r>
          </a:p>
        </p:txBody>
      </p:sp>
      <p:sp>
        <p:nvSpPr>
          <p:cNvPr id="3" name="Speech Bubble: Rectangle 2">
            <a:extLst>
              <a:ext uri="{FF2B5EF4-FFF2-40B4-BE49-F238E27FC236}">
                <a16:creationId xmlns:a16="http://schemas.microsoft.com/office/drawing/2014/main" id="{DADFF20B-C321-4B6E-AA5C-DEC3DEF6378D}"/>
              </a:ext>
            </a:extLst>
          </p:cNvPr>
          <p:cNvSpPr/>
          <p:nvPr/>
        </p:nvSpPr>
        <p:spPr>
          <a:xfrm>
            <a:off x="8160136" y="762000"/>
            <a:ext cx="1295400" cy="762000"/>
          </a:xfrm>
          <a:prstGeom prst="wedgeRectCallout">
            <a:avLst>
              <a:gd name="adj1" fmla="val -136704"/>
              <a:gd name="adj2" fmla="val 670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spaces!</a:t>
            </a:r>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8A45CA0-41BC-459F-B95B-E70875803989}"/>
              </a:ext>
            </a:extLst>
          </p:cNvPr>
          <p:cNvSpPr>
            <a:spLocks noGrp="1"/>
          </p:cNvSpPr>
          <p:nvPr>
            <p:ph type="title"/>
          </p:nvPr>
        </p:nvSpPr>
        <p:spPr>
          <a:xfrm>
            <a:off x="760412" y="381000"/>
            <a:ext cx="9448800" cy="762000"/>
          </a:xfrm>
        </p:spPr>
        <p:txBody>
          <a:bodyPr>
            <a:normAutofit fontScale="90000"/>
          </a:bodyPr>
          <a:lstStyle/>
          <a:p>
            <a:r>
              <a:rPr lang="en-US" dirty="0"/>
              <a:t>Finding Binaries and Simple Analysis</a:t>
            </a:r>
          </a:p>
        </p:txBody>
      </p:sp>
      <p:sp>
        <p:nvSpPr>
          <p:cNvPr id="5" name="TextBox 4">
            <a:extLst>
              <a:ext uri="{FF2B5EF4-FFF2-40B4-BE49-F238E27FC236}">
                <a16:creationId xmlns:a16="http://schemas.microsoft.com/office/drawing/2014/main" id="{70CE75CF-8F73-410E-B165-49D4F7C37E0F}"/>
              </a:ext>
            </a:extLst>
          </p:cNvPr>
          <p:cNvSpPr txBox="1"/>
          <p:nvPr/>
        </p:nvSpPr>
        <p:spPr>
          <a:xfrm>
            <a:off x="989012" y="1219200"/>
            <a:ext cx="9448800" cy="707886"/>
          </a:xfrm>
          <a:prstGeom prst="rect">
            <a:avLst/>
          </a:prstGeom>
          <a:noFill/>
        </p:spPr>
        <p:txBody>
          <a:bodyPr wrap="square" rtlCol="0">
            <a:spAutoFit/>
          </a:bodyPr>
          <a:lstStyle/>
          <a:p>
            <a:pPr marL="342900" indent="-342900">
              <a:buAutoNum type="arabicParenR"/>
            </a:pPr>
            <a:r>
              <a:rPr lang="en-US" sz="2000" dirty="0"/>
              <a:t>Find binaries</a:t>
            </a:r>
          </a:p>
          <a:p>
            <a:pPr marL="914400" lvl="1" indent="-457200">
              <a:buFont typeface="+mj-lt"/>
              <a:buAutoNum type="alphaLcParenR"/>
            </a:pPr>
            <a:r>
              <a:rPr lang="en-US" sz="2000" dirty="0"/>
              <a:t>SUID executables: #find / -perm –u=s –type f 2&gt;/dev/null</a:t>
            </a:r>
          </a:p>
        </p:txBody>
      </p:sp>
      <p:pic>
        <p:nvPicPr>
          <p:cNvPr id="7" name="Picture 6">
            <a:extLst>
              <a:ext uri="{FF2B5EF4-FFF2-40B4-BE49-F238E27FC236}">
                <a16:creationId xmlns:a16="http://schemas.microsoft.com/office/drawing/2014/main" id="{1A7ADED7-3583-4006-B967-6F297786F6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612" y="2003286"/>
            <a:ext cx="6019800" cy="438150"/>
          </a:xfrm>
          <a:prstGeom prst="rect">
            <a:avLst/>
          </a:prstGeom>
        </p:spPr>
      </p:pic>
      <p:sp>
        <p:nvSpPr>
          <p:cNvPr id="8" name="TextBox 7">
            <a:extLst>
              <a:ext uri="{FF2B5EF4-FFF2-40B4-BE49-F238E27FC236}">
                <a16:creationId xmlns:a16="http://schemas.microsoft.com/office/drawing/2014/main" id="{D36AA62F-6D4A-4E5E-B98D-4D59BBC742E7}"/>
              </a:ext>
            </a:extLst>
          </p:cNvPr>
          <p:cNvSpPr txBox="1"/>
          <p:nvPr/>
        </p:nvSpPr>
        <p:spPr>
          <a:xfrm>
            <a:off x="989012" y="2602468"/>
            <a:ext cx="7924800" cy="369332"/>
          </a:xfrm>
          <a:prstGeom prst="rect">
            <a:avLst/>
          </a:prstGeom>
          <a:noFill/>
        </p:spPr>
        <p:txBody>
          <a:bodyPr wrap="square" rtlCol="0">
            <a:spAutoFit/>
          </a:bodyPr>
          <a:lstStyle/>
          <a:p>
            <a:r>
              <a:rPr lang="en-US" dirty="0"/>
              <a:t>2) Run the program and conduct other analysis</a:t>
            </a:r>
          </a:p>
        </p:txBody>
      </p:sp>
      <p:pic>
        <p:nvPicPr>
          <p:cNvPr id="10" name="Picture 9" descr="Text&#10;&#10;Description automatically generated">
            <a:extLst>
              <a:ext uri="{FF2B5EF4-FFF2-40B4-BE49-F238E27FC236}">
                <a16:creationId xmlns:a16="http://schemas.microsoft.com/office/drawing/2014/main" id="{123F1B65-C4EA-47C1-85CC-5649DCB717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612" y="3116818"/>
            <a:ext cx="6410325" cy="1314450"/>
          </a:xfrm>
          <a:prstGeom prst="rect">
            <a:avLst/>
          </a:prstGeom>
        </p:spPr>
      </p:pic>
      <p:sp>
        <p:nvSpPr>
          <p:cNvPr id="11" name="Speech Bubble: Rectangle 10">
            <a:extLst>
              <a:ext uri="{FF2B5EF4-FFF2-40B4-BE49-F238E27FC236}">
                <a16:creationId xmlns:a16="http://schemas.microsoft.com/office/drawing/2014/main" id="{93B40E6F-F83D-4552-93EC-5B7AA2805A2A}"/>
              </a:ext>
            </a:extLst>
          </p:cNvPr>
          <p:cNvSpPr/>
          <p:nvPr/>
        </p:nvSpPr>
        <p:spPr>
          <a:xfrm>
            <a:off x="760412" y="3774043"/>
            <a:ext cx="990600" cy="609600"/>
          </a:xfrm>
          <a:prstGeom prst="wedgeRectCallout">
            <a:avLst>
              <a:gd name="adj1" fmla="val 72346"/>
              <a:gd name="adj2" fmla="val -110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 Look into the </a:t>
            </a:r>
            <a:r>
              <a:rPr lang="en-US" sz="1100" b="1" dirty="0" err="1"/>
              <a:t>strcpy</a:t>
            </a:r>
            <a:r>
              <a:rPr lang="en-US" sz="1100" b="1" dirty="0"/>
              <a:t>() function !!!</a:t>
            </a:r>
          </a:p>
        </p:txBody>
      </p:sp>
      <p:sp>
        <p:nvSpPr>
          <p:cNvPr id="12" name="TextBox 11">
            <a:extLst>
              <a:ext uri="{FF2B5EF4-FFF2-40B4-BE49-F238E27FC236}">
                <a16:creationId xmlns:a16="http://schemas.microsoft.com/office/drawing/2014/main" id="{B92108BF-58F0-470A-8E03-163E1AC21BE6}"/>
              </a:ext>
            </a:extLst>
          </p:cNvPr>
          <p:cNvSpPr txBox="1"/>
          <p:nvPr/>
        </p:nvSpPr>
        <p:spPr>
          <a:xfrm>
            <a:off x="1979612" y="4485501"/>
            <a:ext cx="7010400" cy="1200329"/>
          </a:xfrm>
          <a:prstGeom prst="rect">
            <a:avLst/>
          </a:prstGeom>
          <a:noFill/>
        </p:spPr>
        <p:txBody>
          <a:bodyPr wrap="square" rtlCol="0">
            <a:spAutoFit/>
          </a:bodyPr>
          <a:lstStyle/>
          <a:p>
            <a:r>
              <a:rPr lang="en-US" dirty="0" err="1"/>
              <a:t>strcpy</a:t>
            </a:r>
            <a:r>
              <a:rPr lang="en-US" dirty="0"/>
              <a:t>() is well known for being vulnerable to buffer overflows. The segmentation fault is due to providing no input so throws a copy from null source exception. If we provide input to the program, it just prints it back through </a:t>
            </a:r>
            <a:r>
              <a:rPr lang="en-US" dirty="0" err="1"/>
              <a:t>stdout</a:t>
            </a:r>
            <a:r>
              <a:rPr lang="en-US" dirty="0"/>
              <a:t>.</a:t>
            </a:r>
          </a:p>
        </p:txBody>
      </p:sp>
      <p:pic>
        <p:nvPicPr>
          <p:cNvPr id="14" name="Picture 13">
            <a:extLst>
              <a:ext uri="{FF2B5EF4-FFF2-40B4-BE49-F238E27FC236}">
                <a16:creationId xmlns:a16="http://schemas.microsoft.com/office/drawing/2014/main" id="{9B5CEB0C-511F-4C43-8E60-011016B83F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5812" y="5754469"/>
            <a:ext cx="4105275" cy="381000"/>
          </a:xfrm>
          <a:prstGeom prst="rect">
            <a:avLst/>
          </a:prstGeom>
        </p:spPr>
      </p:pic>
      <p:sp>
        <p:nvSpPr>
          <p:cNvPr id="15" name="Speech Bubble: Rectangle 14">
            <a:extLst>
              <a:ext uri="{FF2B5EF4-FFF2-40B4-BE49-F238E27FC236}">
                <a16:creationId xmlns:a16="http://schemas.microsoft.com/office/drawing/2014/main" id="{331754E0-776D-4B77-AD4F-BF8D6294A8DA}"/>
              </a:ext>
            </a:extLst>
          </p:cNvPr>
          <p:cNvSpPr/>
          <p:nvPr/>
        </p:nvSpPr>
        <p:spPr>
          <a:xfrm>
            <a:off x="8990012" y="3858220"/>
            <a:ext cx="1752600" cy="1200329"/>
          </a:xfrm>
          <a:prstGeom prst="wedgeRectCallout">
            <a:avLst>
              <a:gd name="adj1" fmla="val -259061"/>
              <a:gd name="adj2" fmla="val -424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These functions are listed in order of execution.</a:t>
            </a:r>
          </a:p>
        </p:txBody>
      </p:sp>
      <p:pic>
        <p:nvPicPr>
          <p:cNvPr id="17" name="Picture 16" descr="A picture containing background pattern&#10;&#10;Description automatically generated">
            <a:extLst>
              <a:ext uri="{FF2B5EF4-FFF2-40B4-BE49-F238E27FC236}">
                <a16:creationId xmlns:a16="http://schemas.microsoft.com/office/drawing/2014/main" id="{C41C2CA1-5F7E-4E63-8452-B993A0803B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18812" y="5105400"/>
            <a:ext cx="1041547" cy="1487925"/>
          </a:xfrm>
          <a:prstGeom prst="rect">
            <a:avLst/>
          </a:prstGeom>
          <a:noFill/>
        </p:spPr>
      </p:pic>
    </p:spTree>
    <p:extLst>
      <p:ext uri="{BB962C8B-B14F-4D97-AF65-F5344CB8AC3E}">
        <p14:creationId xmlns:p14="http://schemas.microsoft.com/office/powerpoint/2010/main" val="2712860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12" y="457200"/>
            <a:ext cx="9144001" cy="762000"/>
          </a:xfrm>
        </p:spPr>
        <p:txBody>
          <a:bodyPr/>
          <a:lstStyle/>
          <a:p>
            <a:r>
              <a:rPr lang="en-US" dirty="0"/>
              <a:t>Identify Vulnerable Condition</a:t>
            </a:r>
          </a:p>
        </p:txBody>
      </p:sp>
      <p:sp>
        <p:nvSpPr>
          <p:cNvPr id="3" name="TextBox 2">
            <a:extLst>
              <a:ext uri="{FF2B5EF4-FFF2-40B4-BE49-F238E27FC236}">
                <a16:creationId xmlns:a16="http://schemas.microsoft.com/office/drawing/2014/main" id="{7D99BD31-F89E-46B5-97B5-B87492174CDF}"/>
              </a:ext>
            </a:extLst>
          </p:cNvPr>
          <p:cNvSpPr txBox="1"/>
          <p:nvPr/>
        </p:nvSpPr>
        <p:spPr>
          <a:xfrm>
            <a:off x="1217612" y="1295400"/>
            <a:ext cx="7467600" cy="646331"/>
          </a:xfrm>
          <a:prstGeom prst="rect">
            <a:avLst/>
          </a:prstGeom>
          <a:noFill/>
        </p:spPr>
        <p:txBody>
          <a:bodyPr wrap="square" rtlCol="0">
            <a:spAutoFit/>
          </a:bodyPr>
          <a:lstStyle/>
          <a:p>
            <a:pPr marL="342900" indent="-342900">
              <a:buAutoNum type="arabicPeriod"/>
            </a:pPr>
            <a:r>
              <a:rPr lang="en-US" dirty="0"/>
              <a:t>Run the executable within a debugger (</a:t>
            </a:r>
            <a:r>
              <a:rPr lang="en-US" dirty="0" err="1"/>
              <a:t>gdb</a:t>
            </a:r>
            <a:r>
              <a:rPr lang="en-US" dirty="0"/>
              <a:t>)</a:t>
            </a:r>
          </a:p>
          <a:p>
            <a:pPr marL="800100" lvl="1" indent="-342900">
              <a:buFont typeface="+mj-lt"/>
              <a:buAutoNum type="alphaLcParenR"/>
            </a:pPr>
            <a:r>
              <a:rPr lang="en-US" dirty="0"/>
              <a:t>Check the contents of main for exploitable libs…</a:t>
            </a:r>
          </a:p>
        </p:txBody>
      </p:sp>
      <p:pic>
        <p:nvPicPr>
          <p:cNvPr id="5" name="Picture 4" descr="Text&#10;&#10;Description automatically generated">
            <a:extLst>
              <a:ext uri="{FF2B5EF4-FFF2-40B4-BE49-F238E27FC236}">
                <a16:creationId xmlns:a16="http://schemas.microsoft.com/office/drawing/2014/main" id="{4A428CB7-3C95-4120-B51B-B656A6DCB5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2012" y="2017931"/>
            <a:ext cx="6419850" cy="1657350"/>
          </a:xfrm>
          <a:prstGeom prst="rect">
            <a:avLst/>
          </a:prstGeom>
        </p:spPr>
      </p:pic>
      <p:pic>
        <p:nvPicPr>
          <p:cNvPr id="12" name="Picture 11" descr="A picture containing background pattern&#10;&#10;Description automatically generated">
            <a:extLst>
              <a:ext uri="{FF2B5EF4-FFF2-40B4-BE49-F238E27FC236}">
                <a16:creationId xmlns:a16="http://schemas.microsoft.com/office/drawing/2014/main" id="{C993512D-4C9A-48AE-BF66-E6DE83F77C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8812" y="5105400"/>
            <a:ext cx="1041547" cy="1487925"/>
          </a:xfrm>
          <a:prstGeom prst="rect">
            <a:avLst/>
          </a:prstGeom>
          <a:noFill/>
        </p:spPr>
      </p:pic>
      <p:sp>
        <p:nvSpPr>
          <p:cNvPr id="15" name="Rectangle 14">
            <a:extLst>
              <a:ext uri="{FF2B5EF4-FFF2-40B4-BE49-F238E27FC236}">
                <a16:creationId xmlns:a16="http://schemas.microsoft.com/office/drawing/2014/main" id="{25487A17-81ED-43CB-8525-6F9D12BD46F3}"/>
              </a:ext>
            </a:extLst>
          </p:cNvPr>
          <p:cNvSpPr/>
          <p:nvPr/>
        </p:nvSpPr>
        <p:spPr>
          <a:xfrm>
            <a:off x="2132012" y="2954548"/>
            <a:ext cx="6419850" cy="855452"/>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89D6D71-C8A7-4157-BB67-30930B950BDF}"/>
              </a:ext>
            </a:extLst>
          </p:cNvPr>
          <p:cNvSpPr txBox="1"/>
          <p:nvPr/>
        </p:nvSpPr>
        <p:spPr>
          <a:xfrm>
            <a:off x="2132012" y="2980629"/>
            <a:ext cx="4953000" cy="369332"/>
          </a:xfrm>
          <a:prstGeom prst="rect">
            <a:avLst/>
          </a:prstGeom>
          <a:noFill/>
        </p:spPr>
        <p:txBody>
          <a:bodyPr wrap="square" rtlCol="0">
            <a:spAutoFit/>
          </a:bodyPr>
          <a:lstStyle/>
          <a:p>
            <a:r>
              <a:rPr lang="en-US" dirty="0"/>
              <a:t>We can see that the file was stripped here:</a:t>
            </a:r>
          </a:p>
        </p:txBody>
      </p:sp>
      <p:pic>
        <p:nvPicPr>
          <p:cNvPr id="8" name="Picture 7">
            <a:extLst>
              <a:ext uri="{FF2B5EF4-FFF2-40B4-BE49-F238E27FC236}">
                <a16:creationId xmlns:a16="http://schemas.microsoft.com/office/drawing/2014/main" id="{F66F5B74-D0CF-4683-B737-BDEA6E4077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2012" y="3340701"/>
            <a:ext cx="8610600" cy="657225"/>
          </a:xfrm>
          <a:prstGeom prst="rect">
            <a:avLst/>
          </a:prstGeom>
        </p:spPr>
      </p:pic>
      <p:sp>
        <p:nvSpPr>
          <p:cNvPr id="10" name="Oval 9">
            <a:extLst>
              <a:ext uri="{FF2B5EF4-FFF2-40B4-BE49-F238E27FC236}">
                <a16:creationId xmlns:a16="http://schemas.microsoft.com/office/drawing/2014/main" id="{C4EDE97F-5890-4E33-A509-E7724D73B202}"/>
              </a:ext>
            </a:extLst>
          </p:cNvPr>
          <p:cNvSpPr/>
          <p:nvPr/>
        </p:nvSpPr>
        <p:spPr>
          <a:xfrm>
            <a:off x="2589212" y="3810000"/>
            <a:ext cx="838200" cy="238322"/>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05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12" y="457200"/>
            <a:ext cx="9144001" cy="762000"/>
          </a:xfrm>
        </p:spPr>
        <p:txBody>
          <a:bodyPr/>
          <a:lstStyle/>
          <a:p>
            <a:r>
              <a:rPr lang="en-US" dirty="0"/>
              <a:t>Identify Vulnerable Condition (cont’d)</a:t>
            </a:r>
          </a:p>
        </p:txBody>
      </p:sp>
      <p:sp>
        <p:nvSpPr>
          <p:cNvPr id="3" name="TextBox 2">
            <a:extLst>
              <a:ext uri="{FF2B5EF4-FFF2-40B4-BE49-F238E27FC236}">
                <a16:creationId xmlns:a16="http://schemas.microsoft.com/office/drawing/2014/main" id="{7D99BD31-F89E-46B5-97B5-B87492174CDF}"/>
              </a:ext>
            </a:extLst>
          </p:cNvPr>
          <p:cNvSpPr txBox="1"/>
          <p:nvPr/>
        </p:nvSpPr>
        <p:spPr>
          <a:xfrm>
            <a:off x="1217612" y="1295400"/>
            <a:ext cx="7467600" cy="646331"/>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2"/>
              <a:tabLst/>
              <a:defRPr/>
            </a:pPr>
            <a:r>
              <a:rPr kumimoji="0" lang="en-US" sz="1800" b="0" i="0" u="none" strike="noStrike" kern="1200" cap="none" spc="0" normalizeH="0" baseline="0" noProof="0" dirty="0">
                <a:ln>
                  <a:noFill/>
                </a:ln>
                <a:solidFill>
                  <a:prstClr val="white"/>
                </a:solidFill>
                <a:effectLst/>
                <a:uLnTx/>
                <a:uFillTx/>
                <a:latin typeface="Corbel"/>
                <a:ea typeface="+mn-ea"/>
                <a:cs typeface="+mn-cs"/>
              </a:rPr>
              <a:t>Run the executable within a debugger (</a:t>
            </a:r>
            <a:r>
              <a:rPr kumimoji="0" lang="en-US" sz="1800" b="0" i="0" u="none" strike="noStrike" kern="1200" cap="none" spc="0" normalizeH="0" baseline="0" noProof="0" dirty="0" err="1">
                <a:ln>
                  <a:noFill/>
                </a:ln>
                <a:solidFill>
                  <a:prstClr val="white"/>
                </a:solidFill>
                <a:effectLst/>
                <a:uLnTx/>
                <a:uFillTx/>
                <a:latin typeface="Corbel"/>
                <a:ea typeface="+mn-ea"/>
                <a:cs typeface="+mn-cs"/>
              </a:rPr>
              <a:t>gdb</a:t>
            </a:r>
            <a:r>
              <a:rPr kumimoji="0" lang="en-US" sz="1800" b="0" i="0" u="none" strike="noStrike" kern="1200" cap="none" spc="0" normalizeH="0" baseline="0" noProof="0" dirty="0">
                <a:ln>
                  <a:noFill/>
                </a:ln>
                <a:solidFill>
                  <a:prstClr val="white"/>
                </a:solidFill>
                <a:effectLst/>
                <a:uLnTx/>
                <a:uFillTx/>
                <a:latin typeface="Corbel"/>
                <a:ea typeface="+mn-ea"/>
                <a:cs typeface="+mn-cs"/>
              </a:rPr>
              <a:t>)</a:t>
            </a:r>
          </a:p>
          <a:p>
            <a:pPr marL="800100" marR="0" lvl="1" indent="-342900" algn="l" defTabSz="914400" rtl="0" eaLnBrk="1" fontAlgn="auto" latinLnBrk="0" hangingPunct="1">
              <a:lnSpc>
                <a:spcPct val="100000"/>
              </a:lnSpc>
              <a:spcBef>
                <a:spcPts val="0"/>
              </a:spcBef>
              <a:spcAft>
                <a:spcPts val="0"/>
              </a:spcAft>
              <a:buClrTx/>
              <a:buSzTx/>
              <a:buFont typeface="+mj-lt"/>
              <a:buAutoNum type="arabicPeriod" startAt="2"/>
              <a:tabLst/>
              <a:defRPr/>
            </a:pPr>
            <a:r>
              <a:rPr kumimoji="0" lang="en-US" sz="1800" b="0" i="0" u="none" strike="noStrike" kern="1200" cap="none" spc="0" normalizeH="0" baseline="0" noProof="0" dirty="0">
                <a:ln>
                  <a:noFill/>
                </a:ln>
                <a:solidFill>
                  <a:prstClr val="white"/>
                </a:solidFill>
                <a:effectLst/>
                <a:uLnTx/>
                <a:uFillTx/>
                <a:latin typeface="Corbel"/>
                <a:ea typeface="+mn-ea"/>
                <a:cs typeface="+mn-cs"/>
              </a:rPr>
              <a:t>Check the contents of main for exploitable libs…</a:t>
            </a:r>
          </a:p>
        </p:txBody>
      </p:sp>
      <p:pic>
        <p:nvPicPr>
          <p:cNvPr id="5" name="Picture 4" descr="Text&#10;&#10;Description automatically generated">
            <a:extLst>
              <a:ext uri="{FF2B5EF4-FFF2-40B4-BE49-F238E27FC236}">
                <a16:creationId xmlns:a16="http://schemas.microsoft.com/office/drawing/2014/main" id="{4A428CB7-3C95-4120-B51B-B656A6DCB5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2012" y="2017931"/>
            <a:ext cx="6419850" cy="1657350"/>
          </a:xfrm>
          <a:prstGeom prst="rect">
            <a:avLst/>
          </a:prstGeom>
        </p:spPr>
      </p:pic>
      <p:sp>
        <p:nvSpPr>
          <p:cNvPr id="6" name="TextBox 5">
            <a:extLst>
              <a:ext uri="{FF2B5EF4-FFF2-40B4-BE49-F238E27FC236}">
                <a16:creationId xmlns:a16="http://schemas.microsoft.com/office/drawing/2014/main" id="{689D6D71-C8A7-4157-BB67-30930B950BDF}"/>
              </a:ext>
            </a:extLst>
          </p:cNvPr>
          <p:cNvSpPr txBox="1"/>
          <p:nvPr/>
        </p:nvSpPr>
        <p:spPr>
          <a:xfrm>
            <a:off x="1733760" y="3702679"/>
            <a:ext cx="49530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rbel"/>
                <a:ea typeface="+mn-ea"/>
                <a:cs typeface="+mn-cs"/>
              </a:rPr>
              <a:t>We can see that the file was stripped here:</a:t>
            </a:r>
          </a:p>
        </p:txBody>
      </p:sp>
      <p:pic>
        <p:nvPicPr>
          <p:cNvPr id="8" name="Picture 7">
            <a:extLst>
              <a:ext uri="{FF2B5EF4-FFF2-40B4-BE49-F238E27FC236}">
                <a16:creationId xmlns:a16="http://schemas.microsoft.com/office/drawing/2014/main" id="{F66F5B74-D0CF-4683-B737-BDEA6E4077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2012" y="4128226"/>
            <a:ext cx="8610600" cy="657225"/>
          </a:xfrm>
          <a:prstGeom prst="rect">
            <a:avLst/>
          </a:prstGeom>
        </p:spPr>
      </p:pic>
      <p:sp>
        <p:nvSpPr>
          <p:cNvPr id="10" name="Oval 9">
            <a:extLst>
              <a:ext uri="{FF2B5EF4-FFF2-40B4-BE49-F238E27FC236}">
                <a16:creationId xmlns:a16="http://schemas.microsoft.com/office/drawing/2014/main" id="{C4EDE97F-5890-4E33-A509-E7724D73B202}"/>
              </a:ext>
            </a:extLst>
          </p:cNvPr>
          <p:cNvSpPr/>
          <p:nvPr/>
        </p:nvSpPr>
        <p:spPr>
          <a:xfrm>
            <a:off x="2589212" y="4595897"/>
            <a:ext cx="838200" cy="238322"/>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sp>
        <p:nvSpPr>
          <p:cNvPr id="4" name="TextBox 3">
            <a:extLst>
              <a:ext uri="{FF2B5EF4-FFF2-40B4-BE49-F238E27FC236}">
                <a16:creationId xmlns:a16="http://schemas.microsoft.com/office/drawing/2014/main" id="{CB71A002-CE5B-4CB4-8BCD-731BB87EAF64}"/>
              </a:ext>
            </a:extLst>
          </p:cNvPr>
          <p:cNvSpPr txBox="1"/>
          <p:nvPr/>
        </p:nvSpPr>
        <p:spPr>
          <a:xfrm>
            <a:off x="1251967" y="4850757"/>
            <a:ext cx="7467600" cy="1200329"/>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3"/>
              <a:tabLst/>
              <a:defRPr/>
            </a:pPr>
            <a:r>
              <a:rPr kumimoji="0" lang="en-US" sz="1800" b="0" i="0" u="none" strike="noStrike" kern="1200" cap="none" spc="0" normalizeH="0" baseline="0" noProof="0" dirty="0">
                <a:ln>
                  <a:noFill/>
                </a:ln>
                <a:solidFill>
                  <a:prstClr val="white"/>
                </a:solidFill>
                <a:effectLst/>
                <a:uLnTx/>
                <a:uFillTx/>
                <a:latin typeface="Corbel"/>
                <a:ea typeface="+mn-ea"/>
                <a:cs typeface="+mn-cs"/>
              </a:rPr>
              <a:t>Again, run the executable within a debugger (</a:t>
            </a:r>
            <a:r>
              <a:rPr kumimoji="0" lang="en-US" sz="1800" b="0" i="0" u="none" strike="noStrike" kern="1200" cap="none" spc="0" normalizeH="0" baseline="0" noProof="0" dirty="0" err="1">
                <a:ln>
                  <a:noFill/>
                </a:ln>
                <a:solidFill>
                  <a:prstClr val="white"/>
                </a:solidFill>
                <a:effectLst/>
                <a:uLnTx/>
                <a:uFillTx/>
                <a:latin typeface="Corbel"/>
                <a:ea typeface="+mn-ea"/>
                <a:cs typeface="+mn-cs"/>
              </a:rPr>
              <a:t>gdb</a:t>
            </a:r>
            <a:r>
              <a:rPr kumimoji="0" lang="en-US" sz="1800" b="0" i="0" u="none" strike="noStrike" kern="1200" cap="none" spc="0" normalizeH="0" baseline="0" noProof="0" dirty="0">
                <a:ln>
                  <a:noFill/>
                </a:ln>
                <a:solidFill>
                  <a:prstClr val="white"/>
                </a:solidFill>
                <a:effectLst/>
                <a:uLnTx/>
                <a:uFillTx/>
                <a:latin typeface="Corbel"/>
                <a:ea typeface="+mn-ea"/>
                <a:cs typeface="+mn-cs"/>
              </a:rPr>
              <a:t>)</a:t>
            </a:r>
          </a:p>
          <a:p>
            <a:pPr marL="800100" marR="0" lvl="1" indent="-342900" algn="l" defTabSz="914400" rtl="0" eaLnBrk="1" fontAlgn="auto" latinLnBrk="0" hangingPunct="1">
              <a:lnSpc>
                <a:spcPct val="100000"/>
              </a:lnSpc>
              <a:spcBef>
                <a:spcPts val="0"/>
              </a:spcBef>
              <a:spcAft>
                <a:spcPts val="0"/>
              </a:spcAft>
              <a:buClrTx/>
              <a:buSzTx/>
              <a:buFont typeface="+mj-lt"/>
              <a:buAutoNum type="arabicPeriod" startAt="3"/>
              <a:tabLst/>
              <a:defRPr/>
            </a:pPr>
            <a:r>
              <a:rPr kumimoji="0" lang="en-US" sz="1800" b="0" i="0" u="none" strike="noStrike" kern="1200" cap="none" spc="0" normalizeH="0" baseline="0" noProof="0" dirty="0">
                <a:ln>
                  <a:noFill/>
                </a:ln>
                <a:solidFill>
                  <a:prstClr val="white"/>
                </a:solidFill>
                <a:effectLst/>
                <a:uLnTx/>
                <a:uFillTx/>
                <a:latin typeface="Corbel"/>
                <a:ea typeface="+mn-ea"/>
                <a:cs typeface="+mn-cs"/>
              </a:rPr>
              <a:t>Since it is stripped there are no internal libraries to exploit, but we can exploit a vulnerable function – </a:t>
            </a:r>
            <a:r>
              <a:rPr kumimoji="0" lang="en-US" sz="1800" b="0" i="0" u="none" strike="noStrike" kern="1200" cap="none" spc="0" normalizeH="0" baseline="0" noProof="0" dirty="0" err="1">
                <a:ln>
                  <a:noFill/>
                </a:ln>
                <a:solidFill>
                  <a:prstClr val="white"/>
                </a:solidFill>
                <a:effectLst/>
                <a:uLnTx/>
                <a:uFillTx/>
                <a:latin typeface="Corbel"/>
                <a:ea typeface="+mn-ea"/>
                <a:cs typeface="+mn-cs"/>
              </a:rPr>
              <a:t>strcpy</a:t>
            </a:r>
            <a:r>
              <a:rPr kumimoji="0" lang="en-US" sz="1800" b="0" i="0" u="none" strike="noStrike" kern="1200" cap="none" spc="0" normalizeH="0" baseline="0" noProof="0" dirty="0">
                <a:ln>
                  <a:noFill/>
                </a:ln>
                <a:solidFill>
                  <a:prstClr val="white"/>
                </a:solidFill>
                <a:effectLst/>
                <a:uLnTx/>
                <a:uFillTx/>
                <a:latin typeface="Corbel"/>
                <a:ea typeface="+mn-ea"/>
                <a:cs typeface="+mn-cs"/>
              </a:rPr>
              <a:t>()</a:t>
            </a:r>
          </a:p>
          <a:p>
            <a:pPr marL="800100" marR="0" lvl="1" indent="-342900" algn="l" defTabSz="914400" rtl="0" eaLnBrk="1" fontAlgn="auto" latinLnBrk="0" hangingPunct="1">
              <a:lnSpc>
                <a:spcPct val="100000"/>
              </a:lnSpc>
              <a:spcBef>
                <a:spcPts val="0"/>
              </a:spcBef>
              <a:spcAft>
                <a:spcPts val="0"/>
              </a:spcAft>
              <a:buClrTx/>
              <a:buSzTx/>
              <a:buFont typeface="+mj-lt"/>
              <a:buAutoNum type="arabicPeriod" startAt="3"/>
              <a:tabLst/>
              <a:defRPr/>
            </a:pPr>
            <a:r>
              <a:rPr kumimoji="0" lang="en-US" sz="1800" b="0" i="0" u="none" strike="noStrike" kern="1200" cap="none" spc="0" normalizeH="0" baseline="0" noProof="0" dirty="0">
                <a:ln>
                  <a:noFill/>
                </a:ln>
                <a:solidFill>
                  <a:prstClr val="white"/>
                </a:solidFill>
                <a:effectLst/>
                <a:uLnTx/>
                <a:uFillTx/>
                <a:latin typeface="Corbel"/>
                <a:ea typeface="+mn-ea"/>
                <a:cs typeface="+mn-cs"/>
              </a:rPr>
              <a:t>Set a breakpoint on </a:t>
            </a:r>
            <a:r>
              <a:rPr kumimoji="0" lang="en-US" sz="1800" b="0" i="0" u="none" strike="noStrike" kern="1200" cap="none" spc="0" normalizeH="0" baseline="0" noProof="0" dirty="0" err="1">
                <a:ln>
                  <a:noFill/>
                </a:ln>
                <a:solidFill>
                  <a:prstClr val="white"/>
                </a:solidFill>
                <a:effectLst/>
                <a:uLnTx/>
                <a:uFillTx/>
                <a:latin typeface="Corbel"/>
                <a:ea typeface="+mn-ea"/>
                <a:cs typeface="+mn-cs"/>
              </a:rPr>
              <a:t>strcpy</a:t>
            </a:r>
            <a:endParaRPr kumimoji="0" lang="en-US" sz="1800" b="0" i="0" u="none" strike="noStrike" kern="1200" cap="none" spc="0" normalizeH="0" baseline="0" noProof="0" dirty="0">
              <a:ln>
                <a:noFill/>
              </a:ln>
              <a:solidFill>
                <a:prstClr val="white"/>
              </a:solidFill>
              <a:effectLst/>
              <a:uLnTx/>
              <a:uFillTx/>
              <a:latin typeface="Corbel"/>
              <a:ea typeface="+mn-ea"/>
              <a:cs typeface="+mn-cs"/>
            </a:endParaRPr>
          </a:p>
        </p:txBody>
      </p:sp>
      <p:sp>
        <p:nvSpPr>
          <p:cNvPr id="7" name="Arrow: Curved Right 6">
            <a:extLst>
              <a:ext uri="{FF2B5EF4-FFF2-40B4-BE49-F238E27FC236}">
                <a16:creationId xmlns:a16="http://schemas.microsoft.com/office/drawing/2014/main" id="{568755C6-6AFB-4C15-B008-19C3445BF136}"/>
              </a:ext>
            </a:extLst>
          </p:cNvPr>
          <p:cNvSpPr/>
          <p:nvPr/>
        </p:nvSpPr>
        <p:spPr>
          <a:xfrm rot="10800000" flipH="1">
            <a:off x="514560" y="2980148"/>
            <a:ext cx="1219200" cy="296345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2" name="Picture 11" descr="A picture containing background pattern&#10;&#10;Description automatically generated">
            <a:extLst>
              <a:ext uri="{FF2B5EF4-FFF2-40B4-BE49-F238E27FC236}">
                <a16:creationId xmlns:a16="http://schemas.microsoft.com/office/drawing/2014/main" id="{6262F2D2-97A0-46A8-AE49-8B3D093548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8812" y="5105400"/>
            <a:ext cx="1041547" cy="1487925"/>
          </a:xfrm>
          <a:prstGeom prst="rect">
            <a:avLst/>
          </a:prstGeom>
          <a:noFill/>
        </p:spPr>
      </p:pic>
    </p:spTree>
    <p:extLst>
      <p:ext uri="{BB962C8B-B14F-4D97-AF65-F5344CB8AC3E}">
        <p14:creationId xmlns:p14="http://schemas.microsoft.com/office/powerpoint/2010/main" val="2011756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background pattern&#10;&#10;Description automatically generated">
            <a:extLst>
              <a:ext uri="{FF2B5EF4-FFF2-40B4-BE49-F238E27FC236}">
                <a16:creationId xmlns:a16="http://schemas.microsoft.com/office/drawing/2014/main" id="{0ACFC561-A207-4C96-9338-867C379003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6962" y="5943600"/>
            <a:ext cx="457200" cy="653143"/>
          </a:xfrm>
          <a:prstGeom prst="rect">
            <a:avLst/>
          </a:prstGeom>
          <a:noFill/>
        </p:spPr>
      </p:pic>
      <p:sp>
        <p:nvSpPr>
          <p:cNvPr id="6" name="Title 1">
            <a:extLst>
              <a:ext uri="{FF2B5EF4-FFF2-40B4-BE49-F238E27FC236}">
                <a16:creationId xmlns:a16="http://schemas.microsoft.com/office/drawing/2014/main" id="{086CE58D-9828-4A8D-BF2E-67F539FCB524}"/>
              </a:ext>
            </a:extLst>
          </p:cNvPr>
          <p:cNvSpPr txBox="1">
            <a:spLocks/>
          </p:cNvSpPr>
          <p:nvPr/>
        </p:nvSpPr>
        <p:spPr>
          <a:xfrm>
            <a:off x="989012" y="304800"/>
            <a:ext cx="9144001" cy="762000"/>
          </a:xfrm>
          <a:prstGeom prst="rect">
            <a:avLst/>
          </a:prstGeom>
        </p:spPr>
        <p:txBody>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dirty="0"/>
              <a:t>Identify Vulnerable Condition (cont’d)</a:t>
            </a:r>
          </a:p>
        </p:txBody>
      </p:sp>
      <p:sp>
        <p:nvSpPr>
          <p:cNvPr id="7" name="TextBox 6">
            <a:extLst>
              <a:ext uri="{FF2B5EF4-FFF2-40B4-BE49-F238E27FC236}">
                <a16:creationId xmlns:a16="http://schemas.microsoft.com/office/drawing/2014/main" id="{D5488DE0-70F9-444C-939F-74C44A8065D1}"/>
              </a:ext>
            </a:extLst>
          </p:cNvPr>
          <p:cNvSpPr txBox="1"/>
          <p:nvPr/>
        </p:nvSpPr>
        <p:spPr>
          <a:xfrm>
            <a:off x="989012" y="826817"/>
            <a:ext cx="9296400" cy="369332"/>
          </a:xfrm>
          <a:prstGeom prst="rect">
            <a:avLst/>
          </a:prstGeom>
          <a:noFill/>
        </p:spPr>
        <p:txBody>
          <a:bodyPr wrap="square" rtlCol="0">
            <a:spAutoFit/>
          </a:bodyPr>
          <a:lstStyle/>
          <a:p>
            <a:pPr marL="342900" indent="-342900">
              <a:buFont typeface="+mj-lt"/>
              <a:buAutoNum type="arabicPeriod" startAt="4"/>
            </a:pPr>
            <a:r>
              <a:rPr lang="en-US" dirty="0"/>
              <a:t>Run within the debugger to the breakpoint, then examine the executable stack pointer (ESP)</a:t>
            </a:r>
          </a:p>
        </p:txBody>
      </p:sp>
      <p:pic>
        <p:nvPicPr>
          <p:cNvPr id="9" name="Picture 8" descr="Chart, text&#10;&#10;Description automatically generated">
            <a:extLst>
              <a:ext uri="{FF2B5EF4-FFF2-40B4-BE49-F238E27FC236}">
                <a16:creationId xmlns:a16="http://schemas.microsoft.com/office/drawing/2014/main" id="{02CF6A32-D729-4163-80A2-457B39EFD9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0774" y="1196149"/>
            <a:ext cx="4552950" cy="857250"/>
          </a:xfrm>
          <a:prstGeom prst="rect">
            <a:avLst/>
          </a:prstGeom>
        </p:spPr>
      </p:pic>
      <p:pic>
        <p:nvPicPr>
          <p:cNvPr id="11" name="Picture 10" descr="Text&#10;&#10;Description automatically generated">
            <a:extLst>
              <a:ext uri="{FF2B5EF4-FFF2-40B4-BE49-F238E27FC236}">
                <a16:creationId xmlns:a16="http://schemas.microsoft.com/office/drawing/2014/main" id="{8F522E55-A1D9-463A-BCD9-81CA06A036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3724" y="1196149"/>
            <a:ext cx="5257800" cy="4010187"/>
          </a:xfrm>
          <a:prstGeom prst="rect">
            <a:avLst/>
          </a:prstGeom>
        </p:spPr>
      </p:pic>
      <p:pic>
        <p:nvPicPr>
          <p:cNvPr id="17" name="Picture 16" descr="Text&#10;&#10;Description automatically generated">
            <a:extLst>
              <a:ext uri="{FF2B5EF4-FFF2-40B4-BE49-F238E27FC236}">
                <a16:creationId xmlns:a16="http://schemas.microsoft.com/office/drawing/2014/main" id="{DF99885B-9028-4B1F-8440-9DB2F998A5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96144" y="2102036"/>
            <a:ext cx="4295775" cy="3419475"/>
          </a:xfrm>
          <a:prstGeom prst="rect">
            <a:avLst/>
          </a:prstGeom>
        </p:spPr>
      </p:pic>
      <p:sp>
        <p:nvSpPr>
          <p:cNvPr id="18" name="TextBox 17">
            <a:extLst>
              <a:ext uri="{FF2B5EF4-FFF2-40B4-BE49-F238E27FC236}">
                <a16:creationId xmlns:a16="http://schemas.microsoft.com/office/drawing/2014/main" id="{9F50B373-47E9-4888-A611-9FE7799FA1FD}"/>
              </a:ext>
            </a:extLst>
          </p:cNvPr>
          <p:cNvSpPr txBox="1"/>
          <p:nvPr/>
        </p:nvSpPr>
        <p:spPr>
          <a:xfrm>
            <a:off x="1496144" y="5570148"/>
            <a:ext cx="6884268" cy="369332"/>
          </a:xfrm>
          <a:prstGeom prst="rect">
            <a:avLst/>
          </a:prstGeom>
          <a:noFill/>
        </p:spPr>
        <p:txBody>
          <a:bodyPr wrap="square" rtlCol="0">
            <a:spAutoFit/>
          </a:bodyPr>
          <a:lstStyle/>
          <a:p>
            <a:r>
              <a:rPr lang="en-US" dirty="0"/>
              <a:t>Seems to be an argument to the program itself…</a:t>
            </a:r>
          </a:p>
        </p:txBody>
      </p:sp>
      <p:cxnSp>
        <p:nvCxnSpPr>
          <p:cNvPr id="20" name="Connector: Elbow 19">
            <a:extLst>
              <a:ext uri="{FF2B5EF4-FFF2-40B4-BE49-F238E27FC236}">
                <a16:creationId xmlns:a16="http://schemas.microsoft.com/office/drawing/2014/main" id="{B84780C6-D11D-49D8-8C1A-A58878C5BFB1}"/>
              </a:ext>
            </a:extLst>
          </p:cNvPr>
          <p:cNvCxnSpPr>
            <a:cxnSpLocks/>
            <a:stCxn id="18" idx="1"/>
          </p:cNvCxnSpPr>
          <p:nvPr/>
        </p:nvCxnSpPr>
        <p:spPr>
          <a:xfrm rot="10800000" flipH="1">
            <a:off x="1496144" y="3021764"/>
            <a:ext cx="178668" cy="2733050"/>
          </a:xfrm>
          <a:prstGeom prst="bentConnector4">
            <a:avLst>
              <a:gd name="adj1" fmla="val -127947"/>
              <a:gd name="adj2" fmla="val 100092"/>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343E780-C9B5-478E-9BA1-7389DCE51314}"/>
              </a:ext>
            </a:extLst>
          </p:cNvPr>
          <p:cNvSpPr txBox="1"/>
          <p:nvPr/>
        </p:nvSpPr>
        <p:spPr>
          <a:xfrm>
            <a:off x="1496143" y="5830669"/>
            <a:ext cx="6884268" cy="646331"/>
          </a:xfrm>
          <a:prstGeom prst="rect">
            <a:avLst/>
          </a:prstGeom>
          <a:noFill/>
        </p:spPr>
        <p:txBody>
          <a:bodyPr wrap="square" rtlCol="0">
            <a:spAutoFit/>
          </a:bodyPr>
          <a:lstStyle/>
          <a:p>
            <a:r>
              <a:rPr lang="en-US" dirty="0"/>
              <a:t>Seems to be second argument to </a:t>
            </a:r>
            <a:r>
              <a:rPr lang="en-US" dirty="0" err="1"/>
              <a:t>strcpy</a:t>
            </a:r>
            <a:r>
              <a:rPr lang="en-US" dirty="0"/>
              <a:t>()… prints out whatever is input (load effective address)</a:t>
            </a:r>
          </a:p>
        </p:txBody>
      </p:sp>
      <p:cxnSp>
        <p:nvCxnSpPr>
          <p:cNvPr id="29" name="Connector: Elbow 28">
            <a:extLst>
              <a:ext uri="{FF2B5EF4-FFF2-40B4-BE49-F238E27FC236}">
                <a16:creationId xmlns:a16="http://schemas.microsoft.com/office/drawing/2014/main" id="{708B28A7-0113-4A73-A4E4-CA7CEC1EA077}"/>
              </a:ext>
            </a:extLst>
          </p:cNvPr>
          <p:cNvCxnSpPr>
            <a:stCxn id="27" idx="1"/>
          </p:cNvCxnSpPr>
          <p:nvPr/>
        </p:nvCxnSpPr>
        <p:spPr>
          <a:xfrm rot="10800000" flipH="1">
            <a:off x="1496143" y="3174167"/>
            <a:ext cx="178668" cy="2979669"/>
          </a:xfrm>
          <a:prstGeom prst="bentConnector4">
            <a:avLst>
              <a:gd name="adj1" fmla="val -50696"/>
              <a:gd name="adj2" fmla="val 100007"/>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3682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background pattern&#10;&#10;Description automatically generated">
            <a:extLst>
              <a:ext uri="{FF2B5EF4-FFF2-40B4-BE49-F238E27FC236}">
                <a16:creationId xmlns:a16="http://schemas.microsoft.com/office/drawing/2014/main" id="{0ACFC561-A207-4C96-9338-867C379003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6962" y="5943600"/>
            <a:ext cx="457200" cy="653143"/>
          </a:xfrm>
          <a:prstGeom prst="rect">
            <a:avLst/>
          </a:prstGeom>
          <a:noFill/>
        </p:spPr>
      </p:pic>
      <p:sp>
        <p:nvSpPr>
          <p:cNvPr id="6" name="Title 1">
            <a:extLst>
              <a:ext uri="{FF2B5EF4-FFF2-40B4-BE49-F238E27FC236}">
                <a16:creationId xmlns:a16="http://schemas.microsoft.com/office/drawing/2014/main" id="{086CE58D-9828-4A8D-BF2E-67F539FCB524}"/>
              </a:ext>
            </a:extLst>
          </p:cNvPr>
          <p:cNvSpPr txBox="1">
            <a:spLocks/>
          </p:cNvSpPr>
          <p:nvPr/>
        </p:nvSpPr>
        <p:spPr>
          <a:xfrm>
            <a:off x="989012" y="304800"/>
            <a:ext cx="9144001" cy="762000"/>
          </a:xfrm>
          <a:prstGeom prst="rect">
            <a:avLst/>
          </a:prstGeom>
        </p:spPr>
        <p:txBody>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dirty="0"/>
              <a:t>Identify Vulnerable Condition (cont’d)</a:t>
            </a:r>
          </a:p>
        </p:txBody>
      </p:sp>
      <p:sp>
        <p:nvSpPr>
          <p:cNvPr id="7" name="TextBox 6">
            <a:extLst>
              <a:ext uri="{FF2B5EF4-FFF2-40B4-BE49-F238E27FC236}">
                <a16:creationId xmlns:a16="http://schemas.microsoft.com/office/drawing/2014/main" id="{D5488DE0-70F9-444C-939F-74C44A8065D1}"/>
              </a:ext>
            </a:extLst>
          </p:cNvPr>
          <p:cNvSpPr txBox="1"/>
          <p:nvPr/>
        </p:nvSpPr>
        <p:spPr>
          <a:xfrm>
            <a:off x="989012" y="826817"/>
            <a:ext cx="9753600" cy="369332"/>
          </a:xfrm>
          <a:prstGeom prst="rect">
            <a:avLst/>
          </a:prstGeom>
          <a:noFill/>
        </p:spPr>
        <p:txBody>
          <a:bodyPr wrap="square" rtlCol="0">
            <a:spAutoFit/>
          </a:bodyPr>
          <a:lstStyle/>
          <a:p>
            <a:pPr marL="342900" indent="-342900">
              <a:buFont typeface="+mj-lt"/>
              <a:buAutoNum type="arabicPeriod" startAt="5"/>
            </a:pPr>
            <a:r>
              <a:rPr lang="en-US" dirty="0"/>
              <a:t>Run within the debugger to the breakpoint, and provide input and run to breakpoint and examine</a:t>
            </a:r>
          </a:p>
        </p:txBody>
      </p:sp>
      <p:pic>
        <p:nvPicPr>
          <p:cNvPr id="4" name="Picture 3">
            <a:extLst>
              <a:ext uri="{FF2B5EF4-FFF2-40B4-BE49-F238E27FC236}">
                <a16:creationId xmlns:a16="http://schemas.microsoft.com/office/drawing/2014/main" id="{FDA50252-E59D-4AA4-9F6F-245D91EB4A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1750" y="1196149"/>
            <a:ext cx="5272087" cy="4321607"/>
          </a:xfrm>
          <a:prstGeom prst="rect">
            <a:avLst/>
          </a:prstGeom>
        </p:spPr>
      </p:pic>
      <p:pic>
        <p:nvPicPr>
          <p:cNvPr id="8" name="Picture 7">
            <a:extLst>
              <a:ext uri="{FF2B5EF4-FFF2-40B4-BE49-F238E27FC236}">
                <a16:creationId xmlns:a16="http://schemas.microsoft.com/office/drawing/2014/main" id="{E4885CB2-84B8-4D94-B114-233DB7DB72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1750" y="5629852"/>
            <a:ext cx="6648450" cy="704850"/>
          </a:xfrm>
          <a:prstGeom prst="rect">
            <a:avLst/>
          </a:prstGeom>
        </p:spPr>
      </p:pic>
      <p:sp>
        <p:nvSpPr>
          <p:cNvPr id="10" name="Oval 9">
            <a:extLst>
              <a:ext uri="{FF2B5EF4-FFF2-40B4-BE49-F238E27FC236}">
                <a16:creationId xmlns:a16="http://schemas.microsoft.com/office/drawing/2014/main" id="{3A244FD0-C5E6-4B9C-BA32-864907FD5E89}"/>
              </a:ext>
            </a:extLst>
          </p:cNvPr>
          <p:cNvSpPr/>
          <p:nvPr/>
        </p:nvSpPr>
        <p:spPr>
          <a:xfrm>
            <a:off x="5408612" y="5783892"/>
            <a:ext cx="1152825" cy="30480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peech Bubble: Rectangle 11">
            <a:extLst>
              <a:ext uri="{FF2B5EF4-FFF2-40B4-BE49-F238E27FC236}">
                <a16:creationId xmlns:a16="http://schemas.microsoft.com/office/drawing/2014/main" id="{543AC0E1-AA48-4FF2-AE08-4D48876AC09A}"/>
              </a:ext>
            </a:extLst>
          </p:cNvPr>
          <p:cNvSpPr/>
          <p:nvPr/>
        </p:nvSpPr>
        <p:spPr>
          <a:xfrm>
            <a:off x="7542212" y="4572000"/>
            <a:ext cx="1447800" cy="945756"/>
          </a:xfrm>
          <a:prstGeom prst="wedgeRectCallout">
            <a:avLst>
              <a:gd name="adj1" fmla="val -126295"/>
              <a:gd name="adj2" fmla="val 843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Second argument that is written back to </a:t>
            </a:r>
            <a:r>
              <a:rPr lang="en-US" sz="1400" dirty="0" err="1"/>
              <a:t>stdout</a:t>
            </a:r>
            <a:r>
              <a:rPr lang="en-US" sz="1400" dirty="0"/>
              <a:t>()</a:t>
            </a:r>
          </a:p>
        </p:txBody>
      </p:sp>
    </p:spTree>
    <p:extLst>
      <p:ext uri="{BB962C8B-B14F-4D97-AF65-F5344CB8AC3E}">
        <p14:creationId xmlns:p14="http://schemas.microsoft.com/office/powerpoint/2010/main" val="618162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background pattern&#10;&#10;Description automatically generated">
            <a:extLst>
              <a:ext uri="{FF2B5EF4-FFF2-40B4-BE49-F238E27FC236}">
                <a16:creationId xmlns:a16="http://schemas.microsoft.com/office/drawing/2014/main" id="{0ACFC561-A207-4C96-9338-867C379003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6962" y="5943600"/>
            <a:ext cx="457200" cy="653143"/>
          </a:xfrm>
          <a:prstGeom prst="rect">
            <a:avLst/>
          </a:prstGeom>
          <a:noFill/>
        </p:spPr>
      </p:pic>
      <p:sp>
        <p:nvSpPr>
          <p:cNvPr id="6" name="Title 1">
            <a:extLst>
              <a:ext uri="{FF2B5EF4-FFF2-40B4-BE49-F238E27FC236}">
                <a16:creationId xmlns:a16="http://schemas.microsoft.com/office/drawing/2014/main" id="{086CE58D-9828-4A8D-BF2E-67F539FCB524}"/>
              </a:ext>
            </a:extLst>
          </p:cNvPr>
          <p:cNvSpPr txBox="1">
            <a:spLocks/>
          </p:cNvSpPr>
          <p:nvPr/>
        </p:nvSpPr>
        <p:spPr>
          <a:xfrm>
            <a:off x="989012" y="304800"/>
            <a:ext cx="9144001" cy="762000"/>
          </a:xfrm>
          <a:prstGeom prst="rect">
            <a:avLst/>
          </a:prstGeom>
        </p:spPr>
        <p:txBody>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dirty="0"/>
              <a:t>Determine EIP Offset</a:t>
            </a:r>
          </a:p>
        </p:txBody>
      </p:sp>
      <p:sp>
        <p:nvSpPr>
          <p:cNvPr id="7" name="TextBox 6">
            <a:extLst>
              <a:ext uri="{FF2B5EF4-FFF2-40B4-BE49-F238E27FC236}">
                <a16:creationId xmlns:a16="http://schemas.microsoft.com/office/drawing/2014/main" id="{D5488DE0-70F9-444C-939F-74C44A8065D1}"/>
              </a:ext>
            </a:extLst>
          </p:cNvPr>
          <p:cNvSpPr txBox="1"/>
          <p:nvPr/>
        </p:nvSpPr>
        <p:spPr>
          <a:xfrm>
            <a:off x="989012" y="826817"/>
            <a:ext cx="9296400" cy="646331"/>
          </a:xfrm>
          <a:prstGeom prst="rect">
            <a:avLst/>
          </a:prstGeom>
          <a:noFill/>
        </p:spPr>
        <p:txBody>
          <a:bodyPr wrap="square" rtlCol="0">
            <a:spAutoFit/>
          </a:bodyPr>
          <a:lstStyle/>
          <a:p>
            <a:pPr marL="342900" indent="-342900">
              <a:buFont typeface="+mj-lt"/>
              <a:buAutoNum type="arabicPeriod"/>
            </a:pPr>
            <a:r>
              <a:rPr lang="en-US" dirty="0"/>
              <a:t>Start the debugger with the binary loaded and create a pattern</a:t>
            </a:r>
          </a:p>
          <a:p>
            <a:pPr marL="800100" lvl="1" indent="-342900">
              <a:buFont typeface="+mj-lt"/>
              <a:buAutoNum type="alphaLcParenR"/>
            </a:pPr>
            <a:r>
              <a:rPr lang="en-US" dirty="0" err="1"/>
              <a:t>gdb-peda</a:t>
            </a:r>
            <a:r>
              <a:rPr lang="en-US" dirty="0"/>
              <a:t>$ </a:t>
            </a:r>
            <a:r>
              <a:rPr lang="en-US" dirty="0" err="1"/>
              <a:t>pattern_create</a:t>
            </a:r>
            <a:r>
              <a:rPr lang="en-US" dirty="0"/>
              <a:t> 400</a:t>
            </a:r>
          </a:p>
        </p:txBody>
      </p:sp>
      <p:sp>
        <p:nvSpPr>
          <p:cNvPr id="18" name="TextBox 17">
            <a:extLst>
              <a:ext uri="{FF2B5EF4-FFF2-40B4-BE49-F238E27FC236}">
                <a16:creationId xmlns:a16="http://schemas.microsoft.com/office/drawing/2014/main" id="{9F50B373-47E9-4888-A611-9FE7799FA1FD}"/>
              </a:ext>
            </a:extLst>
          </p:cNvPr>
          <p:cNvSpPr txBox="1"/>
          <p:nvPr/>
        </p:nvSpPr>
        <p:spPr>
          <a:xfrm>
            <a:off x="1530498" y="5342771"/>
            <a:ext cx="8395435" cy="646331"/>
          </a:xfrm>
          <a:prstGeom prst="rect">
            <a:avLst/>
          </a:prstGeom>
          <a:noFill/>
        </p:spPr>
        <p:txBody>
          <a:bodyPr wrap="square" rtlCol="0">
            <a:spAutoFit/>
          </a:bodyPr>
          <a:lstStyle/>
          <a:p>
            <a:r>
              <a:rPr lang="en-US" dirty="0"/>
              <a:t>Now we know that the offset up to the overflow condition is 390 characters!! So, let’s use this information to try and take control of EIP.</a:t>
            </a:r>
          </a:p>
        </p:txBody>
      </p:sp>
      <p:pic>
        <p:nvPicPr>
          <p:cNvPr id="36" name="Picture 35" descr="Text&#10;&#10;Description automatically generated">
            <a:extLst>
              <a:ext uri="{FF2B5EF4-FFF2-40B4-BE49-F238E27FC236}">
                <a16:creationId xmlns:a16="http://schemas.microsoft.com/office/drawing/2014/main" id="{D856A0D3-FA2A-408F-95AF-207F07FE49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0498" y="1515229"/>
            <a:ext cx="5248275" cy="2628900"/>
          </a:xfrm>
          <a:prstGeom prst="rect">
            <a:avLst/>
          </a:prstGeom>
        </p:spPr>
      </p:pic>
      <p:sp>
        <p:nvSpPr>
          <p:cNvPr id="38" name="TextBox 37">
            <a:extLst>
              <a:ext uri="{FF2B5EF4-FFF2-40B4-BE49-F238E27FC236}">
                <a16:creationId xmlns:a16="http://schemas.microsoft.com/office/drawing/2014/main" id="{0D8139CC-5DCB-4C56-B6C5-EA097FF5253C}"/>
              </a:ext>
            </a:extLst>
          </p:cNvPr>
          <p:cNvSpPr txBox="1"/>
          <p:nvPr/>
        </p:nvSpPr>
        <p:spPr>
          <a:xfrm>
            <a:off x="1141412" y="4210807"/>
            <a:ext cx="9296400" cy="646331"/>
          </a:xfrm>
          <a:prstGeom prst="rect">
            <a:avLst/>
          </a:prstGeom>
          <a:noFill/>
        </p:spPr>
        <p:txBody>
          <a:bodyPr wrap="square" rtlCol="0">
            <a:spAutoFit/>
          </a:bodyPr>
          <a:lstStyle/>
          <a:p>
            <a:pPr marL="342900" indent="-342900">
              <a:buFont typeface="+mj-lt"/>
              <a:buAutoNum type="arabicPeriod" startAt="2"/>
            </a:pPr>
            <a:r>
              <a:rPr lang="en-US" dirty="0"/>
              <a:t>Calculate the pattern offset</a:t>
            </a:r>
          </a:p>
          <a:p>
            <a:pPr marL="800100" lvl="1" indent="-342900">
              <a:buFont typeface="+mj-lt"/>
              <a:buAutoNum type="arabicPeriod" startAt="2"/>
            </a:pPr>
            <a:r>
              <a:rPr lang="en-US" dirty="0" err="1"/>
              <a:t>gdb-peda</a:t>
            </a:r>
            <a:r>
              <a:rPr lang="en-US" dirty="0"/>
              <a:t>$ </a:t>
            </a:r>
            <a:r>
              <a:rPr lang="en-US" dirty="0" err="1"/>
              <a:t>pattern_offset</a:t>
            </a:r>
            <a:r>
              <a:rPr lang="en-US" dirty="0"/>
              <a:t> 0x5a254177</a:t>
            </a:r>
          </a:p>
        </p:txBody>
      </p:sp>
      <p:pic>
        <p:nvPicPr>
          <p:cNvPr id="40" name="Picture 39" descr="Text&#10;&#10;Description automatically generated">
            <a:extLst>
              <a:ext uri="{FF2B5EF4-FFF2-40B4-BE49-F238E27FC236}">
                <a16:creationId xmlns:a16="http://schemas.microsoft.com/office/drawing/2014/main" id="{DA88C2C1-767E-4CAC-B076-0F189E553A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6412" y="1221114"/>
            <a:ext cx="5048250" cy="2923015"/>
          </a:xfrm>
          <a:prstGeom prst="rect">
            <a:avLst/>
          </a:prstGeom>
        </p:spPr>
      </p:pic>
      <p:pic>
        <p:nvPicPr>
          <p:cNvPr id="42" name="Picture 41">
            <a:extLst>
              <a:ext uri="{FF2B5EF4-FFF2-40B4-BE49-F238E27FC236}">
                <a16:creationId xmlns:a16="http://schemas.microsoft.com/office/drawing/2014/main" id="{6E1579FB-5E44-44E7-9877-E821E38C4D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51463" y="4857138"/>
            <a:ext cx="3276600" cy="361950"/>
          </a:xfrm>
          <a:prstGeom prst="rect">
            <a:avLst/>
          </a:prstGeom>
        </p:spPr>
      </p:pic>
      <p:cxnSp>
        <p:nvCxnSpPr>
          <p:cNvPr id="44" name="Straight Arrow Connector 43">
            <a:extLst>
              <a:ext uri="{FF2B5EF4-FFF2-40B4-BE49-F238E27FC236}">
                <a16:creationId xmlns:a16="http://schemas.microsoft.com/office/drawing/2014/main" id="{41B2C3E2-614D-4939-8DA7-DD5E63F5F147}"/>
              </a:ext>
            </a:extLst>
          </p:cNvPr>
          <p:cNvCxnSpPr/>
          <p:nvPr/>
        </p:nvCxnSpPr>
        <p:spPr>
          <a:xfrm flipV="1">
            <a:off x="5789612" y="4186210"/>
            <a:ext cx="1066800" cy="461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572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12803" y="381000"/>
            <a:ext cx="9144001" cy="685800"/>
          </a:xfrm>
        </p:spPr>
        <p:txBody>
          <a:bodyPr/>
          <a:lstStyle/>
          <a:p>
            <a:r>
              <a:rPr lang="en-US" dirty="0"/>
              <a:t>Content</a:t>
            </a:r>
          </a:p>
        </p:txBody>
      </p:sp>
      <p:sp>
        <p:nvSpPr>
          <p:cNvPr id="14" name="Content Placeholder 13"/>
          <p:cNvSpPr>
            <a:spLocks noGrp="1"/>
          </p:cNvSpPr>
          <p:nvPr>
            <p:ph idx="1"/>
          </p:nvPr>
        </p:nvSpPr>
        <p:spPr>
          <a:xfrm>
            <a:off x="1527216" y="1143000"/>
            <a:ext cx="9134391" cy="4114801"/>
          </a:xfrm>
        </p:spPr>
        <p:txBody>
          <a:bodyPr>
            <a:normAutofit fontScale="85000" lnSpcReduction="20000"/>
          </a:bodyPr>
          <a:lstStyle/>
          <a:p>
            <a:r>
              <a:rPr lang="en-US" dirty="0"/>
              <a:t>About …</a:t>
            </a:r>
          </a:p>
          <a:p>
            <a:r>
              <a:rPr lang="en-US" dirty="0"/>
              <a:t>Overview</a:t>
            </a:r>
          </a:p>
          <a:p>
            <a:pPr lvl="1"/>
            <a:r>
              <a:rPr lang="en-US" dirty="0"/>
              <a:t>What is a buffer overflow?</a:t>
            </a:r>
          </a:p>
          <a:p>
            <a:pPr lvl="1"/>
            <a:r>
              <a:rPr lang="en-US" dirty="0"/>
              <a:t>Do Buffer overflows still matter?</a:t>
            </a:r>
          </a:p>
          <a:p>
            <a:pPr lvl="1"/>
            <a:r>
              <a:rPr lang="en-US" dirty="0"/>
              <a:t>Statistics</a:t>
            </a:r>
          </a:p>
          <a:p>
            <a:r>
              <a:rPr lang="en-US" dirty="0"/>
              <a:t>High-Level Exploit Steps</a:t>
            </a:r>
          </a:p>
          <a:p>
            <a:pPr lvl="1"/>
            <a:r>
              <a:rPr lang="en-US" dirty="0"/>
              <a:t>Finding Buffer Overflows</a:t>
            </a:r>
          </a:p>
          <a:p>
            <a:pPr lvl="1"/>
            <a:r>
              <a:rPr lang="en-US" dirty="0"/>
              <a:t>Identify the Vulnerable Condition</a:t>
            </a:r>
          </a:p>
          <a:p>
            <a:pPr lvl="1"/>
            <a:r>
              <a:rPr lang="en-US" dirty="0"/>
              <a:t>Determine EIP Offset</a:t>
            </a:r>
          </a:p>
          <a:p>
            <a:pPr lvl="1"/>
            <a:r>
              <a:rPr lang="en-US" dirty="0"/>
              <a:t>Develop Exploit</a:t>
            </a:r>
          </a:p>
          <a:p>
            <a:r>
              <a:rPr lang="en-US" dirty="0"/>
              <a:t>Defenses</a:t>
            </a:r>
          </a:p>
        </p:txBody>
      </p:sp>
      <p:pic>
        <p:nvPicPr>
          <p:cNvPr id="2" name="Picture 1" descr="A picture containing background pattern&#10;&#10;Description automatically generated">
            <a:extLst>
              <a:ext uri="{FF2B5EF4-FFF2-40B4-BE49-F238E27FC236}">
                <a16:creationId xmlns:a16="http://schemas.microsoft.com/office/drawing/2014/main" id="{20E675FF-6588-4E23-8836-05BB586F3D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8812" y="5105400"/>
            <a:ext cx="1041547" cy="1487925"/>
          </a:xfrm>
          <a:prstGeom prst="rect">
            <a:avLst/>
          </a:prstGeom>
          <a:noFill/>
        </p:spPr>
      </p:pic>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background pattern&#10;&#10;Description automatically generated">
            <a:extLst>
              <a:ext uri="{FF2B5EF4-FFF2-40B4-BE49-F238E27FC236}">
                <a16:creationId xmlns:a16="http://schemas.microsoft.com/office/drawing/2014/main" id="{0ACFC561-A207-4C96-9338-867C379003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6962" y="5943600"/>
            <a:ext cx="457200" cy="653143"/>
          </a:xfrm>
          <a:prstGeom prst="rect">
            <a:avLst/>
          </a:prstGeom>
          <a:noFill/>
        </p:spPr>
      </p:pic>
      <p:sp>
        <p:nvSpPr>
          <p:cNvPr id="6" name="Title 1">
            <a:extLst>
              <a:ext uri="{FF2B5EF4-FFF2-40B4-BE49-F238E27FC236}">
                <a16:creationId xmlns:a16="http://schemas.microsoft.com/office/drawing/2014/main" id="{086CE58D-9828-4A8D-BF2E-67F539FCB524}"/>
              </a:ext>
            </a:extLst>
          </p:cNvPr>
          <p:cNvSpPr txBox="1">
            <a:spLocks/>
          </p:cNvSpPr>
          <p:nvPr/>
        </p:nvSpPr>
        <p:spPr>
          <a:xfrm>
            <a:off x="989012" y="304800"/>
            <a:ext cx="9144001" cy="762000"/>
          </a:xfrm>
          <a:prstGeom prst="rect">
            <a:avLst/>
          </a:prstGeom>
        </p:spPr>
        <p:txBody>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dirty="0"/>
              <a:t>Determine EIP Offset (cont’d)</a:t>
            </a:r>
          </a:p>
        </p:txBody>
      </p:sp>
      <p:sp>
        <p:nvSpPr>
          <p:cNvPr id="7" name="TextBox 6">
            <a:extLst>
              <a:ext uri="{FF2B5EF4-FFF2-40B4-BE49-F238E27FC236}">
                <a16:creationId xmlns:a16="http://schemas.microsoft.com/office/drawing/2014/main" id="{D5488DE0-70F9-444C-939F-74C44A8065D1}"/>
              </a:ext>
            </a:extLst>
          </p:cNvPr>
          <p:cNvSpPr txBox="1"/>
          <p:nvPr/>
        </p:nvSpPr>
        <p:spPr>
          <a:xfrm>
            <a:off x="989012" y="868898"/>
            <a:ext cx="9296400" cy="369332"/>
          </a:xfrm>
          <a:prstGeom prst="rect">
            <a:avLst/>
          </a:prstGeom>
          <a:noFill/>
        </p:spPr>
        <p:txBody>
          <a:bodyPr wrap="square" rtlCol="0">
            <a:spAutoFit/>
          </a:bodyPr>
          <a:lstStyle/>
          <a:p>
            <a:pPr marL="342900" indent="-342900">
              <a:buFont typeface="+mj-lt"/>
              <a:buAutoNum type="arabicPeriod" startAt="3"/>
            </a:pPr>
            <a:r>
              <a:rPr lang="en-US" dirty="0"/>
              <a:t>Create a python script to inject 390-plus characters</a:t>
            </a:r>
          </a:p>
        </p:txBody>
      </p:sp>
      <p:pic>
        <p:nvPicPr>
          <p:cNvPr id="4" name="Picture 3" descr="Text&#10;&#10;Description automatically generated">
            <a:extLst>
              <a:ext uri="{FF2B5EF4-FFF2-40B4-BE49-F238E27FC236}">
                <a16:creationId xmlns:a16="http://schemas.microsoft.com/office/drawing/2014/main" id="{D3251052-DD09-4B2F-81F5-E2D434B921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6212" y="1249878"/>
            <a:ext cx="1828800" cy="1104900"/>
          </a:xfrm>
          <a:prstGeom prst="rect">
            <a:avLst/>
          </a:prstGeom>
        </p:spPr>
      </p:pic>
      <p:pic>
        <p:nvPicPr>
          <p:cNvPr id="8" name="Picture 7" descr="Text&#10;&#10;Description automatically generated">
            <a:extLst>
              <a:ext uri="{FF2B5EF4-FFF2-40B4-BE49-F238E27FC236}">
                <a16:creationId xmlns:a16="http://schemas.microsoft.com/office/drawing/2014/main" id="{4A3BC639-A9ED-4A52-8E05-1BDF1D6F5F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6212" y="2438400"/>
            <a:ext cx="6429375" cy="1733550"/>
          </a:xfrm>
          <a:prstGeom prst="rect">
            <a:avLst/>
          </a:prstGeom>
        </p:spPr>
      </p:pic>
      <p:pic>
        <p:nvPicPr>
          <p:cNvPr id="10" name="Picture 9" descr="Text&#10;&#10;Description automatically generated">
            <a:extLst>
              <a:ext uri="{FF2B5EF4-FFF2-40B4-BE49-F238E27FC236}">
                <a16:creationId xmlns:a16="http://schemas.microsoft.com/office/drawing/2014/main" id="{C9BBAB39-6AA9-474D-BBF6-C8FB1BA808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69066" y="4255572"/>
            <a:ext cx="3114675" cy="514350"/>
          </a:xfrm>
          <a:prstGeom prst="rect">
            <a:avLst/>
          </a:prstGeom>
        </p:spPr>
      </p:pic>
      <p:sp>
        <p:nvSpPr>
          <p:cNvPr id="11" name="Speech Bubble: Rectangle 10">
            <a:extLst>
              <a:ext uri="{FF2B5EF4-FFF2-40B4-BE49-F238E27FC236}">
                <a16:creationId xmlns:a16="http://schemas.microsoft.com/office/drawing/2014/main" id="{A4C95E6D-CC81-4E8A-A7BA-62E3F146693F}"/>
              </a:ext>
            </a:extLst>
          </p:cNvPr>
          <p:cNvSpPr/>
          <p:nvPr/>
        </p:nvSpPr>
        <p:spPr>
          <a:xfrm>
            <a:off x="1598612" y="5029220"/>
            <a:ext cx="3200400" cy="457180"/>
          </a:xfrm>
          <a:prstGeom prst="wedgeRectCallout">
            <a:avLst>
              <a:gd name="adj1" fmla="val -32967"/>
              <a:gd name="adj2" fmla="val -1066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Our “BBBB” characters precisely overwrite EIP.</a:t>
            </a:r>
          </a:p>
        </p:txBody>
      </p:sp>
      <p:sp>
        <p:nvSpPr>
          <p:cNvPr id="12" name="Speech Bubble: Rectangle 11">
            <a:extLst>
              <a:ext uri="{FF2B5EF4-FFF2-40B4-BE49-F238E27FC236}">
                <a16:creationId xmlns:a16="http://schemas.microsoft.com/office/drawing/2014/main" id="{E3B12159-CC7D-4D94-A3B1-9014CBEF298C}"/>
              </a:ext>
            </a:extLst>
          </p:cNvPr>
          <p:cNvSpPr/>
          <p:nvPr/>
        </p:nvSpPr>
        <p:spPr>
          <a:xfrm>
            <a:off x="7237412" y="1524000"/>
            <a:ext cx="1143000" cy="742970"/>
          </a:xfrm>
          <a:prstGeom prst="wedgeRectCallout">
            <a:avLst>
              <a:gd name="adj1" fmla="val -306116"/>
              <a:gd name="adj2" fmla="val 1193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Backticks!</a:t>
            </a:r>
          </a:p>
        </p:txBody>
      </p:sp>
    </p:spTree>
    <p:extLst>
      <p:ext uri="{BB962C8B-B14F-4D97-AF65-F5344CB8AC3E}">
        <p14:creationId xmlns:p14="http://schemas.microsoft.com/office/powerpoint/2010/main" val="1448691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8560" y="3086100"/>
            <a:ext cx="9491704" cy="685800"/>
          </a:xfrm>
        </p:spPr>
        <p:txBody>
          <a:bodyPr/>
          <a:lstStyle/>
          <a:p>
            <a:r>
              <a:rPr lang="en-US" dirty="0"/>
              <a:t>Develop a Script To Exploit The Binary</a:t>
            </a:r>
          </a:p>
        </p:txBody>
      </p:sp>
      <p:pic>
        <p:nvPicPr>
          <p:cNvPr id="6" name="Picture 5" descr="A picture containing background pattern&#10;&#10;Description automatically generated">
            <a:extLst>
              <a:ext uri="{FF2B5EF4-FFF2-40B4-BE49-F238E27FC236}">
                <a16:creationId xmlns:a16="http://schemas.microsoft.com/office/drawing/2014/main" id="{39A3D766-5BC1-4988-A72D-D46D18AD05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8812" y="5105400"/>
            <a:ext cx="1041547" cy="1487925"/>
          </a:xfrm>
          <a:prstGeom prst="rect">
            <a:avLst/>
          </a:prstGeom>
          <a:noFill/>
        </p:spPr>
      </p:pic>
    </p:spTree>
    <p:extLst>
      <p:ext uri="{BB962C8B-B14F-4D97-AF65-F5344CB8AC3E}">
        <p14:creationId xmlns:p14="http://schemas.microsoft.com/office/powerpoint/2010/main" val="276513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background pattern&#10;&#10;Description automatically generated">
            <a:extLst>
              <a:ext uri="{FF2B5EF4-FFF2-40B4-BE49-F238E27FC236}">
                <a16:creationId xmlns:a16="http://schemas.microsoft.com/office/drawing/2014/main" id="{0ACFC561-A207-4C96-9338-867C379003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6962" y="5943600"/>
            <a:ext cx="457200" cy="653143"/>
          </a:xfrm>
          <a:prstGeom prst="rect">
            <a:avLst/>
          </a:prstGeom>
          <a:noFill/>
        </p:spPr>
      </p:pic>
      <p:sp>
        <p:nvSpPr>
          <p:cNvPr id="6" name="Title 1">
            <a:extLst>
              <a:ext uri="{FF2B5EF4-FFF2-40B4-BE49-F238E27FC236}">
                <a16:creationId xmlns:a16="http://schemas.microsoft.com/office/drawing/2014/main" id="{086CE58D-9828-4A8D-BF2E-67F539FCB524}"/>
              </a:ext>
            </a:extLst>
          </p:cNvPr>
          <p:cNvSpPr txBox="1">
            <a:spLocks/>
          </p:cNvSpPr>
          <p:nvPr/>
        </p:nvSpPr>
        <p:spPr>
          <a:xfrm>
            <a:off x="989012" y="304800"/>
            <a:ext cx="9144001" cy="762000"/>
          </a:xfrm>
          <a:prstGeom prst="rect">
            <a:avLst/>
          </a:prstGeom>
        </p:spPr>
        <p:txBody>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dirty="0"/>
              <a:t>Exploit Development</a:t>
            </a:r>
          </a:p>
        </p:txBody>
      </p:sp>
      <p:sp>
        <p:nvSpPr>
          <p:cNvPr id="7" name="TextBox 6">
            <a:extLst>
              <a:ext uri="{FF2B5EF4-FFF2-40B4-BE49-F238E27FC236}">
                <a16:creationId xmlns:a16="http://schemas.microsoft.com/office/drawing/2014/main" id="{D5488DE0-70F9-444C-939F-74C44A8065D1}"/>
              </a:ext>
            </a:extLst>
          </p:cNvPr>
          <p:cNvSpPr txBox="1"/>
          <p:nvPr/>
        </p:nvSpPr>
        <p:spPr>
          <a:xfrm>
            <a:off x="989012" y="868898"/>
            <a:ext cx="9296400" cy="369332"/>
          </a:xfrm>
          <a:prstGeom prst="rect">
            <a:avLst/>
          </a:prstGeom>
          <a:noFill/>
        </p:spPr>
        <p:txBody>
          <a:bodyPr wrap="square" rtlCol="0">
            <a:spAutoFit/>
          </a:bodyPr>
          <a:lstStyle/>
          <a:p>
            <a:pPr marL="342900" indent="-342900">
              <a:buFont typeface="+mj-lt"/>
              <a:buAutoNum type="arabicPeriod"/>
            </a:pPr>
            <a:r>
              <a:rPr lang="en-US" dirty="0"/>
              <a:t>First, let’s inspect the crash condition closer</a:t>
            </a:r>
          </a:p>
        </p:txBody>
      </p:sp>
      <p:sp>
        <p:nvSpPr>
          <p:cNvPr id="16" name="TextBox 15">
            <a:extLst>
              <a:ext uri="{FF2B5EF4-FFF2-40B4-BE49-F238E27FC236}">
                <a16:creationId xmlns:a16="http://schemas.microsoft.com/office/drawing/2014/main" id="{D9B168E3-B57A-4FA4-B08A-AEE05674EBBA}"/>
              </a:ext>
            </a:extLst>
          </p:cNvPr>
          <p:cNvSpPr txBox="1"/>
          <p:nvPr/>
        </p:nvSpPr>
        <p:spPr>
          <a:xfrm>
            <a:off x="989012" y="2895560"/>
            <a:ext cx="9296400" cy="1754326"/>
          </a:xfrm>
          <a:prstGeom prst="rect">
            <a:avLst/>
          </a:prstGeom>
          <a:noFill/>
        </p:spPr>
        <p:txBody>
          <a:bodyPr wrap="square" rtlCol="0">
            <a:spAutoFit/>
          </a:bodyPr>
          <a:lstStyle/>
          <a:p>
            <a:pPr marL="342900" indent="-342900">
              <a:buFont typeface="+mj-lt"/>
              <a:buAutoNum type="arabicPeriod" startAt="2"/>
            </a:pPr>
            <a:r>
              <a:rPr lang="en-US" dirty="0"/>
              <a:t>Develop a script with the following structure/inputs:</a:t>
            </a:r>
          </a:p>
          <a:p>
            <a:pPr lvl="1"/>
            <a:r>
              <a:rPr lang="en-US" dirty="0"/>
              <a:t>(NOPs)+(shellcode)+(EIP address that points to beginning of the buffer)</a:t>
            </a:r>
          </a:p>
          <a:p>
            <a:pPr marL="342900" indent="-342900">
              <a:buFont typeface="+mj-lt"/>
              <a:buAutoNum type="arabicPeriod" startAt="2"/>
            </a:pPr>
            <a:r>
              <a:rPr lang="en-US" dirty="0"/>
              <a:t>Let’s input some breakpoints “\</a:t>
            </a:r>
            <a:r>
              <a:rPr lang="en-US" dirty="0" err="1"/>
              <a:t>xcc</a:t>
            </a:r>
            <a:r>
              <a:rPr lang="en-US" dirty="0"/>
              <a:t>” as a buffer placeholder to break once EIP address is called in our exploit. This will support the initial debugging process. If execution does not stop, or break, then EIP jump to the wrong location. Let’s  jump to address oxbfc97af0, because it is comfortably within the buffer.</a:t>
            </a:r>
          </a:p>
        </p:txBody>
      </p:sp>
      <p:pic>
        <p:nvPicPr>
          <p:cNvPr id="26" name="Picture 25" descr="Text&#10;&#10;Description automatically generated">
            <a:extLst>
              <a:ext uri="{FF2B5EF4-FFF2-40B4-BE49-F238E27FC236}">
                <a16:creationId xmlns:a16="http://schemas.microsoft.com/office/drawing/2014/main" id="{82D24E74-B9A1-4985-978A-DB84628AE9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808" y="1186801"/>
            <a:ext cx="6515100" cy="1495425"/>
          </a:xfrm>
          <a:prstGeom prst="rect">
            <a:avLst/>
          </a:prstGeom>
        </p:spPr>
      </p:pic>
      <p:sp>
        <p:nvSpPr>
          <p:cNvPr id="14" name="Speech Bubble: Rectangle 13">
            <a:extLst>
              <a:ext uri="{FF2B5EF4-FFF2-40B4-BE49-F238E27FC236}">
                <a16:creationId xmlns:a16="http://schemas.microsoft.com/office/drawing/2014/main" id="{4CA64E5C-C3E4-48E9-8CF7-530283180FF1}"/>
              </a:ext>
            </a:extLst>
          </p:cNvPr>
          <p:cNvSpPr/>
          <p:nvPr/>
        </p:nvSpPr>
        <p:spPr>
          <a:xfrm>
            <a:off x="8075612" y="685800"/>
            <a:ext cx="1828800" cy="685800"/>
          </a:xfrm>
          <a:prstGeom prst="wedgeRectCallout">
            <a:avLst>
              <a:gd name="adj1" fmla="val -213286"/>
              <a:gd name="adj2" fmla="val 549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Little endian, so the buffer displays backwards!!</a:t>
            </a:r>
          </a:p>
        </p:txBody>
      </p:sp>
      <p:sp>
        <p:nvSpPr>
          <p:cNvPr id="9" name="Speech Bubble: Rectangle 8">
            <a:extLst>
              <a:ext uri="{FF2B5EF4-FFF2-40B4-BE49-F238E27FC236}">
                <a16:creationId xmlns:a16="http://schemas.microsoft.com/office/drawing/2014/main" id="{A09C8921-B33E-43F8-93B1-AAE07665D238}"/>
              </a:ext>
            </a:extLst>
          </p:cNvPr>
          <p:cNvSpPr/>
          <p:nvPr/>
        </p:nvSpPr>
        <p:spPr>
          <a:xfrm>
            <a:off x="8075612" y="1996426"/>
            <a:ext cx="1828800" cy="685800"/>
          </a:xfrm>
          <a:prstGeom prst="wedgeRectCallout">
            <a:avLst>
              <a:gd name="adj1" fmla="val -240644"/>
              <a:gd name="adj2" fmla="val -114859"/>
            </a:avLst>
          </a:prstGeom>
          <a:solidFill>
            <a:srgbClr val="56C5FF">
              <a:alpha val="2902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Our buffer starts at </a:t>
            </a:r>
            <a:r>
              <a:rPr lang="en-US" sz="1400" dirty="0">
                <a:latin typeface="Terminal"/>
              </a:rPr>
              <a:t>0xbfffec40</a:t>
            </a:r>
            <a:r>
              <a:rPr lang="en-US" sz="1400" dirty="0"/>
              <a:t> + 0x6 </a:t>
            </a:r>
            <a:r>
              <a:rPr lang="en-US" sz="1400" dirty="0">
                <a:latin typeface="Terminal"/>
              </a:rPr>
              <a:t>(bytes) = 0xbfffec46</a:t>
            </a:r>
          </a:p>
        </p:txBody>
      </p:sp>
      <p:pic>
        <p:nvPicPr>
          <p:cNvPr id="36" name="Picture 35" descr="Text&#10;&#10;Description automatically generated">
            <a:extLst>
              <a:ext uri="{FF2B5EF4-FFF2-40B4-BE49-F238E27FC236}">
                <a16:creationId xmlns:a16="http://schemas.microsoft.com/office/drawing/2014/main" id="{BAD16110-4E9B-4E37-86D9-988050B0E7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2562" y="4602042"/>
            <a:ext cx="4743450" cy="1562100"/>
          </a:xfrm>
          <a:prstGeom prst="rect">
            <a:avLst/>
          </a:prstGeom>
        </p:spPr>
      </p:pic>
      <p:sp>
        <p:nvSpPr>
          <p:cNvPr id="56" name="Arrow: U-Turn 55">
            <a:extLst>
              <a:ext uri="{FF2B5EF4-FFF2-40B4-BE49-F238E27FC236}">
                <a16:creationId xmlns:a16="http://schemas.microsoft.com/office/drawing/2014/main" id="{BD60DF27-0C81-4A2D-ADFF-9960E36AAC86}"/>
              </a:ext>
            </a:extLst>
          </p:cNvPr>
          <p:cNvSpPr/>
          <p:nvPr/>
        </p:nvSpPr>
        <p:spPr>
          <a:xfrm rot="16200000">
            <a:off x="-951363" y="3291028"/>
            <a:ext cx="4028799" cy="731542"/>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52401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4E5B72A-6C85-4D6D-A298-52860085B7F4}"/>
              </a:ext>
            </a:extLst>
          </p:cNvPr>
          <p:cNvSpPr txBox="1">
            <a:spLocks/>
          </p:cNvSpPr>
          <p:nvPr/>
        </p:nvSpPr>
        <p:spPr>
          <a:xfrm>
            <a:off x="904631" y="313577"/>
            <a:ext cx="9144001" cy="762000"/>
          </a:xfrm>
          <a:prstGeom prst="rect">
            <a:avLst/>
          </a:prstGeom>
        </p:spPr>
        <p:txBody>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dirty="0"/>
              <a:t>Exploit Development (cont’d)</a:t>
            </a:r>
          </a:p>
        </p:txBody>
      </p:sp>
      <p:pic>
        <p:nvPicPr>
          <p:cNvPr id="18" name="Picture 17" descr="Text&#10;&#10;Description automatically generated">
            <a:extLst>
              <a:ext uri="{FF2B5EF4-FFF2-40B4-BE49-F238E27FC236}">
                <a16:creationId xmlns:a16="http://schemas.microsoft.com/office/drawing/2014/main" id="{A2FD36D9-78FB-48A9-B837-BA761B443E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012" y="904875"/>
            <a:ext cx="8782050" cy="1533525"/>
          </a:xfrm>
          <a:prstGeom prst="rect">
            <a:avLst/>
          </a:prstGeom>
        </p:spPr>
      </p:pic>
      <p:pic>
        <p:nvPicPr>
          <p:cNvPr id="20" name="Picture 19" descr="Text&#10;&#10;Description automatically generated">
            <a:extLst>
              <a:ext uri="{FF2B5EF4-FFF2-40B4-BE49-F238E27FC236}">
                <a16:creationId xmlns:a16="http://schemas.microsoft.com/office/drawing/2014/main" id="{8CFEEB51-E681-4D65-BC37-6CA930E71D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012" y="2309744"/>
            <a:ext cx="5562600" cy="3919759"/>
          </a:xfrm>
          <a:prstGeom prst="rect">
            <a:avLst/>
          </a:prstGeom>
        </p:spPr>
      </p:pic>
      <p:pic>
        <p:nvPicPr>
          <p:cNvPr id="22" name="Picture 21">
            <a:extLst>
              <a:ext uri="{FF2B5EF4-FFF2-40B4-BE49-F238E27FC236}">
                <a16:creationId xmlns:a16="http://schemas.microsoft.com/office/drawing/2014/main" id="{B714B306-9C9D-4BCB-B69C-1C6065F2BD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0909" y="2514600"/>
            <a:ext cx="1952625" cy="2581275"/>
          </a:xfrm>
          <a:prstGeom prst="rect">
            <a:avLst/>
          </a:prstGeom>
        </p:spPr>
      </p:pic>
      <p:pic>
        <p:nvPicPr>
          <p:cNvPr id="24" name="Picture 23" descr="Text&#10;&#10;Description automatically generated">
            <a:extLst>
              <a:ext uri="{FF2B5EF4-FFF2-40B4-BE49-F238E27FC236}">
                <a16:creationId xmlns:a16="http://schemas.microsoft.com/office/drawing/2014/main" id="{424EA717-D1FA-461E-BF33-1038501A49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91307" y="2514600"/>
            <a:ext cx="2914650" cy="2609850"/>
          </a:xfrm>
          <a:prstGeom prst="rect">
            <a:avLst/>
          </a:prstGeom>
        </p:spPr>
      </p:pic>
      <p:sp>
        <p:nvSpPr>
          <p:cNvPr id="25" name="Speech Bubble: Rectangle 24">
            <a:extLst>
              <a:ext uri="{FF2B5EF4-FFF2-40B4-BE49-F238E27FC236}">
                <a16:creationId xmlns:a16="http://schemas.microsoft.com/office/drawing/2014/main" id="{545F6249-DBBA-42FF-856B-B82FCDE8B2AB}"/>
              </a:ext>
            </a:extLst>
          </p:cNvPr>
          <p:cNvSpPr/>
          <p:nvPr/>
        </p:nvSpPr>
        <p:spPr>
          <a:xfrm>
            <a:off x="3275012" y="3955481"/>
            <a:ext cx="1143000" cy="533400"/>
          </a:xfrm>
          <a:prstGeom prst="wedgeRectCallout">
            <a:avLst>
              <a:gd name="adj1" fmla="val -192909"/>
              <a:gd name="adj2" fmla="val 353605"/>
            </a:avLst>
          </a:prstGeom>
          <a:solidFill>
            <a:srgbClr val="56C5FF">
              <a:alpha val="2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Stops at first address past EIP (INT3)</a:t>
            </a:r>
          </a:p>
        </p:txBody>
      </p:sp>
      <p:sp>
        <p:nvSpPr>
          <p:cNvPr id="26" name="TextBox 25">
            <a:extLst>
              <a:ext uri="{FF2B5EF4-FFF2-40B4-BE49-F238E27FC236}">
                <a16:creationId xmlns:a16="http://schemas.microsoft.com/office/drawing/2014/main" id="{5FA98503-37BD-4255-B5C2-2EFEEECFB3FA}"/>
              </a:ext>
            </a:extLst>
          </p:cNvPr>
          <p:cNvSpPr txBox="1"/>
          <p:nvPr/>
        </p:nvSpPr>
        <p:spPr>
          <a:xfrm>
            <a:off x="6589712" y="5306173"/>
            <a:ext cx="4819650" cy="923330"/>
          </a:xfrm>
          <a:prstGeom prst="rect">
            <a:avLst/>
          </a:prstGeom>
          <a:noFill/>
        </p:spPr>
        <p:txBody>
          <a:bodyPr wrap="square" rtlCol="0">
            <a:spAutoFit/>
          </a:bodyPr>
          <a:lstStyle/>
          <a:p>
            <a:r>
              <a:rPr lang="en-US" dirty="0"/>
              <a:t>We have now identified that we have buffer space before and after EIP to insert simple shell code…</a:t>
            </a:r>
          </a:p>
        </p:txBody>
      </p:sp>
      <p:pic>
        <p:nvPicPr>
          <p:cNvPr id="28" name="Picture 27" descr="A picture containing background pattern&#10;&#10;Description automatically generated">
            <a:extLst>
              <a:ext uri="{FF2B5EF4-FFF2-40B4-BE49-F238E27FC236}">
                <a16:creationId xmlns:a16="http://schemas.microsoft.com/office/drawing/2014/main" id="{4F64BC71-0DBB-416D-9C21-2F506D64F03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447462" y="5902932"/>
            <a:ext cx="457200" cy="653143"/>
          </a:xfrm>
          <a:prstGeom prst="rect">
            <a:avLst/>
          </a:prstGeom>
          <a:noFill/>
        </p:spPr>
      </p:pic>
    </p:spTree>
    <p:extLst>
      <p:ext uri="{BB962C8B-B14F-4D97-AF65-F5344CB8AC3E}">
        <p14:creationId xmlns:p14="http://schemas.microsoft.com/office/powerpoint/2010/main" val="110850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4E5B72A-6C85-4D6D-A298-52860085B7F4}"/>
              </a:ext>
            </a:extLst>
          </p:cNvPr>
          <p:cNvSpPr txBox="1">
            <a:spLocks/>
          </p:cNvSpPr>
          <p:nvPr/>
        </p:nvSpPr>
        <p:spPr>
          <a:xfrm>
            <a:off x="904631" y="313577"/>
            <a:ext cx="9144001" cy="762000"/>
          </a:xfrm>
          <a:prstGeom prst="rect">
            <a:avLst/>
          </a:prstGeom>
        </p:spPr>
        <p:txBody>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dirty="0"/>
              <a:t>Exploit Development (cont’d)</a:t>
            </a:r>
          </a:p>
        </p:txBody>
      </p:sp>
      <p:pic>
        <p:nvPicPr>
          <p:cNvPr id="28" name="Picture 27" descr="A picture containing background pattern&#10;&#10;Description automatically generated">
            <a:extLst>
              <a:ext uri="{FF2B5EF4-FFF2-40B4-BE49-F238E27FC236}">
                <a16:creationId xmlns:a16="http://schemas.microsoft.com/office/drawing/2014/main" id="{4F64BC71-0DBB-416D-9C21-2F506D64F0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7462" y="5902932"/>
            <a:ext cx="457200" cy="653143"/>
          </a:xfrm>
          <a:prstGeom prst="rect">
            <a:avLst/>
          </a:prstGeom>
          <a:noFill/>
        </p:spPr>
      </p:pic>
      <p:sp>
        <p:nvSpPr>
          <p:cNvPr id="2" name="TextBox 1">
            <a:extLst>
              <a:ext uri="{FF2B5EF4-FFF2-40B4-BE49-F238E27FC236}">
                <a16:creationId xmlns:a16="http://schemas.microsoft.com/office/drawing/2014/main" id="{E304E7A4-A2EC-4B43-91F9-01946DD790F6}"/>
              </a:ext>
            </a:extLst>
          </p:cNvPr>
          <p:cNvSpPr txBox="1"/>
          <p:nvPr/>
        </p:nvSpPr>
        <p:spPr>
          <a:xfrm>
            <a:off x="1065212" y="1143000"/>
            <a:ext cx="7696200" cy="646331"/>
          </a:xfrm>
          <a:prstGeom prst="rect">
            <a:avLst/>
          </a:prstGeom>
          <a:noFill/>
        </p:spPr>
        <p:txBody>
          <a:bodyPr wrap="square" rtlCol="0">
            <a:spAutoFit/>
          </a:bodyPr>
          <a:lstStyle/>
          <a:p>
            <a:pPr marL="342900" indent="-342900">
              <a:buFont typeface="+mj-lt"/>
              <a:buAutoNum type="arabicPeriod" startAt="4"/>
            </a:pPr>
            <a:r>
              <a:rPr lang="en-US" dirty="0"/>
              <a:t>To further develop our exploit, </a:t>
            </a:r>
          </a:p>
          <a:p>
            <a:pPr marL="800100" lvl="1" indent="-342900">
              <a:buFont typeface="+mj-lt"/>
              <a:buAutoNum type="alphaLcPeriod"/>
            </a:pPr>
            <a:r>
              <a:rPr lang="en-US" dirty="0"/>
              <a:t>Insert a “NOP slide” into the first 50 bytes and see what happens</a:t>
            </a:r>
          </a:p>
        </p:txBody>
      </p:sp>
      <p:pic>
        <p:nvPicPr>
          <p:cNvPr id="4" name="Picture 3" descr="Text&#10;&#10;Description automatically generated">
            <a:extLst>
              <a:ext uri="{FF2B5EF4-FFF2-40B4-BE49-F238E27FC236}">
                <a16:creationId xmlns:a16="http://schemas.microsoft.com/office/drawing/2014/main" id="{6DF49C4E-71D8-4AC7-96FD-5FA3A08FBE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8612" y="1827999"/>
            <a:ext cx="4143375" cy="1952625"/>
          </a:xfrm>
          <a:prstGeom prst="rect">
            <a:avLst/>
          </a:prstGeom>
        </p:spPr>
      </p:pic>
      <p:pic>
        <p:nvPicPr>
          <p:cNvPr id="6" name="Picture 5" descr="Text&#10;&#10;Description automatically generated">
            <a:extLst>
              <a:ext uri="{FF2B5EF4-FFF2-40B4-BE49-F238E27FC236}">
                <a16:creationId xmlns:a16="http://schemas.microsoft.com/office/drawing/2014/main" id="{9F89D42E-28CE-4954-892F-4C7F9DEDA7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7035" y="1789331"/>
            <a:ext cx="5581650" cy="3184213"/>
          </a:xfrm>
          <a:prstGeom prst="rect">
            <a:avLst/>
          </a:prstGeom>
        </p:spPr>
      </p:pic>
      <p:sp>
        <p:nvSpPr>
          <p:cNvPr id="7" name="Speech Bubble: Rectangle 6">
            <a:extLst>
              <a:ext uri="{FF2B5EF4-FFF2-40B4-BE49-F238E27FC236}">
                <a16:creationId xmlns:a16="http://schemas.microsoft.com/office/drawing/2014/main" id="{08593CC5-DDF5-4034-A7C3-BAB1964E0CFF}"/>
              </a:ext>
            </a:extLst>
          </p:cNvPr>
          <p:cNvSpPr/>
          <p:nvPr/>
        </p:nvSpPr>
        <p:spPr>
          <a:xfrm>
            <a:off x="3275012" y="4038600"/>
            <a:ext cx="1752600" cy="1178532"/>
          </a:xfrm>
          <a:prstGeom prst="wedgeRectCallout">
            <a:avLst>
              <a:gd name="adj1" fmla="val 95820"/>
              <a:gd name="adj2" fmla="val 229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Now we control EIP and program execution flow!!</a:t>
            </a:r>
          </a:p>
        </p:txBody>
      </p:sp>
      <p:sp>
        <p:nvSpPr>
          <p:cNvPr id="8" name="TextBox 7">
            <a:extLst>
              <a:ext uri="{FF2B5EF4-FFF2-40B4-BE49-F238E27FC236}">
                <a16:creationId xmlns:a16="http://schemas.microsoft.com/office/drawing/2014/main" id="{6FE03199-51FE-4084-95A1-350729E03588}"/>
              </a:ext>
            </a:extLst>
          </p:cNvPr>
          <p:cNvSpPr txBox="1"/>
          <p:nvPr/>
        </p:nvSpPr>
        <p:spPr>
          <a:xfrm>
            <a:off x="1598612" y="5606935"/>
            <a:ext cx="8610600" cy="369332"/>
          </a:xfrm>
          <a:prstGeom prst="rect">
            <a:avLst/>
          </a:prstGeom>
          <a:noFill/>
        </p:spPr>
        <p:txBody>
          <a:bodyPr wrap="square" rtlCol="0">
            <a:spAutoFit/>
          </a:bodyPr>
          <a:lstStyle/>
          <a:p>
            <a:r>
              <a:rPr lang="en-US" dirty="0"/>
              <a:t>One final step, insert shell code …</a:t>
            </a:r>
          </a:p>
        </p:txBody>
      </p:sp>
    </p:spTree>
    <p:extLst>
      <p:ext uri="{BB962C8B-B14F-4D97-AF65-F5344CB8AC3E}">
        <p14:creationId xmlns:p14="http://schemas.microsoft.com/office/powerpoint/2010/main" val="1300306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4E5B72A-6C85-4D6D-A298-52860085B7F4}"/>
              </a:ext>
            </a:extLst>
          </p:cNvPr>
          <p:cNvSpPr txBox="1">
            <a:spLocks/>
          </p:cNvSpPr>
          <p:nvPr/>
        </p:nvSpPr>
        <p:spPr>
          <a:xfrm>
            <a:off x="904631" y="313577"/>
            <a:ext cx="9144001" cy="762000"/>
          </a:xfrm>
          <a:prstGeom prst="rect">
            <a:avLst/>
          </a:prstGeom>
        </p:spPr>
        <p:txBody>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dirty="0"/>
              <a:t>Exploit Development (cont’d)</a:t>
            </a:r>
          </a:p>
        </p:txBody>
      </p:sp>
      <p:pic>
        <p:nvPicPr>
          <p:cNvPr id="28" name="Picture 27" descr="A picture containing background pattern&#10;&#10;Description automatically generated">
            <a:extLst>
              <a:ext uri="{FF2B5EF4-FFF2-40B4-BE49-F238E27FC236}">
                <a16:creationId xmlns:a16="http://schemas.microsoft.com/office/drawing/2014/main" id="{4F64BC71-0DBB-416D-9C21-2F506D64F0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7462" y="5902932"/>
            <a:ext cx="457200" cy="653143"/>
          </a:xfrm>
          <a:prstGeom prst="rect">
            <a:avLst/>
          </a:prstGeom>
          <a:noFill/>
        </p:spPr>
      </p:pic>
      <p:sp>
        <p:nvSpPr>
          <p:cNvPr id="2" name="TextBox 1">
            <a:extLst>
              <a:ext uri="{FF2B5EF4-FFF2-40B4-BE49-F238E27FC236}">
                <a16:creationId xmlns:a16="http://schemas.microsoft.com/office/drawing/2014/main" id="{E304E7A4-A2EC-4B43-91F9-01946DD790F6}"/>
              </a:ext>
            </a:extLst>
          </p:cNvPr>
          <p:cNvSpPr txBox="1"/>
          <p:nvPr/>
        </p:nvSpPr>
        <p:spPr>
          <a:xfrm>
            <a:off x="1065212" y="914400"/>
            <a:ext cx="7696200" cy="923330"/>
          </a:xfrm>
          <a:prstGeom prst="rect">
            <a:avLst/>
          </a:prstGeom>
          <a:noFill/>
        </p:spPr>
        <p:txBody>
          <a:bodyPr wrap="square" rtlCol="0">
            <a:spAutoFit/>
          </a:bodyPr>
          <a:lstStyle/>
          <a:p>
            <a:pPr marL="342900" indent="-342900">
              <a:buFont typeface="+mj-lt"/>
              <a:buAutoNum type="arabicPeriod" startAt="5"/>
            </a:pPr>
            <a:r>
              <a:rPr lang="en-US" dirty="0"/>
              <a:t>To finalize our exploit, </a:t>
            </a:r>
          </a:p>
          <a:p>
            <a:pPr marL="800100" lvl="1" indent="-342900">
              <a:buFont typeface="+mj-lt"/>
              <a:buAutoNum type="alphaLcParenR"/>
            </a:pPr>
            <a:r>
              <a:rPr lang="en-US" dirty="0"/>
              <a:t>Insert a “NOP slide” into the first 50 bytes and see what happens</a:t>
            </a:r>
          </a:p>
          <a:p>
            <a:pPr marL="800100" lvl="1" indent="-342900">
              <a:buFont typeface="+mj-lt"/>
              <a:buAutoNum type="alphaLcParenR"/>
            </a:pPr>
            <a:r>
              <a:rPr lang="en-US" dirty="0"/>
              <a:t>Insert shell code (provided) and try to get shell</a:t>
            </a:r>
          </a:p>
        </p:txBody>
      </p:sp>
      <p:pic>
        <p:nvPicPr>
          <p:cNvPr id="5" name="Picture 4" descr="Text&#10;&#10;Description automatically generated">
            <a:extLst>
              <a:ext uri="{FF2B5EF4-FFF2-40B4-BE49-F238E27FC236}">
                <a16:creationId xmlns:a16="http://schemas.microsoft.com/office/drawing/2014/main" id="{B5658A73-CC9F-46E3-A77E-A92C8F34F3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8612" y="1856421"/>
            <a:ext cx="6858000" cy="2085975"/>
          </a:xfrm>
          <a:prstGeom prst="rect">
            <a:avLst/>
          </a:prstGeom>
        </p:spPr>
      </p:pic>
      <p:pic>
        <p:nvPicPr>
          <p:cNvPr id="10" name="Picture 9" descr="Text&#10;&#10;Description automatically generated">
            <a:extLst>
              <a:ext uri="{FF2B5EF4-FFF2-40B4-BE49-F238E27FC236}">
                <a16:creationId xmlns:a16="http://schemas.microsoft.com/office/drawing/2014/main" id="{86CEFC70-2ABE-473A-A6F2-BA091A059B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8612" y="3961087"/>
            <a:ext cx="8315325" cy="1781175"/>
          </a:xfrm>
          <a:prstGeom prst="rect">
            <a:avLst/>
          </a:prstGeom>
        </p:spPr>
      </p:pic>
      <p:sp>
        <p:nvSpPr>
          <p:cNvPr id="11" name="TextBox 10">
            <a:extLst>
              <a:ext uri="{FF2B5EF4-FFF2-40B4-BE49-F238E27FC236}">
                <a16:creationId xmlns:a16="http://schemas.microsoft.com/office/drawing/2014/main" id="{BA996F1F-FDBD-4551-BB28-F39DD953E6A7}"/>
              </a:ext>
            </a:extLst>
          </p:cNvPr>
          <p:cNvSpPr txBox="1"/>
          <p:nvPr/>
        </p:nvSpPr>
        <p:spPr>
          <a:xfrm>
            <a:off x="1522412" y="5760953"/>
            <a:ext cx="8610600" cy="646331"/>
          </a:xfrm>
          <a:prstGeom prst="rect">
            <a:avLst/>
          </a:prstGeom>
          <a:noFill/>
        </p:spPr>
        <p:txBody>
          <a:bodyPr wrap="square" rtlCol="0">
            <a:spAutoFit/>
          </a:bodyPr>
          <a:lstStyle/>
          <a:p>
            <a:r>
              <a:rPr lang="en-US" dirty="0"/>
              <a:t>But we can only get this far within GDB… try the exploit outside of GDB and see.</a:t>
            </a:r>
          </a:p>
          <a:p>
            <a:r>
              <a:rPr lang="en-US" dirty="0"/>
              <a:t>Needs some additional analysis, so let’s observe the core dump file.</a:t>
            </a:r>
          </a:p>
        </p:txBody>
      </p:sp>
    </p:spTree>
    <p:extLst>
      <p:ext uri="{BB962C8B-B14F-4D97-AF65-F5344CB8AC3E}">
        <p14:creationId xmlns:p14="http://schemas.microsoft.com/office/powerpoint/2010/main" val="1690958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rrow: Down 13">
            <a:extLst>
              <a:ext uri="{FF2B5EF4-FFF2-40B4-BE49-F238E27FC236}">
                <a16:creationId xmlns:a16="http://schemas.microsoft.com/office/drawing/2014/main" id="{43F921AC-A5BA-4074-9665-876E0D428320}"/>
              </a:ext>
            </a:extLst>
          </p:cNvPr>
          <p:cNvSpPr/>
          <p:nvPr/>
        </p:nvSpPr>
        <p:spPr>
          <a:xfrm rot="13476989">
            <a:off x="4439986" y="3847637"/>
            <a:ext cx="474152" cy="21856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7A8AD0F1-CA90-4C86-8B18-E08D7D36BBD3}"/>
              </a:ext>
            </a:extLst>
          </p:cNvPr>
          <p:cNvSpPr txBox="1">
            <a:spLocks/>
          </p:cNvSpPr>
          <p:nvPr/>
        </p:nvSpPr>
        <p:spPr>
          <a:xfrm>
            <a:off x="904631" y="313577"/>
            <a:ext cx="9144001" cy="762000"/>
          </a:xfrm>
          <a:prstGeom prst="rect">
            <a:avLst/>
          </a:prstGeom>
        </p:spPr>
        <p:txBody>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dirty="0"/>
              <a:t>Exploit Development (cont’d)</a:t>
            </a:r>
          </a:p>
        </p:txBody>
      </p:sp>
      <p:sp>
        <p:nvSpPr>
          <p:cNvPr id="7" name="TextBox 6">
            <a:extLst>
              <a:ext uri="{FF2B5EF4-FFF2-40B4-BE49-F238E27FC236}">
                <a16:creationId xmlns:a16="http://schemas.microsoft.com/office/drawing/2014/main" id="{D6E4CD58-3538-4BE6-A64E-DE38BAE9E557}"/>
              </a:ext>
            </a:extLst>
          </p:cNvPr>
          <p:cNvSpPr txBox="1"/>
          <p:nvPr/>
        </p:nvSpPr>
        <p:spPr>
          <a:xfrm>
            <a:off x="998926" y="882746"/>
            <a:ext cx="6478055" cy="1200329"/>
          </a:xfrm>
          <a:prstGeom prst="rect">
            <a:avLst/>
          </a:prstGeom>
          <a:noFill/>
        </p:spPr>
        <p:txBody>
          <a:bodyPr wrap="none" rtlCol="0">
            <a:spAutoFit/>
          </a:bodyPr>
          <a:lstStyle/>
          <a:p>
            <a:pPr marL="342900" indent="-342900">
              <a:buFont typeface="+mj-lt"/>
              <a:buAutoNum type="arabicPeriod" startAt="6"/>
            </a:pPr>
            <a:r>
              <a:rPr lang="en-US" dirty="0"/>
              <a:t>Examine the core dump</a:t>
            </a:r>
          </a:p>
          <a:p>
            <a:pPr marL="800100" lvl="1" indent="-342900">
              <a:buFont typeface="+mj-lt"/>
              <a:buAutoNum type="alphaLcParenR"/>
            </a:pPr>
            <a:r>
              <a:rPr lang="en-US" dirty="0"/>
              <a:t>#ulimit –c unlimited</a:t>
            </a:r>
          </a:p>
          <a:p>
            <a:pPr marL="800100" lvl="1" indent="-342900">
              <a:buFont typeface="+mj-lt"/>
              <a:buAutoNum type="alphaLcParenR"/>
            </a:pPr>
            <a:r>
              <a:rPr lang="en-US" dirty="0"/>
              <a:t>#cp unknown </a:t>
            </a:r>
            <a:r>
              <a:rPr lang="en-US" dirty="0" err="1"/>
              <a:t>uncopy</a:t>
            </a:r>
            <a:endParaRPr lang="en-US" dirty="0"/>
          </a:p>
          <a:p>
            <a:pPr marL="800100" lvl="1" indent="-342900">
              <a:buFont typeface="+mj-lt"/>
              <a:buAutoNum type="alphaLcParenR"/>
            </a:pPr>
            <a:r>
              <a:rPr lang="en-US" dirty="0"/>
              <a:t>#./uncopy `python exploit3.py` or #./uncopy &lt; exploit3.py</a:t>
            </a:r>
          </a:p>
        </p:txBody>
      </p:sp>
      <p:sp>
        <p:nvSpPr>
          <p:cNvPr id="8" name="TextBox 7">
            <a:extLst>
              <a:ext uri="{FF2B5EF4-FFF2-40B4-BE49-F238E27FC236}">
                <a16:creationId xmlns:a16="http://schemas.microsoft.com/office/drawing/2014/main" id="{5591F94D-714B-4E8D-B337-455FC6D5A8FF}"/>
              </a:ext>
            </a:extLst>
          </p:cNvPr>
          <p:cNvSpPr txBox="1"/>
          <p:nvPr/>
        </p:nvSpPr>
        <p:spPr>
          <a:xfrm>
            <a:off x="1484312" y="1993137"/>
            <a:ext cx="9220200" cy="369332"/>
          </a:xfrm>
          <a:prstGeom prst="rect">
            <a:avLst/>
          </a:prstGeom>
          <a:noFill/>
        </p:spPr>
        <p:txBody>
          <a:bodyPr wrap="square" rtlCol="0">
            <a:spAutoFit/>
          </a:bodyPr>
          <a:lstStyle/>
          <a:p>
            <a:r>
              <a:rPr lang="en-US" dirty="0"/>
              <a:t>If you cannot get a proper dump file, go back and analyze the stack!!</a:t>
            </a:r>
          </a:p>
        </p:txBody>
      </p:sp>
      <p:pic>
        <p:nvPicPr>
          <p:cNvPr id="10" name="Picture 9" descr="Text&#10;&#10;Description automatically generated">
            <a:extLst>
              <a:ext uri="{FF2B5EF4-FFF2-40B4-BE49-F238E27FC236}">
                <a16:creationId xmlns:a16="http://schemas.microsoft.com/office/drawing/2014/main" id="{CD3C64A4-AEC5-4DD9-A60D-E7FF7C5712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6715" y="2360070"/>
            <a:ext cx="5920266" cy="778329"/>
          </a:xfrm>
          <a:prstGeom prst="rect">
            <a:avLst/>
          </a:prstGeom>
        </p:spPr>
      </p:pic>
      <p:pic>
        <p:nvPicPr>
          <p:cNvPr id="12" name="Picture 11">
            <a:extLst>
              <a:ext uri="{FF2B5EF4-FFF2-40B4-BE49-F238E27FC236}">
                <a16:creationId xmlns:a16="http://schemas.microsoft.com/office/drawing/2014/main" id="{3203CCC0-A0B9-467E-B1FA-AC3085A6FC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4861" y="3280029"/>
            <a:ext cx="5057775" cy="3349371"/>
          </a:xfrm>
          <a:prstGeom prst="rect">
            <a:avLst/>
          </a:prstGeom>
        </p:spPr>
      </p:pic>
      <p:sp>
        <p:nvSpPr>
          <p:cNvPr id="13" name="Speech Bubble: Rectangle 12">
            <a:extLst>
              <a:ext uri="{FF2B5EF4-FFF2-40B4-BE49-F238E27FC236}">
                <a16:creationId xmlns:a16="http://schemas.microsoft.com/office/drawing/2014/main" id="{25B66A55-4535-4EA2-8894-8F1ADE9DA0B2}"/>
              </a:ext>
            </a:extLst>
          </p:cNvPr>
          <p:cNvSpPr/>
          <p:nvPr/>
        </p:nvSpPr>
        <p:spPr>
          <a:xfrm>
            <a:off x="1903412" y="4404620"/>
            <a:ext cx="2286000" cy="1524000"/>
          </a:xfrm>
          <a:prstGeom prst="wedgeRectCallout">
            <a:avLst>
              <a:gd name="adj1" fmla="val 107470"/>
              <a:gd name="adj2" fmla="val -925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reason to run code all the at the top of the stack. There is a lot of room so pull it down further.</a:t>
            </a:r>
          </a:p>
        </p:txBody>
      </p:sp>
      <p:pic>
        <p:nvPicPr>
          <p:cNvPr id="16" name="Picture 15" descr="A picture containing background pattern&#10;&#10;Description automatically generated">
            <a:extLst>
              <a:ext uri="{FF2B5EF4-FFF2-40B4-BE49-F238E27FC236}">
                <a16:creationId xmlns:a16="http://schemas.microsoft.com/office/drawing/2014/main" id="{1400FC64-717B-41BD-A4F5-2FDF91C329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47462" y="5976257"/>
            <a:ext cx="457200" cy="653143"/>
          </a:xfrm>
          <a:prstGeom prst="rect">
            <a:avLst/>
          </a:prstGeom>
          <a:noFill/>
        </p:spPr>
      </p:pic>
      <p:sp>
        <p:nvSpPr>
          <p:cNvPr id="17" name="Oval 16">
            <a:extLst>
              <a:ext uri="{FF2B5EF4-FFF2-40B4-BE49-F238E27FC236}">
                <a16:creationId xmlns:a16="http://schemas.microsoft.com/office/drawing/2014/main" id="{A0BF69C1-7BD2-4C99-BAAE-5DBB09B924DF}"/>
              </a:ext>
            </a:extLst>
          </p:cNvPr>
          <p:cNvSpPr/>
          <p:nvPr/>
        </p:nvSpPr>
        <p:spPr>
          <a:xfrm>
            <a:off x="5444861" y="3971115"/>
            <a:ext cx="878151" cy="408568"/>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1206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ext&#10;&#10;Description automatically generated">
            <a:extLst>
              <a:ext uri="{FF2B5EF4-FFF2-40B4-BE49-F238E27FC236}">
                <a16:creationId xmlns:a16="http://schemas.microsoft.com/office/drawing/2014/main" id="{F6A23459-3DB5-4DA2-AE32-561B55FDE7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412" y="1293709"/>
            <a:ext cx="6280747" cy="1832182"/>
          </a:xfrm>
          <a:prstGeom prst="rect">
            <a:avLst/>
          </a:prstGeom>
        </p:spPr>
      </p:pic>
      <p:pic>
        <p:nvPicPr>
          <p:cNvPr id="8" name="Picture 7" descr="Text&#10;&#10;Description automatically generated">
            <a:extLst>
              <a:ext uri="{FF2B5EF4-FFF2-40B4-BE49-F238E27FC236}">
                <a16:creationId xmlns:a16="http://schemas.microsoft.com/office/drawing/2014/main" id="{A46A2E31-00DC-4CBA-AAA0-3E18E9D567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9812" y="2667000"/>
            <a:ext cx="6280747" cy="3276600"/>
          </a:xfrm>
          <a:prstGeom prst="rect">
            <a:avLst/>
          </a:prstGeom>
        </p:spPr>
      </p:pic>
      <p:sp>
        <p:nvSpPr>
          <p:cNvPr id="10" name="Title 1">
            <a:extLst>
              <a:ext uri="{FF2B5EF4-FFF2-40B4-BE49-F238E27FC236}">
                <a16:creationId xmlns:a16="http://schemas.microsoft.com/office/drawing/2014/main" id="{28DAA1A9-553F-4B9B-A7CF-628A19760D99}"/>
              </a:ext>
            </a:extLst>
          </p:cNvPr>
          <p:cNvSpPr txBox="1">
            <a:spLocks/>
          </p:cNvSpPr>
          <p:nvPr/>
        </p:nvSpPr>
        <p:spPr>
          <a:xfrm>
            <a:off x="904631" y="313577"/>
            <a:ext cx="9144001" cy="762000"/>
          </a:xfrm>
          <a:prstGeom prst="rect">
            <a:avLst/>
          </a:prstGeom>
        </p:spPr>
        <p:txBody>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dirty="0"/>
              <a:t>Exploit Development (cont’d)</a:t>
            </a:r>
          </a:p>
        </p:txBody>
      </p:sp>
      <p:sp>
        <p:nvSpPr>
          <p:cNvPr id="11" name="Speech Bubble: Rectangle 10">
            <a:extLst>
              <a:ext uri="{FF2B5EF4-FFF2-40B4-BE49-F238E27FC236}">
                <a16:creationId xmlns:a16="http://schemas.microsoft.com/office/drawing/2014/main" id="{D0BA4D01-D015-494C-A295-E237F096243D}"/>
              </a:ext>
            </a:extLst>
          </p:cNvPr>
          <p:cNvSpPr/>
          <p:nvPr/>
        </p:nvSpPr>
        <p:spPr>
          <a:xfrm>
            <a:off x="1598612" y="3810000"/>
            <a:ext cx="1219200" cy="762000"/>
          </a:xfrm>
          <a:prstGeom prst="wedgeRectCallout">
            <a:avLst>
              <a:gd name="adj1" fmla="val 20204"/>
              <a:gd name="adj2" fmla="val -2035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Pulled the EIP address further down the stack!!</a:t>
            </a:r>
          </a:p>
        </p:txBody>
      </p:sp>
      <p:pic>
        <p:nvPicPr>
          <p:cNvPr id="13" name="Picture 12" descr="A picture containing background pattern&#10;&#10;Description automatically generated">
            <a:extLst>
              <a:ext uri="{FF2B5EF4-FFF2-40B4-BE49-F238E27FC236}">
                <a16:creationId xmlns:a16="http://schemas.microsoft.com/office/drawing/2014/main" id="{6217107C-F898-4FB8-BA7B-E2DF8B2CD9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8812" y="5105400"/>
            <a:ext cx="1041547" cy="1487925"/>
          </a:xfrm>
          <a:prstGeom prst="rect">
            <a:avLst/>
          </a:prstGeom>
          <a:noFill/>
        </p:spPr>
      </p:pic>
    </p:spTree>
    <p:extLst>
      <p:ext uri="{BB962C8B-B14F-4D97-AF65-F5344CB8AC3E}">
        <p14:creationId xmlns:p14="http://schemas.microsoft.com/office/powerpoint/2010/main" val="44959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8DAA1A9-553F-4B9B-A7CF-628A19760D99}"/>
              </a:ext>
            </a:extLst>
          </p:cNvPr>
          <p:cNvSpPr txBox="1">
            <a:spLocks/>
          </p:cNvSpPr>
          <p:nvPr/>
        </p:nvSpPr>
        <p:spPr>
          <a:xfrm>
            <a:off x="904631" y="313577"/>
            <a:ext cx="9144001" cy="762000"/>
          </a:xfrm>
          <a:prstGeom prst="rect">
            <a:avLst/>
          </a:prstGeom>
        </p:spPr>
        <p:txBody>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dirty="0"/>
              <a:t>Defenses</a:t>
            </a:r>
          </a:p>
        </p:txBody>
      </p:sp>
      <p:sp>
        <p:nvSpPr>
          <p:cNvPr id="2" name="TextBox 1">
            <a:extLst>
              <a:ext uri="{FF2B5EF4-FFF2-40B4-BE49-F238E27FC236}">
                <a16:creationId xmlns:a16="http://schemas.microsoft.com/office/drawing/2014/main" id="{030C96B4-3344-4A7B-B02D-7557D68FD2EB}"/>
              </a:ext>
            </a:extLst>
          </p:cNvPr>
          <p:cNvSpPr txBox="1"/>
          <p:nvPr/>
        </p:nvSpPr>
        <p:spPr>
          <a:xfrm>
            <a:off x="989012" y="1219200"/>
            <a:ext cx="9982200" cy="3693319"/>
          </a:xfrm>
          <a:prstGeom prst="rect">
            <a:avLst/>
          </a:prstGeom>
          <a:noFill/>
        </p:spPr>
        <p:txBody>
          <a:bodyPr wrap="square" rtlCol="0">
            <a:spAutoFit/>
          </a:bodyPr>
          <a:lstStyle/>
          <a:p>
            <a:pPr marL="342900" indent="-342900">
              <a:buFont typeface="+mj-lt"/>
              <a:buAutoNum type="arabicPeriod"/>
            </a:pPr>
            <a:r>
              <a:rPr lang="en-US" dirty="0"/>
              <a:t>ASLR – Address Space Layout Randomization</a:t>
            </a:r>
          </a:p>
          <a:p>
            <a:pPr marL="800100" lvl="1" indent="-342900">
              <a:buFont typeface="+mj-lt"/>
              <a:buAutoNum type="alphaLcParenR"/>
            </a:pPr>
            <a:r>
              <a:rPr lang="en-US" dirty="0"/>
              <a:t>Randomizes the address spaces for libraries that are called</a:t>
            </a:r>
          </a:p>
          <a:p>
            <a:pPr marL="800100" lvl="1" indent="-342900">
              <a:buFont typeface="+mj-lt"/>
              <a:buAutoNum type="alphaLcParenR"/>
            </a:pPr>
            <a:r>
              <a:rPr lang="en-US" dirty="0"/>
              <a:t>The relative offsets within libraries are constant, plus</a:t>
            </a:r>
          </a:p>
          <a:p>
            <a:pPr marL="800100" lvl="1" indent="-342900">
              <a:buFont typeface="+mj-lt"/>
              <a:buAutoNum type="alphaLcParenR"/>
            </a:pPr>
            <a:r>
              <a:rPr lang="en-US" dirty="0"/>
              <a:t>If the randomization entropy is low, can brute force initial library call</a:t>
            </a:r>
          </a:p>
          <a:p>
            <a:pPr marL="342900" indent="-342900">
              <a:buFont typeface="+mj-lt"/>
              <a:buAutoNum type="arabicPeriod"/>
            </a:pPr>
            <a:r>
              <a:rPr lang="en-US" dirty="0"/>
              <a:t>DEP – Data Execution Prevention</a:t>
            </a:r>
          </a:p>
          <a:p>
            <a:pPr marL="800100" lvl="1" indent="-342900">
              <a:buFont typeface="+mj-lt"/>
              <a:buAutoNum type="alphaLcParenR"/>
            </a:pPr>
            <a:r>
              <a:rPr lang="en-US" dirty="0"/>
              <a:t>System-level memory protection (prevents execution of code in designated data areas of the stack), built-in to the OS</a:t>
            </a:r>
          </a:p>
          <a:p>
            <a:pPr marL="800100" lvl="1" indent="-342900">
              <a:buFont typeface="+mj-lt"/>
              <a:buAutoNum type="alphaLcParenR"/>
            </a:pPr>
            <a:r>
              <a:rPr lang="en-US" dirty="0"/>
              <a:t>Can be bypassed with return-oriented programming, or organizing gadgets, by using existing push and return combinations to call executable portions of the stack</a:t>
            </a:r>
          </a:p>
          <a:p>
            <a:pPr marL="342900" indent="-342900">
              <a:buFont typeface="+mj-lt"/>
              <a:buAutoNum type="arabicPeriod"/>
            </a:pPr>
            <a:r>
              <a:rPr lang="en-US" dirty="0"/>
              <a:t> SEHOP - Structured Exception Handler Overwrite Protection</a:t>
            </a:r>
          </a:p>
          <a:p>
            <a:pPr marL="800100" lvl="1" indent="-342900">
              <a:buFont typeface="+mj-lt"/>
              <a:buAutoNum type="alphaLcParenR"/>
            </a:pPr>
            <a:r>
              <a:rPr lang="en-US" dirty="0"/>
              <a:t>Helps to stop malicious code in the event an overflow condition turns into a structured exception handling error</a:t>
            </a:r>
          </a:p>
          <a:p>
            <a:pPr marL="800100" lvl="1" indent="-342900">
              <a:buFont typeface="+mj-lt"/>
              <a:buAutoNum type="alphaLcParenR"/>
            </a:pPr>
            <a:r>
              <a:rPr lang="en-US" dirty="0"/>
              <a:t>Various work-arounds, but most notably on Windows systems – the egg method</a:t>
            </a:r>
          </a:p>
        </p:txBody>
      </p:sp>
      <p:pic>
        <p:nvPicPr>
          <p:cNvPr id="3" name="Picture 2" descr="A picture containing background pattern&#10;&#10;Description automatically generated">
            <a:extLst>
              <a:ext uri="{FF2B5EF4-FFF2-40B4-BE49-F238E27FC236}">
                <a16:creationId xmlns:a16="http://schemas.microsoft.com/office/drawing/2014/main" id="{E3EC5F60-8C2E-4A13-88B5-5CF683341E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8812" y="5105400"/>
            <a:ext cx="1041547" cy="1487925"/>
          </a:xfrm>
          <a:prstGeom prst="rect">
            <a:avLst/>
          </a:prstGeom>
          <a:noFill/>
        </p:spPr>
      </p:pic>
    </p:spTree>
    <p:extLst>
      <p:ext uri="{BB962C8B-B14F-4D97-AF65-F5344CB8AC3E}">
        <p14:creationId xmlns:p14="http://schemas.microsoft.com/office/powerpoint/2010/main" val="449868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35B20-419C-41FB-913C-49B4D7386511}"/>
              </a:ext>
            </a:extLst>
          </p:cNvPr>
          <p:cNvSpPr>
            <a:spLocks noGrp="1"/>
          </p:cNvSpPr>
          <p:nvPr>
            <p:ph type="title"/>
          </p:nvPr>
        </p:nvSpPr>
        <p:spPr>
          <a:xfrm>
            <a:off x="150812" y="803031"/>
            <a:ext cx="12117388" cy="2667000"/>
          </a:xfrm>
        </p:spPr>
        <p:txBody>
          <a:bodyPr>
            <a:normAutofit/>
          </a:bodyPr>
          <a:lstStyle/>
          <a:p>
            <a:r>
              <a:rPr lang="en-US" sz="3200" dirty="0">
                <a:hlinkClick r:id="rId2"/>
              </a:rPr>
              <a:t>https://sysrisk.com/files/WhyBufferOverflowsMatter_JP.pptx</a:t>
            </a:r>
            <a:br>
              <a:rPr lang="en-US" sz="3200" dirty="0"/>
            </a:br>
            <a:endParaRPr lang="en-US" sz="3200" dirty="0"/>
          </a:p>
        </p:txBody>
      </p:sp>
      <p:sp>
        <p:nvSpPr>
          <p:cNvPr id="3" name="Text Placeholder 2">
            <a:extLst>
              <a:ext uri="{FF2B5EF4-FFF2-40B4-BE49-F238E27FC236}">
                <a16:creationId xmlns:a16="http://schemas.microsoft.com/office/drawing/2014/main" id="{FF2DBE87-CFC3-4FEF-B591-BDCC963F39BC}"/>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73137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65212" y="304800"/>
            <a:ext cx="9144001" cy="685800"/>
          </a:xfrm>
        </p:spPr>
        <p:txBody>
          <a:bodyPr/>
          <a:lstStyle/>
          <a:p>
            <a:r>
              <a:rPr lang="en-US" dirty="0"/>
              <a:t>About …</a:t>
            </a:r>
          </a:p>
        </p:txBody>
      </p:sp>
      <p:pic>
        <p:nvPicPr>
          <p:cNvPr id="2" name="Picture 1" descr="A picture containing background pattern&#10;&#10;Description automatically generated">
            <a:extLst>
              <a:ext uri="{FF2B5EF4-FFF2-40B4-BE49-F238E27FC236}">
                <a16:creationId xmlns:a16="http://schemas.microsoft.com/office/drawing/2014/main" id="{20E675FF-6588-4E23-8836-05BB586F3D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8812" y="5105400"/>
            <a:ext cx="1041547" cy="1487925"/>
          </a:xfrm>
          <a:prstGeom prst="rect">
            <a:avLst/>
          </a:prstGeom>
          <a:noFill/>
        </p:spPr>
      </p:pic>
      <p:sp>
        <p:nvSpPr>
          <p:cNvPr id="3" name="TextBox 2">
            <a:extLst>
              <a:ext uri="{FF2B5EF4-FFF2-40B4-BE49-F238E27FC236}">
                <a16:creationId xmlns:a16="http://schemas.microsoft.com/office/drawing/2014/main" id="{66CF09D7-4CAB-4D9F-8D78-3CE9BEB293FC}"/>
              </a:ext>
            </a:extLst>
          </p:cNvPr>
          <p:cNvSpPr txBox="1"/>
          <p:nvPr/>
        </p:nvSpPr>
        <p:spPr>
          <a:xfrm>
            <a:off x="1065212" y="1219200"/>
            <a:ext cx="9601200" cy="1538883"/>
          </a:xfrm>
          <a:prstGeom prst="rect">
            <a:avLst/>
          </a:prstGeom>
          <a:noFill/>
        </p:spPr>
        <p:txBody>
          <a:bodyPr wrap="square" rtlCol="0">
            <a:spAutoFit/>
          </a:bodyPr>
          <a:lstStyle/>
          <a:p>
            <a:r>
              <a:rPr lang="en-US" sz="2400" b="1" dirty="0"/>
              <a:t>This course:</a:t>
            </a:r>
          </a:p>
          <a:p>
            <a:endParaRPr lang="en-US" sz="1400" dirty="0"/>
          </a:p>
          <a:p>
            <a:r>
              <a:rPr lang="en-US" sz="1400" dirty="0"/>
              <a:t>Kirt Cathey, Principal at </a:t>
            </a:r>
            <a:r>
              <a:rPr lang="en-US" sz="1400" dirty="0" err="1"/>
              <a:t>SysRisk</a:t>
            </a:r>
            <a:r>
              <a:rPr lang="en-US" sz="1400" dirty="0"/>
              <a:t>, will walk us through all parts of buffer overflows and explains the significance of this condition. The talk covers basics to describe buffer and heap overflows, discuss some vulnerability statistics, then spend some time in a virtual environment to demonstrate how a buffer overflow is exploited to inject malware into vulnerable application.</a:t>
            </a:r>
          </a:p>
          <a:p>
            <a:r>
              <a:rPr lang="en-US" sz="1400" dirty="0"/>
              <a:t>For those who want to follow along, the exploit will be developed on Ubuntu 16 32-bit machine in a VMware VM.</a:t>
            </a:r>
          </a:p>
        </p:txBody>
      </p:sp>
      <p:sp>
        <p:nvSpPr>
          <p:cNvPr id="6" name="TextBox 5">
            <a:extLst>
              <a:ext uri="{FF2B5EF4-FFF2-40B4-BE49-F238E27FC236}">
                <a16:creationId xmlns:a16="http://schemas.microsoft.com/office/drawing/2014/main" id="{A3143FFA-EB27-4D00-90AA-96E7038CD6C8}"/>
              </a:ext>
            </a:extLst>
          </p:cNvPr>
          <p:cNvSpPr txBox="1"/>
          <p:nvPr/>
        </p:nvSpPr>
        <p:spPr>
          <a:xfrm>
            <a:off x="1065212" y="2986683"/>
            <a:ext cx="9601200" cy="2185214"/>
          </a:xfrm>
          <a:prstGeom prst="rect">
            <a:avLst/>
          </a:prstGeom>
          <a:noFill/>
        </p:spPr>
        <p:txBody>
          <a:bodyPr wrap="square" rtlCol="0">
            <a:spAutoFit/>
          </a:bodyPr>
          <a:lstStyle/>
          <a:p>
            <a:r>
              <a:rPr lang="en-US" sz="2400" b="1" dirty="0"/>
              <a:t>Kirt Cathey:</a:t>
            </a:r>
          </a:p>
          <a:p>
            <a:endParaRPr lang="en-US" sz="1400" dirty="0"/>
          </a:p>
          <a:p>
            <a:r>
              <a:rPr lang="en-US" sz="1400" dirty="0"/>
              <a:t>Kirt Cathey, Principal at </a:t>
            </a:r>
            <a:r>
              <a:rPr lang="en-US" sz="1400" dirty="0" err="1"/>
              <a:t>SysRisk</a:t>
            </a:r>
            <a:r>
              <a:rPr lang="en-US" sz="1400" dirty="0"/>
              <a:t>, has worked most of his career in Japan, covering IT risk and security has managed or participated a variety of security projects ranging from security infrastructure implementations, NIST framework implementations to very hands-on malware analysis in incident response and red team organization and strategizing. With over 22 years of experience in security operations and consulting for multi-national financial technology clients, telecommunications, software, and pharmaceutical industries. He co-authored the Internal Audit Handbook (2005, Japanese), developed </a:t>
            </a:r>
            <a:r>
              <a:rPr lang="en-US" sz="1400" dirty="0" err="1"/>
              <a:t>WorkPapers</a:t>
            </a:r>
            <a:r>
              <a:rPr lang="en-US" sz="1400" dirty="0"/>
              <a:t> software, </a:t>
            </a:r>
            <a:r>
              <a:rPr lang="en-US" sz="1400" dirty="0" err="1"/>
              <a:t>weAudit</a:t>
            </a:r>
            <a:r>
              <a:rPr lang="en-US" sz="1400" dirty="0"/>
              <a:t> software, and has participated in various audit and security automation projects throughout his career. Kirt is fluent in spoken and written Japanese and holds current ECSA, CISSP, CISM, CISA, and CIA certifications.</a:t>
            </a:r>
          </a:p>
        </p:txBody>
      </p:sp>
    </p:spTree>
    <p:extLst>
      <p:ext uri="{BB962C8B-B14F-4D97-AF65-F5344CB8AC3E}">
        <p14:creationId xmlns:p14="http://schemas.microsoft.com/office/powerpoint/2010/main" val="1679612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BD207-ABE4-4686-B55D-AD57A6C675CE}"/>
              </a:ext>
            </a:extLst>
          </p:cNvPr>
          <p:cNvSpPr>
            <a:spLocks noGrp="1"/>
          </p:cNvSpPr>
          <p:nvPr>
            <p:ph type="title"/>
          </p:nvPr>
        </p:nvSpPr>
        <p:spPr>
          <a:xfrm>
            <a:off x="1522411" y="228600"/>
            <a:ext cx="9144001" cy="685800"/>
          </a:xfrm>
        </p:spPr>
        <p:txBody>
          <a:bodyPr/>
          <a:lstStyle/>
          <a:p>
            <a:r>
              <a:rPr lang="en-US" dirty="0"/>
              <a:t>Overview – What is a buffer overflow?</a:t>
            </a:r>
          </a:p>
        </p:txBody>
      </p:sp>
      <p:sp>
        <p:nvSpPr>
          <p:cNvPr id="3" name="Content Placeholder 2">
            <a:extLst>
              <a:ext uri="{FF2B5EF4-FFF2-40B4-BE49-F238E27FC236}">
                <a16:creationId xmlns:a16="http://schemas.microsoft.com/office/drawing/2014/main" id="{6BC785D5-72D5-4D0F-A98C-83A5A3F858CB}"/>
              </a:ext>
            </a:extLst>
          </p:cNvPr>
          <p:cNvSpPr>
            <a:spLocks noGrp="1"/>
          </p:cNvSpPr>
          <p:nvPr>
            <p:ph idx="1"/>
          </p:nvPr>
        </p:nvSpPr>
        <p:spPr>
          <a:xfrm>
            <a:off x="684212" y="1142999"/>
            <a:ext cx="10896599" cy="5410201"/>
          </a:xfrm>
        </p:spPr>
        <p:txBody>
          <a:bodyPr>
            <a:normAutofit fontScale="77500" lnSpcReduction="20000"/>
          </a:bodyPr>
          <a:lstStyle/>
          <a:p>
            <a:pPr marL="0" indent="0">
              <a:buNone/>
            </a:pPr>
            <a:r>
              <a:rPr lang="en-US" b="0" i="0" dirty="0">
                <a:effectLst/>
                <a:latin typeface="roboto"/>
              </a:rPr>
              <a:t>A buffer overflow condition exists if more data is input into a smaller buffer than it can hold, or when a program puts data in a memory area past a buffer. </a:t>
            </a:r>
          </a:p>
          <a:p>
            <a:r>
              <a:rPr lang="en-US" dirty="0">
                <a:latin typeface="roboto"/>
              </a:rPr>
              <a:t>Buffer – sequential section of allocated memory</a:t>
            </a:r>
          </a:p>
          <a:p>
            <a:r>
              <a:rPr lang="en-US" dirty="0">
                <a:latin typeface="roboto"/>
              </a:rPr>
              <a:t>Buffer Overflow – Writing more data to a buffer that is greater than the size of the buffer allocated.</a:t>
            </a:r>
          </a:p>
          <a:p>
            <a:pPr lvl="1"/>
            <a:r>
              <a:rPr lang="en-US" dirty="0">
                <a:latin typeface="roboto"/>
              </a:rPr>
              <a:t>Two Basic Types</a:t>
            </a:r>
          </a:p>
          <a:p>
            <a:pPr lvl="2"/>
            <a:r>
              <a:rPr lang="en-US" dirty="0">
                <a:latin typeface="roboto"/>
              </a:rPr>
              <a:t>Simple Memory Overflow</a:t>
            </a:r>
          </a:p>
          <a:p>
            <a:pPr marL="682625" lvl="3" indent="0">
              <a:buNone/>
            </a:pPr>
            <a:endParaRPr lang="en-US" dirty="0">
              <a:latin typeface="roboto"/>
            </a:endParaRPr>
          </a:p>
          <a:p>
            <a:pPr marL="682625" lvl="3" indent="0">
              <a:buNone/>
            </a:pPr>
            <a:r>
              <a:rPr lang="en-US" dirty="0">
                <a:latin typeface="roboto"/>
              </a:rPr>
              <a:t>char buff[10] = {0};</a:t>
            </a:r>
          </a:p>
          <a:p>
            <a:pPr marL="682625" lvl="3" indent="0">
              <a:buNone/>
            </a:pPr>
            <a:r>
              <a:rPr lang="en-US" dirty="0" err="1">
                <a:latin typeface="roboto"/>
              </a:rPr>
              <a:t>strcopy</a:t>
            </a:r>
            <a:r>
              <a:rPr lang="en-US" dirty="0">
                <a:latin typeface="roboto"/>
              </a:rPr>
              <a:t>(buff, “This string will definitely overflow the buffer”);</a:t>
            </a:r>
          </a:p>
          <a:p>
            <a:pPr lvl="2"/>
            <a:endParaRPr lang="en-US" dirty="0">
              <a:latin typeface="roboto"/>
            </a:endParaRPr>
          </a:p>
          <a:p>
            <a:pPr lvl="2"/>
            <a:r>
              <a:rPr lang="en-US" dirty="0">
                <a:latin typeface="roboto"/>
              </a:rPr>
              <a:t>Heap Overflow</a:t>
            </a:r>
          </a:p>
          <a:p>
            <a:pPr marL="682625" lvl="3" indent="0">
              <a:buNone/>
            </a:pPr>
            <a:endParaRPr lang="en-US" dirty="0">
              <a:latin typeface="roboto"/>
            </a:endParaRPr>
          </a:p>
          <a:p>
            <a:pPr marL="682625" lvl="3" indent="0">
              <a:buNone/>
            </a:pPr>
            <a:r>
              <a:rPr lang="en-US" dirty="0">
                <a:latin typeface="roboto"/>
              </a:rPr>
              <a:t>char *</a:t>
            </a:r>
            <a:r>
              <a:rPr lang="en-US" dirty="0" err="1">
                <a:latin typeface="roboto"/>
              </a:rPr>
              <a:t>ptr</a:t>
            </a:r>
            <a:r>
              <a:rPr lang="en-US" dirty="0">
                <a:latin typeface="roboto"/>
              </a:rPr>
              <a:t> = (char*) malloc(10);</a:t>
            </a:r>
          </a:p>
          <a:p>
            <a:pPr marL="682625" lvl="3" indent="0">
              <a:buNone/>
            </a:pPr>
            <a:r>
              <a:rPr lang="en-US" dirty="0" err="1">
                <a:latin typeface="roboto"/>
              </a:rPr>
              <a:t>ptr</a:t>
            </a:r>
            <a:r>
              <a:rPr lang="en-US" dirty="0">
                <a:latin typeface="roboto"/>
              </a:rPr>
              <a:t>[10] = ‘c’;</a:t>
            </a:r>
          </a:p>
          <a:p>
            <a:r>
              <a:rPr lang="en-US" dirty="0">
                <a:latin typeface="roboto"/>
              </a:rPr>
              <a:t>Buffer Overflow Conditions:</a:t>
            </a:r>
          </a:p>
          <a:p>
            <a:pPr lvl="1"/>
            <a:r>
              <a:rPr lang="en-US" dirty="0">
                <a:latin typeface="roboto"/>
              </a:rPr>
              <a:t>Corrupt data</a:t>
            </a:r>
          </a:p>
          <a:p>
            <a:pPr lvl="1"/>
            <a:r>
              <a:rPr lang="en-US" dirty="0">
                <a:latin typeface="roboto"/>
              </a:rPr>
              <a:t>Crash the program</a:t>
            </a:r>
          </a:p>
          <a:p>
            <a:pPr lvl="1"/>
            <a:r>
              <a:rPr lang="en-US" dirty="0">
                <a:latin typeface="roboto"/>
              </a:rPr>
              <a:t>Provide an opening to inject malicious code</a:t>
            </a:r>
          </a:p>
        </p:txBody>
      </p:sp>
      <p:pic>
        <p:nvPicPr>
          <p:cNvPr id="8" name="Picture 7" descr="A picture containing background pattern&#10;&#10;Description automatically generated">
            <a:extLst>
              <a:ext uri="{FF2B5EF4-FFF2-40B4-BE49-F238E27FC236}">
                <a16:creationId xmlns:a16="http://schemas.microsoft.com/office/drawing/2014/main" id="{EF640110-35CC-4343-B187-D03B1377CC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8812" y="5105400"/>
            <a:ext cx="1041547" cy="1487925"/>
          </a:xfrm>
          <a:prstGeom prst="rect">
            <a:avLst/>
          </a:prstGeom>
          <a:noFill/>
        </p:spPr>
      </p:pic>
    </p:spTree>
    <p:extLst>
      <p:ext uri="{BB962C8B-B14F-4D97-AF65-F5344CB8AC3E}">
        <p14:creationId xmlns:p14="http://schemas.microsoft.com/office/powerpoint/2010/main" val="879307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5E77-F5EE-47C3-8508-B283FEC5D048}"/>
              </a:ext>
            </a:extLst>
          </p:cNvPr>
          <p:cNvSpPr>
            <a:spLocks noGrp="1"/>
          </p:cNvSpPr>
          <p:nvPr>
            <p:ph type="title"/>
          </p:nvPr>
        </p:nvSpPr>
        <p:spPr>
          <a:xfrm>
            <a:off x="1522411" y="152399"/>
            <a:ext cx="9144001" cy="685800"/>
          </a:xfrm>
        </p:spPr>
        <p:txBody>
          <a:bodyPr/>
          <a:lstStyle/>
          <a:p>
            <a:r>
              <a:rPr lang="en-US" dirty="0"/>
              <a:t>Overview – Do buffer overflows still matter?</a:t>
            </a:r>
          </a:p>
        </p:txBody>
      </p:sp>
      <p:sp>
        <p:nvSpPr>
          <p:cNvPr id="3" name="Content Placeholder 2">
            <a:extLst>
              <a:ext uri="{FF2B5EF4-FFF2-40B4-BE49-F238E27FC236}">
                <a16:creationId xmlns:a16="http://schemas.microsoft.com/office/drawing/2014/main" id="{B108CC36-BA55-416C-ACB4-74BD1B7ADCDB}"/>
              </a:ext>
            </a:extLst>
          </p:cNvPr>
          <p:cNvSpPr>
            <a:spLocks noGrp="1"/>
          </p:cNvSpPr>
          <p:nvPr>
            <p:ph idx="1"/>
          </p:nvPr>
        </p:nvSpPr>
        <p:spPr>
          <a:xfrm>
            <a:off x="684212" y="1066801"/>
            <a:ext cx="10972799" cy="4953000"/>
          </a:xfrm>
        </p:spPr>
        <p:txBody>
          <a:bodyPr/>
          <a:lstStyle/>
          <a:p>
            <a:r>
              <a:rPr lang="en-US" dirty="0"/>
              <a:t>Difficult to find</a:t>
            </a:r>
          </a:p>
          <a:p>
            <a:pPr lvl="1"/>
            <a:r>
              <a:rPr lang="en-US" dirty="0"/>
              <a:t>Analysis tools, methodologies, and fuzzing tools make identification easier</a:t>
            </a:r>
          </a:p>
          <a:p>
            <a:pPr lvl="2"/>
            <a:r>
              <a:rPr lang="en-US" dirty="0"/>
              <a:t>… but still an expert skill</a:t>
            </a:r>
          </a:p>
          <a:p>
            <a:r>
              <a:rPr lang="en-US" dirty="0"/>
              <a:t>Difficult to exploit</a:t>
            </a:r>
          </a:p>
          <a:p>
            <a:pPr lvl="1"/>
            <a:r>
              <a:rPr lang="en-US" dirty="0"/>
              <a:t>With ROP, stack brute forcing, ret2lib, eggshell, and other skills combined, exploit research continues to advance</a:t>
            </a:r>
          </a:p>
          <a:p>
            <a:pPr lvl="1"/>
            <a:r>
              <a:rPr lang="en-US" dirty="0"/>
              <a:t>Even when new exploit capability or </a:t>
            </a:r>
            <a:r>
              <a:rPr lang="en-US" dirty="0" err="1"/>
              <a:t>PoC</a:t>
            </a:r>
            <a:r>
              <a:rPr lang="en-US" dirty="0"/>
              <a:t> is discovered, rarely immediately shared unless found through proper exploit research</a:t>
            </a:r>
          </a:p>
          <a:p>
            <a:r>
              <a:rPr lang="en-US" b="1" dirty="0"/>
              <a:t>Still quite common and most common software vulnerability</a:t>
            </a:r>
          </a:p>
          <a:p>
            <a:pPr lvl="1"/>
            <a:r>
              <a:rPr lang="en-US" dirty="0"/>
              <a:t>One of the safest and undetectable ways to gain foothold after gaining basic systems access.</a:t>
            </a:r>
          </a:p>
          <a:p>
            <a:pPr lvl="1"/>
            <a:r>
              <a:rPr lang="en-US" dirty="0"/>
              <a:t>… so yes, they do matter.</a:t>
            </a:r>
          </a:p>
          <a:p>
            <a:endParaRPr lang="en-US" dirty="0"/>
          </a:p>
        </p:txBody>
      </p:sp>
      <p:pic>
        <p:nvPicPr>
          <p:cNvPr id="5" name="Picture 4" descr="A picture containing background pattern&#10;&#10;Description automatically generated">
            <a:extLst>
              <a:ext uri="{FF2B5EF4-FFF2-40B4-BE49-F238E27FC236}">
                <a16:creationId xmlns:a16="http://schemas.microsoft.com/office/drawing/2014/main" id="{DA6C153C-B67D-415F-9B73-ED762B291C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8812" y="5105400"/>
            <a:ext cx="1041547" cy="1487925"/>
          </a:xfrm>
          <a:prstGeom prst="rect">
            <a:avLst/>
          </a:prstGeom>
          <a:noFill/>
        </p:spPr>
      </p:pic>
    </p:spTree>
    <p:extLst>
      <p:ext uri="{BB962C8B-B14F-4D97-AF65-F5344CB8AC3E}">
        <p14:creationId xmlns:p14="http://schemas.microsoft.com/office/powerpoint/2010/main" val="3045418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1" y="260866"/>
            <a:ext cx="9144001" cy="609600"/>
          </a:xfrm>
        </p:spPr>
        <p:txBody>
          <a:bodyPr/>
          <a:lstStyle/>
          <a:p>
            <a:r>
              <a:rPr lang="en-US" dirty="0"/>
              <a:t>Overview – Noted 2019 Overflows</a:t>
            </a:r>
          </a:p>
        </p:txBody>
      </p:sp>
      <p:graphicFrame>
        <p:nvGraphicFramePr>
          <p:cNvPr id="4" name="Table 3">
            <a:extLst>
              <a:ext uri="{FF2B5EF4-FFF2-40B4-BE49-F238E27FC236}">
                <a16:creationId xmlns:a16="http://schemas.microsoft.com/office/drawing/2014/main" id="{DBFC09E7-D683-4BD2-9B58-DBF7300713D6}"/>
              </a:ext>
            </a:extLst>
          </p:cNvPr>
          <p:cNvGraphicFramePr>
            <a:graphicFrameLocks noGrp="1"/>
          </p:cNvGraphicFramePr>
          <p:nvPr>
            <p:extLst>
              <p:ext uri="{D42A27DB-BD31-4B8C-83A1-F6EECF244321}">
                <p14:modId xmlns:p14="http://schemas.microsoft.com/office/powerpoint/2010/main" val="4218188885"/>
              </p:ext>
            </p:extLst>
          </p:nvPr>
        </p:nvGraphicFramePr>
        <p:xfrm>
          <a:off x="455612" y="1066800"/>
          <a:ext cx="10564664" cy="4403052"/>
        </p:xfrm>
        <a:graphic>
          <a:graphicData uri="http://schemas.openxmlformats.org/drawingml/2006/table">
            <a:tbl>
              <a:tblPr>
                <a:tableStyleId>{5C22544A-7EE6-4342-B048-85BDC9FD1C3A}</a:tableStyleId>
              </a:tblPr>
              <a:tblGrid>
                <a:gridCol w="637175">
                  <a:extLst>
                    <a:ext uri="{9D8B030D-6E8A-4147-A177-3AD203B41FA5}">
                      <a16:colId xmlns:a16="http://schemas.microsoft.com/office/drawing/2014/main" val="962293941"/>
                    </a:ext>
                  </a:extLst>
                </a:gridCol>
                <a:gridCol w="796468">
                  <a:extLst>
                    <a:ext uri="{9D8B030D-6E8A-4147-A177-3AD203B41FA5}">
                      <a16:colId xmlns:a16="http://schemas.microsoft.com/office/drawing/2014/main" val="1750691211"/>
                    </a:ext>
                  </a:extLst>
                </a:gridCol>
                <a:gridCol w="716821">
                  <a:extLst>
                    <a:ext uri="{9D8B030D-6E8A-4147-A177-3AD203B41FA5}">
                      <a16:colId xmlns:a16="http://schemas.microsoft.com/office/drawing/2014/main" val="4152404296"/>
                    </a:ext>
                  </a:extLst>
                </a:gridCol>
                <a:gridCol w="398234">
                  <a:extLst>
                    <a:ext uri="{9D8B030D-6E8A-4147-A177-3AD203B41FA5}">
                      <a16:colId xmlns:a16="http://schemas.microsoft.com/office/drawing/2014/main" val="4040646374"/>
                    </a:ext>
                  </a:extLst>
                </a:gridCol>
                <a:gridCol w="557527">
                  <a:extLst>
                    <a:ext uri="{9D8B030D-6E8A-4147-A177-3AD203B41FA5}">
                      <a16:colId xmlns:a16="http://schemas.microsoft.com/office/drawing/2014/main" val="2218165657"/>
                    </a:ext>
                  </a:extLst>
                </a:gridCol>
                <a:gridCol w="637175">
                  <a:extLst>
                    <a:ext uri="{9D8B030D-6E8A-4147-A177-3AD203B41FA5}">
                      <a16:colId xmlns:a16="http://schemas.microsoft.com/office/drawing/2014/main" val="2386595021"/>
                    </a:ext>
                  </a:extLst>
                </a:gridCol>
                <a:gridCol w="716821">
                  <a:extLst>
                    <a:ext uri="{9D8B030D-6E8A-4147-A177-3AD203B41FA5}">
                      <a16:colId xmlns:a16="http://schemas.microsoft.com/office/drawing/2014/main" val="3920565482"/>
                    </a:ext>
                  </a:extLst>
                </a:gridCol>
                <a:gridCol w="876115">
                  <a:extLst>
                    <a:ext uri="{9D8B030D-6E8A-4147-A177-3AD203B41FA5}">
                      <a16:colId xmlns:a16="http://schemas.microsoft.com/office/drawing/2014/main" val="434909307"/>
                    </a:ext>
                  </a:extLst>
                </a:gridCol>
                <a:gridCol w="557527">
                  <a:extLst>
                    <a:ext uri="{9D8B030D-6E8A-4147-A177-3AD203B41FA5}">
                      <a16:colId xmlns:a16="http://schemas.microsoft.com/office/drawing/2014/main" val="3992107596"/>
                    </a:ext>
                  </a:extLst>
                </a:gridCol>
                <a:gridCol w="637175">
                  <a:extLst>
                    <a:ext uri="{9D8B030D-6E8A-4147-A177-3AD203B41FA5}">
                      <a16:colId xmlns:a16="http://schemas.microsoft.com/office/drawing/2014/main" val="78820276"/>
                    </a:ext>
                  </a:extLst>
                </a:gridCol>
                <a:gridCol w="545913">
                  <a:extLst>
                    <a:ext uri="{9D8B030D-6E8A-4147-A177-3AD203B41FA5}">
                      <a16:colId xmlns:a16="http://schemas.microsoft.com/office/drawing/2014/main" val="1255842100"/>
                    </a:ext>
                  </a:extLst>
                </a:gridCol>
                <a:gridCol w="3487713">
                  <a:extLst>
                    <a:ext uri="{9D8B030D-6E8A-4147-A177-3AD203B41FA5}">
                      <a16:colId xmlns:a16="http://schemas.microsoft.com/office/drawing/2014/main" val="1210973810"/>
                    </a:ext>
                  </a:extLst>
                </a:gridCol>
              </a:tblGrid>
              <a:tr h="533400">
                <a:tc>
                  <a:txBody>
                    <a:bodyPr/>
                    <a:lstStyle/>
                    <a:p>
                      <a:pPr algn="ctr" fontAlgn="b"/>
                      <a:r>
                        <a:rPr lang="en-US" sz="1000" b="1" u="none" strike="noStrike" dirty="0">
                          <a:solidFill>
                            <a:schemeClr val="tx1"/>
                          </a:solidFill>
                          <a:effectLst/>
                        </a:rPr>
                        <a:t>CVE ID</a:t>
                      </a:r>
                      <a:endParaRPr lang="en-US" sz="1000" b="1" i="0" u="none" strike="noStrike" dirty="0">
                        <a:solidFill>
                          <a:schemeClr val="tx1"/>
                        </a:solidFill>
                        <a:effectLst/>
                        <a:latin typeface="Calibri" panose="020F0502020204030204" pitchFamily="34" charset="0"/>
                      </a:endParaRPr>
                    </a:p>
                  </a:txBody>
                  <a:tcPr marL="3194" marR="3194" marT="3194" marB="0">
                    <a:solidFill>
                      <a:schemeClr val="bg2">
                        <a:lumMod val="75000"/>
                        <a:lumOff val="25000"/>
                      </a:schemeClr>
                    </a:solidFill>
                  </a:tcPr>
                </a:tc>
                <a:tc>
                  <a:txBody>
                    <a:bodyPr/>
                    <a:lstStyle/>
                    <a:p>
                      <a:pPr algn="ctr" fontAlgn="b"/>
                      <a:r>
                        <a:rPr lang="en-US" sz="1000" b="1" u="none" strike="noStrike">
                          <a:solidFill>
                            <a:schemeClr val="tx1"/>
                          </a:solidFill>
                          <a:effectLst/>
                        </a:rPr>
                        <a:t>Vulnerability Type(s)</a:t>
                      </a:r>
                      <a:endParaRPr lang="en-US" sz="1000" b="1" i="0" u="none" strike="noStrike">
                        <a:solidFill>
                          <a:schemeClr val="tx1"/>
                        </a:solidFill>
                        <a:effectLst/>
                        <a:latin typeface="Calibri" panose="020F0502020204030204" pitchFamily="34" charset="0"/>
                      </a:endParaRPr>
                    </a:p>
                  </a:txBody>
                  <a:tcPr marL="3194" marR="3194" marT="3194" marB="0">
                    <a:solidFill>
                      <a:schemeClr val="bg2">
                        <a:lumMod val="75000"/>
                        <a:lumOff val="25000"/>
                      </a:schemeClr>
                    </a:solidFill>
                  </a:tcPr>
                </a:tc>
                <a:tc>
                  <a:txBody>
                    <a:bodyPr/>
                    <a:lstStyle/>
                    <a:p>
                      <a:pPr algn="ctr" fontAlgn="b"/>
                      <a:r>
                        <a:rPr lang="en-US" sz="1000" b="1" u="none" strike="noStrike">
                          <a:solidFill>
                            <a:schemeClr val="tx1"/>
                          </a:solidFill>
                          <a:effectLst/>
                        </a:rPr>
                        <a:t>Update Date</a:t>
                      </a:r>
                      <a:endParaRPr lang="en-US" sz="1000" b="1" i="0" u="none" strike="noStrike">
                        <a:solidFill>
                          <a:schemeClr val="tx1"/>
                        </a:solidFill>
                        <a:effectLst/>
                        <a:latin typeface="Calibri" panose="020F0502020204030204" pitchFamily="34" charset="0"/>
                      </a:endParaRPr>
                    </a:p>
                  </a:txBody>
                  <a:tcPr marL="3194" marR="3194" marT="3194" marB="0">
                    <a:solidFill>
                      <a:schemeClr val="bg2">
                        <a:lumMod val="75000"/>
                        <a:lumOff val="25000"/>
                      </a:schemeClr>
                    </a:solidFill>
                  </a:tcPr>
                </a:tc>
                <a:tc>
                  <a:txBody>
                    <a:bodyPr/>
                    <a:lstStyle/>
                    <a:p>
                      <a:pPr algn="ctr" fontAlgn="b"/>
                      <a:r>
                        <a:rPr lang="en-US" sz="1000" b="1" u="none" strike="noStrike">
                          <a:solidFill>
                            <a:schemeClr val="tx1"/>
                          </a:solidFill>
                          <a:effectLst/>
                        </a:rPr>
                        <a:t>Score</a:t>
                      </a:r>
                      <a:endParaRPr lang="en-US" sz="1000" b="1" i="0" u="none" strike="noStrike">
                        <a:solidFill>
                          <a:schemeClr val="tx1"/>
                        </a:solidFill>
                        <a:effectLst/>
                        <a:latin typeface="Calibri" panose="020F0502020204030204" pitchFamily="34" charset="0"/>
                      </a:endParaRPr>
                    </a:p>
                  </a:txBody>
                  <a:tcPr marL="3194" marR="3194" marT="3194" marB="0">
                    <a:solidFill>
                      <a:schemeClr val="bg2">
                        <a:lumMod val="75000"/>
                        <a:lumOff val="25000"/>
                      </a:schemeClr>
                    </a:solidFill>
                  </a:tcPr>
                </a:tc>
                <a:tc>
                  <a:txBody>
                    <a:bodyPr/>
                    <a:lstStyle/>
                    <a:p>
                      <a:pPr algn="ctr" fontAlgn="b"/>
                      <a:r>
                        <a:rPr lang="en-US" sz="1000" b="1" u="none" strike="noStrike">
                          <a:solidFill>
                            <a:schemeClr val="tx1"/>
                          </a:solidFill>
                          <a:effectLst/>
                        </a:rPr>
                        <a:t>Gained Access Level</a:t>
                      </a:r>
                      <a:endParaRPr lang="en-US" sz="1000" b="1" i="0" u="none" strike="noStrike">
                        <a:solidFill>
                          <a:schemeClr val="tx1"/>
                        </a:solidFill>
                        <a:effectLst/>
                        <a:latin typeface="Calibri" panose="020F0502020204030204" pitchFamily="34" charset="0"/>
                      </a:endParaRPr>
                    </a:p>
                  </a:txBody>
                  <a:tcPr marL="3194" marR="3194" marT="3194" marB="0">
                    <a:solidFill>
                      <a:schemeClr val="bg2">
                        <a:lumMod val="75000"/>
                        <a:lumOff val="25000"/>
                      </a:schemeClr>
                    </a:solidFill>
                  </a:tcPr>
                </a:tc>
                <a:tc>
                  <a:txBody>
                    <a:bodyPr/>
                    <a:lstStyle/>
                    <a:p>
                      <a:pPr algn="ctr" fontAlgn="b"/>
                      <a:r>
                        <a:rPr lang="en-US" sz="1000" b="1" u="none" strike="noStrike">
                          <a:solidFill>
                            <a:schemeClr val="tx1"/>
                          </a:solidFill>
                          <a:effectLst/>
                        </a:rPr>
                        <a:t>Access</a:t>
                      </a:r>
                      <a:endParaRPr lang="en-US" sz="1000" b="1" i="0" u="none" strike="noStrike">
                        <a:solidFill>
                          <a:schemeClr val="tx1"/>
                        </a:solidFill>
                        <a:effectLst/>
                        <a:latin typeface="Calibri" panose="020F0502020204030204" pitchFamily="34" charset="0"/>
                      </a:endParaRPr>
                    </a:p>
                  </a:txBody>
                  <a:tcPr marL="3194" marR="3194" marT="3194" marB="0">
                    <a:solidFill>
                      <a:schemeClr val="bg2">
                        <a:lumMod val="75000"/>
                        <a:lumOff val="25000"/>
                      </a:schemeClr>
                    </a:solidFill>
                  </a:tcPr>
                </a:tc>
                <a:tc>
                  <a:txBody>
                    <a:bodyPr/>
                    <a:lstStyle/>
                    <a:p>
                      <a:pPr algn="ctr" fontAlgn="b"/>
                      <a:r>
                        <a:rPr lang="en-US" sz="1000" b="1" u="none" strike="noStrike">
                          <a:solidFill>
                            <a:schemeClr val="tx1"/>
                          </a:solidFill>
                          <a:effectLst/>
                        </a:rPr>
                        <a:t>Complexity</a:t>
                      </a:r>
                      <a:endParaRPr lang="en-US" sz="1000" b="1" i="0" u="none" strike="noStrike">
                        <a:solidFill>
                          <a:schemeClr val="tx1"/>
                        </a:solidFill>
                        <a:effectLst/>
                        <a:latin typeface="Calibri" panose="020F0502020204030204" pitchFamily="34" charset="0"/>
                      </a:endParaRPr>
                    </a:p>
                  </a:txBody>
                  <a:tcPr marL="3194" marR="3194" marT="3194" marB="0">
                    <a:solidFill>
                      <a:schemeClr val="bg2">
                        <a:lumMod val="75000"/>
                        <a:lumOff val="25000"/>
                      </a:schemeClr>
                    </a:solidFill>
                  </a:tcPr>
                </a:tc>
                <a:tc>
                  <a:txBody>
                    <a:bodyPr/>
                    <a:lstStyle/>
                    <a:p>
                      <a:pPr algn="ctr" fontAlgn="b"/>
                      <a:r>
                        <a:rPr lang="en-US" sz="1000" b="1" u="none" strike="noStrike">
                          <a:solidFill>
                            <a:schemeClr val="tx1"/>
                          </a:solidFill>
                          <a:effectLst/>
                        </a:rPr>
                        <a:t>Authentication</a:t>
                      </a:r>
                      <a:endParaRPr lang="en-US" sz="1000" b="1" i="0" u="none" strike="noStrike">
                        <a:solidFill>
                          <a:schemeClr val="tx1"/>
                        </a:solidFill>
                        <a:effectLst/>
                        <a:latin typeface="Calibri" panose="020F0502020204030204" pitchFamily="34" charset="0"/>
                      </a:endParaRPr>
                    </a:p>
                  </a:txBody>
                  <a:tcPr marL="3194" marR="3194" marT="3194" marB="0">
                    <a:solidFill>
                      <a:schemeClr val="bg2">
                        <a:lumMod val="75000"/>
                        <a:lumOff val="25000"/>
                      </a:schemeClr>
                    </a:solidFill>
                  </a:tcPr>
                </a:tc>
                <a:tc>
                  <a:txBody>
                    <a:bodyPr/>
                    <a:lstStyle/>
                    <a:p>
                      <a:pPr algn="ctr" fontAlgn="b"/>
                      <a:r>
                        <a:rPr lang="en-US" sz="1000" b="1" u="none" strike="noStrike">
                          <a:solidFill>
                            <a:schemeClr val="tx1"/>
                          </a:solidFill>
                          <a:effectLst/>
                        </a:rPr>
                        <a:t>Conf.</a:t>
                      </a:r>
                      <a:endParaRPr lang="en-US" sz="1000" b="1" i="0" u="none" strike="noStrike">
                        <a:solidFill>
                          <a:schemeClr val="tx1"/>
                        </a:solidFill>
                        <a:effectLst/>
                        <a:latin typeface="Calibri" panose="020F0502020204030204" pitchFamily="34" charset="0"/>
                      </a:endParaRPr>
                    </a:p>
                  </a:txBody>
                  <a:tcPr marL="3194" marR="3194" marT="3194" marB="0">
                    <a:solidFill>
                      <a:schemeClr val="bg2">
                        <a:lumMod val="75000"/>
                        <a:lumOff val="25000"/>
                      </a:schemeClr>
                    </a:solidFill>
                  </a:tcPr>
                </a:tc>
                <a:tc>
                  <a:txBody>
                    <a:bodyPr/>
                    <a:lstStyle/>
                    <a:p>
                      <a:pPr algn="ctr" fontAlgn="b"/>
                      <a:r>
                        <a:rPr lang="en-US" sz="1000" b="1" u="none" strike="noStrike">
                          <a:solidFill>
                            <a:schemeClr val="tx1"/>
                          </a:solidFill>
                          <a:effectLst/>
                        </a:rPr>
                        <a:t>Integ.</a:t>
                      </a:r>
                      <a:endParaRPr lang="en-US" sz="1000" b="1" i="0" u="none" strike="noStrike">
                        <a:solidFill>
                          <a:schemeClr val="tx1"/>
                        </a:solidFill>
                        <a:effectLst/>
                        <a:latin typeface="Calibri" panose="020F0502020204030204" pitchFamily="34" charset="0"/>
                      </a:endParaRPr>
                    </a:p>
                  </a:txBody>
                  <a:tcPr marL="3194" marR="3194" marT="3194" marB="0">
                    <a:solidFill>
                      <a:schemeClr val="bg2">
                        <a:lumMod val="75000"/>
                        <a:lumOff val="25000"/>
                      </a:schemeClr>
                    </a:solidFill>
                  </a:tcPr>
                </a:tc>
                <a:tc>
                  <a:txBody>
                    <a:bodyPr/>
                    <a:lstStyle/>
                    <a:p>
                      <a:pPr algn="ctr" fontAlgn="b"/>
                      <a:r>
                        <a:rPr lang="en-US" sz="1000" b="1" u="none" strike="noStrike">
                          <a:solidFill>
                            <a:schemeClr val="tx1"/>
                          </a:solidFill>
                          <a:effectLst/>
                        </a:rPr>
                        <a:t>Avail.</a:t>
                      </a:r>
                      <a:endParaRPr lang="en-US" sz="1000" b="1" i="0" u="none" strike="noStrike">
                        <a:solidFill>
                          <a:schemeClr val="tx1"/>
                        </a:solidFill>
                        <a:effectLst/>
                        <a:latin typeface="Calibri" panose="020F0502020204030204" pitchFamily="34" charset="0"/>
                      </a:endParaRPr>
                    </a:p>
                  </a:txBody>
                  <a:tcPr marL="3194" marR="3194" marT="3194" marB="0">
                    <a:solidFill>
                      <a:schemeClr val="bg2">
                        <a:lumMod val="75000"/>
                        <a:lumOff val="25000"/>
                      </a:schemeClr>
                    </a:solidFill>
                  </a:tcPr>
                </a:tc>
                <a:tc>
                  <a:txBody>
                    <a:bodyPr/>
                    <a:lstStyle/>
                    <a:p>
                      <a:pPr algn="ctr" fontAlgn="b"/>
                      <a:r>
                        <a:rPr lang="en-US" sz="1000" b="1" u="none" strike="noStrike" dirty="0">
                          <a:solidFill>
                            <a:schemeClr val="tx1"/>
                          </a:solidFill>
                          <a:effectLst/>
                        </a:rPr>
                        <a:t>Details</a:t>
                      </a:r>
                      <a:endParaRPr lang="en-US" sz="1000" b="1" i="0" u="none" strike="noStrike" dirty="0">
                        <a:solidFill>
                          <a:schemeClr val="tx1"/>
                        </a:solidFill>
                        <a:effectLst/>
                        <a:latin typeface="Calibri" panose="020F0502020204030204" pitchFamily="34" charset="0"/>
                      </a:endParaRPr>
                    </a:p>
                  </a:txBody>
                  <a:tcPr marL="3194" marR="3194" marT="3194" marB="0">
                    <a:solidFill>
                      <a:schemeClr val="bg2">
                        <a:lumMod val="75000"/>
                        <a:lumOff val="25000"/>
                      </a:schemeClr>
                    </a:solidFill>
                  </a:tcPr>
                </a:tc>
                <a:extLst>
                  <a:ext uri="{0D108BD9-81ED-4DB2-BD59-A6C34878D82A}">
                    <a16:rowId xmlns:a16="http://schemas.microsoft.com/office/drawing/2014/main" val="1327143145"/>
                  </a:ext>
                </a:extLst>
              </a:tr>
              <a:tr h="833805">
                <a:tc>
                  <a:txBody>
                    <a:bodyPr/>
                    <a:lstStyle/>
                    <a:p>
                      <a:pPr algn="l" fontAlgn="b"/>
                      <a:r>
                        <a:rPr lang="en-US" sz="1000" u="none" strike="noStrike" dirty="0">
                          <a:effectLst/>
                        </a:rPr>
                        <a:t>CVE-2019-1010305</a:t>
                      </a:r>
                      <a:endParaRPr lang="en-US" sz="1000" b="0" i="0" u="none" strike="noStrike" dirty="0">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l" fontAlgn="b"/>
                      <a:r>
                        <a:rPr lang="en-US" sz="1000" u="none" strike="noStrike" dirty="0">
                          <a:effectLst/>
                        </a:rPr>
                        <a:t>Overflow</a:t>
                      </a:r>
                      <a:endParaRPr lang="en-US" sz="1000" b="0" i="0" u="none" strike="noStrike" dirty="0">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r" fontAlgn="b"/>
                      <a:r>
                        <a:rPr lang="en-US" sz="1000" u="none" strike="noStrike" dirty="0">
                          <a:effectLst/>
                        </a:rPr>
                        <a:t>8/23/2019</a:t>
                      </a:r>
                      <a:endParaRPr lang="en-US" sz="1000" b="0" i="0" u="none" strike="noStrike" dirty="0">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r" fontAlgn="b"/>
                      <a:r>
                        <a:rPr lang="en-US" sz="1000" u="none" strike="noStrike">
                          <a:effectLst/>
                        </a:rPr>
                        <a:t>4.3</a:t>
                      </a:r>
                      <a:endParaRPr lang="en-US" sz="1000" b="0" i="0" u="none" strike="noStrike">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l" fontAlgn="b"/>
                      <a:r>
                        <a:rPr lang="en-US" sz="1000" u="none" strike="noStrike">
                          <a:effectLst/>
                        </a:rPr>
                        <a:t>None</a:t>
                      </a:r>
                      <a:endParaRPr lang="en-US" sz="1000" b="0" i="0" u="none" strike="noStrike">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l" fontAlgn="b"/>
                      <a:r>
                        <a:rPr lang="en-US" sz="1000" u="none" strike="noStrike">
                          <a:effectLst/>
                        </a:rPr>
                        <a:t>Remote</a:t>
                      </a:r>
                      <a:endParaRPr lang="en-US" sz="1000" b="0" i="0" u="none" strike="noStrike">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l" fontAlgn="b"/>
                      <a:r>
                        <a:rPr lang="en-US" sz="1000" u="none" strike="noStrike">
                          <a:effectLst/>
                        </a:rPr>
                        <a:t>Medium</a:t>
                      </a:r>
                      <a:endParaRPr lang="en-US" sz="1000" b="0" i="0" u="none" strike="noStrike">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l" fontAlgn="b"/>
                      <a:r>
                        <a:rPr lang="en-US" sz="1000" u="none" strike="noStrike">
                          <a:effectLst/>
                        </a:rPr>
                        <a:t>Not required</a:t>
                      </a:r>
                      <a:endParaRPr lang="en-US" sz="1000" b="0" i="0" u="none" strike="noStrike">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l" fontAlgn="b"/>
                      <a:r>
                        <a:rPr lang="en-US" sz="1000" u="none" strike="noStrike" dirty="0">
                          <a:effectLst/>
                        </a:rPr>
                        <a:t>Partial</a:t>
                      </a:r>
                      <a:endParaRPr lang="en-US" sz="1000" b="0" i="0" u="none" strike="noStrike" dirty="0">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l" fontAlgn="b"/>
                      <a:r>
                        <a:rPr lang="en-US" sz="1000" u="none" strike="noStrike">
                          <a:effectLst/>
                        </a:rPr>
                        <a:t>None</a:t>
                      </a:r>
                      <a:endParaRPr lang="en-US" sz="1000" b="0" i="0" u="none" strike="noStrike">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l" fontAlgn="b"/>
                      <a:r>
                        <a:rPr lang="en-US" sz="1000" u="none" strike="noStrike">
                          <a:effectLst/>
                        </a:rPr>
                        <a:t>None</a:t>
                      </a:r>
                      <a:endParaRPr lang="en-US" sz="1000" b="0" i="0" u="none" strike="noStrike">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l" fontAlgn="b"/>
                      <a:r>
                        <a:rPr lang="en-US" sz="1000" u="none" strike="noStrike">
                          <a:effectLst/>
                        </a:rPr>
                        <a:t>libmspack 0.9.1alpha is affected by: Buffer Overflow. The impact is: Information Disclosure. The component is: function chmd_read_headers() in libmspack(file libmspack/mspack/chmd.c). The attack vector is: the victim must open a specially crafted chm file. The fixed version is: after commit 2f084136cfe0d05e5bf5703f3e83c6d955234b4d.</a:t>
                      </a:r>
                      <a:endParaRPr lang="en-US" sz="1000" b="0" i="0" u="none" strike="noStrike">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extLst>
                  <a:ext uri="{0D108BD9-81ED-4DB2-BD59-A6C34878D82A}">
                    <a16:rowId xmlns:a16="http://schemas.microsoft.com/office/drawing/2014/main" val="208035459"/>
                  </a:ext>
                </a:extLst>
              </a:tr>
              <a:tr h="556838">
                <a:tc>
                  <a:txBody>
                    <a:bodyPr/>
                    <a:lstStyle/>
                    <a:p>
                      <a:pPr algn="l" fontAlgn="b"/>
                      <a:r>
                        <a:rPr lang="en-US" sz="1000" u="none" strike="noStrike">
                          <a:effectLst/>
                        </a:rPr>
                        <a:t>CVE-2019-1010301</a:t>
                      </a:r>
                      <a:endParaRPr lang="en-US" sz="1000" b="0" i="0" u="none" strike="noStrike">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l" fontAlgn="b"/>
                      <a:r>
                        <a:rPr lang="en-US" sz="1000" u="none" strike="noStrike" dirty="0">
                          <a:effectLst/>
                        </a:rPr>
                        <a:t>DoS Overflow</a:t>
                      </a:r>
                      <a:endParaRPr lang="en-US" sz="1000" b="0" i="0" u="none" strike="noStrike" dirty="0">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r" fontAlgn="b"/>
                      <a:r>
                        <a:rPr lang="en-US" sz="1000" u="none" strike="noStrike" dirty="0">
                          <a:effectLst/>
                        </a:rPr>
                        <a:t>8/12/2019</a:t>
                      </a:r>
                      <a:endParaRPr lang="en-US" sz="1000" b="0" i="0" u="none" strike="noStrike" dirty="0">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r" fontAlgn="b"/>
                      <a:r>
                        <a:rPr lang="en-US" sz="1000" u="none" strike="noStrike" dirty="0">
                          <a:effectLst/>
                        </a:rPr>
                        <a:t>4.3</a:t>
                      </a:r>
                      <a:endParaRPr lang="en-US" sz="1000" b="0" i="0" u="none" strike="noStrike" dirty="0">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l" fontAlgn="b"/>
                      <a:r>
                        <a:rPr lang="en-US" sz="1000" u="none" strike="noStrike" dirty="0">
                          <a:effectLst/>
                        </a:rPr>
                        <a:t>None</a:t>
                      </a:r>
                      <a:endParaRPr lang="en-US" sz="1000" b="0" i="0" u="none" strike="noStrike" dirty="0">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l" fontAlgn="b"/>
                      <a:r>
                        <a:rPr lang="en-US" sz="1000" u="none" strike="noStrike">
                          <a:effectLst/>
                        </a:rPr>
                        <a:t>Remote</a:t>
                      </a:r>
                      <a:endParaRPr lang="en-US" sz="1000" b="0" i="0" u="none" strike="noStrike">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l" fontAlgn="b"/>
                      <a:r>
                        <a:rPr lang="en-US" sz="1000" u="none" strike="noStrike">
                          <a:effectLst/>
                        </a:rPr>
                        <a:t>Medium</a:t>
                      </a:r>
                      <a:endParaRPr lang="en-US" sz="1000" b="0" i="0" u="none" strike="noStrike">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l" fontAlgn="b"/>
                      <a:r>
                        <a:rPr lang="en-US" sz="1000" u="none" strike="noStrike">
                          <a:effectLst/>
                        </a:rPr>
                        <a:t>Not required</a:t>
                      </a:r>
                      <a:endParaRPr lang="en-US" sz="1000" b="0" i="0" u="none" strike="noStrike">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l" fontAlgn="b"/>
                      <a:r>
                        <a:rPr lang="en-US" sz="1000" u="none" strike="noStrike" dirty="0">
                          <a:effectLst/>
                        </a:rPr>
                        <a:t>None</a:t>
                      </a:r>
                      <a:endParaRPr lang="en-US" sz="1000" b="0" i="0" u="none" strike="noStrike" dirty="0">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l" fontAlgn="b"/>
                      <a:r>
                        <a:rPr lang="en-US" sz="1000" u="none" strike="noStrike">
                          <a:effectLst/>
                        </a:rPr>
                        <a:t>None</a:t>
                      </a:r>
                      <a:endParaRPr lang="en-US" sz="1000" b="0" i="0" u="none" strike="noStrike">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l" fontAlgn="b"/>
                      <a:r>
                        <a:rPr lang="en-US" sz="1000" u="none" strike="noStrike">
                          <a:effectLst/>
                        </a:rPr>
                        <a:t>Partial</a:t>
                      </a:r>
                      <a:endParaRPr lang="en-US" sz="1000" b="0" i="0" u="none" strike="noStrike">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l" fontAlgn="b"/>
                      <a:r>
                        <a:rPr lang="en-US" sz="1000" u="none" strike="noStrike">
                          <a:effectLst/>
                        </a:rPr>
                        <a:t>jhead 3.03 is affected by: Buffer Overflow. The impact is: Denial of service. The component is: gpsinfo.c Line 151 ProcessGpsInfo(). The attack vector is: Open a specially crafted JPEG file.</a:t>
                      </a:r>
                      <a:endParaRPr lang="en-US" sz="1000" b="0" i="0" u="none" strike="noStrike">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extLst>
                  <a:ext uri="{0D108BD9-81ED-4DB2-BD59-A6C34878D82A}">
                    <a16:rowId xmlns:a16="http://schemas.microsoft.com/office/drawing/2014/main" val="3854227435"/>
                  </a:ext>
                </a:extLst>
              </a:tr>
              <a:tr h="556838">
                <a:tc>
                  <a:txBody>
                    <a:bodyPr/>
                    <a:lstStyle/>
                    <a:p>
                      <a:pPr algn="l" fontAlgn="b"/>
                      <a:r>
                        <a:rPr lang="en-US" sz="1000" u="none" strike="noStrike">
                          <a:effectLst/>
                        </a:rPr>
                        <a:t>CVE-2019-1010300</a:t>
                      </a:r>
                      <a:endParaRPr lang="en-US" sz="1000" b="0" i="0" u="none" strike="noStrike">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l" fontAlgn="b"/>
                      <a:r>
                        <a:rPr lang="en-US" sz="1000" u="none" strike="noStrike">
                          <a:effectLst/>
                        </a:rPr>
                        <a:t>Overflow</a:t>
                      </a:r>
                      <a:endParaRPr lang="en-US" sz="1000" b="0" i="0" u="none" strike="noStrike">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r" fontAlgn="b"/>
                      <a:r>
                        <a:rPr lang="en-US" sz="1000" u="none" strike="noStrike">
                          <a:effectLst/>
                        </a:rPr>
                        <a:t>7/22/2019</a:t>
                      </a:r>
                      <a:endParaRPr lang="en-US" sz="1000" b="0" i="0" u="none" strike="noStrike">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l" fontAlgn="b"/>
                      <a:r>
                        <a:rPr lang="en-US" sz="1000" u="none" strike="noStrike" dirty="0">
                          <a:effectLst/>
                        </a:rPr>
                        <a:t>None</a:t>
                      </a:r>
                      <a:endParaRPr lang="en-US" sz="1000" b="0" i="0" u="none" strike="noStrike" dirty="0">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l" fontAlgn="b"/>
                      <a:r>
                        <a:rPr lang="en-US" sz="1000" u="none" strike="noStrike" dirty="0">
                          <a:effectLst/>
                        </a:rPr>
                        <a:t>Remote</a:t>
                      </a:r>
                      <a:endParaRPr lang="en-US" sz="1000" b="0" i="0" u="none" strike="noStrike" dirty="0">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l" fontAlgn="b"/>
                      <a:r>
                        <a:rPr lang="en-US" sz="1000" u="none" strike="noStrike" dirty="0">
                          <a:effectLst/>
                        </a:rPr>
                        <a:t>Low</a:t>
                      </a:r>
                      <a:endParaRPr lang="en-US" sz="1000" b="0" i="0" u="none" strike="noStrike" dirty="0">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l" fontAlgn="b"/>
                      <a:r>
                        <a:rPr lang="en-US" sz="1000" u="none" strike="noStrike" dirty="0">
                          <a:effectLst/>
                        </a:rPr>
                        <a:t>Not required</a:t>
                      </a:r>
                      <a:endParaRPr lang="en-US" sz="1000" b="0" i="0" u="none" strike="noStrike" dirty="0">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l" fontAlgn="b"/>
                      <a:r>
                        <a:rPr lang="en-US" sz="1000" u="none" strike="noStrike">
                          <a:effectLst/>
                        </a:rPr>
                        <a:t>None</a:t>
                      </a:r>
                      <a:endParaRPr lang="en-US" sz="1000" b="0" i="0" u="none" strike="noStrike">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l" fontAlgn="b"/>
                      <a:r>
                        <a:rPr lang="en-US" sz="1000" u="none" strike="noStrike">
                          <a:effectLst/>
                        </a:rPr>
                        <a:t>None</a:t>
                      </a:r>
                      <a:endParaRPr lang="en-US" sz="1000" b="0" i="0" u="none" strike="noStrike">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l" fontAlgn="b"/>
                      <a:r>
                        <a:rPr lang="en-US" sz="1000" u="none" strike="noStrike">
                          <a:effectLst/>
                        </a:rPr>
                        <a:t>Partial</a:t>
                      </a:r>
                      <a:endParaRPr lang="en-US" sz="1000" b="0" i="0" u="none" strike="noStrike">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l" fontAlgn="b"/>
                      <a:r>
                        <a:rPr lang="en-US" sz="1000" u="none" strike="noStrike">
                          <a:effectLst/>
                        </a:rPr>
                        <a:t>mz-automation libiec61850 1.3.2 1.3.1 1.3.0 is affected by: Buffer Overflow. The impact is: Software crash. The component is: server_example_complex_array. The attack vector is: Send a specific MMS protocol packet.</a:t>
                      </a:r>
                      <a:endParaRPr lang="en-US" sz="1000" b="0" i="0" u="none" strike="noStrike">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extLst>
                  <a:ext uri="{0D108BD9-81ED-4DB2-BD59-A6C34878D82A}">
                    <a16:rowId xmlns:a16="http://schemas.microsoft.com/office/drawing/2014/main" val="1653217215"/>
                  </a:ext>
                </a:extLst>
              </a:tr>
              <a:tr h="556838">
                <a:tc>
                  <a:txBody>
                    <a:bodyPr/>
                    <a:lstStyle/>
                    <a:p>
                      <a:pPr algn="l" fontAlgn="b"/>
                      <a:r>
                        <a:rPr lang="en-US" sz="1000" u="none" strike="noStrike">
                          <a:effectLst/>
                        </a:rPr>
                        <a:t>CVE-2019-1010295</a:t>
                      </a:r>
                      <a:endParaRPr lang="en-US" sz="1000" b="0" i="0" u="none" strike="noStrike">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l" fontAlgn="b"/>
                      <a:r>
                        <a:rPr lang="en-US" sz="1000" u="none" strike="noStrike">
                          <a:effectLst/>
                        </a:rPr>
                        <a:t>Overflow Mem. Corr.</a:t>
                      </a:r>
                      <a:endParaRPr lang="en-US" sz="1000" b="0" i="0" u="none" strike="noStrike">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r" fontAlgn="b"/>
                      <a:r>
                        <a:rPr lang="en-US" sz="1000" u="none" strike="noStrike">
                          <a:effectLst/>
                        </a:rPr>
                        <a:t>7/16/2019</a:t>
                      </a:r>
                      <a:endParaRPr lang="en-US" sz="1000" b="0" i="0" u="none" strike="noStrike">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r" fontAlgn="b"/>
                      <a:r>
                        <a:rPr lang="en-US" sz="1000" u="none" strike="noStrike">
                          <a:effectLst/>
                        </a:rPr>
                        <a:t>7.5</a:t>
                      </a:r>
                      <a:endParaRPr lang="en-US" sz="1000" b="0" i="0" u="none" strike="noStrike">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l" fontAlgn="b"/>
                      <a:r>
                        <a:rPr lang="en-US" sz="1000" u="none" strike="noStrike">
                          <a:effectLst/>
                        </a:rPr>
                        <a:t>None</a:t>
                      </a:r>
                      <a:endParaRPr lang="en-US" sz="1000" b="0" i="0" u="none" strike="noStrike">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l" fontAlgn="b"/>
                      <a:r>
                        <a:rPr lang="en-US" sz="1000" u="none" strike="noStrike">
                          <a:effectLst/>
                        </a:rPr>
                        <a:t>Remote</a:t>
                      </a:r>
                      <a:endParaRPr lang="en-US" sz="1000" b="0" i="0" u="none" strike="noStrike">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l" fontAlgn="b"/>
                      <a:r>
                        <a:rPr lang="en-US" sz="1000" u="none" strike="noStrike">
                          <a:effectLst/>
                        </a:rPr>
                        <a:t>Low</a:t>
                      </a:r>
                      <a:endParaRPr lang="en-US" sz="1000" b="0" i="0" u="none" strike="noStrike">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l" fontAlgn="b"/>
                      <a:r>
                        <a:rPr lang="en-US" sz="1000" u="none" strike="noStrike" dirty="0">
                          <a:effectLst/>
                        </a:rPr>
                        <a:t>Not required</a:t>
                      </a:r>
                      <a:endParaRPr lang="en-US" sz="1000" b="0" i="0" u="none" strike="noStrike" dirty="0">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l" fontAlgn="b"/>
                      <a:r>
                        <a:rPr lang="en-US" sz="1000" u="none" strike="noStrike" dirty="0">
                          <a:effectLst/>
                        </a:rPr>
                        <a:t>Partial</a:t>
                      </a:r>
                      <a:endParaRPr lang="en-US" sz="1000" b="0" i="0" u="none" strike="noStrike" dirty="0">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l" fontAlgn="b"/>
                      <a:r>
                        <a:rPr lang="en-US" sz="1000" u="none" strike="noStrike">
                          <a:effectLst/>
                        </a:rPr>
                        <a:t>Partial</a:t>
                      </a:r>
                      <a:endParaRPr lang="en-US" sz="1000" b="0" i="0" u="none" strike="noStrike">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l" fontAlgn="b"/>
                      <a:r>
                        <a:rPr lang="en-US" sz="1000" u="none" strike="noStrike">
                          <a:effectLst/>
                        </a:rPr>
                        <a:t>Partial</a:t>
                      </a:r>
                      <a:endParaRPr lang="en-US" sz="1000" b="0" i="0" u="none" strike="noStrike">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l" fontAlgn="b"/>
                      <a:r>
                        <a:rPr lang="en-US" sz="1000" u="none" strike="noStrike">
                          <a:effectLst/>
                        </a:rPr>
                        <a:t>Linaro/OP-TEE OP-TEE 3.3.0 and earlier is affected by: Buffer Overflow. The impact is: Memory corruption and disclosure of memory content. The component is: optee_os. The fixed version is: 3.4.0 and later.</a:t>
                      </a:r>
                      <a:endParaRPr lang="en-US" sz="1000" b="0" i="0" u="none" strike="noStrike">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extLst>
                  <a:ext uri="{0D108BD9-81ED-4DB2-BD59-A6C34878D82A}">
                    <a16:rowId xmlns:a16="http://schemas.microsoft.com/office/drawing/2014/main" val="678798384"/>
                  </a:ext>
                </a:extLst>
              </a:tr>
              <a:tr h="556838">
                <a:tc>
                  <a:txBody>
                    <a:bodyPr/>
                    <a:lstStyle/>
                    <a:p>
                      <a:pPr algn="l" fontAlgn="b"/>
                      <a:r>
                        <a:rPr lang="en-US" sz="1000" u="none" strike="noStrike">
                          <a:effectLst/>
                        </a:rPr>
                        <a:t>CVE-2019-1010293</a:t>
                      </a:r>
                      <a:endParaRPr lang="en-US" sz="1000" b="0" i="0" u="none" strike="noStrike">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l" fontAlgn="b"/>
                      <a:r>
                        <a:rPr lang="en-US" sz="1000" u="none" strike="noStrike">
                          <a:effectLst/>
                        </a:rPr>
                        <a:t>Mem. Corr.</a:t>
                      </a:r>
                      <a:endParaRPr lang="en-US" sz="1000" b="0" i="0" u="none" strike="noStrike">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r" fontAlgn="b"/>
                      <a:r>
                        <a:rPr lang="en-US" sz="1000" u="none" strike="noStrike">
                          <a:effectLst/>
                        </a:rPr>
                        <a:t>7/16/2019</a:t>
                      </a:r>
                      <a:endParaRPr lang="en-US" sz="1000" b="0" i="0" u="none" strike="noStrike">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r" fontAlgn="b"/>
                      <a:r>
                        <a:rPr lang="en-US" sz="1000" u="none" strike="noStrike">
                          <a:effectLst/>
                        </a:rPr>
                        <a:t>7.5</a:t>
                      </a:r>
                      <a:endParaRPr lang="en-US" sz="1000" b="0" i="0" u="none" strike="noStrike">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l" fontAlgn="b"/>
                      <a:r>
                        <a:rPr lang="en-US" sz="1000" u="none" strike="noStrike">
                          <a:effectLst/>
                        </a:rPr>
                        <a:t>None</a:t>
                      </a:r>
                      <a:endParaRPr lang="en-US" sz="1000" b="0" i="0" u="none" strike="noStrike">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l" fontAlgn="b"/>
                      <a:r>
                        <a:rPr lang="en-US" sz="1000" u="none" strike="noStrike">
                          <a:effectLst/>
                        </a:rPr>
                        <a:t>Remote</a:t>
                      </a:r>
                      <a:endParaRPr lang="en-US" sz="1000" b="0" i="0" u="none" strike="noStrike">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l" fontAlgn="b"/>
                      <a:r>
                        <a:rPr lang="en-US" sz="1000" u="none" strike="noStrike">
                          <a:effectLst/>
                        </a:rPr>
                        <a:t>Low</a:t>
                      </a:r>
                      <a:endParaRPr lang="en-US" sz="1000" b="0" i="0" u="none" strike="noStrike">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l" fontAlgn="b"/>
                      <a:r>
                        <a:rPr lang="en-US" sz="1000" u="none" strike="noStrike">
                          <a:effectLst/>
                        </a:rPr>
                        <a:t>Not required</a:t>
                      </a:r>
                      <a:endParaRPr lang="en-US" sz="1000" b="0" i="0" u="none" strike="noStrike">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l" fontAlgn="b"/>
                      <a:r>
                        <a:rPr lang="en-US" sz="1000" u="none" strike="noStrike" dirty="0">
                          <a:effectLst/>
                        </a:rPr>
                        <a:t>Partial</a:t>
                      </a:r>
                      <a:endParaRPr lang="en-US" sz="1000" b="0" i="0" u="none" strike="noStrike" dirty="0">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l" fontAlgn="b"/>
                      <a:r>
                        <a:rPr lang="en-US" sz="1000" u="none" strike="noStrike" dirty="0">
                          <a:effectLst/>
                        </a:rPr>
                        <a:t>Partial</a:t>
                      </a:r>
                      <a:endParaRPr lang="en-US" sz="1000" b="0" i="0" u="none" strike="noStrike" dirty="0">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l" fontAlgn="b"/>
                      <a:r>
                        <a:rPr lang="en-US" sz="1000" u="none" strike="noStrike" dirty="0">
                          <a:effectLst/>
                        </a:rPr>
                        <a:t>Partial</a:t>
                      </a:r>
                      <a:endParaRPr lang="en-US" sz="1000" b="0" i="0" u="none" strike="noStrike" dirty="0">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l" fontAlgn="b"/>
                      <a:r>
                        <a:rPr lang="en-US" sz="1000" u="none" strike="noStrike">
                          <a:effectLst/>
                        </a:rPr>
                        <a:t>Linaro/OP-TEE OP-TEE 3.3.0 and earlier is affected by: Boundary crossing. The impact is: Memory corruption of the TEE itself. The component is: optee_os. The fixed version is: 3.4.0 and later.</a:t>
                      </a:r>
                      <a:endParaRPr lang="en-US" sz="1000" b="0" i="0" u="none" strike="noStrike">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extLst>
                  <a:ext uri="{0D108BD9-81ED-4DB2-BD59-A6C34878D82A}">
                    <a16:rowId xmlns:a16="http://schemas.microsoft.com/office/drawing/2014/main" val="2715968712"/>
                  </a:ext>
                </a:extLst>
              </a:tr>
              <a:tr h="556838">
                <a:tc>
                  <a:txBody>
                    <a:bodyPr/>
                    <a:lstStyle/>
                    <a:p>
                      <a:pPr algn="l" fontAlgn="b"/>
                      <a:r>
                        <a:rPr lang="en-US" sz="1000" u="none" strike="noStrike">
                          <a:effectLst/>
                        </a:rPr>
                        <a:t>CVE-2019-1010292</a:t>
                      </a:r>
                      <a:endParaRPr lang="en-US" sz="1000" b="0" i="0" u="none" strike="noStrike">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l" fontAlgn="b"/>
                      <a:r>
                        <a:rPr lang="en-US" sz="1000" u="none" strike="noStrike" dirty="0">
                          <a:effectLst/>
                        </a:rPr>
                        <a:t>Overflow Mem. Corr.</a:t>
                      </a:r>
                      <a:endParaRPr lang="en-US" sz="1000" b="0" i="0" u="none" strike="noStrike" dirty="0">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r" fontAlgn="b"/>
                      <a:r>
                        <a:rPr lang="en-US" sz="1000" u="none" strike="noStrike" dirty="0">
                          <a:effectLst/>
                        </a:rPr>
                        <a:t>7/22/2019</a:t>
                      </a:r>
                      <a:endParaRPr lang="en-US" sz="1000" b="0" i="0" u="none" strike="noStrike" dirty="0">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r" fontAlgn="b"/>
                      <a:r>
                        <a:rPr lang="en-US" sz="1000" u="none" strike="noStrike">
                          <a:effectLst/>
                        </a:rPr>
                        <a:t>7.5</a:t>
                      </a:r>
                      <a:endParaRPr lang="en-US" sz="1000" b="0" i="0" u="none" strike="noStrike">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l" fontAlgn="b"/>
                      <a:r>
                        <a:rPr lang="en-US" sz="1000" u="none" strike="noStrike">
                          <a:effectLst/>
                        </a:rPr>
                        <a:t>None</a:t>
                      </a:r>
                      <a:endParaRPr lang="en-US" sz="1000" b="0" i="0" u="none" strike="noStrike">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l" fontAlgn="b"/>
                      <a:r>
                        <a:rPr lang="en-US" sz="1000" u="none" strike="noStrike">
                          <a:effectLst/>
                        </a:rPr>
                        <a:t>Remote</a:t>
                      </a:r>
                      <a:endParaRPr lang="en-US" sz="1000" b="0" i="0" u="none" strike="noStrike">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l" fontAlgn="b"/>
                      <a:r>
                        <a:rPr lang="en-US" sz="1000" u="none" strike="noStrike">
                          <a:effectLst/>
                        </a:rPr>
                        <a:t>Low</a:t>
                      </a:r>
                      <a:endParaRPr lang="en-US" sz="1000" b="0" i="0" u="none" strike="noStrike">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l" fontAlgn="b"/>
                      <a:r>
                        <a:rPr lang="en-US" sz="1000" u="none" strike="noStrike">
                          <a:effectLst/>
                        </a:rPr>
                        <a:t>Not required</a:t>
                      </a:r>
                      <a:endParaRPr lang="en-US" sz="1000" b="0" i="0" u="none" strike="noStrike">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l" fontAlgn="b"/>
                      <a:r>
                        <a:rPr lang="en-US" sz="1000" u="none" strike="noStrike">
                          <a:effectLst/>
                        </a:rPr>
                        <a:t>Partial</a:t>
                      </a:r>
                      <a:endParaRPr lang="en-US" sz="1000" b="0" i="0" u="none" strike="noStrike">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l" fontAlgn="b"/>
                      <a:r>
                        <a:rPr lang="en-US" sz="1000" u="none" strike="noStrike">
                          <a:effectLst/>
                        </a:rPr>
                        <a:t>Partial</a:t>
                      </a:r>
                      <a:endParaRPr lang="en-US" sz="1000" b="0" i="0" u="none" strike="noStrike">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l" fontAlgn="b"/>
                      <a:r>
                        <a:rPr lang="en-US" sz="1000" u="none" strike="noStrike" dirty="0">
                          <a:effectLst/>
                        </a:rPr>
                        <a:t>Partial</a:t>
                      </a:r>
                      <a:endParaRPr lang="en-US" sz="1000" b="0" i="0" u="none" strike="noStrike" dirty="0">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tc>
                  <a:txBody>
                    <a:bodyPr/>
                    <a:lstStyle/>
                    <a:p>
                      <a:pPr algn="l" fontAlgn="b"/>
                      <a:r>
                        <a:rPr lang="en-US" sz="1000" u="none" strike="noStrike" dirty="0" err="1">
                          <a:effectLst/>
                        </a:rPr>
                        <a:t>Linaro</a:t>
                      </a:r>
                      <a:r>
                        <a:rPr lang="en-US" sz="1000" u="none" strike="noStrike" dirty="0">
                          <a:effectLst/>
                        </a:rPr>
                        <a:t>/OP-TEE </a:t>
                      </a:r>
                      <a:r>
                        <a:rPr lang="en-US" sz="1000" u="none" strike="noStrike" dirty="0" err="1">
                          <a:effectLst/>
                        </a:rPr>
                        <a:t>OP-TEE</a:t>
                      </a:r>
                      <a:r>
                        <a:rPr lang="en-US" sz="1000" u="none" strike="noStrike" dirty="0">
                          <a:effectLst/>
                        </a:rPr>
                        <a:t> Prior to version v3.4.0 is affected by: Boundary checks. The impact is: This could lead to corruption of any memory which the TA can access. The component is: </a:t>
                      </a:r>
                      <a:r>
                        <a:rPr lang="en-US" sz="1000" u="none" strike="noStrike" dirty="0" err="1">
                          <a:effectLst/>
                        </a:rPr>
                        <a:t>optee_os</a:t>
                      </a:r>
                      <a:r>
                        <a:rPr lang="en-US" sz="1000" u="none" strike="noStrike" dirty="0">
                          <a:effectLst/>
                        </a:rPr>
                        <a:t>. The fixed version is: v3.4.0.</a:t>
                      </a:r>
                      <a:endParaRPr lang="en-US" sz="1000" b="0" i="0" u="none" strike="noStrike" dirty="0">
                        <a:solidFill>
                          <a:srgbClr val="000000"/>
                        </a:solidFill>
                        <a:effectLst/>
                        <a:latin typeface="Calibri" panose="020F0502020204030204" pitchFamily="34" charset="0"/>
                      </a:endParaRPr>
                    </a:p>
                  </a:txBody>
                  <a:tcPr marL="3194" marR="3194" marT="3194" marB="0">
                    <a:solidFill>
                      <a:schemeClr val="accent1">
                        <a:lumMod val="40000"/>
                        <a:lumOff val="60000"/>
                      </a:schemeClr>
                    </a:solidFill>
                  </a:tcPr>
                </a:tc>
                <a:extLst>
                  <a:ext uri="{0D108BD9-81ED-4DB2-BD59-A6C34878D82A}">
                    <a16:rowId xmlns:a16="http://schemas.microsoft.com/office/drawing/2014/main" val="1866267880"/>
                  </a:ext>
                </a:extLst>
              </a:tr>
            </a:tbl>
          </a:graphicData>
        </a:graphic>
      </p:graphicFrame>
      <p:sp>
        <p:nvSpPr>
          <p:cNvPr id="5" name="TextBox 4">
            <a:extLst>
              <a:ext uri="{FF2B5EF4-FFF2-40B4-BE49-F238E27FC236}">
                <a16:creationId xmlns:a16="http://schemas.microsoft.com/office/drawing/2014/main" id="{E3F5A74E-818A-4D07-8C9F-BB538C00918C}"/>
              </a:ext>
            </a:extLst>
          </p:cNvPr>
          <p:cNvSpPr txBox="1"/>
          <p:nvPr/>
        </p:nvSpPr>
        <p:spPr>
          <a:xfrm>
            <a:off x="346055" y="5507077"/>
            <a:ext cx="8872557" cy="369332"/>
          </a:xfrm>
          <a:prstGeom prst="rect">
            <a:avLst/>
          </a:prstGeom>
          <a:noFill/>
        </p:spPr>
        <p:txBody>
          <a:bodyPr wrap="none" rtlCol="0">
            <a:spAutoFit/>
          </a:bodyPr>
          <a:lstStyle/>
          <a:p>
            <a:r>
              <a:rPr lang="en-US" i="1" dirty="0">
                <a:hlinkClick r:id="rId2"/>
              </a:rPr>
              <a:t>https://www.cvedetails.com/vulnerability-list/year-2019/vulnerabilities.html</a:t>
            </a:r>
            <a:r>
              <a:rPr lang="en-US" i="1" dirty="0"/>
              <a:t>, October 20, 2020</a:t>
            </a:r>
          </a:p>
        </p:txBody>
      </p:sp>
      <p:pic>
        <p:nvPicPr>
          <p:cNvPr id="7" name="Picture 6" descr="A picture containing background pattern&#10;&#10;Description automatically generated">
            <a:extLst>
              <a:ext uri="{FF2B5EF4-FFF2-40B4-BE49-F238E27FC236}">
                <a16:creationId xmlns:a16="http://schemas.microsoft.com/office/drawing/2014/main" id="{F9228889-B975-48B1-B674-6E96D5B362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0277" y="5142601"/>
            <a:ext cx="1041547" cy="1487925"/>
          </a:xfrm>
          <a:prstGeom prst="rect">
            <a:avLst/>
          </a:prstGeom>
          <a:noFill/>
        </p:spPr>
      </p:pic>
    </p:spTree>
    <p:extLst>
      <p:ext uri="{BB962C8B-B14F-4D97-AF65-F5344CB8AC3E}">
        <p14:creationId xmlns:p14="http://schemas.microsoft.com/office/powerpoint/2010/main" val="152172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Chart 15">
            <a:extLst>
              <a:ext uri="{FF2B5EF4-FFF2-40B4-BE49-F238E27FC236}">
                <a16:creationId xmlns:a16="http://schemas.microsoft.com/office/drawing/2014/main" id="{7FD5754F-0E2F-4312-9BAE-5D73CF8B8407}"/>
              </a:ext>
            </a:extLst>
          </p:cNvPr>
          <p:cNvGraphicFramePr/>
          <p:nvPr>
            <p:extLst>
              <p:ext uri="{D42A27DB-BD31-4B8C-83A1-F6EECF244321}">
                <p14:modId xmlns:p14="http://schemas.microsoft.com/office/powerpoint/2010/main" val="523448338"/>
              </p:ext>
            </p:extLst>
          </p:nvPr>
        </p:nvGraphicFramePr>
        <p:xfrm>
          <a:off x="1522411" y="720372"/>
          <a:ext cx="8125883" cy="5417256"/>
        </p:xfrm>
        <a:graphic>
          <a:graphicData uri="http://schemas.openxmlformats.org/drawingml/2006/chart">
            <c:chart xmlns:c="http://schemas.openxmlformats.org/drawingml/2006/chart" xmlns:r="http://schemas.openxmlformats.org/officeDocument/2006/relationships" r:id="rId2"/>
          </a:graphicData>
        </a:graphic>
      </p:graphicFrame>
      <p:sp>
        <p:nvSpPr>
          <p:cNvPr id="17" name="Title 12">
            <a:extLst>
              <a:ext uri="{FF2B5EF4-FFF2-40B4-BE49-F238E27FC236}">
                <a16:creationId xmlns:a16="http://schemas.microsoft.com/office/drawing/2014/main" id="{8E722160-9FBF-46B5-B6D9-36C506427F36}"/>
              </a:ext>
            </a:extLst>
          </p:cNvPr>
          <p:cNvSpPr>
            <a:spLocks noGrp="1"/>
          </p:cNvSpPr>
          <p:nvPr>
            <p:ph type="title"/>
          </p:nvPr>
        </p:nvSpPr>
        <p:spPr>
          <a:xfrm>
            <a:off x="1522411" y="228600"/>
            <a:ext cx="9144001" cy="609600"/>
          </a:xfrm>
        </p:spPr>
        <p:txBody>
          <a:bodyPr/>
          <a:lstStyle/>
          <a:p>
            <a:r>
              <a:rPr lang="en-US" dirty="0"/>
              <a:t>Overview – Overflow Relative Statistics</a:t>
            </a:r>
          </a:p>
        </p:txBody>
      </p:sp>
      <p:pic>
        <p:nvPicPr>
          <p:cNvPr id="19" name="Picture 18" descr="A picture containing background pattern&#10;&#10;Description automatically generated">
            <a:extLst>
              <a:ext uri="{FF2B5EF4-FFF2-40B4-BE49-F238E27FC236}">
                <a16:creationId xmlns:a16="http://schemas.microsoft.com/office/drawing/2014/main" id="{15853B48-C887-47D5-9242-5EC54E5141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8812" y="5105400"/>
            <a:ext cx="1041547" cy="1487925"/>
          </a:xfrm>
          <a:prstGeom prst="rect">
            <a:avLst/>
          </a:prstGeom>
          <a:noFill/>
        </p:spPr>
      </p:pic>
      <p:sp>
        <p:nvSpPr>
          <p:cNvPr id="20" name="TextBox 19">
            <a:extLst>
              <a:ext uri="{FF2B5EF4-FFF2-40B4-BE49-F238E27FC236}">
                <a16:creationId xmlns:a16="http://schemas.microsoft.com/office/drawing/2014/main" id="{C6901F17-E916-456B-8AD3-70859EBA6B83}"/>
              </a:ext>
            </a:extLst>
          </p:cNvPr>
          <p:cNvSpPr txBox="1"/>
          <p:nvPr/>
        </p:nvSpPr>
        <p:spPr>
          <a:xfrm>
            <a:off x="1522411" y="6137628"/>
            <a:ext cx="2207207" cy="307777"/>
          </a:xfrm>
          <a:prstGeom prst="rect">
            <a:avLst/>
          </a:prstGeom>
          <a:noFill/>
        </p:spPr>
        <p:txBody>
          <a:bodyPr wrap="none" rtlCol="0">
            <a:spAutoFit/>
          </a:bodyPr>
          <a:lstStyle/>
          <a:p>
            <a:r>
              <a:rPr lang="en-US" sz="1400" i="1" dirty="0">
                <a:hlinkClick r:id="rId4"/>
              </a:rPr>
              <a:t>https://www.cvedetails.com</a:t>
            </a:r>
            <a:endParaRPr lang="en-US" sz="1400" dirty="0"/>
          </a:p>
        </p:txBody>
      </p:sp>
      <p:cxnSp>
        <p:nvCxnSpPr>
          <p:cNvPr id="3" name="Straight Connector 2">
            <a:extLst>
              <a:ext uri="{FF2B5EF4-FFF2-40B4-BE49-F238E27FC236}">
                <a16:creationId xmlns:a16="http://schemas.microsoft.com/office/drawing/2014/main" id="{F79D62F7-2BBF-4463-B28A-AACFD7CCB102}"/>
              </a:ext>
            </a:extLst>
          </p:cNvPr>
          <p:cNvCxnSpPr>
            <a:cxnSpLocks/>
          </p:cNvCxnSpPr>
          <p:nvPr/>
        </p:nvCxnSpPr>
        <p:spPr>
          <a:xfrm>
            <a:off x="7618412" y="1143000"/>
            <a:ext cx="0" cy="4267200"/>
          </a:xfrm>
          <a:prstGeom prst="line">
            <a:avLst/>
          </a:prstGeom>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46212" y="228600"/>
            <a:ext cx="9144001" cy="685800"/>
          </a:xfrm>
        </p:spPr>
        <p:txBody>
          <a:bodyPr/>
          <a:lstStyle/>
          <a:p>
            <a:r>
              <a:rPr lang="en-US" dirty="0"/>
              <a:t>Buffer Overflow Attack Profiles (Generally)</a:t>
            </a:r>
          </a:p>
        </p:txBody>
      </p:sp>
      <p:sp>
        <p:nvSpPr>
          <p:cNvPr id="4" name="Freeform: Shape 3">
            <a:extLst>
              <a:ext uri="{FF2B5EF4-FFF2-40B4-BE49-F238E27FC236}">
                <a16:creationId xmlns:a16="http://schemas.microsoft.com/office/drawing/2014/main" id="{37D55F03-DBE5-4BCF-8489-EFBEF21D276C}"/>
              </a:ext>
            </a:extLst>
          </p:cNvPr>
          <p:cNvSpPr/>
          <p:nvPr/>
        </p:nvSpPr>
        <p:spPr>
          <a:xfrm>
            <a:off x="1827613" y="2362200"/>
            <a:ext cx="2444561" cy="3429000"/>
          </a:xfrm>
          <a:custGeom>
            <a:avLst/>
            <a:gdLst>
              <a:gd name="connsiteX0" fmla="*/ 0 w 2444561"/>
              <a:gd name="connsiteY0" fmla="*/ 201625 h 2016252"/>
              <a:gd name="connsiteX1" fmla="*/ 201625 w 2444561"/>
              <a:gd name="connsiteY1" fmla="*/ 0 h 2016252"/>
              <a:gd name="connsiteX2" fmla="*/ 2242936 w 2444561"/>
              <a:gd name="connsiteY2" fmla="*/ 0 h 2016252"/>
              <a:gd name="connsiteX3" fmla="*/ 2444561 w 2444561"/>
              <a:gd name="connsiteY3" fmla="*/ 201625 h 2016252"/>
              <a:gd name="connsiteX4" fmla="*/ 2444561 w 2444561"/>
              <a:gd name="connsiteY4" fmla="*/ 1814627 h 2016252"/>
              <a:gd name="connsiteX5" fmla="*/ 2242936 w 2444561"/>
              <a:gd name="connsiteY5" fmla="*/ 2016252 h 2016252"/>
              <a:gd name="connsiteX6" fmla="*/ 201625 w 2444561"/>
              <a:gd name="connsiteY6" fmla="*/ 2016252 h 2016252"/>
              <a:gd name="connsiteX7" fmla="*/ 0 w 2444561"/>
              <a:gd name="connsiteY7" fmla="*/ 1814627 h 2016252"/>
              <a:gd name="connsiteX8" fmla="*/ 0 w 2444561"/>
              <a:gd name="connsiteY8" fmla="*/ 201625 h 2016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4561" h="2016252">
                <a:moveTo>
                  <a:pt x="0" y="201625"/>
                </a:moveTo>
                <a:cubicBezTo>
                  <a:pt x="0" y="90271"/>
                  <a:pt x="90271" y="0"/>
                  <a:pt x="201625" y="0"/>
                </a:cubicBezTo>
                <a:lnTo>
                  <a:pt x="2242936" y="0"/>
                </a:lnTo>
                <a:cubicBezTo>
                  <a:pt x="2354290" y="0"/>
                  <a:pt x="2444561" y="90271"/>
                  <a:pt x="2444561" y="201625"/>
                </a:cubicBezTo>
                <a:lnTo>
                  <a:pt x="2444561" y="1814627"/>
                </a:lnTo>
                <a:cubicBezTo>
                  <a:pt x="2444561" y="1925981"/>
                  <a:pt x="2354290" y="2016252"/>
                  <a:pt x="2242936" y="2016252"/>
                </a:cubicBezTo>
                <a:lnTo>
                  <a:pt x="201625" y="2016252"/>
                </a:lnTo>
                <a:cubicBezTo>
                  <a:pt x="90271" y="2016252"/>
                  <a:pt x="0" y="1925981"/>
                  <a:pt x="0" y="1814627"/>
                </a:cubicBezTo>
                <a:lnTo>
                  <a:pt x="0" y="201625"/>
                </a:lnTo>
                <a:close/>
              </a:path>
            </a:pathLst>
          </a:custGeom>
        </p:spPr>
        <p:style>
          <a:lnRef idx="2">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txBody>
          <a:bodyPr spcFirstLastPara="0" vert="horz" wrap="square" lIns="92120" tIns="92120" rIns="92120" bIns="524174" numCol="1" spcCol="1270" anchor="t" anchorCtr="0">
            <a:noAutofit/>
          </a:bodyPr>
          <a:lstStyle/>
          <a:p>
            <a:pPr marL="228600" lvl="1" indent="-228600" algn="l" defTabSz="1066800">
              <a:lnSpc>
                <a:spcPct val="90000"/>
              </a:lnSpc>
              <a:spcBef>
                <a:spcPct val="0"/>
              </a:spcBef>
              <a:spcAft>
                <a:spcPct val="15000"/>
              </a:spcAft>
              <a:buChar char="•"/>
            </a:pPr>
            <a:r>
              <a:rPr lang="en-US" sz="2000" dirty="0"/>
              <a:t>DoS follows buffer overflow vulnerabilities</a:t>
            </a:r>
          </a:p>
          <a:p>
            <a:pPr marL="228600" lvl="1" indent="-228600" algn="l" defTabSz="1066800">
              <a:lnSpc>
                <a:spcPct val="90000"/>
              </a:lnSpc>
              <a:spcBef>
                <a:spcPct val="0"/>
              </a:spcBef>
              <a:spcAft>
                <a:spcPct val="15000"/>
              </a:spcAft>
              <a:buChar char="•"/>
            </a:pPr>
            <a:r>
              <a:rPr lang="en-US" sz="2000" kern="1200" dirty="0"/>
              <a:t>Buffer overflows are the easiest form of DoS target</a:t>
            </a:r>
          </a:p>
          <a:p>
            <a:pPr marL="228600" lvl="1" indent="-228600" algn="l" defTabSz="1066800">
              <a:lnSpc>
                <a:spcPct val="90000"/>
              </a:lnSpc>
              <a:spcBef>
                <a:spcPct val="0"/>
              </a:spcBef>
              <a:spcAft>
                <a:spcPct val="15000"/>
              </a:spcAft>
              <a:buChar char="•"/>
            </a:pPr>
            <a:r>
              <a:rPr lang="en-US" sz="2000" dirty="0"/>
              <a:t>Many buffer overflows are detected due to DoS attacks</a:t>
            </a:r>
            <a:endParaRPr lang="en-US" sz="2000" kern="1200" dirty="0"/>
          </a:p>
          <a:p>
            <a:pPr marL="228600" lvl="1" indent="-228600" algn="l" defTabSz="1066800">
              <a:lnSpc>
                <a:spcPct val="90000"/>
              </a:lnSpc>
              <a:spcBef>
                <a:spcPct val="0"/>
              </a:spcBef>
              <a:spcAft>
                <a:spcPct val="15000"/>
              </a:spcAft>
              <a:buChar char="•"/>
            </a:pPr>
            <a:endParaRPr lang="en-US" sz="2400" kern="1200" dirty="0"/>
          </a:p>
        </p:txBody>
      </p:sp>
      <p:sp>
        <p:nvSpPr>
          <p:cNvPr id="6" name="Freeform: Shape 5">
            <a:extLst>
              <a:ext uri="{FF2B5EF4-FFF2-40B4-BE49-F238E27FC236}">
                <a16:creationId xmlns:a16="http://schemas.microsoft.com/office/drawing/2014/main" id="{2FFD6B7E-AA11-440B-955B-A2DF8EC43CA8}"/>
              </a:ext>
            </a:extLst>
          </p:cNvPr>
          <p:cNvSpPr/>
          <p:nvPr/>
        </p:nvSpPr>
        <p:spPr>
          <a:xfrm>
            <a:off x="1963423" y="1409777"/>
            <a:ext cx="2172943" cy="864108"/>
          </a:xfrm>
          <a:custGeom>
            <a:avLst/>
            <a:gdLst>
              <a:gd name="connsiteX0" fmla="*/ 0 w 2172943"/>
              <a:gd name="connsiteY0" fmla="*/ 86411 h 864108"/>
              <a:gd name="connsiteX1" fmla="*/ 86411 w 2172943"/>
              <a:gd name="connsiteY1" fmla="*/ 0 h 864108"/>
              <a:gd name="connsiteX2" fmla="*/ 2086532 w 2172943"/>
              <a:gd name="connsiteY2" fmla="*/ 0 h 864108"/>
              <a:gd name="connsiteX3" fmla="*/ 2172943 w 2172943"/>
              <a:gd name="connsiteY3" fmla="*/ 86411 h 864108"/>
              <a:gd name="connsiteX4" fmla="*/ 2172943 w 2172943"/>
              <a:gd name="connsiteY4" fmla="*/ 777697 h 864108"/>
              <a:gd name="connsiteX5" fmla="*/ 2086532 w 2172943"/>
              <a:gd name="connsiteY5" fmla="*/ 864108 h 864108"/>
              <a:gd name="connsiteX6" fmla="*/ 86411 w 2172943"/>
              <a:gd name="connsiteY6" fmla="*/ 864108 h 864108"/>
              <a:gd name="connsiteX7" fmla="*/ 0 w 2172943"/>
              <a:gd name="connsiteY7" fmla="*/ 777697 h 864108"/>
              <a:gd name="connsiteX8" fmla="*/ 0 w 2172943"/>
              <a:gd name="connsiteY8" fmla="*/ 86411 h 864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2943" h="864108">
                <a:moveTo>
                  <a:pt x="0" y="86411"/>
                </a:moveTo>
                <a:cubicBezTo>
                  <a:pt x="0" y="38688"/>
                  <a:pt x="38688" y="0"/>
                  <a:pt x="86411" y="0"/>
                </a:cubicBezTo>
                <a:lnTo>
                  <a:pt x="2086532" y="0"/>
                </a:lnTo>
                <a:cubicBezTo>
                  <a:pt x="2134255" y="0"/>
                  <a:pt x="2172943" y="38688"/>
                  <a:pt x="2172943" y="86411"/>
                </a:cubicBezTo>
                <a:lnTo>
                  <a:pt x="2172943" y="777697"/>
                </a:lnTo>
                <a:cubicBezTo>
                  <a:pt x="2172943" y="825420"/>
                  <a:pt x="2134255" y="864108"/>
                  <a:pt x="2086532" y="864108"/>
                </a:cubicBezTo>
                <a:lnTo>
                  <a:pt x="86411" y="864108"/>
                </a:lnTo>
                <a:cubicBezTo>
                  <a:pt x="38688" y="864108"/>
                  <a:pt x="0" y="825420"/>
                  <a:pt x="0" y="777697"/>
                </a:cubicBezTo>
                <a:lnTo>
                  <a:pt x="0" y="86411"/>
                </a:lnTo>
                <a:close/>
              </a:path>
            </a:pathLst>
          </a:custGeom>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88174" tIns="67219" rIns="88174" bIns="67219" numCol="1" spcCol="1270" anchor="ctr" anchorCtr="0">
            <a:noAutofit/>
          </a:bodyPr>
          <a:lstStyle/>
          <a:p>
            <a:pPr marL="0" lvl="0" indent="0" algn="ctr" defTabSz="1466850">
              <a:lnSpc>
                <a:spcPct val="90000"/>
              </a:lnSpc>
              <a:spcBef>
                <a:spcPct val="0"/>
              </a:spcBef>
              <a:spcAft>
                <a:spcPct val="35000"/>
              </a:spcAft>
              <a:buNone/>
            </a:pPr>
            <a:r>
              <a:rPr lang="en-US" sz="3300" kern="1200" dirty="0"/>
              <a:t>DoS</a:t>
            </a:r>
          </a:p>
        </p:txBody>
      </p:sp>
      <p:sp>
        <p:nvSpPr>
          <p:cNvPr id="9" name="Freeform: Shape 8">
            <a:extLst>
              <a:ext uri="{FF2B5EF4-FFF2-40B4-BE49-F238E27FC236}">
                <a16:creationId xmlns:a16="http://schemas.microsoft.com/office/drawing/2014/main" id="{E26B1D59-5E29-40EE-97BF-AE851166392C}"/>
              </a:ext>
            </a:extLst>
          </p:cNvPr>
          <p:cNvSpPr/>
          <p:nvPr/>
        </p:nvSpPr>
        <p:spPr>
          <a:xfrm>
            <a:off x="4665242" y="1393091"/>
            <a:ext cx="2172943" cy="864108"/>
          </a:xfrm>
          <a:custGeom>
            <a:avLst/>
            <a:gdLst>
              <a:gd name="connsiteX0" fmla="*/ 0 w 2172943"/>
              <a:gd name="connsiteY0" fmla="*/ 86411 h 864108"/>
              <a:gd name="connsiteX1" fmla="*/ 86411 w 2172943"/>
              <a:gd name="connsiteY1" fmla="*/ 0 h 864108"/>
              <a:gd name="connsiteX2" fmla="*/ 2086532 w 2172943"/>
              <a:gd name="connsiteY2" fmla="*/ 0 h 864108"/>
              <a:gd name="connsiteX3" fmla="*/ 2172943 w 2172943"/>
              <a:gd name="connsiteY3" fmla="*/ 86411 h 864108"/>
              <a:gd name="connsiteX4" fmla="*/ 2172943 w 2172943"/>
              <a:gd name="connsiteY4" fmla="*/ 777697 h 864108"/>
              <a:gd name="connsiteX5" fmla="*/ 2086532 w 2172943"/>
              <a:gd name="connsiteY5" fmla="*/ 864108 h 864108"/>
              <a:gd name="connsiteX6" fmla="*/ 86411 w 2172943"/>
              <a:gd name="connsiteY6" fmla="*/ 864108 h 864108"/>
              <a:gd name="connsiteX7" fmla="*/ 0 w 2172943"/>
              <a:gd name="connsiteY7" fmla="*/ 777697 h 864108"/>
              <a:gd name="connsiteX8" fmla="*/ 0 w 2172943"/>
              <a:gd name="connsiteY8" fmla="*/ 86411 h 864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2943" h="864108">
                <a:moveTo>
                  <a:pt x="0" y="86411"/>
                </a:moveTo>
                <a:cubicBezTo>
                  <a:pt x="0" y="38688"/>
                  <a:pt x="38688" y="0"/>
                  <a:pt x="86411" y="0"/>
                </a:cubicBezTo>
                <a:lnTo>
                  <a:pt x="2086532" y="0"/>
                </a:lnTo>
                <a:cubicBezTo>
                  <a:pt x="2134255" y="0"/>
                  <a:pt x="2172943" y="38688"/>
                  <a:pt x="2172943" y="86411"/>
                </a:cubicBezTo>
                <a:lnTo>
                  <a:pt x="2172943" y="777697"/>
                </a:lnTo>
                <a:cubicBezTo>
                  <a:pt x="2172943" y="825420"/>
                  <a:pt x="2134255" y="864108"/>
                  <a:pt x="2086532" y="864108"/>
                </a:cubicBezTo>
                <a:lnTo>
                  <a:pt x="86411" y="864108"/>
                </a:lnTo>
                <a:cubicBezTo>
                  <a:pt x="38688" y="864108"/>
                  <a:pt x="0" y="825420"/>
                  <a:pt x="0" y="777697"/>
                </a:cubicBezTo>
                <a:lnTo>
                  <a:pt x="0" y="86411"/>
                </a:lnTo>
                <a:close/>
              </a:path>
            </a:pathLst>
          </a:custGeom>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88174" tIns="67219" rIns="88174" bIns="67219" numCol="1" spcCol="1270" anchor="ctr" anchorCtr="0">
            <a:noAutofit/>
          </a:bodyPr>
          <a:lstStyle/>
          <a:p>
            <a:pPr marL="0" lvl="0" indent="0" algn="ctr" defTabSz="1466850">
              <a:lnSpc>
                <a:spcPct val="90000"/>
              </a:lnSpc>
              <a:spcBef>
                <a:spcPct val="0"/>
              </a:spcBef>
              <a:spcAft>
                <a:spcPct val="35000"/>
              </a:spcAft>
              <a:buNone/>
            </a:pPr>
            <a:r>
              <a:rPr lang="en-US" sz="3300" dirty="0"/>
              <a:t>Code Exec</a:t>
            </a:r>
            <a:endParaRPr lang="en-US" sz="3300" kern="1200" dirty="0"/>
          </a:p>
        </p:txBody>
      </p:sp>
      <p:sp>
        <p:nvSpPr>
          <p:cNvPr id="11" name="Freeform: Shape 10">
            <a:extLst>
              <a:ext uri="{FF2B5EF4-FFF2-40B4-BE49-F238E27FC236}">
                <a16:creationId xmlns:a16="http://schemas.microsoft.com/office/drawing/2014/main" id="{29F7D69A-9757-4F17-84A6-84111A5521D3}"/>
              </a:ext>
            </a:extLst>
          </p:cNvPr>
          <p:cNvSpPr/>
          <p:nvPr/>
        </p:nvSpPr>
        <p:spPr>
          <a:xfrm>
            <a:off x="7367061" y="1409777"/>
            <a:ext cx="2172943" cy="864108"/>
          </a:xfrm>
          <a:custGeom>
            <a:avLst/>
            <a:gdLst>
              <a:gd name="connsiteX0" fmla="*/ 0 w 2172943"/>
              <a:gd name="connsiteY0" fmla="*/ 86411 h 864108"/>
              <a:gd name="connsiteX1" fmla="*/ 86411 w 2172943"/>
              <a:gd name="connsiteY1" fmla="*/ 0 h 864108"/>
              <a:gd name="connsiteX2" fmla="*/ 2086532 w 2172943"/>
              <a:gd name="connsiteY2" fmla="*/ 0 h 864108"/>
              <a:gd name="connsiteX3" fmla="*/ 2172943 w 2172943"/>
              <a:gd name="connsiteY3" fmla="*/ 86411 h 864108"/>
              <a:gd name="connsiteX4" fmla="*/ 2172943 w 2172943"/>
              <a:gd name="connsiteY4" fmla="*/ 777697 h 864108"/>
              <a:gd name="connsiteX5" fmla="*/ 2086532 w 2172943"/>
              <a:gd name="connsiteY5" fmla="*/ 864108 h 864108"/>
              <a:gd name="connsiteX6" fmla="*/ 86411 w 2172943"/>
              <a:gd name="connsiteY6" fmla="*/ 864108 h 864108"/>
              <a:gd name="connsiteX7" fmla="*/ 0 w 2172943"/>
              <a:gd name="connsiteY7" fmla="*/ 777697 h 864108"/>
              <a:gd name="connsiteX8" fmla="*/ 0 w 2172943"/>
              <a:gd name="connsiteY8" fmla="*/ 86411 h 864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2943" h="864108">
                <a:moveTo>
                  <a:pt x="0" y="86411"/>
                </a:moveTo>
                <a:cubicBezTo>
                  <a:pt x="0" y="38688"/>
                  <a:pt x="38688" y="0"/>
                  <a:pt x="86411" y="0"/>
                </a:cubicBezTo>
                <a:lnTo>
                  <a:pt x="2086532" y="0"/>
                </a:lnTo>
                <a:cubicBezTo>
                  <a:pt x="2134255" y="0"/>
                  <a:pt x="2172943" y="38688"/>
                  <a:pt x="2172943" y="86411"/>
                </a:cubicBezTo>
                <a:lnTo>
                  <a:pt x="2172943" y="777697"/>
                </a:lnTo>
                <a:cubicBezTo>
                  <a:pt x="2172943" y="825420"/>
                  <a:pt x="2134255" y="864108"/>
                  <a:pt x="2086532" y="864108"/>
                </a:cubicBezTo>
                <a:lnTo>
                  <a:pt x="86411" y="864108"/>
                </a:lnTo>
                <a:cubicBezTo>
                  <a:pt x="38688" y="864108"/>
                  <a:pt x="0" y="825420"/>
                  <a:pt x="0" y="777697"/>
                </a:cubicBezTo>
                <a:lnTo>
                  <a:pt x="0" y="86411"/>
                </a:lnTo>
                <a:close/>
              </a:path>
            </a:pathLst>
          </a:custGeom>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88174" tIns="67219" rIns="88174" bIns="67219" numCol="1" spcCol="1270" anchor="ctr" anchorCtr="0">
            <a:noAutofit/>
          </a:bodyPr>
          <a:lstStyle/>
          <a:p>
            <a:pPr marL="0" lvl="0" indent="0" algn="ctr" defTabSz="1466850">
              <a:lnSpc>
                <a:spcPct val="90000"/>
              </a:lnSpc>
              <a:spcBef>
                <a:spcPct val="0"/>
              </a:spcBef>
              <a:spcAft>
                <a:spcPct val="35000"/>
              </a:spcAft>
              <a:buNone/>
            </a:pPr>
            <a:r>
              <a:rPr lang="en-US" sz="3300" kern="1200" dirty="0"/>
              <a:t>Memory Corruption</a:t>
            </a:r>
          </a:p>
        </p:txBody>
      </p:sp>
      <p:pic>
        <p:nvPicPr>
          <p:cNvPr id="12" name="Picture 11" descr="A picture containing background pattern&#10;&#10;Description automatically generated">
            <a:extLst>
              <a:ext uri="{FF2B5EF4-FFF2-40B4-BE49-F238E27FC236}">
                <a16:creationId xmlns:a16="http://schemas.microsoft.com/office/drawing/2014/main" id="{0601B644-68AB-44F3-95B2-3ECFD1F6EE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8812" y="5105400"/>
            <a:ext cx="1041547" cy="1487925"/>
          </a:xfrm>
          <a:prstGeom prst="rect">
            <a:avLst/>
          </a:prstGeom>
          <a:noFill/>
        </p:spPr>
      </p:pic>
      <p:sp>
        <p:nvSpPr>
          <p:cNvPr id="16" name="Freeform: Shape 15">
            <a:extLst>
              <a:ext uri="{FF2B5EF4-FFF2-40B4-BE49-F238E27FC236}">
                <a16:creationId xmlns:a16="http://schemas.microsoft.com/office/drawing/2014/main" id="{D8692A0D-2B4B-46FF-B5C6-5158FA51D53E}"/>
              </a:ext>
            </a:extLst>
          </p:cNvPr>
          <p:cNvSpPr/>
          <p:nvPr/>
        </p:nvSpPr>
        <p:spPr>
          <a:xfrm>
            <a:off x="4529432" y="2362200"/>
            <a:ext cx="2444561" cy="3429000"/>
          </a:xfrm>
          <a:custGeom>
            <a:avLst/>
            <a:gdLst>
              <a:gd name="connsiteX0" fmla="*/ 0 w 2444561"/>
              <a:gd name="connsiteY0" fmla="*/ 201625 h 2016252"/>
              <a:gd name="connsiteX1" fmla="*/ 201625 w 2444561"/>
              <a:gd name="connsiteY1" fmla="*/ 0 h 2016252"/>
              <a:gd name="connsiteX2" fmla="*/ 2242936 w 2444561"/>
              <a:gd name="connsiteY2" fmla="*/ 0 h 2016252"/>
              <a:gd name="connsiteX3" fmla="*/ 2444561 w 2444561"/>
              <a:gd name="connsiteY3" fmla="*/ 201625 h 2016252"/>
              <a:gd name="connsiteX4" fmla="*/ 2444561 w 2444561"/>
              <a:gd name="connsiteY4" fmla="*/ 1814627 h 2016252"/>
              <a:gd name="connsiteX5" fmla="*/ 2242936 w 2444561"/>
              <a:gd name="connsiteY5" fmla="*/ 2016252 h 2016252"/>
              <a:gd name="connsiteX6" fmla="*/ 201625 w 2444561"/>
              <a:gd name="connsiteY6" fmla="*/ 2016252 h 2016252"/>
              <a:gd name="connsiteX7" fmla="*/ 0 w 2444561"/>
              <a:gd name="connsiteY7" fmla="*/ 1814627 h 2016252"/>
              <a:gd name="connsiteX8" fmla="*/ 0 w 2444561"/>
              <a:gd name="connsiteY8" fmla="*/ 201625 h 2016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4561" h="2016252">
                <a:moveTo>
                  <a:pt x="0" y="201625"/>
                </a:moveTo>
                <a:cubicBezTo>
                  <a:pt x="0" y="90271"/>
                  <a:pt x="90271" y="0"/>
                  <a:pt x="201625" y="0"/>
                </a:cubicBezTo>
                <a:lnTo>
                  <a:pt x="2242936" y="0"/>
                </a:lnTo>
                <a:cubicBezTo>
                  <a:pt x="2354290" y="0"/>
                  <a:pt x="2444561" y="90271"/>
                  <a:pt x="2444561" y="201625"/>
                </a:cubicBezTo>
                <a:lnTo>
                  <a:pt x="2444561" y="1814627"/>
                </a:lnTo>
                <a:cubicBezTo>
                  <a:pt x="2444561" y="1925981"/>
                  <a:pt x="2354290" y="2016252"/>
                  <a:pt x="2242936" y="2016252"/>
                </a:cubicBezTo>
                <a:lnTo>
                  <a:pt x="201625" y="2016252"/>
                </a:lnTo>
                <a:cubicBezTo>
                  <a:pt x="90271" y="2016252"/>
                  <a:pt x="0" y="1925981"/>
                  <a:pt x="0" y="1814627"/>
                </a:cubicBezTo>
                <a:lnTo>
                  <a:pt x="0" y="201625"/>
                </a:lnTo>
                <a:close/>
              </a:path>
            </a:pathLst>
          </a:custGeom>
        </p:spPr>
        <p:style>
          <a:lnRef idx="2">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txBody>
          <a:bodyPr spcFirstLastPara="0" vert="horz" wrap="square" lIns="92120" tIns="92120" rIns="92120" bIns="524174" numCol="1" spcCol="1270" anchor="t" anchorCtr="0">
            <a:noAutofit/>
          </a:bodyPr>
          <a:lstStyle/>
          <a:p>
            <a:pPr marL="228600" lvl="1" indent="-228600" algn="l" defTabSz="1066800">
              <a:lnSpc>
                <a:spcPct val="90000"/>
              </a:lnSpc>
              <a:spcBef>
                <a:spcPct val="0"/>
              </a:spcBef>
              <a:spcAft>
                <a:spcPct val="15000"/>
              </a:spcAft>
              <a:buChar char="•"/>
            </a:pPr>
            <a:r>
              <a:rPr lang="en-US" sz="2000" kern="1200" dirty="0"/>
              <a:t>Taking a buffer overflow (or SEH) from </a:t>
            </a:r>
            <a:r>
              <a:rPr lang="en-US" sz="2000" kern="1200" dirty="0" err="1"/>
              <a:t>PoC</a:t>
            </a:r>
            <a:r>
              <a:rPr lang="en-US" sz="2000" kern="1200" dirty="0"/>
              <a:t> to exploit has become rather trivial</a:t>
            </a:r>
          </a:p>
          <a:p>
            <a:pPr marL="228600" lvl="1" indent="-228600" algn="l" defTabSz="1066800">
              <a:lnSpc>
                <a:spcPct val="90000"/>
              </a:lnSpc>
              <a:spcBef>
                <a:spcPct val="0"/>
              </a:spcBef>
              <a:spcAft>
                <a:spcPct val="15000"/>
              </a:spcAft>
              <a:buChar char="•"/>
            </a:pPr>
            <a:r>
              <a:rPr lang="en-US" sz="2000" dirty="0"/>
              <a:t>ASLR, DEP, and other OS/code defenses are still bypassed</a:t>
            </a:r>
          </a:p>
          <a:p>
            <a:pPr marL="228600" lvl="1" indent="-228600" algn="l" defTabSz="1066800">
              <a:lnSpc>
                <a:spcPct val="90000"/>
              </a:lnSpc>
              <a:spcBef>
                <a:spcPct val="0"/>
              </a:spcBef>
              <a:spcAft>
                <a:spcPct val="15000"/>
              </a:spcAft>
              <a:buChar char="•"/>
            </a:pPr>
            <a:r>
              <a:rPr lang="en-US" sz="2000" kern="1200" dirty="0"/>
              <a:t>Do</a:t>
            </a:r>
            <a:r>
              <a:rPr lang="en-US" sz="2000" dirty="0"/>
              <a:t>S BO == CE (generally)</a:t>
            </a:r>
          </a:p>
        </p:txBody>
      </p:sp>
      <p:sp>
        <p:nvSpPr>
          <p:cNvPr id="18" name="Freeform: Shape 17">
            <a:extLst>
              <a:ext uri="{FF2B5EF4-FFF2-40B4-BE49-F238E27FC236}">
                <a16:creationId xmlns:a16="http://schemas.microsoft.com/office/drawing/2014/main" id="{9F812699-D5E0-4931-8FDB-2FEB4F0AF8D1}"/>
              </a:ext>
            </a:extLst>
          </p:cNvPr>
          <p:cNvSpPr/>
          <p:nvPr/>
        </p:nvSpPr>
        <p:spPr>
          <a:xfrm>
            <a:off x="7231251" y="2362200"/>
            <a:ext cx="2444561" cy="3429000"/>
          </a:xfrm>
          <a:custGeom>
            <a:avLst/>
            <a:gdLst>
              <a:gd name="connsiteX0" fmla="*/ 0 w 2444561"/>
              <a:gd name="connsiteY0" fmla="*/ 201625 h 2016252"/>
              <a:gd name="connsiteX1" fmla="*/ 201625 w 2444561"/>
              <a:gd name="connsiteY1" fmla="*/ 0 h 2016252"/>
              <a:gd name="connsiteX2" fmla="*/ 2242936 w 2444561"/>
              <a:gd name="connsiteY2" fmla="*/ 0 h 2016252"/>
              <a:gd name="connsiteX3" fmla="*/ 2444561 w 2444561"/>
              <a:gd name="connsiteY3" fmla="*/ 201625 h 2016252"/>
              <a:gd name="connsiteX4" fmla="*/ 2444561 w 2444561"/>
              <a:gd name="connsiteY4" fmla="*/ 1814627 h 2016252"/>
              <a:gd name="connsiteX5" fmla="*/ 2242936 w 2444561"/>
              <a:gd name="connsiteY5" fmla="*/ 2016252 h 2016252"/>
              <a:gd name="connsiteX6" fmla="*/ 201625 w 2444561"/>
              <a:gd name="connsiteY6" fmla="*/ 2016252 h 2016252"/>
              <a:gd name="connsiteX7" fmla="*/ 0 w 2444561"/>
              <a:gd name="connsiteY7" fmla="*/ 1814627 h 2016252"/>
              <a:gd name="connsiteX8" fmla="*/ 0 w 2444561"/>
              <a:gd name="connsiteY8" fmla="*/ 201625 h 2016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4561" h="2016252">
                <a:moveTo>
                  <a:pt x="0" y="201625"/>
                </a:moveTo>
                <a:cubicBezTo>
                  <a:pt x="0" y="90271"/>
                  <a:pt x="90271" y="0"/>
                  <a:pt x="201625" y="0"/>
                </a:cubicBezTo>
                <a:lnTo>
                  <a:pt x="2242936" y="0"/>
                </a:lnTo>
                <a:cubicBezTo>
                  <a:pt x="2354290" y="0"/>
                  <a:pt x="2444561" y="90271"/>
                  <a:pt x="2444561" y="201625"/>
                </a:cubicBezTo>
                <a:lnTo>
                  <a:pt x="2444561" y="1814627"/>
                </a:lnTo>
                <a:cubicBezTo>
                  <a:pt x="2444561" y="1925981"/>
                  <a:pt x="2354290" y="2016252"/>
                  <a:pt x="2242936" y="2016252"/>
                </a:cubicBezTo>
                <a:lnTo>
                  <a:pt x="201625" y="2016252"/>
                </a:lnTo>
                <a:cubicBezTo>
                  <a:pt x="90271" y="2016252"/>
                  <a:pt x="0" y="1925981"/>
                  <a:pt x="0" y="1814627"/>
                </a:cubicBezTo>
                <a:lnTo>
                  <a:pt x="0" y="201625"/>
                </a:lnTo>
                <a:close/>
              </a:path>
            </a:pathLst>
          </a:custGeom>
        </p:spPr>
        <p:style>
          <a:lnRef idx="2">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txBody>
          <a:bodyPr spcFirstLastPara="0" vert="horz" wrap="square" lIns="92120" tIns="92120" rIns="92120" bIns="524174" numCol="1" spcCol="1270" anchor="t" anchorCtr="0">
            <a:noAutofit/>
          </a:bodyPr>
          <a:lstStyle/>
          <a:p>
            <a:pPr marL="228600" lvl="1" indent="-228600" algn="l" defTabSz="1066800">
              <a:lnSpc>
                <a:spcPct val="90000"/>
              </a:lnSpc>
              <a:spcBef>
                <a:spcPct val="0"/>
              </a:spcBef>
              <a:spcAft>
                <a:spcPct val="15000"/>
              </a:spcAft>
              <a:buChar char="•"/>
            </a:pPr>
            <a:r>
              <a:rPr lang="en-US" sz="2000" dirty="0"/>
              <a:t>Buffer overflow and SEH are memory corruption</a:t>
            </a:r>
          </a:p>
          <a:p>
            <a:pPr marL="228600" lvl="1" indent="-228600" algn="l" defTabSz="1066800">
              <a:lnSpc>
                <a:spcPct val="90000"/>
              </a:lnSpc>
              <a:spcBef>
                <a:spcPct val="0"/>
              </a:spcBef>
              <a:spcAft>
                <a:spcPct val="15000"/>
              </a:spcAft>
              <a:buChar char="•"/>
            </a:pPr>
            <a:r>
              <a:rPr lang="en-US" sz="2000" dirty="0"/>
              <a:t>Gaining shell access corrupts  program memory handling</a:t>
            </a:r>
          </a:p>
          <a:p>
            <a:pPr marL="228600" lvl="1" indent="-228600" algn="l" defTabSz="1066800">
              <a:lnSpc>
                <a:spcPct val="90000"/>
              </a:lnSpc>
              <a:spcBef>
                <a:spcPct val="0"/>
              </a:spcBef>
              <a:spcAft>
                <a:spcPct val="15000"/>
              </a:spcAft>
              <a:buChar char="•"/>
            </a:pPr>
            <a:r>
              <a:rPr lang="en-US" sz="2000" dirty="0"/>
              <a:t>Impact on data corruption is initially unknown</a:t>
            </a:r>
          </a:p>
        </p:txBody>
      </p:sp>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1ED07-A6BD-4626-9027-07F2ADED21C2}"/>
              </a:ext>
            </a:extLst>
          </p:cNvPr>
          <p:cNvSpPr>
            <a:spLocks noGrp="1"/>
          </p:cNvSpPr>
          <p:nvPr>
            <p:ph type="title"/>
          </p:nvPr>
        </p:nvSpPr>
        <p:spPr>
          <a:xfrm>
            <a:off x="1512803" y="381000"/>
            <a:ext cx="9144001" cy="685800"/>
          </a:xfrm>
        </p:spPr>
        <p:txBody>
          <a:bodyPr/>
          <a:lstStyle/>
          <a:p>
            <a:r>
              <a:rPr lang="en-US" dirty="0"/>
              <a:t>Why Buffer Overflow Attacks?</a:t>
            </a:r>
          </a:p>
        </p:txBody>
      </p:sp>
      <p:sp>
        <p:nvSpPr>
          <p:cNvPr id="3" name="Content Placeholder 2">
            <a:extLst>
              <a:ext uri="{FF2B5EF4-FFF2-40B4-BE49-F238E27FC236}">
                <a16:creationId xmlns:a16="http://schemas.microsoft.com/office/drawing/2014/main" id="{DDA85071-8708-4D09-92E9-898A41FB3E01}"/>
              </a:ext>
            </a:extLst>
          </p:cNvPr>
          <p:cNvSpPr>
            <a:spLocks noGrp="1"/>
          </p:cNvSpPr>
          <p:nvPr>
            <p:ph idx="1"/>
          </p:nvPr>
        </p:nvSpPr>
        <p:spPr>
          <a:xfrm>
            <a:off x="1527216" y="1371599"/>
            <a:ext cx="9134391" cy="4114801"/>
          </a:xfrm>
        </p:spPr>
        <p:txBody>
          <a:bodyPr/>
          <a:lstStyle/>
          <a:p>
            <a:pPr marL="0" indent="0">
              <a:buNone/>
            </a:pPr>
            <a:r>
              <a:rPr lang="en-US" dirty="0"/>
              <a:t>With so many attack vectors, why bother with binary manipulation?</a:t>
            </a:r>
          </a:p>
          <a:p>
            <a:r>
              <a:rPr lang="en-US" dirty="0"/>
              <a:t>Very low footprint:</a:t>
            </a:r>
          </a:p>
          <a:p>
            <a:pPr lvl="1">
              <a:buFont typeface="Wingdings" panose="05000000000000000000" pitchFamily="2" charset="2"/>
              <a:buChar char="ü"/>
            </a:pPr>
            <a:r>
              <a:rPr lang="en-US" dirty="0"/>
              <a:t>Bypasses most malware detection</a:t>
            </a:r>
          </a:p>
          <a:p>
            <a:pPr lvl="1">
              <a:buFont typeface="Wingdings" panose="05000000000000000000" pitchFamily="2" charset="2"/>
              <a:buChar char="ü"/>
            </a:pPr>
            <a:r>
              <a:rPr lang="en-US" dirty="0"/>
              <a:t>Manipulating an existing binary (that is running with escalated privileges)</a:t>
            </a:r>
          </a:p>
          <a:p>
            <a:pPr lvl="1">
              <a:buFont typeface="Wingdings" panose="05000000000000000000" pitchFamily="2" charset="2"/>
              <a:buChar char="ü"/>
            </a:pPr>
            <a:r>
              <a:rPr lang="en-US" dirty="0"/>
              <a:t>Perfect for privilege escalation, once foothold is gained</a:t>
            </a:r>
          </a:p>
          <a:p>
            <a:r>
              <a:rPr lang="en-US" dirty="0"/>
              <a:t>Many remote possibilities</a:t>
            </a:r>
          </a:p>
          <a:p>
            <a:r>
              <a:rPr lang="en-US" dirty="0"/>
              <a:t>Harder to find, but easier to exploit in most cases</a:t>
            </a:r>
          </a:p>
        </p:txBody>
      </p:sp>
    </p:spTree>
    <p:extLst>
      <p:ext uri="{BB962C8B-B14F-4D97-AF65-F5344CB8AC3E}">
        <p14:creationId xmlns:p14="http://schemas.microsoft.com/office/powerpoint/2010/main" val="842469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23493</TotalTime>
  <Words>2373</Words>
  <Application>Microsoft Office PowerPoint</Application>
  <PresentationFormat>Custom</PresentationFormat>
  <Paragraphs>281</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roboto</vt:lpstr>
      <vt:lpstr>Terminal</vt:lpstr>
      <vt:lpstr>Arial</vt:lpstr>
      <vt:lpstr>Calibri</vt:lpstr>
      <vt:lpstr>Corbel</vt:lpstr>
      <vt:lpstr>Wingdings</vt:lpstr>
      <vt:lpstr>Digital Blue Tunnel 16x9</vt:lpstr>
      <vt:lpstr>Why Buffer Overflows Matter</vt:lpstr>
      <vt:lpstr>Content</vt:lpstr>
      <vt:lpstr>About …</vt:lpstr>
      <vt:lpstr>Overview – What is a buffer overflow?</vt:lpstr>
      <vt:lpstr>Overview – Do buffer overflows still matter?</vt:lpstr>
      <vt:lpstr>Overview – Noted 2019 Overflows</vt:lpstr>
      <vt:lpstr>Overview – Overflow Relative Statistics</vt:lpstr>
      <vt:lpstr>Buffer Overflow Attack Profiles (Generally)</vt:lpstr>
      <vt:lpstr>Why Buffer Overflow Attacks?</vt:lpstr>
      <vt:lpstr>Hands-on Requirements:</vt:lpstr>
      <vt:lpstr>Preliminary Setup</vt:lpstr>
      <vt:lpstr>High-Level Exploit Steps</vt:lpstr>
      <vt:lpstr>Finding Buffer Overflows</vt:lpstr>
      <vt:lpstr>Finding Binaries and Simple Analysis</vt:lpstr>
      <vt:lpstr>Identify Vulnerable Condition</vt:lpstr>
      <vt:lpstr>Identify Vulnerable Condition (cont’d)</vt:lpstr>
      <vt:lpstr>PowerPoint Presentation</vt:lpstr>
      <vt:lpstr>PowerPoint Presentation</vt:lpstr>
      <vt:lpstr>PowerPoint Presentation</vt:lpstr>
      <vt:lpstr>PowerPoint Presentation</vt:lpstr>
      <vt:lpstr>Develop a Script To Exploit The Binary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https://sysrisk.com/files/WhyBufferOverflowsMatter_JP.pptx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Buffer Overflows Matter</dc:title>
  <dc:creator>Cathey Kirt</dc:creator>
  <cp:lastModifiedBy>Cathey Kirt</cp:lastModifiedBy>
  <cp:revision>70</cp:revision>
  <dcterms:created xsi:type="dcterms:W3CDTF">2020-10-19T22:14:28Z</dcterms:created>
  <dcterms:modified xsi:type="dcterms:W3CDTF">2020-11-24T00:17:05Z</dcterms:modified>
</cp:coreProperties>
</file>