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17" r:id="rId1"/>
  </p:sldMasterIdLst>
  <p:notesMasterIdLst>
    <p:notesMasterId r:id="rId30"/>
  </p:notesMasterIdLst>
  <p:handoutMasterIdLst>
    <p:handoutMasterId r:id="rId31"/>
  </p:handoutMasterIdLst>
  <p:sldIdLst>
    <p:sldId id="370" r:id="rId2"/>
    <p:sldId id="369" r:id="rId3"/>
    <p:sldId id="315" r:id="rId4"/>
    <p:sldId id="372" r:id="rId5"/>
    <p:sldId id="371" r:id="rId6"/>
    <p:sldId id="373" r:id="rId7"/>
    <p:sldId id="374" r:id="rId8"/>
    <p:sldId id="375" r:id="rId9"/>
    <p:sldId id="376" r:id="rId10"/>
    <p:sldId id="377" r:id="rId11"/>
    <p:sldId id="378" r:id="rId12"/>
    <p:sldId id="395" r:id="rId13"/>
    <p:sldId id="380" r:id="rId14"/>
    <p:sldId id="381" r:id="rId15"/>
    <p:sldId id="382" r:id="rId16"/>
    <p:sldId id="383" r:id="rId17"/>
    <p:sldId id="384" r:id="rId18"/>
    <p:sldId id="385" r:id="rId19"/>
    <p:sldId id="386" r:id="rId20"/>
    <p:sldId id="389" r:id="rId21"/>
    <p:sldId id="379" r:id="rId22"/>
    <p:sldId id="390" r:id="rId23"/>
    <p:sldId id="388" r:id="rId24"/>
    <p:sldId id="391" r:id="rId25"/>
    <p:sldId id="392" r:id="rId26"/>
    <p:sldId id="393" r:id="rId27"/>
    <p:sldId id="394" r:id="rId28"/>
    <p:sldId id="387" r:id="rId29"/>
  </p:sldIdLst>
  <p:sldSz cx="12192000" cy="6858000"/>
  <p:notesSz cx="6858000" cy="9144000"/>
  <p:defaultTextStyle>
    <a:defPPr>
      <a:defRPr lang="en-US"/>
    </a:defPPr>
    <a:lvl1pPr marL="0" algn="l" defTabSz="356514" rtl="0" eaLnBrk="1" latinLnBrk="0" hangingPunct="1">
      <a:defRPr sz="1404" kern="1200">
        <a:solidFill>
          <a:schemeClr val="tx1"/>
        </a:solidFill>
        <a:latin typeface="+mn-lt"/>
        <a:ea typeface="+mn-ea"/>
        <a:cs typeface="+mn-cs"/>
      </a:defRPr>
    </a:lvl1pPr>
    <a:lvl2pPr marL="356514" algn="l" defTabSz="356514" rtl="0" eaLnBrk="1" latinLnBrk="0" hangingPunct="1">
      <a:defRPr sz="1404" kern="1200">
        <a:solidFill>
          <a:schemeClr val="tx1"/>
        </a:solidFill>
        <a:latin typeface="+mn-lt"/>
        <a:ea typeface="+mn-ea"/>
        <a:cs typeface="+mn-cs"/>
      </a:defRPr>
    </a:lvl2pPr>
    <a:lvl3pPr marL="713027" algn="l" defTabSz="356514" rtl="0" eaLnBrk="1" latinLnBrk="0" hangingPunct="1">
      <a:defRPr sz="1404" kern="1200">
        <a:solidFill>
          <a:schemeClr val="tx1"/>
        </a:solidFill>
        <a:latin typeface="+mn-lt"/>
        <a:ea typeface="+mn-ea"/>
        <a:cs typeface="+mn-cs"/>
      </a:defRPr>
    </a:lvl3pPr>
    <a:lvl4pPr marL="1069541" algn="l" defTabSz="356514" rtl="0" eaLnBrk="1" latinLnBrk="0" hangingPunct="1">
      <a:defRPr sz="1404" kern="1200">
        <a:solidFill>
          <a:schemeClr val="tx1"/>
        </a:solidFill>
        <a:latin typeface="+mn-lt"/>
        <a:ea typeface="+mn-ea"/>
        <a:cs typeface="+mn-cs"/>
      </a:defRPr>
    </a:lvl4pPr>
    <a:lvl5pPr marL="1426054" algn="l" defTabSz="356514" rtl="0" eaLnBrk="1" latinLnBrk="0" hangingPunct="1">
      <a:defRPr sz="1404" kern="1200">
        <a:solidFill>
          <a:schemeClr val="tx1"/>
        </a:solidFill>
        <a:latin typeface="+mn-lt"/>
        <a:ea typeface="+mn-ea"/>
        <a:cs typeface="+mn-cs"/>
      </a:defRPr>
    </a:lvl5pPr>
    <a:lvl6pPr marL="1782570" algn="l" defTabSz="356514" rtl="0" eaLnBrk="1" latinLnBrk="0" hangingPunct="1">
      <a:defRPr sz="1404" kern="1200">
        <a:solidFill>
          <a:schemeClr val="tx1"/>
        </a:solidFill>
        <a:latin typeface="+mn-lt"/>
        <a:ea typeface="+mn-ea"/>
        <a:cs typeface="+mn-cs"/>
      </a:defRPr>
    </a:lvl6pPr>
    <a:lvl7pPr marL="2139084" algn="l" defTabSz="356514" rtl="0" eaLnBrk="1" latinLnBrk="0" hangingPunct="1">
      <a:defRPr sz="1404" kern="1200">
        <a:solidFill>
          <a:schemeClr val="tx1"/>
        </a:solidFill>
        <a:latin typeface="+mn-lt"/>
        <a:ea typeface="+mn-ea"/>
        <a:cs typeface="+mn-cs"/>
      </a:defRPr>
    </a:lvl7pPr>
    <a:lvl8pPr marL="2495596" algn="l" defTabSz="356514" rtl="0" eaLnBrk="1" latinLnBrk="0" hangingPunct="1">
      <a:defRPr sz="1404" kern="1200">
        <a:solidFill>
          <a:schemeClr val="tx1"/>
        </a:solidFill>
        <a:latin typeface="+mn-lt"/>
        <a:ea typeface="+mn-ea"/>
        <a:cs typeface="+mn-cs"/>
      </a:defRPr>
    </a:lvl8pPr>
    <a:lvl9pPr marL="2852110" algn="l" defTabSz="356514"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ki Skype" initials="YS" lastIdx="1" clrIdx="0">
    <p:extLst>
      <p:ext uri="{19B8F6BF-5375-455C-9EA6-DF929625EA0E}">
        <p15:presenceInfo xmlns:p15="http://schemas.microsoft.com/office/powerpoint/2012/main" userId="60c69df8c71db2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FF00"/>
    <a:srgbClr val="050505"/>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141" autoAdjust="0"/>
  </p:normalViewPr>
  <p:slideViewPr>
    <p:cSldViewPr snapToGrid="0" showGuides="1">
      <p:cViewPr varScale="1">
        <p:scale>
          <a:sx n="105" d="100"/>
          <a:sy n="105" d="100"/>
        </p:scale>
        <p:origin x="906" y="102"/>
      </p:cViewPr>
      <p:guideLst>
        <p:guide orient="horz" pos="3680"/>
        <p:guide pos="3840"/>
      </p:guideLst>
    </p:cSldViewPr>
  </p:slideViewPr>
  <p:notesTextViewPr>
    <p:cViewPr>
      <p:scale>
        <a:sx n="1" d="1"/>
        <a:sy n="1" d="1"/>
      </p:scale>
      <p:origin x="0" y="0"/>
    </p:cViewPr>
  </p:notesTextViewPr>
  <p:sorterViewPr>
    <p:cViewPr>
      <p:scale>
        <a:sx n="100" d="100"/>
        <a:sy n="100" d="100"/>
      </p:scale>
      <p:origin x="0" y="-19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3301A8-591A-437F-8ECD-C686FD350D6D}" type="datetimeFigureOut">
              <a:rPr kumimoji="1" lang="ja-JP" altLang="en-US" smtClean="0"/>
              <a:t>2020/11/21</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619010-9CBB-4DD9-B8F8-8A062F6191E7}" type="slidenum">
              <a:rPr kumimoji="1" lang="ja-JP" altLang="en-US" smtClean="0"/>
              <a:t>‹#›</a:t>
            </a:fld>
            <a:endParaRPr kumimoji="1" lang="ja-JP" altLang="en-US"/>
          </a:p>
        </p:txBody>
      </p:sp>
    </p:spTree>
    <p:extLst>
      <p:ext uri="{BB962C8B-B14F-4D97-AF65-F5344CB8AC3E}">
        <p14:creationId xmlns:p14="http://schemas.microsoft.com/office/powerpoint/2010/main" val="34927771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A3F33-1066-4195-B353-963B376D3F53}" type="datetimeFigureOut">
              <a:rPr kumimoji="1" lang="ja-JP" altLang="en-US" smtClean="0"/>
              <a:t>2020/11/21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E669E-7BC1-4314-92CD-A3D62B0082ED}" type="slidenum">
              <a:rPr kumimoji="1" lang="ja-JP" altLang="en-US" smtClean="0"/>
              <a:t>‹#›</a:t>
            </a:fld>
            <a:endParaRPr kumimoji="1" lang="ja-JP" altLang="en-US"/>
          </a:p>
        </p:txBody>
      </p:sp>
    </p:spTree>
    <p:extLst>
      <p:ext uri="{BB962C8B-B14F-4D97-AF65-F5344CB8AC3E}">
        <p14:creationId xmlns:p14="http://schemas.microsoft.com/office/powerpoint/2010/main" val="2336882562"/>
      </p:ext>
    </p:extLst>
  </p:cSld>
  <p:clrMap bg1="lt1" tx1="dk1" bg2="lt2" tx2="dk2" accent1="accent1" accent2="accent2" accent3="accent3" accent4="accent4" accent5="accent5" accent6="accent6" hlink="hlink" folHlink="folHlink"/>
  <p:hf hdr="0" dt="0"/>
  <p:notesStyle>
    <a:lvl1pPr marL="0" algn="l" defTabSz="914175" rtl="0" eaLnBrk="1" latinLnBrk="0" hangingPunct="1">
      <a:defRPr kumimoji="1" sz="1200" kern="1200">
        <a:solidFill>
          <a:schemeClr val="tx1"/>
        </a:solidFill>
        <a:latin typeface="+mn-lt"/>
        <a:ea typeface="+mn-ea"/>
        <a:cs typeface="+mn-cs"/>
      </a:defRPr>
    </a:lvl1pPr>
    <a:lvl2pPr marL="457087" algn="l" defTabSz="914175" rtl="0" eaLnBrk="1" latinLnBrk="0" hangingPunct="1">
      <a:defRPr kumimoji="1" sz="1200" kern="1200">
        <a:solidFill>
          <a:schemeClr val="tx1"/>
        </a:solidFill>
        <a:latin typeface="+mn-lt"/>
        <a:ea typeface="+mn-ea"/>
        <a:cs typeface="+mn-cs"/>
      </a:defRPr>
    </a:lvl2pPr>
    <a:lvl3pPr marL="914175" algn="l" defTabSz="914175" rtl="0" eaLnBrk="1" latinLnBrk="0" hangingPunct="1">
      <a:defRPr kumimoji="1" sz="1200" kern="1200">
        <a:solidFill>
          <a:schemeClr val="tx1"/>
        </a:solidFill>
        <a:latin typeface="+mn-lt"/>
        <a:ea typeface="+mn-ea"/>
        <a:cs typeface="+mn-cs"/>
      </a:defRPr>
    </a:lvl3pPr>
    <a:lvl4pPr marL="1371261" algn="l" defTabSz="914175" rtl="0" eaLnBrk="1" latinLnBrk="0" hangingPunct="1">
      <a:defRPr kumimoji="1" sz="1200" kern="1200">
        <a:solidFill>
          <a:schemeClr val="tx1"/>
        </a:solidFill>
        <a:latin typeface="+mn-lt"/>
        <a:ea typeface="+mn-ea"/>
        <a:cs typeface="+mn-cs"/>
      </a:defRPr>
    </a:lvl4pPr>
    <a:lvl5pPr marL="1828349" algn="l" defTabSz="914175" rtl="0" eaLnBrk="1" latinLnBrk="0" hangingPunct="1">
      <a:defRPr kumimoji="1" sz="1200" kern="1200">
        <a:solidFill>
          <a:schemeClr val="tx1"/>
        </a:solidFill>
        <a:latin typeface="+mn-lt"/>
        <a:ea typeface="+mn-ea"/>
        <a:cs typeface="+mn-cs"/>
      </a:defRPr>
    </a:lvl5pPr>
    <a:lvl6pPr marL="2285436" algn="l" defTabSz="914175" rtl="0" eaLnBrk="1" latinLnBrk="0" hangingPunct="1">
      <a:defRPr kumimoji="1" sz="1200" kern="1200">
        <a:solidFill>
          <a:schemeClr val="tx1"/>
        </a:solidFill>
        <a:latin typeface="+mn-lt"/>
        <a:ea typeface="+mn-ea"/>
        <a:cs typeface="+mn-cs"/>
      </a:defRPr>
    </a:lvl6pPr>
    <a:lvl7pPr marL="2742524" algn="l" defTabSz="914175" rtl="0" eaLnBrk="1" latinLnBrk="0" hangingPunct="1">
      <a:defRPr kumimoji="1" sz="1200" kern="1200">
        <a:solidFill>
          <a:schemeClr val="tx1"/>
        </a:solidFill>
        <a:latin typeface="+mn-lt"/>
        <a:ea typeface="+mn-ea"/>
        <a:cs typeface="+mn-cs"/>
      </a:defRPr>
    </a:lvl7pPr>
    <a:lvl8pPr marL="3199609" algn="l" defTabSz="914175" rtl="0" eaLnBrk="1" latinLnBrk="0" hangingPunct="1">
      <a:defRPr kumimoji="1" sz="1200" kern="1200">
        <a:solidFill>
          <a:schemeClr val="tx1"/>
        </a:solidFill>
        <a:latin typeface="+mn-lt"/>
        <a:ea typeface="+mn-ea"/>
        <a:cs typeface="+mn-cs"/>
      </a:defRPr>
    </a:lvl8pPr>
    <a:lvl9pPr marL="3656697" algn="l" defTabSz="914175"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フッター プレースホルダー 3"/>
          <p:cNvSpPr>
            <a:spLocks noGrp="1"/>
          </p:cNvSpPr>
          <p:nvPr>
            <p:ph type="ftr" sz="quarter" idx="4"/>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BBCE669E-7BC1-4314-92CD-A3D62B0082ED}" type="slidenum">
              <a:rPr kumimoji="1" lang="ja-JP" altLang="en-US" smtClean="0"/>
              <a:t>3</a:t>
            </a:fld>
            <a:endParaRPr kumimoji="1" lang="ja-JP" altLang="en-US"/>
          </a:p>
        </p:txBody>
      </p:sp>
    </p:spTree>
    <p:extLst>
      <p:ext uri="{BB962C8B-B14F-4D97-AF65-F5344CB8AC3E}">
        <p14:creationId xmlns:p14="http://schemas.microsoft.com/office/powerpoint/2010/main" val="3793254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BBCE669E-7BC1-4314-92CD-A3D62B0082ED}" type="slidenum">
              <a:rPr kumimoji="1" lang="ja-JP" altLang="en-US" smtClean="0"/>
              <a:t>22</a:t>
            </a:fld>
            <a:endParaRPr kumimoji="1" lang="ja-JP" altLang="en-US"/>
          </a:p>
        </p:txBody>
      </p:sp>
    </p:spTree>
    <p:extLst>
      <p:ext uri="{BB962C8B-B14F-4D97-AF65-F5344CB8AC3E}">
        <p14:creationId xmlns:p14="http://schemas.microsoft.com/office/powerpoint/2010/main" val="1655499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BBCE669E-7BC1-4314-92CD-A3D62B0082ED}" type="slidenum">
              <a:rPr kumimoji="1" lang="ja-JP" altLang="en-US" smtClean="0"/>
              <a:t>25</a:t>
            </a:fld>
            <a:endParaRPr kumimoji="1" lang="ja-JP" altLang="en-US"/>
          </a:p>
        </p:txBody>
      </p:sp>
    </p:spTree>
    <p:extLst>
      <p:ext uri="{BB962C8B-B14F-4D97-AF65-F5344CB8AC3E}">
        <p14:creationId xmlns:p14="http://schemas.microsoft.com/office/powerpoint/2010/main" val="611635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BBCE669E-7BC1-4314-92CD-A3D62B0082ED}" type="slidenum">
              <a:rPr kumimoji="1" lang="ja-JP" altLang="en-US" smtClean="0"/>
              <a:t>4</a:t>
            </a:fld>
            <a:endParaRPr kumimoji="1" lang="ja-JP" altLang="en-US"/>
          </a:p>
        </p:txBody>
      </p:sp>
    </p:spTree>
    <p:extLst>
      <p:ext uri="{BB962C8B-B14F-4D97-AF65-F5344CB8AC3E}">
        <p14:creationId xmlns:p14="http://schemas.microsoft.com/office/powerpoint/2010/main" val="3491210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BBCE669E-7BC1-4314-92CD-A3D62B0082ED}" type="slidenum">
              <a:rPr kumimoji="1" lang="ja-JP" altLang="en-US" smtClean="0"/>
              <a:t>6</a:t>
            </a:fld>
            <a:endParaRPr kumimoji="1" lang="ja-JP" altLang="en-US"/>
          </a:p>
        </p:txBody>
      </p:sp>
    </p:spTree>
    <p:extLst>
      <p:ext uri="{BB962C8B-B14F-4D97-AF65-F5344CB8AC3E}">
        <p14:creationId xmlns:p14="http://schemas.microsoft.com/office/powerpoint/2010/main" val="3862761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BBCE669E-7BC1-4314-92CD-A3D62B0082ED}" type="slidenum">
              <a:rPr kumimoji="1" lang="ja-JP" altLang="en-US" smtClean="0"/>
              <a:t>8</a:t>
            </a:fld>
            <a:endParaRPr kumimoji="1" lang="ja-JP" altLang="en-US"/>
          </a:p>
        </p:txBody>
      </p:sp>
    </p:spTree>
    <p:extLst>
      <p:ext uri="{BB962C8B-B14F-4D97-AF65-F5344CB8AC3E}">
        <p14:creationId xmlns:p14="http://schemas.microsoft.com/office/powerpoint/2010/main" val="1299506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BBCE669E-7BC1-4314-92CD-A3D62B0082ED}" type="slidenum">
              <a:rPr kumimoji="1" lang="ja-JP" altLang="en-US" smtClean="0"/>
              <a:t>10</a:t>
            </a:fld>
            <a:endParaRPr kumimoji="1" lang="ja-JP" altLang="en-US"/>
          </a:p>
        </p:txBody>
      </p:sp>
    </p:spTree>
    <p:extLst>
      <p:ext uri="{BB962C8B-B14F-4D97-AF65-F5344CB8AC3E}">
        <p14:creationId xmlns:p14="http://schemas.microsoft.com/office/powerpoint/2010/main" val="2235701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kumimoji="1" lang="ja-JP" altLang="en-US"/>
          </a:p>
        </p:txBody>
      </p:sp>
      <p:sp>
        <p:nvSpPr>
          <p:cNvPr id="5" name="Slide Number Placeholder 4"/>
          <p:cNvSpPr>
            <a:spLocks noGrp="1"/>
          </p:cNvSpPr>
          <p:nvPr>
            <p:ph type="sldNum" sz="quarter" idx="5"/>
          </p:nvPr>
        </p:nvSpPr>
        <p:spPr/>
        <p:txBody>
          <a:bodyPr/>
          <a:lstStyle/>
          <a:p>
            <a:fld id="{BBCE669E-7BC1-4314-92CD-A3D62B0082ED}" type="slidenum">
              <a:rPr kumimoji="1" lang="ja-JP" altLang="en-US" smtClean="0"/>
              <a:t>13</a:t>
            </a:fld>
            <a:endParaRPr kumimoji="1" lang="ja-JP" altLang="en-US"/>
          </a:p>
        </p:txBody>
      </p:sp>
    </p:spTree>
    <p:extLst>
      <p:ext uri="{BB962C8B-B14F-4D97-AF65-F5344CB8AC3E}">
        <p14:creationId xmlns:p14="http://schemas.microsoft.com/office/powerpoint/2010/main" val="83945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BBCE669E-7BC1-4314-92CD-A3D62B0082ED}" type="slidenum">
              <a:rPr kumimoji="1" lang="ja-JP" altLang="en-US" smtClean="0"/>
              <a:t>17</a:t>
            </a:fld>
            <a:endParaRPr kumimoji="1" lang="ja-JP" altLang="en-US"/>
          </a:p>
        </p:txBody>
      </p:sp>
    </p:spTree>
    <p:extLst>
      <p:ext uri="{BB962C8B-B14F-4D97-AF65-F5344CB8AC3E}">
        <p14:creationId xmlns:p14="http://schemas.microsoft.com/office/powerpoint/2010/main" val="460489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BBCE669E-7BC1-4314-92CD-A3D62B0082ED}" type="slidenum">
              <a:rPr kumimoji="1" lang="ja-JP" altLang="en-US" smtClean="0"/>
              <a:t>19</a:t>
            </a:fld>
            <a:endParaRPr kumimoji="1" lang="ja-JP" altLang="en-US"/>
          </a:p>
        </p:txBody>
      </p:sp>
    </p:spTree>
    <p:extLst>
      <p:ext uri="{BB962C8B-B14F-4D97-AF65-F5344CB8AC3E}">
        <p14:creationId xmlns:p14="http://schemas.microsoft.com/office/powerpoint/2010/main" val="3228362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BBCE669E-7BC1-4314-92CD-A3D62B0082ED}" type="slidenum">
              <a:rPr kumimoji="1" lang="ja-JP" altLang="en-US" smtClean="0"/>
              <a:t>20</a:t>
            </a:fld>
            <a:endParaRPr kumimoji="1" lang="ja-JP" altLang="en-US"/>
          </a:p>
        </p:txBody>
      </p:sp>
    </p:spTree>
    <p:extLst>
      <p:ext uri="{BB962C8B-B14F-4D97-AF65-F5344CB8AC3E}">
        <p14:creationId xmlns:p14="http://schemas.microsoft.com/office/powerpoint/2010/main" val="3977293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ltLang="ja-JP"/>
              <a:t>BSides Tokyo 2020</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7108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ltLang="ja-JP"/>
              <a:t>BSides Tokyo 2020</a:t>
            </a:r>
            <a:endParaRPr lang="en-US" altLang="ja-JP"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6460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ltLang="ja-JP"/>
              <a:t>BSides Tokyo 2020</a:t>
            </a:r>
            <a:endParaRPr lang="en-US" altLang="ja-JP"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9571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ltLang="ja-JP"/>
              <a:t>BSides Tokyo 2020</a:t>
            </a:r>
            <a:endParaRPr lang="en-US" altLang="ja-JP"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571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ltLang="ja-JP"/>
              <a:t>BSides Tokyo 2020</a:t>
            </a:r>
            <a:endParaRPr lang="en-US" altLang="ja-JP"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4539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ltLang="ja-JP"/>
              <a:t>BSides Tokyo 2020</a:t>
            </a:r>
            <a:endParaRPr lang="en-US" altLang="ja-JP"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8135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ltLang="ja-JP"/>
              <a:t>BSides Tokyo 2020</a:t>
            </a:r>
            <a:endParaRPr lang="en-US" altLang="ja-JP"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370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ltLang="ja-JP"/>
              <a:t>BSides Tokyo 2020</a:t>
            </a:r>
            <a:endParaRPr lang="en-US" altLang="ja-JP"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0085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ltLang="ja-JP"/>
              <a:t>BSides Tokyo 2020</a:t>
            </a:r>
            <a:endParaRPr lang="en-US" altLang="ja-JP"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8799227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ltLang="ja-JP"/>
              <a:t>BSides Tokyo 2020</a:t>
            </a:r>
            <a:endParaRPr lang="en-US" altLang="ja-JP"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338355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プレゼンタイトルページ（登壇者2名）">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11"/>
            <a:ext cx="12192000" cy="6855883"/>
          </a:xfrm>
          <a:prstGeom prst="rect">
            <a:avLst/>
          </a:prstGeom>
        </p:spPr>
      </p:pic>
      <p:sp>
        <p:nvSpPr>
          <p:cNvPr id="4" name="AutoShape 10"/>
          <p:cNvSpPr>
            <a:spLocks noChangeAspect="1" noChangeArrowheads="1" noTextEdit="1"/>
          </p:cNvSpPr>
          <p:nvPr userDrawn="1"/>
        </p:nvSpPr>
        <p:spPr bwMode="gray">
          <a:xfrm>
            <a:off x="10145187" y="152359"/>
            <a:ext cx="1890182" cy="105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264"/>
          </a:p>
        </p:txBody>
      </p:sp>
      <p:sp>
        <p:nvSpPr>
          <p:cNvPr id="14" name="Rectangle 42"/>
          <p:cNvSpPr>
            <a:spLocks noGrp="1" noChangeArrowheads="1"/>
          </p:cNvSpPr>
          <p:nvPr userDrawn="1">
            <p:ph type="ftr" sz="quarter" idx="10"/>
          </p:nvPr>
        </p:nvSpPr>
        <p:spPr bwMode="gray">
          <a:xfrm>
            <a:off x="7547212" y="6490206"/>
            <a:ext cx="4593851" cy="365125"/>
          </a:xfrm>
        </p:spPr>
        <p:txBody>
          <a:bodyPr/>
          <a:lstStyle>
            <a:lvl1pPr algn="r">
              <a:defRPr>
                <a:solidFill>
                  <a:schemeClr val="tx1"/>
                </a:solidFill>
              </a:defRPr>
            </a:lvl1pPr>
          </a:lstStyle>
          <a:p>
            <a:r>
              <a:rPr lang="en-US" altLang="ja-JP"/>
              <a:t>BSides Tokyo 2020</a:t>
            </a:r>
            <a:endParaRPr lang="de-DE" altLang="ja-JP" dirty="0"/>
          </a:p>
        </p:txBody>
      </p:sp>
      <p:sp>
        <p:nvSpPr>
          <p:cNvPr id="10" name="Title 47"/>
          <p:cNvSpPr>
            <a:spLocks noGrp="1"/>
          </p:cNvSpPr>
          <p:nvPr>
            <p:ph type="title" hasCustomPrompt="1"/>
          </p:nvPr>
        </p:nvSpPr>
        <p:spPr bwMode="gray">
          <a:xfrm>
            <a:off x="665726" y="1246832"/>
            <a:ext cx="10850281" cy="1440377"/>
          </a:xfrm>
          <a:noFill/>
          <a:ln w="9525">
            <a:noFill/>
            <a:miter lim="800000"/>
            <a:headEnd/>
            <a:tailEnd/>
          </a:ln>
          <a:effectLst/>
        </p:spPr>
        <p:txBody>
          <a:bodyPr vert="horz" wrap="square" lIns="0" tIns="0" rIns="0" bIns="0" numCol="1" anchor="t" anchorCtr="0" compatLnSpc="1">
            <a:prstTxWarp prst="textNoShape">
              <a:avLst/>
            </a:prstTxWarp>
          </a:bodyPr>
          <a:lstStyle>
            <a:lvl1pPr algn="l" defTabSz="1096951" rtl="0" eaLnBrk="1" fontAlgn="base" latinLnBrk="0" hangingPunct="1">
              <a:spcBef>
                <a:spcPct val="0"/>
              </a:spcBef>
              <a:spcAft>
                <a:spcPct val="0"/>
              </a:spcAft>
              <a:buNone/>
              <a:tabLst>
                <a:tab pos="4410657" algn="l"/>
              </a:tabLst>
              <a:defRPr kumimoji="1" lang="en-US" altLang="ja-JP" sz="3599" kern="1200" baseline="0" noProof="0" smtClean="0">
                <a:solidFill>
                  <a:schemeClr val="tx1"/>
                </a:solidFill>
                <a:latin typeface="+mj-lt"/>
                <a:ea typeface="+mj-ea"/>
                <a:cs typeface="+mj-cs"/>
              </a:defRPr>
            </a:lvl1pPr>
          </a:lstStyle>
          <a:p>
            <a:r>
              <a:rPr lang="ja-JP" altLang="en-US" noProof="0" dirty="0"/>
              <a:t>プレゼンテーションタイトル</a:t>
            </a:r>
            <a:endParaRPr lang="en-US" noProof="0" dirty="0"/>
          </a:p>
        </p:txBody>
      </p:sp>
      <p:sp>
        <p:nvSpPr>
          <p:cNvPr id="11" name="Subtitle 2"/>
          <p:cNvSpPr>
            <a:spLocks noGrp="1"/>
          </p:cNvSpPr>
          <p:nvPr>
            <p:ph type="subTitle" idx="1" hasCustomPrompt="1"/>
          </p:nvPr>
        </p:nvSpPr>
        <p:spPr bwMode="gray">
          <a:xfrm>
            <a:off x="686858" y="3884811"/>
            <a:ext cx="3840000" cy="36933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548476" rtl="0" eaLnBrk="1" fontAlgn="base" latinLnBrk="0" hangingPunct="1">
              <a:lnSpc>
                <a:spcPct val="100000"/>
              </a:lnSpc>
              <a:spcBef>
                <a:spcPts val="601"/>
              </a:spcBef>
              <a:spcAft>
                <a:spcPts val="240"/>
              </a:spcAft>
              <a:buClr>
                <a:srgbClr val="A30B1A"/>
              </a:buClr>
              <a:buFont typeface="Wingdings" pitchFamily="2" charset="2"/>
              <a:buNone/>
              <a:defRPr kumimoji="1" lang="en-US" altLang="ja-JP" sz="2400" b="0" kern="1200" noProof="0" dirty="0">
                <a:solidFill>
                  <a:schemeClr val="tx1"/>
                </a:solidFill>
                <a:latin typeface="+mn-lt"/>
                <a:ea typeface="+mn-ea"/>
                <a:cs typeface="+mn-cs"/>
              </a:defRPr>
            </a:lvl1pPr>
            <a:lvl2pPr marL="0" indent="0" algn="l">
              <a:spcBef>
                <a:spcPts val="0"/>
              </a:spcBef>
              <a:spcAft>
                <a:spcPts val="0"/>
              </a:spcAft>
              <a:buNone/>
              <a:defRPr sz="2879">
                <a:solidFill>
                  <a:schemeClr val="tx1"/>
                </a:solidFill>
              </a:defRPr>
            </a:lvl2pPr>
            <a:lvl3pPr marL="0" indent="0" algn="l">
              <a:spcBef>
                <a:spcPts val="0"/>
              </a:spcBef>
              <a:spcAft>
                <a:spcPts val="0"/>
              </a:spcAft>
              <a:buNone/>
              <a:defRPr sz="2879">
                <a:solidFill>
                  <a:schemeClr val="tx1"/>
                </a:solidFill>
              </a:defRPr>
            </a:lvl3pPr>
            <a:lvl4pPr marL="0" indent="0" algn="l">
              <a:spcBef>
                <a:spcPts val="0"/>
              </a:spcBef>
              <a:spcAft>
                <a:spcPts val="0"/>
              </a:spcAft>
              <a:buNone/>
              <a:defRPr sz="2879">
                <a:solidFill>
                  <a:schemeClr val="tx1"/>
                </a:solidFill>
              </a:defRPr>
            </a:lvl4pPr>
            <a:lvl5pPr marL="0" indent="0" algn="l">
              <a:spcBef>
                <a:spcPts val="0"/>
              </a:spcBef>
              <a:spcAft>
                <a:spcPts val="0"/>
              </a:spcAft>
              <a:buNone/>
              <a:defRPr sz="2879">
                <a:solidFill>
                  <a:schemeClr val="tx1"/>
                </a:solidFill>
              </a:defRPr>
            </a:lvl5pPr>
            <a:lvl6pPr marL="2742377" indent="0" algn="ctr">
              <a:buNone/>
              <a:defRPr>
                <a:solidFill>
                  <a:schemeClr val="tx1">
                    <a:tint val="75000"/>
                  </a:schemeClr>
                </a:solidFill>
              </a:defRPr>
            </a:lvl6pPr>
            <a:lvl7pPr marL="3290852" indent="0" algn="ctr">
              <a:buNone/>
              <a:defRPr>
                <a:solidFill>
                  <a:schemeClr val="tx1">
                    <a:tint val="75000"/>
                  </a:schemeClr>
                </a:solidFill>
              </a:defRPr>
            </a:lvl7pPr>
            <a:lvl8pPr marL="3839328" indent="0" algn="ctr">
              <a:buNone/>
              <a:defRPr>
                <a:solidFill>
                  <a:schemeClr val="tx1">
                    <a:tint val="75000"/>
                  </a:schemeClr>
                </a:solidFill>
              </a:defRPr>
            </a:lvl8pPr>
            <a:lvl9pPr marL="4387803" indent="0" algn="ctr">
              <a:buNone/>
              <a:defRPr>
                <a:solidFill>
                  <a:schemeClr val="tx1">
                    <a:tint val="75000"/>
                  </a:schemeClr>
                </a:solidFill>
              </a:defRPr>
            </a:lvl9pPr>
          </a:lstStyle>
          <a:p>
            <a:r>
              <a:rPr lang="ja-JP" altLang="en-US" dirty="0"/>
              <a:t>プレゼンター氏名</a:t>
            </a:r>
            <a:endParaRPr lang="de-DE" altLang="ja-JP" dirty="0"/>
          </a:p>
        </p:txBody>
      </p:sp>
      <p:sp>
        <p:nvSpPr>
          <p:cNvPr id="12" name="テキスト プレースホルダー 9"/>
          <p:cNvSpPr>
            <a:spLocks noGrp="1"/>
          </p:cNvSpPr>
          <p:nvPr>
            <p:ph type="body" sz="quarter" idx="11" hasCustomPrompt="1"/>
          </p:nvPr>
        </p:nvSpPr>
        <p:spPr bwMode="gray">
          <a:xfrm>
            <a:off x="686858" y="3024475"/>
            <a:ext cx="3840000" cy="350865"/>
          </a:xfrm>
        </p:spPr>
        <p:txBody>
          <a:bodyPr anchor="b">
            <a:spAutoFit/>
          </a:bodyPr>
          <a:lstStyle>
            <a:lvl1pPr marL="0" indent="0" algn="l">
              <a:lnSpc>
                <a:spcPct val="100000"/>
              </a:lnSpc>
              <a:buNone/>
              <a:defRPr sz="1680" baseline="0">
                <a:solidFill>
                  <a:schemeClr val="tx1"/>
                </a:solidFill>
                <a:latin typeface="+mn-lt"/>
                <a:ea typeface="+mn-ea"/>
              </a:defRPr>
            </a:lvl1pPr>
          </a:lstStyle>
          <a:p>
            <a:r>
              <a:rPr lang="ja-JP" altLang="en-US" dirty="0"/>
              <a:t>会社名</a:t>
            </a:r>
            <a:endParaRPr lang="de-DE" altLang="ja-JP" dirty="0"/>
          </a:p>
        </p:txBody>
      </p:sp>
      <p:sp>
        <p:nvSpPr>
          <p:cNvPr id="13" name="テキスト プレースホルダー 9"/>
          <p:cNvSpPr>
            <a:spLocks noGrp="1"/>
          </p:cNvSpPr>
          <p:nvPr>
            <p:ph type="body" sz="quarter" idx="12" hasCustomPrompt="1"/>
          </p:nvPr>
        </p:nvSpPr>
        <p:spPr bwMode="gray">
          <a:xfrm>
            <a:off x="686858" y="3450105"/>
            <a:ext cx="3840000" cy="350865"/>
          </a:xfrm>
        </p:spPr>
        <p:txBody>
          <a:bodyPr anchor="t">
            <a:spAutoFit/>
          </a:bodyPr>
          <a:lstStyle>
            <a:lvl1pPr marL="0" indent="0" algn="l">
              <a:lnSpc>
                <a:spcPct val="100000"/>
              </a:lnSpc>
              <a:buNone/>
              <a:defRPr sz="1680">
                <a:solidFill>
                  <a:schemeClr val="tx1"/>
                </a:solidFill>
              </a:defRPr>
            </a:lvl1pPr>
          </a:lstStyle>
          <a:p>
            <a:r>
              <a:rPr lang="ja-JP" altLang="en-US" dirty="0"/>
              <a:t>役職名</a:t>
            </a:r>
            <a:endParaRPr lang="de-DE" altLang="ja-JP" dirty="0"/>
          </a:p>
        </p:txBody>
      </p:sp>
    </p:spTree>
    <p:extLst>
      <p:ext uri="{BB962C8B-B14F-4D97-AF65-F5344CB8AC3E}">
        <p14:creationId xmlns:p14="http://schemas.microsoft.com/office/powerpoint/2010/main" val="4085604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ltLang="ja-JP"/>
              <a:t>BSides Tokyo 2020</a:t>
            </a:r>
            <a:endParaRPr lang="en-US" altLang="ja-JP"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7458250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プレゼンタイトルページ（登壇者2名）">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62"/>
            <a:ext cx="12192000" cy="6855883"/>
          </a:xfrm>
          <a:prstGeom prst="rect">
            <a:avLst/>
          </a:prstGeom>
        </p:spPr>
      </p:pic>
      <p:sp>
        <p:nvSpPr>
          <p:cNvPr id="14" name="Rectangle 42"/>
          <p:cNvSpPr>
            <a:spLocks noGrp="1" noChangeArrowheads="1"/>
          </p:cNvSpPr>
          <p:nvPr userDrawn="1">
            <p:ph type="ftr" sz="quarter" idx="10"/>
          </p:nvPr>
        </p:nvSpPr>
        <p:spPr bwMode="gray">
          <a:xfrm>
            <a:off x="7547212" y="6490206"/>
            <a:ext cx="4634789" cy="365125"/>
          </a:xfrm>
        </p:spPr>
        <p:txBody>
          <a:bodyPr/>
          <a:lstStyle>
            <a:lvl1pPr algn="r">
              <a:defRPr>
                <a:solidFill>
                  <a:schemeClr val="tx1"/>
                </a:solidFill>
              </a:defRPr>
            </a:lvl1pPr>
          </a:lstStyle>
          <a:p>
            <a:r>
              <a:rPr lang="en-US" altLang="ja-JP"/>
              <a:t>BSides Tokyo 2020</a:t>
            </a:r>
            <a:endParaRPr lang="de-DE" altLang="ja-JP" dirty="0"/>
          </a:p>
        </p:txBody>
      </p:sp>
      <p:sp>
        <p:nvSpPr>
          <p:cNvPr id="9" name="Title 47">
            <a:extLst>
              <a:ext uri="{FF2B5EF4-FFF2-40B4-BE49-F238E27FC236}">
                <a16:creationId xmlns:a16="http://schemas.microsoft.com/office/drawing/2014/main" id="{F78E5092-E80C-434A-BAF0-32333DE3FC07}"/>
              </a:ext>
            </a:extLst>
          </p:cNvPr>
          <p:cNvSpPr>
            <a:spLocks noGrp="1"/>
          </p:cNvSpPr>
          <p:nvPr>
            <p:ph type="title" hasCustomPrompt="1"/>
          </p:nvPr>
        </p:nvSpPr>
        <p:spPr bwMode="gray">
          <a:xfrm>
            <a:off x="332440" y="554623"/>
            <a:ext cx="10850281" cy="720000"/>
          </a:xfrm>
          <a:noFill/>
          <a:ln w="9525">
            <a:noFill/>
            <a:miter lim="800000"/>
            <a:headEnd/>
            <a:tailEnd/>
          </a:ln>
          <a:effectLst/>
        </p:spPr>
        <p:txBody>
          <a:bodyPr vert="horz" wrap="square" lIns="0" tIns="0" rIns="0" bIns="0" numCol="1" anchor="t" anchorCtr="0" compatLnSpc="1">
            <a:prstTxWarp prst="textNoShape">
              <a:avLst/>
            </a:prstTxWarp>
          </a:bodyPr>
          <a:lstStyle>
            <a:lvl1pPr algn="l" defTabSz="1096951" rtl="0" eaLnBrk="1" fontAlgn="base" latinLnBrk="0" hangingPunct="1">
              <a:spcBef>
                <a:spcPct val="0"/>
              </a:spcBef>
              <a:spcAft>
                <a:spcPct val="0"/>
              </a:spcAft>
              <a:buNone/>
              <a:tabLst>
                <a:tab pos="4410657" algn="l"/>
              </a:tabLst>
              <a:defRPr kumimoji="1" lang="en-US" altLang="ja-JP" sz="3599" kern="1200" baseline="0" noProof="0" smtClean="0">
                <a:solidFill>
                  <a:schemeClr val="tx1"/>
                </a:solidFill>
                <a:latin typeface="+mj-lt"/>
                <a:ea typeface="+mj-ea"/>
                <a:cs typeface="+mj-cs"/>
              </a:defRPr>
            </a:lvl1pPr>
          </a:lstStyle>
          <a:p>
            <a:r>
              <a:rPr lang="ja-JP" altLang="en-US" noProof="0" dirty="0"/>
              <a:t>タイトル</a:t>
            </a:r>
            <a:endParaRPr lang="en-US" noProof="0" dirty="0"/>
          </a:p>
        </p:txBody>
      </p:sp>
      <p:grpSp>
        <p:nvGrpSpPr>
          <p:cNvPr id="15" name="グループ化 14">
            <a:extLst>
              <a:ext uri="{FF2B5EF4-FFF2-40B4-BE49-F238E27FC236}">
                <a16:creationId xmlns:a16="http://schemas.microsoft.com/office/drawing/2014/main" id="{03F67F92-7419-4C5D-8108-FFC3B947EBF7}"/>
              </a:ext>
            </a:extLst>
          </p:cNvPr>
          <p:cNvGrpSpPr/>
          <p:nvPr userDrawn="1"/>
        </p:nvGrpSpPr>
        <p:grpSpPr>
          <a:xfrm>
            <a:off x="10679285" y="332215"/>
            <a:ext cx="1189201" cy="579788"/>
            <a:chOff x="8010525" y="249238"/>
            <a:chExt cx="892176" cy="434975"/>
          </a:xfrm>
          <a:solidFill>
            <a:schemeClr val="accent2">
              <a:tint val="40000"/>
              <a:hueOff val="0"/>
              <a:satOff val="0"/>
              <a:lumOff val="0"/>
            </a:schemeClr>
          </a:solidFill>
        </p:grpSpPr>
        <p:sp>
          <p:nvSpPr>
            <p:cNvPr id="16" name="Freeform 13">
              <a:extLst>
                <a:ext uri="{FF2B5EF4-FFF2-40B4-BE49-F238E27FC236}">
                  <a16:creationId xmlns:a16="http://schemas.microsoft.com/office/drawing/2014/main" id="{98E95124-E58E-4A7B-8392-89106983AA04}"/>
                </a:ext>
              </a:extLst>
            </p:cNvPr>
            <p:cNvSpPr>
              <a:spLocks/>
            </p:cNvSpPr>
            <p:nvPr userDrawn="1"/>
          </p:nvSpPr>
          <p:spPr bwMode="gray">
            <a:xfrm>
              <a:off x="8305800" y="249238"/>
              <a:ext cx="179388" cy="139700"/>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grpFill/>
            <a:ln>
              <a:noFill/>
            </a:ln>
          </p:spPr>
          <p:txBody>
            <a:bodyPr/>
            <a:lstStyle/>
            <a:p>
              <a:endParaRPr lang="ja-JP" altLang="en-US" dirty="0">
                <a:latin typeface="+mj-lt"/>
                <a:ea typeface="+mj-ea"/>
              </a:endParaRPr>
            </a:p>
          </p:txBody>
        </p:sp>
        <p:sp>
          <p:nvSpPr>
            <p:cNvPr id="17" name="Freeform 14">
              <a:extLst>
                <a:ext uri="{FF2B5EF4-FFF2-40B4-BE49-F238E27FC236}">
                  <a16:creationId xmlns:a16="http://schemas.microsoft.com/office/drawing/2014/main" id="{941EC718-C7E2-4687-8E98-0C22EE879B97}"/>
                </a:ext>
              </a:extLst>
            </p:cNvPr>
            <p:cNvSpPr>
              <a:spLocks/>
            </p:cNvSpPr>
            <p:nvPr userDrawn="1"/>
          </p:nvSpPr>
          <p:spPr bwMode="gray">
            <a:xfrm>
              <a:off x="8010525" y="401638"/>
              <a:ext cx="123825" cy="201613"/>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grpFill/>
            <a:ln>
              <a:noFill/>
            </a:ln>
          </p:spPr>
          <p:txBody>
            <a:bodyPr/>
            <a:lstStyle/>
            <a:p>
              <a:endParaRPr lang="ja-JP" altLang="en-US" dirty="0">
                <a:latin typeface="+mj-lt"/>
                <a:ea typeface="+mj-ea"/>
              </a:endParaRPr>
            </a:p>
          </p:txBody>
        </p:sp>
        <p:sp>
          <p:nvSpPr>
            <p:cNvPr id="18" name="Freeform 15">
              <a:extLst>
                <a:ext uri="{FF2B5EF4-FFF2-40B4-BE49-F238E27FC236}">
                  <a16:creationId xmlns:a16="http://schemas.microsoft.com/office/drawing/2014/main" id="{C0ED7EFE-7812-4876-9D43-C109665B3D77}"/>
                </a:ext>
              </a:extLst>
            </p:cNvPr>
            <p:cNvSpPr>
              <a:spLocks/>
            </p:cNvSpPr>
            <p:nvPr userDrawn="1"/>
          </p:nvSpPr>
          <p:spPr bwMode="gray">
            <a:xfrm>
              <a:off x="8304213" y="401638"/>
              <a:ext cx="80963" cy="282575"/>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grpFill/>
            <a:ln>
              <a:noFill/>
            </a:ln>
          </p:spPr>
          <p:txBody>
            <a:bodyPr/>
            <a:lstStyle/>
            <a:p>
              <a:endParaRPr lang="ja-JP" altLang="en-US" dirty="0">
                <a:latin typeface="+mj-lt"/>
                <a:ea typeface="+mj-ea"/>
              </a:endParaRPr>
            </a:p>
          </p:txBody>
        </p:sp>
        <p:sp>
          <p:nvSpPr>
            <p:cNvPr id="19" name="Freeform 16">
              <a:extLst>
                <a:ext uri="{FF2B5EF4-FFF2-40B4-BE49-F238E27FC236}">
                  <a16:creationId xmlns:a16="http://schemas.microsoft.com/office/drawing/2014/main" id="{7F0ECB6D-7AD8-4473-B318-1681C5F76985}"/>
                </a:ext>
              </a:extLst>
            </p:cNvPr>
            <p:cNvSpPr>
              <a:spLocks/>
            </p:cNvSpPr>
            <p:nvPr userDrawn="1"/>
          </p:nvSpPr>
          <p:spPr bwMode="gray">
            <a:xfrm>
              <a:off x="8394700" y="401638"/>
              <a:ext cx="63500" cy="201613"/>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grpFill/>
            <a:ln>
              <a:noFill/>
            </a:ln>
          </p:spPr>
          <p:txBody>
            <a:bodyPr/>
            <a:lstStyle/>
            <a:p>
              <a:endParaRPr lang="ja-JP" altLang="en-US" dirty="0">
                <a:latin typeface="+mj-lt"/>
                <a:ea typeface="+mj-ea"/>
              </a:endParaRPr>
            </a:p>
          </p:txBody>
        </p:sp>
        <p:sp>
          <p:nvSpPr>
            <p:cNvPr id="20" name="Freeform 17">
              <a:extLst>
                <a:ext uri="{FF2B5EF4-FFF2-40B4-BE49-F238E27FC236}">
                  <a16:creationId xmlns:a16="http://schemas.microsoft.com/office/drawing/2014/main" id="{751D3C14-6951-4C96-8E60-9E99F4262671}"/>
                </a:ext>
              </a:extLst>
            </p:cNvPr>
            <p:cNvSpPr>
              <a:spLocks/>
            </p:cNvSpPr>
            <p:nvPr userDrawn="1"/>
          </p:nvSpPr>
          <p:spPr bwMode="gray">
            <a:xfrm>
              <a:off x="8458200" y="401638"/>
              <a:ext cx="150813" cy="201613"/>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grpFill/>
            <a:ln>
              <a:noFill/>
            </a:ln>
          </p:spPr>
          <p:txBody>
            <a:bodyPr/>
            <a:lstStyle/>
            <a:p>
              <a:endParaRPr lang="ja-JP" altLang="en-US" dirty="0">
                <a:latin typeface="+mj-lt"/>
                <a:ea typeface="+mj-ea"/>
              </a:endParaRPr>
            </a:p>
          </p:txBody>
        </p:sp>
        <p:sp>
          <p:nvSpPr>
            <p:cNvPr id="21" name="Freeform 18">
              <a:extLst>
                <a:ext uri="{FF2B5EF4-FFF2-40B4-BE49-F238E27FC236}">
                  <a16:creationId xmlns:a16="http://schemas.microsoft.com/office/drawing/2014/main" id="{6B404748-55E0-4C99-A835-6CA5443CF2C4}"/>
                </a:ext>
              </a:extLst>
            </p:cNvPr>
            <p:cNvSpPr>
              <a:spLocks/>
            </p:cNvSpPr>
            <p:nvPr userDrawn="1"/>
          </p:nvSpPr>
          <p:spPr bwMode="gray">
            <a:xfrm>
              <a:off x="8732838" y="401638"/>
              <a:ext cx="169863" cy="204788"/>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grpFill/>
            <a:ln>
              <a:noFill/>
            </a:ln>
          </p:spPr>
          <p:txBody>
            <a:bodyPr/>
            <a:lstStyle/>
            <a:p>
              <a:endParaRPr lang="ja-JP" altLang="en-US" dirty="0">
                <a:latin typeface="+mj-lt"/>
                <a:ea typeface="+mj-ea"/>
              </a:endParaRPr>
            </a:p>
          </p:txBody>
        </p:sp>
        <p:sp>
          <p:nvSpPr>
            <p:cNvPr id="22" name="Freeform 19">
              <a:extLst>
                <a:ext uri="{FF2B5EF4-FFF2-40B4-BE49-F238E27FC236}">
                  <a16:creationId xmlns:a16="http://schemas.microsoft.com/office/drawing/2014/main" id="{623BF5C2-896B-4551-A5F5-8438F49BA414}"/>
                </a:ext>
              </a:extLst>
            </p:cNvPr>
            <p:cNvSpPr>
              <a:spLocks/>
            </p:cNvSpPr>
            <p:nvPr userDrawn="1"/>
          </p:nvSpPr>
          <p:spPr bwMode="gray">
            <a:xfrm>
              <a:off x="8140700" y="401638"/>
              <a:ext cx="169863" cy="206375"/>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grpFill/>
            <a:ln>
              <a:noFill/>
            </a:ln>
          </p:spPr>
          <p:txBody>
            <a:bodyPr/>
            <a:lstStyle/>
            <a:p>
              <a:endParaRPr lang="ja-JP" altLang="en-US" dirty="0">
                <a:latin typeface="+mj-lt"/>
                <a:ea typeface="+mj-ea"/>
              </a:endParaRPr>
            </a:p>
          </p:txBody>
        </p:sp>
        <p:sp>
          <p:nvSpPr>
            <p:cNvPr id="23" name="Freeform 20">
              <a:extLst>
                <a:ext uri="{FF2B5EF4-FFF2-40B4-BE49-F238E27FC236}">
                  <a16:creationId xmlns:a16="http://schemas.microsoft.com/office/drawing/2014/main" id="{2445ED65-AC47-4CC9-8218-4FA058A8740E}"/>
                </a:ext>
              </a:extLst>
            </p:cNvPr>
            <p:cNvSpPr>
              <a:spLocks/>
            </p:cNvSpPr>
            <p:nvPr userDrawn="1"/>
          </p:nvSpPr>
          <p:spPr bwMode="gray">
            <a:xfrm>
              <a:off x="8602663" y="396875"/>
              <a:ext cx="130175" cy="211138"/>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grpFill/>
            <a:ln>
              <a:noFill/>
            </a:ln>
          </p:spPr>
          <p:txBody>
            <a:bodyPr/>
            <a:lstStyle/>
            <a:p>
              <a:endParaRPr lang="ja-JP" altLang="en-US" dirty="0">
                <a:latin typeface="+mj-lt"/>
                <a:ea typeface="+mj-ea"/>
              </a:endParaRPr>
            </a:p>
          </p:txBody>
        </p:sp>
      </p:grpSp>
      <p:sp>
        <p:nvSpPr>
          <p:cNvPr id="24" name="Slide Number Placeholder 4">
            <a:extLst>
              <a:ext uri="{FF2B5EF4-FFF2-40B4-BE49-F238E27FC236}">
                <a16:creationId xmlns:a16="http://schemas.microsoft.com/office/drawing/2014/main" id="{D3BB1E32-EC7F-4EB2-8CBA-2C4AC867669C}"/>
              </a:ext>
            </a:extLst>
          </p:cNvPr>
          <p:cNvSpPr>
            <a:spLocks noGrp="1"/>
          </p:cNvSpPr>
          <p:nvPr>
            <p:ph type="sldNum" sz="quarter" idx="12"/>
          </p:nvPr>
        </p:nvSpPr>
        <p:spPr>
          <a:xfrm>
            <a:off x="5778227" y="6470129"/>
            <a:ext cx="753545" cy="365125"/>
          </a:xfrm>
        </p:spPr>
        <p:txBody>
          <a:bodyPr/>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39985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プレゼンタイトルページ（登壇者2名）">
    <p:spTree>
      <p:nvGrpSpPr>
        <p:cNvPr id="1" name=""/>
        <p:cNvGrpSpPr/>
        <p:nvPr/>
      </p:nvGrpSpPr>
      <p:grpSpPr>
        <a:xfrm>
          <a:off x="0" y="0"/>
          <a:ext cx="0" cy="0"/>
          <a:chOff x="0" y="0"/>
          <a:chExt cx="0" cy="0"/>
        </a:xfrm>
      </p:grpSpPr>
      <p:sp>
        <p:nvSpPr>
          <p:cNvPr id="4" name="AutoShape 10"/>
          <p:cNvSpPr>
            <a:spLocks noChangeAspect="1" noChangeArrowheads="1" noTextEdit="1"/>
          </p:cNvSpPr>
          <p:nvPr userDrawn="1"/>
        </p:nvSpPr>
        <p:spPr bwMode="gray">
          <a:xfrm>
            <a:off x="10145187" y="152359"/>
            <a:ext cx="1890182" cy="105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264"/>
          </a:p>
        </p:txBody>
      </p:sp>
      <p:sp>
        <p:nvSpPr>
          <p:cNvPr id="14" name="Rectangle 42"/>
          <p:cNvSpPr>
            <a:spLocks noGrp="1" noChangeArrowheads="1"/>
          </p:cNvSpPr>
          <p:nvPr userDrawn="1">
            <p:ph type="ftr" sz="quarter" idx="10"/>
          </p:nvPr>
        </p:nvSpPr>
        <p:spPr bwMode="gray">
          <a:xfrm>
            <a:off x="7533564" y="6490206"/>
            <a:ext cx="4634795" cy="365125"/>
          </a:xfrm>
        </p:spPr>
        <p:txBody>
          <a:bodyPr/>
          <a:lstStyle>
            <a:lvl1pPr algn="r">
              <a:defRPr>
                <a:solidFill>
                  <a:schemeClr val="tx1"/>
                </a:solidFill>
              </a:defRPr>
            </a:lvl1pPr>
          </a:lstStyle>
          <a:p>
            <a:r>
              <a:rPr lang="en-US" altLang="ja-JP"/>
              <a:t>BSides Tokyo 2020</a:t>
            </a:r>
            <a:endParaRPr lang="de-DE" altLang="ja-JP" dirty="0"/>
          </a:p>
        </p:txBody>
      </p:sp>
      <p:sp>
        <p:nvSpPr>
          <p:cNvPr id="9" name="Title 47">
            <a:extLst>
              <a:ext uri="{FF2B5EF4-FFF2-40B4-BE49-F238E27FC236}">
                <a16:creationId xmlns:a16="http://schemas.microsoft.com/office/drawing/2014/main" id="{F78E5092-E80C-434A-BAF0-32333DE3FC07}"/>
              </a:ext>
            </a:extLst>
          </p:cNvPr>
          <p:cNvSpPr>
            <a:spLocks noGrp="1"/>
          </p:cNvSpPr>
          <p:nvPr>
            <p:ph type="title" hasCustomPrompt="1"/>
          </p:nvPr>
        </p:nvSpPr>
        <p:spPr bwMode="gray">
          <a:xfrm>
            <a:off x="332440" y="554623"/>
            <a:ext cx="10850281" cy="720000"/>
          </a:xfrm>
          <a:noFill/>
          <a:ln w="9525">
            <a:noFill/>
            <a:miter lim="800000"/>
            <a:headEnd/>
            <a:tailEnd/>
          </a:ln>
          <a:effectLst/>
        </p:spPr>
        <p:txBody>
          <a:bodyPr vert="horz" wrap="square" lIns="0" tIns="0" rIns="0" bIns="0" numCol="1" anchor="t" anchorCtr="0" compatLnSpc="1">
            <a:prstTxWarp prst="textNoShape">
              <a:avLst/>
            </a:prstTxWarp>
          </a:bodyPr>
          <a:lstStyle>
            <a:lvl1pPr algn="l" defTabSz="1096951" rtl="0" eaLnBrk="1" fontAlgn="base" latinLnBrk="0" hangingPunct="1">
              <a:spcBef>
                <a:spcPct val="0"/>
              </a:spcBef>
              <a:spcAft>
                <a:spcPct val="0"/>
              </a:spcAft>
              <a:buNone/>
              <a:tabLst>
                <a:tab pos="4410657" algn="l"/>
              </a:tabLst>
              <a:defRPr kumimoji="1" lang="en-US" altLang="ja-JP" sz="3599" kern="1200" baseline="0" noProof="0" smtClean="0">
                <a:solidFill>
                  <a:schemeClr val="tx1"/>
                </a:solidFill>
                <a:latin typeface="+mj-lt"/>
                <a:ea typeface="+mj-ea"/>
                <a:cs typeface="+mj-cs"/>
              </a:defRPr>
            </a:lvl1pPr>
          </a:lstStyle>
          <a:p>
            <a:r>
              <a:rPr lang="ja-JP" altLang="en-US" noProof="0" dirty="0"/>
              <a:t>タイトル</a:t>
            </a:r>
            <a:endParaRPr lang="en-US" noProof="0" dirty="0"/>
          </a:p>
        </p:txBody>
      </p:sp>
      <p:grpSp>
        <p:nvGrpSpPr>
          <p:cNvPr id="6" name="グループ化 5">
            <a:extLst>
              <a:ext uri="{FF2B5EF4-FFF2-40B4-BE49-F238E27FC236}">
                <a16:creationId xmlns:a16="http://schemas.microsoft.com/office/drawing/2014/main" id="{64319780-22F8-426D-A615-B4E32E09CE25}"/>
              </a:ext>
            </a:extLst>
          </p:cNvPr>
          <p:cNvGrpSpPr/>
          <p:nvPr userDrawn="1"/>
        </p:nvGrpSpPr>
        <p:grpSpPr>
          <a:xfrm>
            <a:off x="10679285" y="332215"/>
            <a:ext cx="1189201" cy="579788"/>
            <a:chOff x="8010525" y="249238"/>
            <a:chExt cx="892176" cy="434975"/>
          </a:xfrm>
          <a:solidFill>
            <a:schemeClr val="accent2">
              <a:tint val="40000"/>
              <a:hueOff val="0"/>
              <a:satOff val="0"/>
              <a:lumOff val="0"/>
            </a:schemeClr>
          </a:solidFill>
        </p:grpSpPr>
        <p:sp>
          <p:nvSpPr>
            <p:cNvPr id="7" name="Freeform 13">
              <a:extLst>
                <a:ext uri="{FF2B5EF4-FFF2-40B4-BE49-F238E27FC236}">
                  <a16:creationId xmlns:a16="http://schemas.microsoft.com/office/drawing/2014/main" id="{F5AD49AE-99E3-4729-82DC-630342CFCB28}"/>
                </a:ext>
              </a:extLst>
            </p:cNvPr>
            <p:cNvSpPr>
              <a:spLocks/>
            </p:cNvSpPr>
            <p:nvPr userDrawn="1"/>
          </p:nvSpPr>
          <p:spPr bwMode="gray">
            <a:xfrm>
              <a:off x="8305800" y="249238"/>
              <a:ext cx="179388" cy="139700"/>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grpFill/>
            <a:ln>
              <a:noFill/>
            </a:ln>
          </p:spPr>
          <p:txBody>
            <a:bodyPr/>
            <a:lstStyle/>
            <a:p>
              <a:endParaRPr lang="ja-JP" altLang="en-US" dirty="0">
                <a:latin typeface="+mj-lt"/>
                <a:ea typeface="+mj-ea"/>
              </a:endParaRPr>
            </a:p>
          </p:txBody>
        </p:sp>
        <p:sp>
          <p:nvSpPr>
            <p:cNvPr id="8" name="Freeform 14">
              <a:extLst>
                <a:ext uri="{FF2B5EF4-FFF2-40B4-BE49-F238E27FC236}">
                  <a16:creationId xmlns:a16="http://schemas.microsoft.com/office/drawing/2014/main" id="{EF854E78-C506-4E59-8916-76D8BF3580C4}"/>
                </a:ext>
              </a:extLst>
            </p:cNvPr>
            <p:cNvSpPr>
              <a:spLocks/>
            </p:cNvSpPr>
            <p:nvPr userDrawn="1"/>
          </p:nvSpPr>
          <p:spPr bwMode="gray">
            <a:xfrm>
              <a:off x="8010525" y="401638"/>
              <a:ext cx="123825" cy="201613"/>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grpFill/>
            <a:ln>
              <a:noFill/>
            </a:ln>
          </p:spPr>
          <p:txBody>
            <a:bodyPr/>
            <a:lstStyle/>
            <a:p>
              <a:endParaRPr lang="ja-JP" altLang="en-US" dirty="0">
                <a:latin typeface="+mj-lt"/>
                <a:ea typeface="+mj-ea"/>
              </a:endParaRPr>
            </a:p>
          </p:txBody>
        </p:sp>
        <p:sp>
          <p:nvSpPr>
            <p:cNvPr id="10" name="Freeform 15">
              <a:extLst>
                <a:ext uri="{FF2B5EF4-FFF2-40B4-BE49-F238E27FC236}">
                  <a16:creationId xmlns:a16="http://schemas.microsoft.com/office/drawing/2014/main" id="{C1263302-E895-4848-A358-A326A9528120}"/>
                </a:ext>
              </a:extLst>
            </p:cNvPr>
            <p:cNvSpPr>
              <a:spLocks/>
            </p:cNvSpPr>
            <p:nvPr userDrawn="1"/>
          </p:nvSpPr>
          <p:spPr bwMode="gray">
            <a:xfrm>
              <a:off x="8304213" y="401638"/>
              <a:ext cx="80963" cy="282575"/>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grpFill/>
            <a:ln>
              <a:noFill/>
            </a:ln>
          </p:spPr>
          <p:txBody>
            <a:bodyPr/>
            <a:lstStyle/>
            <a:p>
              <a:endParaRPr lang="ja-JP" altLang="en-US" dirty="0">
                <a:latin typeface="+mj-lt"/>
                <a:ea typeface="+mj-ea"/>
              </a:endParaRPr>
            </a:p>
          </p:txBody>
        </p:sp>
        <p:sp>
          <p:nvSpPr>
            <p:cNvPr id="11" name="Freeform 16">
              <a:extLst>
                <a:ext uri="{FF2B5EF4-FFF2-40B4-BE49-F238E27FC236}">
                  <a16:creationId xmlns:a16="http://schemas.microsoft.com/office/drawing/2014/main" id="{724DBC66-99B2-4416-A0AA-6C4AFB6A5252}"/>
                </a:ext>
              </a:extLst>
            </p:cNvPr>
            <p:cNvSpPr>
              <a:spLocks/>
            </p:cNvSpPr>
            <p:nvPr userDrawn="1"/>
          </p:nvSpPr>
          <p:spPr bwMode="gray">
            <a:xfrm>
              <a:off x="8394700" y="401638"/>
              <a:ext cx="63500" cy="201613"/>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grpFill/>
            <a:ln>
              <a:noFill/>
            </a:ln>
          </p:spPr>
          <p:txBody>
            <a:bodyPr/>
            <a:lstStyle/>
            <a:p>
              <a:endParaRPr lang="ja-JP" altLang="en-US" dirty="0">
                <a:latin typeface="+mj-lt"/>
                <a:ea typeface="+mj-ea"/>
              </a:endParaRPr>
            </a:p>
          </p:txBody>
        </p:sp>
        <p:sp>
          <p:nvSpPr>
            <p:cNvPr id="12" name="Freeform 17">
              <a:extLst>
                <a:ext uri="{FF2B5EF4-FFF2-40B4-BE49-F238E27FC236}">
                  <a16:creationId xmlns:a16="http://schemas.microsoft.com/office/drawing/2014/main" id="{C2906EDE-55C0-42B9-A2FD-16B7B589CAA0}"/>
                </a:ext>
              </a:extLst>
            </p:cNvPr>
            <p:cNvSpPr>
              <a:spLocks/>
            </p:cNvSpPr>
            <p:nvPr userDrawn="1"/>
          </p:nvSpPr>
          <p:spPr bwMode="gray">
            <a:xfrm>
              <a:off x="8458200" y="401638"/>
              <a:ext cx="150813" cy="201613"/>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grpFill/>
            <a:ln>
              <a:noFill/>
            </a:ln>
          </p:spPr>
          <p:txBody>
            <a:bodyPr/>
            <a:lstStyle/>
            <a:p>
              <a:endParaRPr lang="ja-JP" altLang="en-US" dirty="0">
                <a:latin typeface="+mj-lt"/>
                <a:ea typeface="+mj-ea"/>
              </a:endParaRPr>
            </a:p>
          </p:txBody>
        </p:sp>
        <p:sp>
          <p:nvSpPr>
            <p:cNvPr id="13" name="Freeform 18">
              <a:extLst>
                <a:ext uri="{FF2B5EF4-FFF2-40B4-BE49-F238E27FC236}">
                  <a16:creationId xmlns:a16="http://schemas.microsoft.com/office/drawing/2014/main" id="{42868FD0-40A8-405B-B311-068CBBE5AD46}"/>
                </a:ext>
              </a:extLst>
            </p:cNvPr>
            <p:cNvSpPr>
              <a:spLocks/>
            </p:cNvSpPr>
            <p:nvPr userDrawn="1"/>
          </p:nvSpPr>
          <p:spPr bwMode="gray">
            <a:xfrm>
              <a:off x="8732838" y="401638"/>
              <a:ext cx="169863" cy="204788"/>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grpFill/>
            <a:ln>
              <a:noFill/>
            </a:ln>
          </p:spPr>
          <p:txBody>
            <a:bodyPr/>
            <a:lstStyle/>
            <a:p>
              <a:endParaRPr lang="ja-JP" altLang="en-US" dirty="0">
                <a:latin typeface="+mj-lt"/>
                <a:ea typeface="+mj-ea"/>
              </a:endParaRPr>
            </a:p>
          </p:txBody>
        </p:sp>
        <p:sp>
          <p:nvSpPr>
            <p:cNvPr id="15" name="Freeform 19">
              <a:extLst>
                <a:ext uri="{FF2B5EF4-FFF2-40B4-BE49-F238E27FC236}">
                  <a16:creationId xmlns:a16="http://schemas.microsoft.com/office/drawing/2014/main" id="{D27C69BD-A40F-4F9A-8993-F5492E8C3F48}"/>
                </a:ext>
              </a:extLst>
            </p:cNvPr>
            <p:cNvSpPr>
              <a:spLocks/>
            </p:cNvSpPr>
            <p:nvPr userDrawn="1"/>
          </p:nvSpPr>
          <p:spPr bwMode="gray">
            <a:xfrm>
              <a:off x="8140700" y="401638"/>
              <a:ext cx="169863" cy="206375"/>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grpFill/>
            <a:ln>
              <a:noFill/>
            </a:ln>
          </p:spPr>
          <p:txBody>
            <a:bodyPr/>
            <a:lstStyle/>
            <a:p>
              <a:endParaRPr lang="ja-JP" altLang="en-US" dirty="0">
                <a:latin typeface="+mj-lt"/>
                <a:ea typeface="+mj-ea"/>
              </a:endParaRPr>
            </a:p>
          </p:txBody>
        </p:sp>
        <p:sp>
          <p:nvSpPr>
            <p:cNvPr id="16" name="Freeform 20">
              <a:extLst>
                <a:ext uri="{FF2B5EF4-FFF2-40B4-BE49-F238E27FC236}">
                  <a16:creationId xmlns:a16="http://schemas.microsoft.com/office/drawing/2014/main" id="{5FB113B9-16D8-494A-984B-D9DEF4798B8F}"/>
                </a:ext>
              </a:extLst>
            </p:cNvPr>
            <p:cNvSpPr>
              <a:spLocks/>
            </p:cNvSpPr>
            <p:nvPr userDrawn="1"/>
          </p:nvSpPr>
          <p:spPr bwMode="gray">
            <a:xfrm>
              <a:off x="8602663" y="396875"/>
              <a:ext cx="130175" cy="211138"/>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grpFill/>
            <a:ln>
              <a:noFill/>
            </a:ln>
          </p:spPr>
          <p:txBody>
            <a:bodyPr/>
            <a:lstStyle/>
            <a:p>
              <a:endParaRPr lang="ja-JP" altLang="en-US" dirty="0">
                <a:latin typeface="+mj-lt"/>
                <a:ea typeface="+mj-ea"/>
              </a:endParaRPr>
            </a:p>
          </p:txBody>
        </p:sp>
      </p:grpSp>
      <p:sp>
        <p:nvSpPr>
          <p:cNvPr id="17" name="Slide Number Placeholder 4">
            <a:extLst>
              <a:ext uri="{FF2B5EF4-FFF2-40B4-BE49-F238E27FC236}">
                <a16:creationId xmlns:a16="http://schemas.microsoft.com/office/drawing/2014/main" id="{B297F279-F71E-413D-ACA8-1D86D42467C2}"/>
              </a:ext>
            </a:extLst>
          </p:cNvPr>
          <p:cNvSpPr>
            <a:spLocks noGrp="1"/>
          </p:cNvSpPr>
          <p:nvPr>
            <p:ph type="sldNum" sz="quarter" idx="12"/>
          </p:nvPr>
        </p:nvSpPr>
        <p:spPr>
          <a:xfrm>
            <a:off x="5778227" y="6470129"/>
            <a:ext cx="753545" cy="365125"/>
          </a:xfrm>
        </p:spPr>
        <p:txBody>
          <a:bodyPr/>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3829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プレゼンタイトルページ（登壇者2名）">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91" y="-5654"/>
            <a:ext cx="12192000" cy="6855883"/>
          </a:xfrm>
          <a:prstGeom prst="rect">
            <a:avLst/>
          </a:prstGeom>
        </p:spPr>
      </p:pic>
      <p:sp>
        <p:nvSpPr>
          <p:cNvPr id="4" name="AutoShape 10"/>
          <p:cNvSpPr>
            <a:spLocks noChangeAspect="1" noChangeArrowheads="1" noTextEdit="1"/>
          </p:cNvSpPr>
          <p:nvPr userDrawn="1"/>
        </p:nvSpPr>
        <p:spPr bwMode="gray">
          <a:xfrm>
            <a:off x="10145187" y="152359"/>
            <a:ext cx="1890182" cy="105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264"/>
          </a:p>
        </p:txBody>
      </p:sp>
      <p:sp>
        <p:nvSpPr>
          <p:cNvPr id="14" name="Rectangle 42"/>
          <p:cNvSpPr>
            <a:spLocks noGrp="1" noChangeArrowheads="1"/>
          </p:cNvSpPr>
          <p:nvPr userDrawn="1">
            <p:ph type="ftr" sz="quarter" idx="10"/>
          </p:nvPr>
        </p:nvSpPr>
        <p:spPr bwMode="gray">
          <a:xfrm>
            <a:off x="7574507" y="6490206"/>
            <a:ext cx="4580204" cy="365125"/>
          </a:xfrm>
        </p:spPr>
        <p:txBody>
          <a:bodyPr/>
          <a:lstStyle>
            <a:lvl1pPr algn="r">
              <a:defRPr>
                <a:solidFill>
                  <a:schemeClr val="tx1"/>
                </a:solidFill>
              </a:defRPr>
            </a:lvl1pPr>
          </a:lstStyle>
          <a:p>
            <a:r>
              <a:rPr lang="en-US" altLang="ja-JP"/>
              <a:t>BSides Tokyo 2020</a:t>
            </a:r>
            <a:endParaRPr lang="de-DE" altLang="ja-JP" dirty="0"/>
          </a:p>
        </p:txBody>
      </p:sp>
      <p:sp>
        <p:nvSpPr>
          <p:cNvPr id="9" name="Title 47">
            <a:extLst>
              <a:ext uri="{FF2B5EF4-FFF2-40B4-BE49-F238E27FC236}">
                <a16:creationId xmlns:a16="http://schemas.microsoft.com/office/drawing/2014/main" id="{F78E5092-E80C-434A-BAF0-32333DE3FC07}"/>
              </a:ext>
            </a:extLst>
          </p:cNvPr>
          <p:cNvSpPr>
            <a:spLocks noGrp="1"/>
          </p:cNvSpPr>
          <p:nvPr>
            <p:ph type="title" hasCustomPrompt="1"/>
          </p:nvPr>
        </p:nvSpPr>
        <p:spPr bwMode="gray">
          <a:xfrm>
            <a:off x="332440" y="554623"/>
            <a:ext cx="10850281" cy="720000"/>
          </a:xfrm>
          <a:noFill/>
          <a:ln w="9525">
            <a:noFill/>
            <a:miter lim="800000"/>
            <a:headEnd/>
            <a:tailEnd/>
          </a:ln>
          <a:effectLst/>
        </p:spPr>
        <p:txBody>
          <a:bodyPr vert="horz" wrap="square" lIns="0" tIns="0" rIns="0" bIns="0" numCol="1" anchor="t" anchorCtr="0" compatLnSpc="1">
            <a:prstTxWarp prst="textNoShape">
              <a:avLst/>
            </a:prstTxWarp>
          </a:bodyPr>
          <a:lstStyle>
            <a:lvl1pPr algn="l" defTabSz="1096951" rtl="0" eaLnBrk="1" fontAlgn="base" latinLnBrk="0" hangingPunct="1">
              <a:spcBef>
                <a:spcPct val="0"/>
              </a:spcBef>
              <a:spcAft>
                <a:spcPct val="0"/>
              </a:spcAft>
              <a:buNone/>
              <a:tabLst>
                <a:tab pos="4410657" algn="l"/>
              </a:tabLst>
              <a:defRPr kumimoji="1" lang="en-US" altLang="ja-JP" sz="3599" kern="1200" baseline="0" noProof="0" smtClean="0">
                <a:solidFill>
                  <a:schemeClr val="tx1"/>
                </a:solidFill>
                <a:latin typeface="+mj-lt"/>
                <a:ea typeface="+mj-ea"/>
                <a:cs typeface="+mj-cs"/>
              </a:defRPr>
            </a:lvl1pPr>
          </a:lstStyle>
          <a:p>
            <a:r>
              <a:rPr lang="ja-JP" altLang="en-US" noProof="0" dirty="0"/>
              <a:t>タイトル</a:t>
            </a:r>
            <a:endParaRPr lang="en-US" noProof="0" dirty="0"/>
          </a:p>
        </p:txBody>
      </p:sp>
      <p:sp>
        <p:nvSpPr>
          <p:cNvPr id="10" name="Content Placeholder 2">
            <a:extLst>
              <a:ext uri="{FF2B5EF4-FFF2-40B4-BE49-F238E27FC236}">
                <a16:creationId xmlns:a16="http://schemas.microsoft.com/office/drawing/2014/main" id="{16808E22-ADAF-485E-AAE7-4D9BF8A7FF52}"/>
              </a:ext>
            </a:extLst>
          </p:cNvPr>
          <p:cNvSpPr>
            <a:spLocks noGrp="1"/>
          </p:cNvSpPr>
          <p:nvPr>
            <p:ph idx="1"/>
          </p:nvPr>
        </p:nvSpPr>
        <p:spPr>
          <a:xfrm>
            <a:off x="332440" y="1585880"/>
            <a:ext cx="11556000" cy="4752000"/>
          </a:xfrm>
        </p:spPr>
        <p:txBody>
          <a:bodyPr/>
          <a:lstStyle>
            <a:lvl1pPr marL="342900" indent="-306000">
              <a:buFont typeface="Wingdings" panose="05000000000000000000" pitchFamily="2" charset="2"/>
              <a:buChar char="n"/>
              <a:defRPr/>
            </a:lvl1pPr>
            <a:lvl2pPr marL="720000" indent="-270000">
              <a:buFont typeface="Wingdings" panose="05000000000000000000" pitchFamily="2" charset="2"/>
              <a:buChar char="n"/>
              <a:defRPr/>
            </a:lvl2pPr>
            <a:lvl3pPr marL="1026000" indent="-216000">
              <a:buFont typeface="Wingdings" panose="05000000000000000000" pitchFamily="2" charset="2"/>
              <a:buChar char="n"/>
              <a:defRPr/>
            </a:lvl3pPr>
            <a:lvl4pPr marL="1386000" indent="-216000">
              <a:buFont typeface="Wingdings" panose="05000000000000000000" pitchFamily="2" charset="2"/>
              <a:buChar char="n"/>
              <a:defRPr/>
            </a:lvl4pPr>
            <a:lvl5pPr marL="1674000" indent="-216000">
              <a:buFont typeface="Wingdings" panose="05000000000000000000" pitchFamily="2" charset="2"/>
              <a:buChar char="n"/>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11" name="Slide Number Placeholder 4">
            <a:extLst>
              <a:ext uri="{FF2B5EF4-FFF2-40B4-BE49-F238E27FC236}">
                <a16:creationId xmlns:a16="http://schemas.microsoft.com/office/drawing/2014/main" id="{845979B7-7830-458B-87DC-5D05F03CD26E}"/>
              </a:ext>
            </a:extLst>
          </p:cNvPr>
          <p:cNvSpPr>
            <a:spLocks noGrp="1"/>
          </p:cNvSpPr>
          <p:nvPr>
            <p:ph type="sldNum" sz="quarter" idx="12"/>
          </p:nvPr>
        </p:nvSpPr>
        <p:spPr>
          <a:xfrm>
            <a:off x="5778227" y="6470129"/>
            <a:ext cx="753545" cy="365125"/>
          </a:xfrm>
        </p:spPr>
        <p:txBody>
          <a:bodyPr/>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21131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プレゼンタイトルページ（登壇者2名）">
    <p:spTree>
      <p:nvGrpSpPr>
        <p:cNvPr id="1" name=""/>
        <p:cNvGrpSpPr/>
        <p:nvPr/>
      </p:nvGrpSpPr>
      <p:grpSpPr>
        <a:xfrm>
          <a:off x="0" y="0"/>
          <a:ext cx="0" cy="0"/>
          <a:chOff x="0" y="0"/>
          <a:chExt cx="0" cy="0"/>
        </a:xfrm>
      </p:grpSpPr>
      <p:sp>
        <p:nvSpPr>
          <p:cNvPr id="4" name="AutoShape 10"/>
          <p:cNvSpPr>
            <a:spLocks noChangeAspect="1" noChangeArrowheads="1" noTextEdit="1"/>
          </p:cNvSpPr>
          <p:nvPr userDrawn="1"/>
        </p:nvSpPr>
        <p:spPr bwMode="gray">
          <a:xfrm>
            <a:off x="10145187" y="152359"/>
            <a:ext cx="1890182" cy="105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264"/>
          </a:p>
        </p:txBody>
      </p:sp>
      <p:sp>
        <p:nvSpPr>
          <p:cNvPr id="14" name="Rectangle 42"/>
          <p:cNvSpPr>
            <a:spLocks noGrp="1" noChangeArrowheads="1"/>
          </p:cNvSpPr>
          <p:nvPr userDrawn="1">
            <p:ph type="ftr" sz="quarter" idx="10"/>
          </p:nvPr>
        </p:nvSpPr>
        <p:spPr bwMode="gray">
          <a:xfrm>
            <a:off x="7560860" y="6490206"/>
            <a:ext cx="4593849" cy="365125"/>
          </a:xfrm>
        </p:spPr>
        <p:txBody>
          <a:bodyPr/>
          <a:lstStyle>
            <a:lvl1pPr algn="r">
              <a:defRPr>
                <a:solidFill>
                  <a:schemeClr val="tx1"/>
                </a:solidFill>
              </a:defRPr>
            </a:lvl1pPr>
          </a:lstStyle>
          <a:p>
            <a:r>
              <a:rPr lang="en-US" altLang="ja-JP"/>
              <a:t>BSides Tokyo 2020</a:t>
            </a:r>
            <a:endParaRPr lang="de-DE" altLang="ja-JP" dirty="0"/>
          </a:p>
        </p:txBody>
      </p:sp>
      <p:sp>
        <p:nvSpPr>
          <p:cNvPr id="9" name="Title 47">
            <a:extLst>
              <a:ext uri="{FF2B5EF4-FFF2-40B4-BE49-F238E27FC236}">
                <a16:creationId xmlns:a16="http://schemas.microsoft.com/office/drawing/2014/main" id="{F78E5092-E80C-434A-BAF0-32333DE3FC07}"/>
              </a:ext>
            </a:extLst>
          </p:cNvPr>
          <p:cNvSpPr>
            <a:spLocks noGrp="1"/>
          </p:cNvSpPr>
          <p:nvPr>
            <p:ph type="title" hasCustomPrompt="1"/>
          </p:nvPr>
        </p:nvSpPr>
        <p:spPr bwMode="gray">
          <a:xfrm>
            <a:off x="332440" y="554623"/>
            <a:ext cx="10850281" cy="720000"/>
          </a:xfrm>
          <a:noFill/>
          <a:ln w="9525">
            <a:noFill/>
            <a:miter lim="800000"/>
            <a:headEnd/>
            <a:tailEnd/>
          </a:ln>
          <a:effectLst/>
        </p:spPr>
        <p:txBody>
          <a:bodyPr vert="horz" wrap="square" lIns="0" tIns="0" rIns="0" bIns="0" numCol="1" anchor="t" anchorCtr="0" compatLnSpc="1">
            <a:prstTxWarp prst="textNoShape">
              <a:avLst/>
            </a:prstTxWarp>
          </a:bodyPr>
          <a:lstStyle>
            <a:lvl1pPr algn="l" defTabSz="1096951" rtl="0" eaLnBrk="1" fontAlgn="base" latinLnBrk="0" hangingPunct="1">
              <a:spcBef>
                <a:spcPct val="0"/>
              </a:spcBef>
              <a:spcAft>
                <a:spcPct val="0"/>
              </a:spcAft>
              <a:buNone/>
              <a:tabLst>
                <a:tab pos="4410657" algn="l"/>
              </a:tabLst>
              <a:defRPr kumimoji="1" lang="en-US" altLang="ja-JP" sz="3599" kern="1200" baseline="0" noProof="0" smtClean="0">
                <a:solidFill>
                  <a:schemeClr val="tx1"/>
                </a:solidFill>
                <a:latin typeface="+mj-lt"/>
                <a:ea typeface="+mj-ea"/>
                <a:cs typeface="+mj-cs"/>
              </a:defRPr>
            </a:lvl1pPr>
          </a:lstStyle>
          <a:p>
            <a:r>
              <a:rPr lang="ja-JP" altLang="en-US" noProof="0" dirty="0"/>
              <a:t>タイトル</a:t>
            </a:r>
            <a:endParaRPr lang="en-US" noProof="0" dirty="0"/>
          </a:p>
        </p:txBody>
      </p:sp>
      <p:sp>
        <p:nvSpPr>
          <p:cNvPr id="10" name="Content Placeholder 2">
            <a:extLst>
              <a:ext uri="{FF2B5EF4-FFF2-40B4-BE49-F238E27FC236}">
                <a16:creationId xmlns:a16="http://schemas.microsoft.com/office/drawing/2014/main" id="{16808E22-ADAF-485E-AAE7-4D9BF8A7FF52}"/>
              </a:ext>
            </a:extLst>
          </p:cNvPr>
          <p:cNvSpPr>
            <a:spLocks noGrp="1"/>
          </p:cNvSpPr>
          <p:nvPr>
            <p:ph idx="1"/>
          </p:nvPr>
        </p:nvSpPr>
        <p:spPr>
          <a:xfrm>
            <a:off x="332440" y="1585880"/>
            <a:ext cx="11556000" cy="4752000"/>
          </a:xfrm>
        </p:spPr>
        <p:txBody>
          <a:bodyPr/>
          <a:lstStyle>
            <a:lvl1pPr marL="342900" indent="-306000">
              <a:buFont typeface="Wingdings" panose="05000000000000000000" pitchFamily="2" charset="2"/>
              <a:buChar char="n"/>
              <a:defRPr/>
            </a:lvl1pPr>
            <a:lvl2pPr marL="720000" indent="-270000">
              <a:buFont typeface="Wingdings" panose="05000000000000000000" pitchFamily="2" charset="2"/>
              <a:buChar char="n"/>
              <a:defRPr/>
            </a:lvl2pPr>
            <a:lvl3pPr marL="1026000" indent="-216000">
              <a:buFont typeface="Wingdings" panose="05000000000000000000" pitchFamily="2" charset="2"/>
              <a:buChar char="n"/>
              <a:defRPr/>
            </a:lvl3pPr>
            <a:lvl4pPr marL="1386000" indent="-216000">
              <a:buFont typeface="Wingdings" panose="05000000000000000000" pitchFamily="2" charset="2"/>
              <a:buChar char="n"/>
              <a:defRPr/>
            </a:lvl4pPr>
            <a:lvl5pPr marL="1674000" indent="-216000">
              <a:buFont typeface="Wingdings" panose="05000000000000000000" pitchFamily="2" charset="2"/>
              <a:buChar char="n"/>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grpSp>
        <p:nvGrpSpPr>
          <p:cNvPr id="7" name="グループ化 6">
            <a:extLst>
              <a:ext uri="{FF2B5EF4-FFF2-40B4-BE49-F238E27FC236}">
                <a16:creationId xmlns:a16="http://schemas.microsoft.com/office/drawing/2014/main" id="{B70B2995-C83A-4D74-BFEB-9ED52A1A1D90}"/>
              </a:ext>
            </a:extLst>
          </p:cNvPr>
          <p:cNvGrpSpPr/>
          <p:nvPr userDrawn="1"/>
        </p:nvGrpSpPr>
        <p:grpSpPr>
          <a:xfrm>
            <a:off x="10699239" y="342489"/>
            <a:ext cx="1189201" cy="579788"/>
            <a:chOff x="8010525" y="249238"/>
            <a:chExt cx="892176" cy="434975"/>
          </a:xfrm>
          <a:solidFill>
            <a:schemeClr val="accent2">
              <a:tint val="40000"/>
              <a:hueOff val="0"/>
              <a:satOff val="0"/>
              <a:lumOff val="0"/>
            </a:schemeClr>
          </a:solidFill>
        </p:grpSpPr>
        <p:sp>
          <p:nvSpPr>
            <p:cNvPr id="8" name="Freeform 13">
              <a:extLst>
                <a:ext uri="{FF2B5EF4-FFF2-40B4-BE49-F238E27FC236}">
                  <a16:creationId xmlns:a16="http://schemas.microsoft.com/office/drawing/2014/main" id="{8A670AF0-9C2D-4816-A463-344E1B5D40B2}"/>
                </a:ext>
              </a:extLst>
            </p:cNvPr>
            <p:cNvSpPr>
              <a:spLocks/>
            </p:cNvSpPr>
            <p:nvPr userDrawn="1"/>
          </p:nvSpPr>
          <p:spPr bwMode="gray">
            <a:xfrm>
              <a:off x="8305800" y="249238"/>
              <a:ext cx="179388" cy="139700"/>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grpFill/>
            <a:ln>
              <a:noFill/>
            </a:ln>
          </p:spPr>
          <p:txBody>
            <a:bodyPr/>
            <a:lstStyle/>
            <a:p>
              <a:endParaRPr lang="ja-JP" altLang="en-US" dirty="0">
                <a:latin typeface="+mj-lt"/>
                <a:ea typeface="+mj-ea"/>
              </a:endParaRPr>
            </a:p>
          </p:txBody>
        </p:sp>
        <p:sp>
          <p:nvSpPr>
            <p:cNvPr id="11" name="Freeform 14">
              <a:extLst>
                <a:ext uri="{FF2B5EF4-FFF2-40B4-BE49-F238E27FC236}">
                  <a16:creationId xmlns:a16="http://schemas.microsoft.com/office/drawing/2014/main" id="{3B18A751-0686-447D-9083-DD4F56E36B22}"/>
                </a:ext>
              </a:extLst>
            </p:cNvPr>
            <p:cNvSpPr>
              <a:spLocks/>
            </p:cNvSpPr>
            <p:nvPr userDrawn="1"/>
          </p:nvSpPr>
          <p:spPr bwMode="gray">
            <a:xfrm>
              <a:off x="8010525" y="401638"/>
              <a:ext cx="123825" cy="201613"/>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grpFill/>
            <a:ln>
              <a:noFill/>
            </a:ln>
          </p:spPr>
          <p:txBody>
            <a:bodyPr/>
            <a:lstStyle/>
            <a:p>
              <a:endParaRPr lang="ja-JP" altLang="en-US" dirty="0">
                <a:latin typeface="+mj-lt"/>
                <a:ea typeface="+mj-ea"/>
              </a:endParaRPr>
            </a:p>
          </p:txBody>
        </p:sp>
        <p:sp>
          <p:nvSpPr>
            <p:cNvPr id="12" name="Freeform 15">
              <a:extLst>
                <a:ext uri="{FF2B5EF4-FFF2-40B4-BE49-F238E27FC236}">
                  <a16:creationId xmlns:a16="http://schemas.microsoft.com/office/drawing/2014/main" id="{5701CE05-465E-4572-AA51-E0774CC7AE31}"/>
                </a:ext>
              </a:extLst>
            </p:cNvPr>
            <p:cNvSpPr>
              <a:spLocks/>
            </p:cNvSpPr>
            <p:nvPr userDrawn="1"/>
          </p:nvSpPr>
          <p:spPr bwMode="gray">
            <a:xfrm>
              <a:off x="8304213" y="401638"/>
              <a:ext cx="80963" cy="282575"/>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grpFill/>
            <a:ln>
              <a:noFill/>
            </a:ln>
          </p:spPr>
          <p:txBody>
            <a:bodyPr/>
            <a:lstStyle/>
            <a:p>
              <a:endParaRPr lang="ja-JP" altLang="en-US" dirty="0">
                <a:latin typeface="+mj-lt"/>
                <a:ea typeface="+mj-ea"/>
              </a:endParaRPr>
            </a:p>
          </p:txBody>
        </p:sp>
        <p:sp>
          <p:nvSpPr>
            <p:cNvPr id="13" name="Freeform 16">
              <a:extLst>
                <a:ext uri="{FF2B5EF4-FFF2-40B4-BE49-F238E27FC236}">
                  <a16:creationId xmlns:a16="http://schemas.microsoft.com/office/drawing/2014/main" id="{E903CEC3-8E72-4EDF-8055-4279CBF4BB49}"/>
                </a:ext>
              </a:extLst>
            </p:cNvPr>
            <p:cNvSpPr>
              <a:spLocks/>
            </p:cNvSpPr>
            <p:nvPr userDrawn="1"/>
          </p:nvSpPr>
          <p:spPr bwMode="gray">
            <a:xfrm>
              <a:off x="8394700" y="401638"/>
              <a:ext cx="63500" cy="201613"/>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grpFill/>
            <a:ln>
              <a:noFill/>
            </a:ln>
          </p:spPr>
          <p:txBody>
            <a:bodyPr/>
            <a:lstStyle/>
            <a:p>
              <a:endParaRPr lang="ja-JP" altLang="en-US" dirty="0">
                <a:latin typeface="+mj-lt"/>
                <a:ea typeface="+mj-ea"/>
              </a:endParaRPr>
            </a:p>
          </p:txBody>
        </p:sp>
        <p:sp>
          <p:nvSpPr>
            <p:cNvPr id="15" name="Freeform 17">
              <a:extLst>
                <a:ext uri="{FF2B5EF4-FFF2-40B4-BE49-F238E27FC236}">
                  <a16:creationId xmlns:a16="http://schemas.microsoft.com/office/drawing/2014/main" id="{624A2723-EC71-4B9E-88B1-723B60526ED8}"/>
                </a:ext>
              </a:extLst>
            </p:cNvPr>
            <p:cNvSpPr>
              <a:spLocks/>
            </p:cNvSpPr>
            <p:nvPr userDrawn="1"/>
          </p:nvSpPr>
          <p:spPr bwMode="gray">
            <a:xfrm>
              <a:off x="8458200" y="401638"/>
              <a:ext cx="150813" cy="201613"/>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grpFill/>
            <a:ln>
              <a:noFill/>
            </a:ln>
          </p:spPr>
          <p:txBody>
            <a:bodyPr/>
            <a:lstStyle/>
            <a:p>
              <a:endParaRPr lang="ja-JP" altLang="en-US" dirty="0">
                <a:latin typeface="+mj-lt"/>
                <a:ea typeface="+mj-ea"/>
              </a:endParaRPr>
            </a:p>
          </p:txBody>
        </p:sp>
        <p:sp>
          <p:nvSpPr>
            <p:cNvPr id="16" name="Freeform 18">
              <a:extLst>
                <a:ext uri="{FF2B5EF4-FFF2-40B4-BE49-F238E27FC236}">
                  <a16:creationId xmlns:a16="http://schemas.microsoft.com/office/drawing/2014/main" id="{8C6865AC-F381-4E4F-815A-5BB2B886FCD9}"/>
                </a:ext>
              </a:extLst>
            </p:cNvPr>
            <p:cNvSpPr>
              <a:spLocks/>
            </p:cNvSpPr>
            <p:nvPr userDrawn="1"/>
          </p:nvSpPr>
          <p:spPr bwMode="gray">
            <a:xfrm>
              <a:off x="8732838" y="401638"/>
              <a:ext cx="169863" cy="204788"/>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grpFill/>
            <a:ln>
              <a:noFill/>
            </a:ln>
          </p:spPr>
          <p:txBody>
            <a:bodyPr/>
            <a:lstStyle/>
            <a:p>
              <a:endParaRPr lang="ja-JP" altLang="en-US" dirty="0">
                <a:latin typeface="+mj-lt"/>
                <a:ea typeface="+mj-ea"/>
              </a:endParaRPr>
            </a:p>
          </p:txBody>
        </p:sp>
        <p:sp>
          <p:nvSpPr>
            <p:cNvPr id="17" name="Freeform 19">
              <a:extLst>
                <a:ext uri="{FF2B5EF4-FFF2-40B4-BE49-F238E27FC236}">
                  <a16:creationId xmlns:a16="http://schemas.microsoft.com/office/drawing/2014/main" id="{D546D92D-F5EF-4022-A7FD-8E6F8D35FCF7}"/>
                </a:ext>
              </a:extLst>
            </p:cNvPr>
            <p:cNvSpPr>
              <a:spLocks/>
            </p:cNvSpPr>
            <p:nvPr userDrawn="1"/>
          </p:nvSpPr>
          <p:spPr bwMode="gray">
            <a:xfrm>
              <a:off x="8140700" y="401638"/>
              <a:ext cx="169863" cy="206375"/>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grpFill/>
            <a:ln>
              <a:noFill/>
            </a:ln>
          </p:spPr>
          <p:txBody>
            <a:bodyPr/>
            <a:lstStyle/>
            <a:p>
              <a:endParaRPr lang="ja-JP" altLang="en-US" dirty="0">
                <a:latin typeface="+mj-lt"/>
                <a:ea typeface="+mj-ea"/>
              </a:endParaRPr>
            </a:p>
          </p:txBody>
        </p:sp>
        <p:sp>
          <p:nvSpPr>
            <p:cNvPr id="18" name="Freeform 20">
              <a:extLst>
                <a:ext uri="{FF2B5EF4-FFF2-40B4-BE49-F238E27FC236}">
                  <a16:creationId xmlns:a16="http://schemas.microsoft.com/office/drawing/2014/main" id="{BE86AC9C-BA6A-4C3A-9D6C-25CDEB1D2B32}"/>
                </a:ext>
              </a:extLst>
            </p:cNvPr>
            <p:cNvSpPr>
              <a:spLocks/>
            </p:cNvSpPr>
            <p:nvPr userDrawn="1"/>
          </p:nvSpPr>
          <p:spPr bwMode="gray">
            <a:xfrm>
              <a:off x="8602663" y="396875"/>
              <a:ext cx="130175" cy="211138"/>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grpFill/>
            <a:ln>
              <a:noFill/>
            </a:ln>
          </p:spPr>
          <p:txBody>
            <a:bodyPr/>
            <a:lstStyle/>
            <a:p>
              <a:endParaRPr lang="ja-JP" altLang="en-US" dirty="0">
                <a:latin typeface="+mj-lt"/>
                <a:ea typeface="+mj-ea"/>
              </a:endParaRPr>
            </a:p>
          </p:txBody>
        </p:sp>
      </p:grpSp>
      <p:sp>
        <p:nvSpPr>
          <p:cNvPr id="19" name="Slide Number Placeholder 4">
            <a:extLst>
              <a:ext uri="{FF2B5EF4-FFF2-40B4-BE49-F238E27FC236}">
                <a16:creationId xmlns:a16="http://schemas.microsoft.com/office/drawing/2014/main" id="{E7622436-9217-4CDA-A517-793D7E8ACEF2}"/>
              </a:ext>
            </a:extLst>
          </p:cNvPr>
          <p:cNvSpPr>
            <a:spLocks noGrp="1"/>
          </p:cNvSpPr>
          <p:nvPr>
            <p:ph type="sldNum" sz="quarter" idx="12"/>
          </p:nvPr>
        </p:nvSpPr>
        <p:spPr>
          <a:xfrm>
            <a:off x="5778227" y="6470129"/>
            <a:ext cx="753545" cy="365125"/>
          </a:xfrm>
        </p:spPr>
        <p:txBody>
          <a:bodyPr/>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267795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プレゼンタイトルページ（登壇者2名）">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52"/>
            <a:ext cx="12192000" cy="6855883"/>
          </a:xfrm>
          <a:prstGeom prst="rect">
            <a:avLst/>
          </a:prstGeom>
        </p:spPr>
      </p:pic>
      <p:sp>
        <p:nvSpPr>
          <p:cNvPr id="4" name="AutoShape 10"/>
          <p:cNvSpPr>
            <a:spLocks noChangeAspect="1" noChangeArrowheads="1" noTextEdit="1"/>
          </p:cNvSpPr>
          <p:nvPr userDrawn="1"/>
        </p:nvSpPr>
        <p:spPr bwMode="gray">
          <a:xfrm>
            <a:off x="10145187" y="152359"/>
            <a:ext cx="1890182" cy="105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264"/>
          </a:p>
        </p:txBody>
      </p:sp>
      <p:sp>
        <p:nvSpPr>
          <p:cNvPr id="14" name="Rectangle 42"/>
          <p:cNvSpPr>
            <a:spLocks noGrp="1" noChangeArrowheads="1"/>
          </p:cNvSpPr>
          <p:nvPr userDrawn="1">
            <p:ph type="ftr" sz="quarter" idx="10"/>
          </p:nvPr>
        </p:nvSpPr>
        <p:spPr bwMode="gray">
          <a:xfrm>
            <a:off x="7519916" y="6490206"/>
            <a:ext cx="4621147" cy="365125"/>
          </a:xfrm>
        </p:spPr>
        <p:txBody>
          <a:bodyPr/>
          <a:lstStyle>
            <a:lvl1pPr algn="r">
              <a:defRPr>
                <a:solidFill>
                  <a:schemeClr val="tx1"/>
                </a:solidFill>
              </a:defRPr>
            </a:lvl1pPr>
          </a:lstStyle>
          <a:p>
            <a:r>
              <a:rPr lang="en-US" altLang="ja-JP"/>
              <a:t>BSides Tokyo 2020</a:t>
            </a:r>
            <a:endParaRPr lang="de-DE" altLang="ja-JP" dirty="0"/>
          </a:p>
        </p:txBody>
      </p:sp>
      <p:sp>
        <p:nvSpPr>
          <p:cNvPr id="5" name="Slide Number Placeholder 4">
            <a:extLst>
              <a:ext uri="{FF2B5EF4-FFF2-40B4-BE49-F238E27FC236}">
                <a16:creationId xmlns:a16="http://schemas.microsoft.com/office/drawing/2014/main" id="{9C6A4873-FF63-4C8A-81EF-D894DA937881}"/>
              </a:ext>
            </a:extLst>
          </p:cNvPr>
          <p:cNvSpPr>
            <a:spLocks noGrp="1"/>
          </p:cNvSpPr>
          <p:nvPr>
            <p:ph type="sldNum" sz="quarter" idx="12"/>
          </p:nvPr>
        </p:nvSpPr>
        <p:spPr>
          <a:xfrm>
            <a:off x="5778227" y="6470129"/>
            <a:ext cx="753545" cy="365125"/>
          </a:xfrm>
        </p:spPr>
        <p:txBody>
          <a:bodyPr/>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3769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913795" y="1732448"/>
            <a:ext cx="10353762" cy="45720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678736" y="6469858"/>
            <a:ext cx="2743200" cy="365125"/>
          </a:xfrm>
        </p:spPr>
        <p:txBody>
          <a:bodyPr/>
          <a:lstStyle/>
          <a:p>
            <a:endParaRPr lang="en-US" dirty="0"/>
          </a:p>
        </p:txBody>
      </p:sp>
      <p:sp>
        <p:nvSpPr>
          <p:cNvPr id="5" name="Footer Placeholder 4"/>
          <p:cNvSpPr>
            <a:spLocks noGrp="1"/>
          </p:cNvSpPr>
          <p:nvPr>
            <p:ph type="ftr" sz="quarter" idx="11"/>
          </p:nvPr>
        </p:nvSpPr>
        <p:spPr>
          <a:xfrm>
            <a:off x="913795" y="6469858"/>
            <a:ext cx="6672865" cy="365125"/>
          </a:xfrm>
        </p:spPr>
        <p:txBody>
          <a:bodyPr/>
          <a:lstStyle/>
          <a:p>
            <a:r>
              <a:rPr lang="en-US" altLang="ja-JP"/>
              <a:t>BSides Tokyo 2020</a:t>
            </a:r>
            <a:endParaRPr lang="en-US" altLang="ja-JP" dirty="0"/>
          </a:p>
        </p:txBody>
      </p:sp>
      <p:sp>
        <p:nvSpPr>
          <p:cNvPr id="6" name="Slide Number Placeholder 5"/>
          <p:cNvSpPr>
            <a:spLocks noGrp="1"/>
          </p:cNvSpPr>
          <p:nvPr>
            <p:ph type="sldNum" sz="quarter" idx="12"/>
          </p:nvPr>
        </p:nvSpPr>
        <p:spPr>
          <a:xfrm>
            <a:off x="10514011" y="6469858"/>
            <a:ext cx="753545" cy="365125"/>
          </a:xfrm>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46127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ltLang="ja-JP"/>
              <a:t>BSides Tokyo 2020</a:t>
            </a:r>
            <a:endParaRPr lang="en-US" altLang="ja-JP"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6913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ltLang="ja-JP"/>
              <a:t>BSides Tokyo 2020</a:t>
            </a:r>
            <a:endParaRPr lang="en-US" altLang="ja-JP"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9163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ltLang="ja-JP"/>
              <a:t>BSides Tokyo 2020</a:t>
            </a:r>
            <a:endParaRPr lang="en-US" altLang="ja-JP"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22864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ltLang="ja-JP"/>
              <a:t>BSides Tokyo 2020</a:t>
            </a:r>
            <a:endParaRPr lang="en-US" altLang="ja-JP"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134262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ltLang="ja-JP"/>
              <a:t>BSides Tokyo 2020</a:t>
            </a:r>
            <a:endParaRPr lang="en-US" altLang="ja-JP"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9563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ltLang="ja-JP"/>
              <a:t>BSides Tokyo 2020</a:t>
            </a:r>
            <a:endParaRPr lang="en-US" altLang="ja-JP"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14358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altLang="ja-JP"/>
              <a:t>BSides Tokyo 2020</a:t>
            </a:r>
            <a:endParaRPr lang="en-US" altLang="ja-JP"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06584908"/>
      </p:ext>
    </p:extLst>
  </p:cSld>
  <p:clrMap bg1="dk1" tx1="lt1" bg2="dk2" tx2="lt2" accent1="accent1" accent2="accent2" accent3="accent3" accent4="accent4" accent5="accent5" accent6="accent6" hlink="hlink" folHlink="folHlink"/>
  <p:sldLayoutIdLst>
    <p:sldLayoutId id="2147483918" r:id="rId1"/>
    <p:sldLayoutId id="2147483919" r:id="rId2"/>
    <p:sldLayoutId id="2147483942"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 id="2147483934" r:id="rId18"/>
    <p:sldLayoutId id="2147483935" r:id="rId19"/>
    <p:sldLayoutId id="2147483936" r:id="rId20"/>
    <p:sldLayoutId id="2147483941" r:id="rId21"/>
    <p:sldLayoutId id="2147483938" r:id="rId22"/>
    <p:sldLayoutId id="2147483940" r:id="rId23"/>
    <p:sldLayoutId id="2147483937" r:id="rId24"/>
  </p:sldLayoutIdLst>
  <p:hf sldNum="0" hdr="0" dt="0"/>
  <p:txStyles>
    <p:titleStyle>
      <a:lvl1pPr algn="ctr" defTabSz="457200" rtl="0" eaLnBrk="1" latinLnBrk="0" hangingPunct="1">
        <a:spcBef>
          <a:spcPct val="0"/>
        </a:spcBef>
        <a:buNone/>
        <a:defRPr kumimoji="1"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kumimoji="1"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2.emf"/><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5.emf"/><Relationship Id="rId4" Type="http://schemas.openxmlformats.org/officeDocument/2006/relationships/image" Target="../media/image2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7.emf"/></Relationships>
</file>

<file path=ppt/slides/_rels/slide2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30.emf"/></Relationships>
</file>

<file path=ppt/slides/_rels/slide2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2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A150EB2-7DF6-49D4-9C36-B38223980C01}"/>
              </a:ext>
            </a:extLst>
          </p:cNvPr>
          <p:cNvSpPr>
            <a:spLocks noGrp="1"/>
          </p:cNvSpPr>
          <p:nvPr>
            <p:ph type="title"/>
          </p:nvPr>
        </p:nvSpPr>
        <p:spPr/>
        <p:txBody>
          <a:bodyPr>
            <a:normAutofit/>
          </a:bodyPr>
          <a:lstStyle/>
          <a:p>
            <a:r>
              <a:rPr lang="en-US" altLang="ja-JP" sz="4400" b="1" dirty="0"/>
              <a:t> Why Buffer Overflows Matter</a:t>
            </a:r>
            <a:endParaRPr kumimoji="1" lang="ja-JP" altLang="en-US" sz="4400" b="1" dirty="0"/>
          </a:p>
        </p:txBody>
      </p:sp>
      <p:sp>
        <p:nvSpPr>
          <p:cNvPr id="7" name="字幕 6">
            <a:extLst>
              <a:ext uri="{FF2B5EF4-FFF2-40B4-BE49-F238E27FC236}">
                <a16:creationId xmlns:a16="http://schemas.microsoft.com/office/drawing/2014/main" id="{D50E241D-0882-4A88-AC5A-49797609BBA9}"/>
              </a:ext>
            </a:extLst>
          </p:cNvPr>
          <p:cNvSpPr>
            <a:spLocks noGrp="1"/>
          </p:cNvSpPr>
          <p:nvPr>
            <p:ph type="body" idx="1"/>
          </p:nvPr>
        </p:nvSpPr>
        <p:spPr/>
        <p:txBody>
          <a:bodyPr anchor="t">
            <a:normAutofit/>
          </a:bodyPr>
          <a:lstStyle/>
          <a:p>
            <a:r>
              <a:rPr lang="en-US" altLang="ja-JP" sz="2800" b="1" dirty="0"/>
              <a:t>Introduction and workshop</a:t>
            </a:r>
            <a:endParaRPr lang="ja-JP" altLang="en-US" sz="2800" b="1" dirty="0"/>
          </a:p>
        </p:txBody>
      </p:sp>
      <p:sp>
        <p:nvSpPr>
          <p:cNvPr id="4" name="フッター プレースホルダー 3">
            <a:extLst>
              <a:ext uri="{FF2B5EF4-FFF2-40B4-BE49-F238E27FC236}">
                <a16:creationId xmlns:a16="http://schemas.microsoft.com/office/drawing/2014/main" id="{EDB8B6B4-AB02-4B6C-AFBD-194457AE2E44}"/>
              </a:ext>
            </a:extLst>
          </p:cNvPr>
          <p:cNvSpPr>
            <a:spLocks noGrp="1"/>
          </p:cNvSpPr>
          <p:nvPr>
            <p:ph type="ftr" sz="quarter" idx="11"/>
          </p:nvPr>
        </p:nvSpPr>
        <p:spPr>
          <a:xfrm>
            <a:off x="913795" y="6471997"/>
            <a:ext cx="6672865" cy="365125"/>
          </a:xfrm>
        </p:spPr>
        <p:txBody>
          <a:bodyPr/>
          <a:lstStyle/>
          <a:p>
            <a:r>
              <a:rPr lang="en-US" dirty="0" err="1"/>
              <a:t>BSides</a:t>
            </a:r>
            <a:r>
              <a:rPr lang="en-US" dirty="0"/>
              <a:t> Tokyo 2020</a:t>
            </a:r>
          </a:p>
        </p:txBody>
      </p:sp>
    </p:spTree>
    <p:extLst>
      <p:ext uri="{BB962C8B-B14F-4D97-AF65-F5344CB8AC3E}">
        <p14:creationId xmlns:p14="http://schemas.microsoft.com/office/powerpoint/2010/main" val="680436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421DE3-81DA-4E95-9B70-2C7221DB3A74}"/>
              </a:ext>
            </a:extLst>
          </p:cNvPr>
          <p:cNvSpPr>
            <a:spLocks noGrp="1"/>
          </p:cNvSpPr>
          <p:nvPr>
            <p:ph type="title"/>
          </p:nvPr>
        </p:nvSpPr>
        <p:spPr/>
        <p:txBody>
          <a:bodyPr/>
          <a:lstStyle/>
          <a:p>
            <a:r>
              <a:rPr lang="en-US" altLang="ja-JP" b="1" dirty="0"/>
              <a:t>Hands-on</a:t>
            </a:r>
            <a:r>
              <a:rPr lang="ja-JP" altLang="en-US" b="1" dirty="0"/>
              <a:t> </a:t>
            </a:r>
            <a:r>
              <a:rPr lang="en-US" altLang="ja-JP" b="1" dirty="0"/>
              <a:t>Requirements:</a:t>
            </a:r>
            <a:endParaRPr kumimoji="1" lang="ja-JP" altLang="en-US" b="1" dirty="0"/>
          </a:p>
        </p:txBody>
      </p:sp>
      <p:sp>
        <p:nvSpPr>
          <p:cNvPr id="3" name="コンテンツ プレースホルダー 2">
            <a:extLst>
              <a:ext uri="{FF2B5EF4-FFF2-40B4-BE49-F238E27FC236}">
                <a16:creationId xmlns:a16="http://schemas.microsoft.com/office/drawing/2014/main" id="{EF975BAC-876D-400F-A5F8-CD08A5E2B63D}"/>
              </a:ext>
            </a:extLst>
          </p:cNvPr>
          <p:cNvSpPr>
            <a:spLocks noGrp="1"/>
          </p:cNvSpPr>
          <p:nvPr>
            <p:ph idx="1"/>
          </p:nvPr>
        </p:nvSpPr>
        <p:spPr/>
        <p:txBody>
          <a:bodyPr>
            <a:normAutofit fontScale="85000" lnSpcReduction="10000"/>
          </a:bodyPr>
          <a:lstStyle/>
          <a:p>
            <a:pPr marL="36900" indent="0">
              <a:buNone/>
            </a:pPr>
            <a:r>
              <a:rPr lang="ja-JP" altLang="en-US" sz="1600" dirty="0"/>
              <a:t>以下のスライドにそって仮想環境を設定して参加することもできますし、見ているだけでも大歓迎です。</a:t>
            </a:r>
            <a:endParaRPr lang="en-US" altLang="ja-JP" sz="1600" dirty="0"/>
          </a:p>
          <a:p>
            <a:r>
              <a:rPr lang="en-US" altLang="ja-JP" sz="1600" dirty="0"/>
              <a:t>Knowledge :</a:t>
            </a:r>
          </a:p>
          <a:p>
            <a:pPr marL="792900" lvl="1" indent="-342900">
              <a:buFont typeface="+mj-lt"/>
              <a:buAutoNum type="arabicPeriod"/>
            </a:pPr>
            <a:r>
              <a:rPr lang="ja-JP" altLang="en-US" sz="1600" dirty="0"/>
              <a:t>基本的な</a:t>
            </a:r>
            <a:r>
              <a:rPr lang="en-US" altLang="ja-JP" sz="1600" dirty="0"/>
              <a:t>L </a:t>
            </a:r>
            <a:r>
              <a:rPr lang="en-US" altLang="ja-JP" sz="1600" dirty="0" err="1"/>
              <a:t>inux</a:t>
            </a:r>
            <a:r>
              <a:rPr lang="ja-JP" altLang="en-US" sz="1600" dirty="0"/>
              <a:t>コマンドライン機能</a:t>
            </a:r>
            <a:endParaRPr lang="en-US" altLang="ja-JP" sz="1600" dirty="0"/>
          </a:p>
          <a:p>
            <a:pPr marL="792900" lvl="1" indent="-342900">
              <a:buFont typeface="+mj-lt"/>
              <a:buAutoNum type="arabicPeriod"/>
            </a:pPr>
            <a:r>
              <a:rPr lang="ja-JP" altLang="en-US" sz="1600" dirty="0"/>
              <a:t>基本的な</a:t>
            </a:r>
            <a:r>
              <a:rPr lang="en-US" altLang="ja-JP" sz="1600" dirty="0"/>
              <a:t>Python</a:t>
            </a:r>
            <a:r>
              <a:rPr lang="ja-JP" altLang="en-US" sz="1600" dirty="0"/>
              <a:t>（または類似のスクリプト言語）に慣れていること</a:t>
            </a:r>
            <a:endParaRPr lang="en-US" altLang="ja-JP" sz="1600" dirty="0"/>
          </a:p>
          <a:p>
            <a:pPr marL="792900" lvl="1" indent="-342900">
              <a:buFont typeface="+mj-lt"/>
              <a:buAutoNum type="arabicPeriod"/>
            </a:pPr>
            <a:r>
              <a:rPr lang="en-US" altLang="ja-JP" sz="1600" dirty="0" err="1"/>
              <a:t>Vmware</a:t>
            </a:r>
            <a:r>
              <a:rPr lang="ja-JP" altLang="en-US" sz="1600" dirty="0"/>
              <a:t>や</a:t>
            </a:r>
            <a:r>
              <a:rPr lang="en-US" altLang="ja-JP" sz="1600" dirty="0"/>
              <a:t>VirtualBox</a:t>
            </a:r>
            <a:r>
              <a:rPr lang="ja-JP" altLang="en-US" sz="1600" dirty="0"/>
              <a:t>で仮想マシンを設定して実行する方法</a:t>
            </a:r>
            <a:endParaRPr lang="en-US" altLang="ja-JP" sz="1600" dirty="0"/>
          </a:p>
          <a:p>
            <a:r>
              <a:rPr lang="en-US" altLang="ja-JP" sz="1600" dirty="0"/>
              <a:t>Software :</a:t>
            </a:r>
          </a:p>
          <a:p>
            <a:pPr marL="792900" lvl="1" indent="-342900">
              <a:buFont typeface="+mj-lt"/>
              <a:buAutoNum type="arabicPeriod"/>
            </a:pPr>
            <a:r>
              <a:rPr lang="pt-BR" altLang="ja-JP" sz="1600" dirty="0"/>
              <a:t>OS –</a:t>
            </a:r>
            <a:r>
              <a:rPr lang="ja-JP" altLang="en-US" sz="1600" dirty="0"/>
              <a:t>　</a:t>
            </a:r>
            <a:r>
              <a:rPr lang="pt-BR" altLang="ja-JP" sz="1600" dirty="0"/>
              <a:t>Ubuntu 16.04.6 LTS x86</a:t>
            </a:r>
          </a:p>
          <a:p>
            <a:pPr marL="1152900" lvl="2" indent="-342900">
              <a:buFont typeface="+mj-lt"/>
              <a:buAutoNum type="alphaLcPeriod"/>
            </a:pPr>
            <a:r>
              <a:rPr lang="en-US" altLang="ja-JP" sz="1400" dirty="0" err="1"/>
              <a:t>OSBOXESdownloadlink</a:t>
            </a:r>
            <a:r>
              <a:rPr lang="en-US" altLang="ja-JP" sz="1400" dirty="0"/>
              <a:t>: https://www.osboxes.org/ubuntu-16-04-6-and-server-images-available-for-virtualbox-and-vmware/</a:t>
            </a:r>
          </a:p>
          <a:p>
            <a:pPr marL="792900" lvl="1" indent="-342900">
              <a:buFont typeface="+mj-lt"/>
              <a:buAutoNum type="arabicPeriod"/>
            </a:pPr>
            <a:r>
              <a:rPr lang="en-US" altLang="ja-JP" sz="1600" dirty="0" err="1"/>
              <a:t>Vmware</a:t>
            </a:r>
            <a:r>
              <a:rPr lang="en-US" altLang="ja-JP" sz="1600" dirty="0"/>
              <a:t> </a:t>
            </a:r>
            <a:r>
              <a:rPr lang="ja-JP" altLang="en-US" sz="1600" dirty="0"/>
              <a:t>または</a:t>
            </a:r>
            <a:r>
              <a:rPr lang="en-US" altLang="ja-JP" sz="1600" dirty="0"/>
              <a:t> VirtualBox virtual environment</a:t>
            </a:r>
          </a:p>
          <a:p>
            <a:pPr marL="792900" lvl="1" indent="-342900">
              <a:buFont typeface="+mj-lt"/>
              <a:buAutoNum type="arabicPeriod"/>
            </a:pPr>
            <a:r>
              <a:rPr lang="en-US" altLang="ja-JP" sz="1600" dirty="0"/>
              <a:t>Git </a:t>
            </a:r>
            <a:r>
              <a:rPr lang="en-US" altLang="ja-JP" sz="1600" dirty="0" err="1"/>
              <a:t>intheUbuntu</a:t>
            </a:r>
            <a:r>
              <a:rPr lang="en-US" altLang="ja-JP" sz="1600" dirty="0"/>
              <a:t> instance: #</a:t>
            </a:r>
            <a:r>
              <a:rPr lang="en-US" altLang="ja-JP" sz="1600" dirty="0" err="1"/>
              <a:t>sudo</a:t>
            </a:r>
            <a:r>
              <a:rPr lang="en-US" altLang="ja-JP" sz="1600" dirty="0"/>
              <a:t> apt install git</a:t>
            </a:r>
          </a:p>
          <a:p>
            <a:pPr marL="792900" lvl="1" indent="-342900">
              <a:buFont typeface="+mj-lt"/>
              <a:buAutoNum type="arabicPeriod"/>
            </a:pPr>
            <a:r>
              <a:rPr lang="en-US" altLang="ja-JP" sz="1600" dirty="0" err="1"/>
              <a:t>GNUDebuggerintheUbuntuinstance</a:t>
            </a:r>
            <a:r>
              <a:rPr lang="en-US" altLang="ja-JP" sz="1600" dirty="0"/>
              <a:t>(</a:t>
            </a:r>
            <a:r>
              <a:rPr lang="en-US" altLang="ja-JP" sz="1600" dirty="0" err="1"/>
              <a:t>ifnotalreadyavailable</a:t>
            </a:r>
            <a:r>
              <a:rPr lang="en-US" altLang="ja-JP" sz="1600" dirty="0"/>
              <a:t>)</a:t>
            </a:r>
          </a:p>
          <a:p>
            <a:pPr marL="1152900" lvl="2" indent="-342900">
              <a:buFont typeface="+mj-lt"/>
              <a:buAutoNum type="alphaLcPeriod"/>
            </a:pPr>
            <a:r>
              <a:rPr lang="en-US" altLang="ja-JP" sz="1400" dirty="0"/>
              <a:t>.#apt install </a:t>
            </a:r>
            <a:r>
              <a:rPr lang="en-US" altLang="ja-JP" sz="1400" dirty="0" err="1"/>
              <a:t>gdb</a:t>
            </a:r>
            <a:endParaRPr lang="en-US" altLang="ja-JP" sz="1400" dirty="0"/>
          </a:p>
          <a:p>
            <a:pPr marL="792900" lvl="1" indent="-342900">
              <a:buFont typeface="+mj-lt"/>
              <a:buAutoNum type="arabicPeriod"/>
            </a:pPr>
            <a:r>
              <a:rPr lang="en-US" altLang="ja-JP" sz="1600" dirty="0" err="1"/>
              <a:t>Pedain</a:t>
            </a:r>
            <a:r>
              <a:rPr lang="en-US" altLang="ja-JP" sz="1600" dirty="0"/>
              <a:t> the Ubuntu instance: https://github.com/longld/peda</a:t>
            </a:r>
          </a:p>
          <a:p>
            <a:pPr marL="1152900" lvl="2" indent="-342900">
              <a:buFont typeface="+mj-lt"/>
              <a:buAutoNum type="alphaLcPeriod"/>
            </a:pPr>
            <a:r>
              <a:rPr lang="en-US" altLang="ja-JP" sz="1400" dirty="0"/>
              <a:t>#git clone https://github.com/longld/peda.git ~</a:t>
            </a:r>
            <a:r>
              <a:rPr lang="en-US" altLang="ja-JP" sz="1400" dirty="0" err="1"/>
              <a:t>peda</a:t>
            </a:r>
            <a:endParaRPr lang="en-US" altLang="ja-JP" sz="1400" dirty="0"/>
          </a:p>
          <a:p>
            <a:pPr marL="1152900" lvl="2" indent="-342900">
              <a:buFont typeface="+mj-lt"/>
              <a:buAutoNum type="alphaLcPeriod"/>
            </a:pPr>
            <a:r>
              <a:rPr lang="en-US" altLang="ja-JP" sz="1400" dirty="0"/>
              <a:t>#echo “source~/</a:t>
            </a:r>
            <a:r>
              <a:rPr lang="en-US" altLang="ja-JP" sz="1400" dirty="0" err="1"/>
              <a:t>peda</a:t>
            </a:r>
            <a:r>
              <a:rPr lang="en-US" altLang="ja-JP" sz="1400" dirty="0"/>
              <a:t>/peda.py”&gt;&gt;~/.</a:t>
            </a:r>
            <a:r>
              <a:rPr lang="en-US" altLang="ja-JP" sz="1400" dirty="0" err="1"/>
              <a:t>gdbinit</a:t>
            </a:r>
            <a:endParaRPr lang="en-US" altLang="ja-JP" sz="1400" dirty="0"/>
          </a:p>
        </p:txBody>
      </p:sp>
      <p:sp>
        <p:nvSpPr>
          <p:cNvPr id="4" name="フッター プレースホルダー 3">
            <a:extLst>
              <a:ext uri="{FF2B5EF4-FFF2-40B4-BE49-F238E27FC236}">
                <a16:creationId xmlns:a16="http://schemas.microsoft.com/office/drawing/2014/main" id="{46B5910B-7D07-46AA-9A07-B4171C8C4EEA}"/>
              </a:ext>
            </a:extLst>
          </p:cNvPr>
          <p:cNvSpPr>
            <a:spLocks noGrp="1"/>
          </p:cNvSpPr>
          <p:nvPr>
            <p:ph type="ftr" sz="quarter" idx="11"/>
          </p:nvPr>
        </p:nvSpPr>
        <p:spPr/>
        <p:txBody>
          <a:bodyPr/>
          <a:lstStyle/>
          <a:p>
            <a:r>
              <a:rPr lang="en-US" altLang="ja-JP" dirty="0" err="1"/>
              <a:t>BSides</a:t>
            </a:r>
            <a:r>
              <a:rPr lang="en-US" altLang="ja-JP" dirty="0"/>
              <a:t> Tokyo 2020</a:t>
            </a:r>
          </a:p>
        </p:txBody>
      </p:sp>
      <p:pic>
        <p:nvPicPr>
          <p:cNvPr id="5" name="図 4">
            <a:extLst>
              <a:ext uri="{FF2B5EF4-FFF2-40B4-BE49-F238E27FC236}">
                <a16:creationId xmlns:a16="http://schemas.microsoft.com/office/drawing/2014/main" id="{82AA50D9-1D42-4C27-AF47-30B74C4E0A9F}"/>
              </a:ext>
            </a:extLst>
          </p:cNvPr>
          <p:cNvPicPr>
            <a:picLocks noChangeAspect="1"/>
          </p:cNvPicPr>
          <p:nvPr/>
        </p:nvPicPr>
        <p:blipFill>
          <a:blip r:embed="rId3"/>
          <a:stretch>
            <a:fillRect/>
          </a:stretch>
        </p:blipFill>
        <p:spPr>
          <a:xfrm>
            <a:off x="6083100" y="3422533"/>
            <a:ext cx="25800" cy="12933"/>
          </a:xfrm>
          <a:prstGeom prst="rect">
            <a:avLst/>
          </a:prstGeom>
        </p:spPr>
      </p:pic>
    </p:spTree>
    <p:extLst>
      <p:ext uri="{BB962C8B-B14F-4D97-AF65-F5344CB8AC3E}">
        <p14:creationId xmlns:p14="http://schemas.microsoft.com/office/powerpoint/2010/main" val="3250521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AD4382-21FB-4F66-ABCB-1634FAA0AE80}"/>
              </a:ext>
            </a:extLst>
          </p:cNvPr>
          <p:cNvSpPr>
            <a:spLocks noGrp="1"/>
          </p:cNvSpPr>
          <p:nvPr>
            <p:ph type="title"/>
          </p:nvPr>
        </p:nvSpPr>
        <p:spPr/>
        <p:txBody>
          <a:bodyPr/>
          <a:lstStyle/>
          <a:p>
            <a:r>
              <a:rPr lang="en-US" altLang="ja-JP" b="1" dirty="0"/>
              <a:t>Preliminary Setup</a:t>
            </a:r>
            <a:endParaRPr kumimoji="1" lang="ja-JP" altLang="en-US" b="1" dirty="0"/>
          </a:p>
        </p:txBody>
      </p:sp>
      <p:sp>
        <p:nvSpPr>
          <p:cNvPr id="3" name="コンテンツ プレースホルダー 2">
            <a:extLst>
              <a:ext uri="{FF2B5EF4-FFF2-40B4-BE49-F238E27FC236}">
                <a16:creationId xmlns:a16="http://schemas.microsoft.com/office/drawing/2014/main" id="{30DF5D0D-16AC-49E2-AE4A-A0756516A812}"/>
              </a:ext>
            </a:extLst>
          </p:cNvPr>
          <p:cNvSpPr>
            <a:spLocks noGrp="1"/>
          </p:cNvSpPr>
          <p:nvPr>
            <p:ph idx="1"/>
          </p:nvPr>
        </p:nvSpPr>
        <p:spPr/>
        <p:txBody>
          <a:bodyPr>
            <a:normAutofit lnSpcReduction="10000"/>
          </a:bodyPr>
          <a:lstStyle/>
          <a:p>
            <a:pPr marL="494100" indent="-457200">
              <a:buFont typeface="+mj-lt"/>
              <a:buAutoNum type="arabicPeriod"/>
            </a:pPr>
            <a:r>
              <a:rPr lang="ja-JP" altLang="en-US" dirty="0"/>
              <a:t>ダウンロードして、悪用するためのファイルを設定します。</a:t>
            </a:r>
            <a:endParaRPr lang="en-US" altLang="ja-JP" dirty="0"/>
          </a:p>
          <a:p>
            <a:pPr marL="792900" lvl="1" indent="-342900">
              <a:buFont typeface="+mj-lt"/>
              <a:buAutoNum type="alphaLcPeriod"/>
            </a:pPr>
            <a:r>
              <a:rPr lang="da-DK" altLang="ja-JP" dirty="0"/>
              <a:t>#wget https://github.com/kirtcathey/BSidesTokyo2020/files.tar</a:t>
            </a:r>
          </a:p>
          <a:p>
            <a:pPr marL="792900" lvl="1" indent="-342900">
              <a:buFont typeface="+mj-lt"/>
              <a:buAutoNum type="alphaLcPeriod"/>
            </a:pPr>
            <a:r>
              <a:rPr lang="en-US" altLang="ja-JP" dirty="0"/>
              <a:t>#cpfiles.tar~/Desktop/lab/.</a:t>
            </a:r>
          </a:p>
          <a:p>
            <a:pPr marL="792900" lvl="1" indent="-342900">
              <a:buFont typeface="+mj-lt"/>
              <a:buAutoNum type="alphaLcPeriod"/>
            </a:pPr>
            <a:r>
              <a:rPr lang="en-US" altLang="ja-JP" dirty="0"/>
              <a:t>#cd ~/Desktop/lab</a:t>
            </a:r>
          </a:p>
          <a:p>
            <a:pPr marL="792900" lvl="1" indent="-342900">
              <a:buFont typeface="+mj-lt"/>
              <a:buAutoNum type="alphaLcPeriod"/>
            </a:pPr>
            <a:r>
              <a:rPr lang="en-US" altLang="ja-JP" dirty="0"/>
              <a:t>#tar –</a:t>
            </a:r>
            <a:r>
              <a:rPr lang="en-US" altLang="ja-JP" dirty="0" err="1"/>
              <a:t>xvf</a:t>
            </a:r>
            <a:r>
              <a:rPr lang="en-US" altLang="ja-JP" dirty="0"/>
              <a:t>~/Desktop/lab/files.tar</a:t>
            </a:r>
          </a:p>
          <a:p>
            <a:pPr marL="494100" indent="-457200">
              <a:buFont typeface="+mj-lt"/>
              <a:buAutoNum type="arabicPeriod"/>
            </a:pPr>
            <a:r>
              <a:rPr lang="en-US" altLang="ja-JP" dirty="0"/>
              <a:t>Ubuntu</a:t>
            </a:r>
            <a:r>
              <a:rPr lang="ja-JP" altLang="en-US" dirty="0"/>
              <a:t>インスタンスで</a:t>
            </a:r>
            <a:r>
              <a:rPr lang="en-US" altLang="ja-JP" dirty="0"/>
              <a:t>ASLR</a:t>
            </a:r>
            <a:r>
              <a:rPr lang="ja-JP" altLang="en-US" dirty="0"/>
              <a:t>を無効にする</a:t>
            </a:r>
            <a:endParaRPr lang="en-US" altLang="ja-JP" dirty="0"/>
          </a:p>
          <a:p>
            <a:pPr marL="756900" lvl="1" indent="-342900">
              <a:buFont typeface="+mj-lt"/>
              <a:buAutoNum type="alphaLcPeriod"/>
            </a:pPr>
            <a:r>
              <a:rPr lang="en-US" altLang="ja-JP" dirty="0"/>
              <a:t>#echo 0 | </a:t>
            </a:r>
            <a:r>
              <a:rPr lang="en-US" altLang="ja-JP" dirty="0" err="1"/>
              <a:t>sudo</a:t>
            </a:r>
            <a:r>
              <a:rPr lang="en-US" altLang="ja-JP" dirty="0"/>
              <a:t> tee /proc/sys/kernel/</a:t>
            </a:r>
            <a:r>
              <a:rPr lang="en-US" altLang="ja-JP" dirty="0" err="1"/>
              <a:t>randomize_va_space</a:t>
            </a:r>
            <a:endParaRPr lang="en-US" altLang="ja-JP" dirty="0"/>
          </a:p>
          <a:p>
            <a:pPr marL="379800" indent="-342900">
              <a:buFont typeface="+mj-lt"/>
              <a:buAutoNum type="arabicPeriod"/>
            </a:pPr>
            <a:r>
              <a:rPr lang="ja-JP" altLang="en-US" dirty="0"/>
              <a:t>コアダンプ限界値の引き上げ（さらなるダンプ解析をサポートするため</a:t>
            </a:r>
            <a:endParaRPr lang="en-US" altLang="ja-JP" dirty="0"/>
          </a:p>
          <a:p>
            <a:pPr marL="792900" lvl="1" indent="-342900">
              <a:buFont typeface="+mj-lt"/>
              <a:buAutoNum type="alphaLcPeriod"/>
            </a:pPr>
            <a:r>
              <a:rPr lang="en-US" altLang="ja-JP" dirty="0"/>
              <a:t>#</a:t>
            </a:r>
            <a:r>
              <a:rPr lang="en-US" altLang="ja-JP" dirty="0" err="1"/>
              <a:t>ulimit</a:t>
            </a:r>
            <a:r>
              <a:rPr lang="en-US" altLang="ja-JP" dirty="0"/>
              <a:t>–c unlimited</a:t>
            </a:r>
          </a:p>
          <a:p>
            <a:pPr marL="494100" indent="-457200">
              <a:buFont typeface="+mj-lt"/>
              <a:buAutoNum type="arabicPeriod"/>
            </a:pPr>
            <a:r>
              <a:rPr lang="en-US" altLang="ja-JP" dirty="0"/>
              <a:t>unknown”</a:t>
            </a:r>
            <a:r>
              <a:rPr lang="ja-JP" altLang="en-US" dirty="0"/>
              <a:t>プログラムの</a:t>
            </a:r>
            <a:r>
              <a:rPr lang="en-US" altLang="ja-JP" dirty="0"/>
              <a:t>SUID bit</a:t>
            </a:r>
            <a:r>
              <a:rPr lang="ja-JP" altLang="en-US" dirty="0"/>
              <a:t>を設定</a:t>
            </a:r>
            <a:endParaRPr lang="en-US" altLang="ja-JP" dirty="0"/>
          </a:p>
          <a:p>
            <a:pPr marL="792900" lvl="1" indent="-342900">
              <a:buFont typeface="+mj-lt"/>
              <a:buAutoNum type="alphaLcPeriod"/>
            </a:pPr>
            <a:r>
              <a:rPr lang="en-US" altLang="ja-JP" dirty="0"/>
              <a:t>#</a:t>
            </a:r>
            <a:r>
              <a:rPr lang="en-US" altLang="ja-JP" dirty="0" err="1"/>
              <a:t>sudo</a:t>
            </a:r>
            <a:r>
              <a:rPr lang="en-US" altLang="ja-JP" dirty="0"/>
              <a:t> </a:t>
            </a:r>
            <a:r>
              <a:rPr lang="en-US" altLang="ja-JP" dirty="0" err="1"/>
              <a:t>chmodu+s</a:t>
            </a:r>
            <a:r>
              <a:rPr lang="en-US" altLang="ja-JP" dirty="0"/>
              <a:t>~/Desktop/lab/unknown</a:t>
            </a:r>
          </a:p>
          <a:p>
            <a:pPr marL="871200" lvl="1" indent="-457200">
              <a:buFont typeface="+mj-lt"/>
              <a:buAutoNum type="alphaLcPeriod"/>
            </a:pPr>
            <a:endParaRPr lang="da-DK" altLang="ja-JP" dirty="0"/>
          </a:p>
          <a:p>
            <a:pPr marL="756900" lvl="1" indent="-342900">
              <a:buFont typeface="+mj-lt"/>
              <a:buAutoNum type="alphaLcPeriod"/>
            </a:pPr>
            <a:endParaRPr kumimoji="1" lang="ja-JP" altLang="en-US" dirty="0"/>
          </a:p>
        </p:txBody>
      </p:sp>
      <p:sp>
        <p:nvSpPr>
          <p:cNvPr id="4" name="フッター プレースホルダー 3">
            <a:extLst>
              <a:ext uri="{FF2B5EF4-FFF2-40B4-BE49-F238E27FC236}">
                <a16:creationId xmlns:a16="http://schemas.microsoft.com/office/drawing/2014/main" id="{C6E166CC-94DF-488B-AB15-8E5A4A47C41A}"/>
              </a:ext>
            </a:extLst>
          </p:cNvPr>
          <p:cNvSpPr>
            <a:spLocks noGrp="1"/>
          </p:cNvSpPr>
          <p:nvPr>
            <p:ph type="ftr" sz="quarter" idx="11"/>
          </p:nvPr>
        </p:nvSpPr>
        <p:spPr/>
        <p:txBody>
          <a:bodyPr/>
          <a:lstStyle/>
          <a:p>
            <a:r>
              <a:rPr lang="en-US" altLang="ja-JP"/>
              <a:t>BSides Tokyo 2020</a:t>
            </a:r>
            <a:endParaRPr lang="en-US" altLang="ja-JP" dirty="0"/>
          </a:p>
        </p:txBody>
      </p:sp>
      <p:sp>
        <p:nvSpPr>
          <p:cNvPr id="5" name="吹き出し: 折線 4">
            <a:extLst>
              <a:ext uri="{FF2B5EF4-FFF2-40B4-BE49-F238E27FC236}">
                <a16:creationId xmlns:a16="http://schemas.microsoft.com/office/drawing/2014/main" id="{E06D2CAB-81DB-4D2B-97C9-21E24E678B3C}"/>
              </a:ext>
            </a:extLst>
          </p:cNvPr>
          <p:cNvSpPr/>
          <p:nvPr/>
        </p:nvSpPr>
        <p:spPr bwMode="gray">
          <a:xfrm flipH="1">
            <a:off x="357789" y="3210791"/>
            <a:ext cx="931025" cy="436418"/>
          </a:xfrm>
          <a:prstGeom prst="borderCallout2">
            <a:avLst>
              <a:gd name="adj1" fmla="val 46544"/>
              <a:gd name="adj2" fmla="val -315"/>
              <a:gd name="adj3" fmla="val 93580"/>
              <a:gd name="adj4" fmla="val -21678"/>
              <a:gd name="adj5" fmla="val 191899"/>
              <a:gd name="adj6" fmla="val -119772"/>
            </a:avLst>
          </a:prstGeom>
          <a:solidFill>
            <a:srgbClr val="FFFFFF"/>
          </a:solidFill>
          <a:ln>
            <a:solidFill>
              <a:srgbClr val="8786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rgbClr val="000000"/>
                </a:solidFill>
              </a:rPr>
              <a:t>０（ゼロ）</a:t>
            </a:r>
          </a:p>
        </p:txBody>
      </p:sp>
    </p:spTree>
    <p:extLst>
      <p:ext uri="{BB962C8B-B14F-4D97-AF65-F5344CB8AC3E}">
        <p14:creationId xmlns:p14="http://schemas.microsoft.com/office/powerpoint/2010/main" val="414613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2A4A84C-D99A-4698-B87A-761E40495B79}"/>
              </a:ext>
            </a:extLst>
          </p:cNvPr>
          <p:cNvSpPr>
            <a:spLocks noGrp="1"/>
          </p:cNvSpPr>
          <p:nvPr>
            <p:ph type="title"/>
          </p:nvPr>
        </p:nvSpPr>
        <p:spPr/>
        <p:txBody>
          <a:bodyPr/>
          <a:lstStyle/>
          <a:p>
            <a:r>
              <a:rPr lang="en-US" altLang="ja-JP" b="1" dirty="0"/>
              <a:t>High-Level Exploit Steps</a:t>
            </a:r>
            <a:endParaRPr kumimoji="1" lang="ja-JP" altLang="en-US" b="1" dirty="0"/>
          </a:p>
        </p:txBody>
      </p:sp>
      <p:sp>
        <p:nvSpPr>
          <p:cNvPr id="4" name="フッター プレースホルダー 3">
            <a:extLst>
              <a:ext uri="{FF2B5EF4-FFF2-40B4-BE49-F238E27FC236}">
                <a16:creationId xmlns:a16="http://schemas.microsoft.com/office/drawing/2014/main" id="{20923358-0997-4469-B681-D0E6F5ACD6AD}"/>
              </a:ext>
            </a:extLst>
          </p:cNvPr>
          <p:cNvSpPr>
            <a:spLocks noGrp="1"/>
          </p:cNvSpPr>
          <p:nvPr>
            <p:ph type="ftr" sz="quarter" idx="11"/>
          </p:nvPr>
        </p:nvSpPr>
        <p:spPr/>
        <p:txBody>
          <a:bodyPr/>
          <a:lstStyle/>
          <a:p>
            <a:r>
              <a:rPr lang="en-US" altLang="ja-JP"/>
              <a:t>BSides Tokyo 2020</a:t>
            </a:r>
            <a:endParaRPr lang="en-US" altLang="ja-JP" dirty="0"/>
          </a:p>
        </p:txBody>
      </p:sp>
    </p:spTree>
    <p:extLst>
      <p:ext uri="{BB962C8B-B14F-4D97-AF65-F5344CB8AC3E}">
        <p14:creationId xmlns:p14="http://schemas.microsoft.com/office/powerpoint/2010/main" val="59141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73E1B99F-44FE-4D6E-9405-9819EB7F6238}"/>
              </a:ext>
            </a:extLst>
          </p:cNvPr>
          <p:cNvSpPr>
            <a:spLocks noGrp="1"/>
          </p:cNvSpPr>
          <p:nvPr>
            <p:ph type="title"/>
          </p:nvPr>
        </p:nvSpPr>
        <p:spPr/>
        <p:txBody>
          <a:bodyPr/>
          <a:lstStyle/>
          <a:p>
            <a:r>
              <a:rPr lang="en-US" altLang="ja-JP" b="1" dirty="0"/>
              <a:t>Finding Buffer Overflows</a:t>
            </a:r>
            <a:endParaRPr kumimoji="1" lang="ja-JP" altLang="en-US" b="1" dirty="0"/>
          </a:p>
        </p:txBody>
      </p:sp>
      <p:sp>
        <p:nvSpPr>
          <p:cNvPr id="6" name="コンテンツ プレースホルダー 5">
            <a:extLst>
              <a:ext uri="{FF2B5EF4-FFF2-40B4-BE49-F238E27FC236}">
                <a16:creationId xmlns:a16="http://schemas.microsoft.com/office/drawing/2014/main" id="{89F7AAF9-BA7B-4B96-92EE-3987C0690B16}"/>
              </a:ext>
            </a:extLst>
          </p:cNvPr>
          <p:cNvSpPr>
            <a:spLocks noGrp="1"/>
          </p:cNvSpPr>
          <p:nvPr>
            <p:ph idx="1"/>
          </p:nvPr>
        </p:nvSpPr>
        <p:spPr/>
        <p:txBody>
          <a:bodyPr>
            <a:normAutofit fontScale="92500" lnSpcReduction="10000"/>
          </a:bodyPr>
          <a:lstStyle/>
          <a:p>
            <a:pPr marL="494100" indent="-457200">
              <a:buFont typeface="+mj-lt"/>
              <a:buAutoNum type="arabicPeriod"/>
            </a:pPr>
            <a:r>
              <a:rPr lang="ja-JP" altLang="en-US" dirty="0"/>
              <a:t>バイナリを探す</a:t>
            </a:r>
          </a:p>
          <a:p>
            <a:pPr marL="494100" indent="-457200">
              <a:buFont typeface="+mj-lt"/>
              <a:buAutoNum type="arabicPeriod"/>
            </a:pPr>
            <a:r>
              <a:rPr lang="ja-JP" altLang="en-US" dirty="0"/>
              <a:t>プログラム入力の検索</a:t>
            </a:r>
            <a:r>
              <a:rPr lang="en-US" altLang="ja-JP" dirty="0"/>
              <a:t>/</a:t>
            </a:r>
            <a:r>
              <a:rPr lang="ja-JP" altLang="en-US" dirty="0"/>
              <a:t>観察する</a:t>
            </a:r>
            <a:endParaRPr lang="en-US" altLang="ja-JP" dirty="0"/>
          </a:p>
          <a:p>
            <a:pPr marL="792900" lvl="1" indent="-342900">
              <a:buFont typeface="+mj-lt"/>
              <a:buAutoNum type="alphaLcPeriod"/>
            </a:pPr>
            <a:r>
              <a:rPr lang="en-US" altLang="ja-JP" dirty="0"/>
              <a:t>SUID executables: #find / -perm –u=s –type f 2&gt;/dev/null</a:t>
            </a:r>
          </a:p>
          <a:p>
            <a:pPr marL="494100" indent="-457200">
              <a:buFont typeface="+mj-lt"/>
              <a:buAutoNum type="arabicPeriod"/>
            </a:pPr>
            <a:r>
              <a:rPr lang="en-US" altLang="ja-JP" dirty="0"/>
              <a:t>EIP</a:t>
            </a:r>
            <a:r>
              <a:rPr lang="ja-JP" altLang="en-US" dirty="0"/>
              <a:t>オフセットを見つけ、大きな文字列を入力にプッシュするシンプルなスクリプトを作成する（</a:t>
            </a:r>
            <a:r>
              <a:rPr lang="en-US" altLang="ja-JP" dirty="0"/>
              <a:t>Python</a:t>
            </a:r>
            <a:r>
              <a:rPr lang="ja-JP" altLang="en-US" dirty="0"/>
              <a:t>がお勧めですが、どの言語でも構いません）</a:t>
            </a:r>
          </a:p>
          <a:p>
            <a:pPr marL="494100" indent="-457200">
              <a:buFont typeface="+mj-lt"/>
              <a:buAutoNum type="arabicPeriod"/>
            </a:pPr>
            <a:r>
              <a:rPr lang="ja-JP" altLang="en-US" dirty="0"/>
              <a:t>プログラムの反応を見る</a:t>
            </a:r>
            <a:endParaRPr lang="en-US" altLang="ja-JP" dirty="0"/>
          </a:p>
          <a:p>
            <a:pPr marL="792900" lvl="1" indent="-342900">
              <a:buFont typeface="+mj-lt"/>
              <a:buAutoNum type="alphaLcPeriod"/>
            </a:pPr>
            <a:r>
              <a:rPr lang="ja-JP" altLang="en-US" dirty="0"/>
              <a:t>オーバーフローやヒープ例外をよく投げる</a:t>
            </a:r>
            <a:endParaRPr lang="en-US" altLang="ja-JP" dirty="0"/>
          </a:p>
          <a:p>
            <a:pPr marL="792900" lvl="1" indent="-342900">
              <a:buFont typeface="+mj-lt"/>
              <a:buAutoNum type="alphaLcPeriod"/>
            </a:pPr>
            <a:r>
              <a:rPr lang="ja-JP" altLang="en-US" dirty="0"/>
              <a:t>構造化された例外ハンドラ </a:t>
            </a:r>
            <a:r>
              <a:rPr lang="en-US" altLang="ja-JP" dirty="0"/>
              <a:t>(SEH) </a:t>
            </a:r>
            <a:r>
              <a:rPr lang="ja-JP" altLang="en-US" dirty="0"/>
              <a:t>例外などの他のエラーを投げる可能性があす</a:t>
            </a:r>
          </a:p>
          <a:p>
            <a:pPr marL="494100" indent="-457200">
              <a:buFont typeface="+mj-lt"/>
              <a:buAutoNum type="arabicPeriod"/>
            </a:pPr>
            <a:r>
              <a:rPr lang="ja-JP" altLang="en-US" dirty="0"/>
              <a:t>デバッガを使用して、大きな入力文字列でレジスタがどのように上書きされるかを確認する</a:t>
            </a:r>
          </a:p>
          <a:p>
            <a:pPr marL="494100" indent="-457200">
              <a:buFont typeface="+mj-lt"/>
              <a:buAutoNum type="arabicPeriod"/>
            </a:pPr>
            <a:r>
              <a:rPr lang="ja-JP" altLang="en-US" dirty="0"/>
              <a:t>レジスタ</a:t>
            </a:r>
            <a:r>
              <a:rPr lang="en-US" altLang="ja-JP" dirty="0"/>
              <a:t>(</a:t>
            </a:r>
            <a:r>
              <a:rPr lang="ja-JP" altLang="en-US" dirty="0"/>
              <a:t>特に</a:t>
            </a:r>
            <a:r>
              <a:rPr lang="en-US" altLang="ja-JP" dirty="0"/>
              <a:t>ESP/EIP)</a:t>
            </a:r>
            <a:r>
              <a:rPr lang="ja-JP" altLang="en-US" dirty="0"/>
              <a:t>が上書きされている場合、</a:t>
            </a:r>
            <a:r>
              <a:rPr lang="en-US" altLang="ja-JP" dirty="0"/>
              <a:t>EIP</a:t>
            </a:r>
            <a:r>
              <a:rPr lang="ja-JP" altLang="en-US" dirty="0"/>
              <a:t>を制御できる可能性が高い</a:t>
            </a:r>
            <a:endParaRPr lang="en-US" altLang="ja-JP" dirty="0"/>
          </a:p>
          <a:p>
            <a:pPr marL="792900" lvl="1" indent="-342900">
              <a:buFont typeface="+mj-lt"/>
              <a:buAutoNum type="alphaLcPeriod"/>
            </a:pPr>
            <a:r>
              <a:rPr lang="en-US" altLang="ja-JP" dirty="0"/>
              <a:t>ESP –execution stack pointer</a:t>
            </a:r>
            <a:r>
              <a:rPr lang="ja-JP" altLang="en-US" dirty="0"/>
              <a:t>（スタックポインタ）</a:t>
            </a:r>
            <a:endParaRPr lang="en-US" altLang="ja-JP" dirty="0"/>
          </a:p>
          <a:p>
            <a:pPr marL="792900" lvl="1" indent="-342900">
              <a:buFont typeface="+mj-lt"/>
              <a:buAutoNum type="alphaLcPeriod"/>
            </a:pPr>
            <a:r>
              <a:rPr lang="en-US" altLang="ja-JP" dirty="0"/>
              <a:t>EIP –execution instruction pointer</a:t>
            </a:r>
            <a:r>
              <a:rPr lang="ja-JP" altLang="en-US" dirty="0"/>
              <a:t>（命令ポインタ）</a:t>
            </a:r>
            <a:endParaRPr lang="en-US" altLang="ja-JP" dirty="0"/>
          </a:p>
          <a:p>
            <a:pPr marL="792900" lvl="1" indent="-342900">
              <a:buFont typeface="+mj-lt"/>
              <a:buAutoNum type="alphaLcPeriod"/>
            </a:pPr>
            <a:endParaRPr lang="en-US" altLang="ja-JP" dirty="0"/>
          </a:p>
          <a:p>
            <a:pPr marL="756900" lvl="1" indent="-342900">
              <a:buFont typeface="+mj-lt"/>
              <a:buAutoNum type="alphaLcPeriod"/>
            </a:pPr>
            <a:endParaRPr lang="en-US" altLang="ja-JP" dirty="0"/>
          </a:p>
        </p:txBody>
      </p:sp>
      <p:sp>
        <p:nvSpPr>
          <p:cNvPr id="4" name="フッター プレースホルダー 3">
            <a:extLst>
              <a:ext uri="{FF2B5EF4-FFF2-40B4-BE49-F238E27FC236}">
                <a16:creationId xmlns:a16="http://schemas.microsoft.com/office/drawing/2014/main" id="{8E6054EC-0F93-4C0C-8A5F-D6A6066DBD58}"/>
              </a:ext>
            </a:extLst>
          </p:cNvPr>
          <p:cNvSpPr>
            <a:spLocks noGrp="1"/>
          </p:cNvSpPr>
          <p:nvPr>
            <p:ph type="ftr" sz="quarter" idx="11"/>
          </p:nvPr>
        </p:nvSpPr>
        <p:spPr/>
        <p:txBody>
          <a:bodyPr/>
          <a:lstStyle/>
          <a:p>
            <a:r>
              <a:rPr lang="en-US" altLang="ja-JP" dirty="0" err="1"/>
              <a:t>BSides</a:t>
            </a:r>
            <a:r>
              <a:rPr lang="en-US" altLang="ja-JP" dirty="0"/>
              <a:t> Tokyo 2020</a:t>
            </a:r>
          </a:p>
        </p:txBody>
      </p:sp>
      <p:sp>
        <p:nvSpPr>
          <p:cNvPr id="7" name="吹き出し: 折線 6">
            <a:extLst>
              <a:ext uri="{FF2B5EF4-FFF2-40B4-BE49-F238E27FC236}">
                <a16:creationId xmlns:a16="http://schemas.microsoft.com/office/drawing/2014/main" id="{5C790104-63CE-49A9-99F8-9DD289370688}"/>
              </a:ext>
            </a:extLst>
          </p:cNvPr>
          <p:cNvSpPr/>
          <p:nvPr/>
        </p:nvSpPr>
        <p:spPr bwMode="gray">
          <a:xfrm>
            <a:off x="7692925" y="1836885"/>
            <a:ext cx="931025" cy="436418"/>
          </a:xfrm>
          <a:prstGeom prst="borderCallout2">
            <a:avLst>
              <a:gd name="adj1" fmla="val 18750"/>
              <a:gd name="adj2" fmla="val -8333"/>
              <a:gd name="adj3" fmla="val 18750"/>
              <a:gd name="adj4" fmla="val -16667"/>
              <a:gd name="adj5" fmla="val 155553"/>
              <a:gd name="adj6" fmla="val -136809"/>
            </a:avLst>
          </a:prstGeom>
          <a:solidFill>
            <a:srgbClr val="FFFFFF"/>
          </a:solidFill>
          <a:ln>
            <a:solidFill>
              <a:srgbClr val="8786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rgbClr val="000000"/>
                </a:solidFill>
              </a:rPr>
              <a:t>スペースなし</a:t>
            </a:r>
          </a:p>
        </p:txBody>
      </p:sp>
    </p:spTree>
    <p:extLst>
      <p:ext uri="{BB962C8B-B14F-4D97-AF65-F5344CB8AC3E}">
        <p14:creationId xmlns:p14="http://schemas.microsoft.com/office/powerpoint/2010/main" val="2578377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8D743D-8BB2-42D8-959E-77F2E5985D25}"/>
              </a:ext>
            </a:extLst>
          </p:cNvPr>
          <p:cNvSpPr>
            <a:spLocks noGrp="1"/>
          </p:cNvSpPr>
          <p:nvPr>
            <p:ph type="title"/>
          </p:nvPr>
        </p:nvSpPr>
        <p:spPr/>
        <p:txBody>
          <a:bodyPr/>
          <a:lstStyle/>
          <a:p>
            <a:r>
              <a:rPr lang="en-US" altLang="ja-JP" b="1" dirty="0"/>
              <a:t>Finding Binaries and Simple Analysis</a:t>
            </a:r>
            <a:endParaRPr kumimoji="1" lang="ja-JP" altLang="en-US" b="1" dirty="0"/>
          </a:p>
        </p:txBody>
      </p:sp>
      <p:sp>
        <p:nvSpPr>
          <p:cNvPr id="3" name="コンテンツ プレースホルダー 2">
            <a:extLst>
              <a:ext uri="{FF2B5EF4-FFF2-40B4-BE49-F238E27FC236}">
                <a16:creationId xmlns:a16="http://schemas.microsoft.com/office/drawing/2014/main" id="{5DE0BE9F-594E-4711-A3D8-FD8C56304A69}"/>
              </a:ext>
            </a:extLst>
          </p:cNvPr>
          <p:cNvSpPr>
            <a:spLocks noGrp="1"/>
          </p:cNvSpPr>
          <p:nvPr>
            <p:ph idx="1"/>
          </p:nvPr>
        </p:nvSpPr>
        <p:spPr>
          <a:xfrm>
            <a:off x="919119" y="1596698"/>
            <a:ext cx="10353762" cy="4572000"/>
          </a:xfrm>
        </p:spPr>
        <p:txBody>
          <a:bodyPr/>
          <a:lstStyle/>
          <a:p>
            <a:pPr marL="494100" indent="-457200">
              <a:buFont typeface="+mj-lt"/>
              <a:buAutoNum type="arabicPeriod"/>
            </a:pPr>
            <a:r>
              <a:rPr kumimoji="1" lang="ja-JP" altLang="en-US" dirty="0"/>
              <a:t>バイナリを探す</a:t>
            </a:r>
            <a:endParaRPr kumimoji="1" lang="en-US" altLang="ja-JP" dirty="0"/>
          </a:p>
          <a:p>
            <a:pPr marL="494100" indent="-457200">
              <a:buFont typeface="+mj-lt"/>
              <a:buAutoNum type="arabicPeriod"/>
            </a:pPr>
            <a:endParaRPr kumimoji="1" lang="en-US" altLang="ja-JP" dirty="0"/>
          </a:p>
          <a:p>
            <a:pPr marL="494100" indent="-457200">
              <a:buFont typeface="+mj-lt"/>
              <a:buAutoNum type="arabicPeriod"/>
            </a:pPr>
            <a:endParaRPr lang="en-US" altLang="ja-JP" sz="200" dirty="0"/>
          </a:p>
          <a:p>
            <a:pPr marL="494100" indent="-457200">
              <a:buFont typeface="+mj-lt"/>
              <a:buAutoNum type="arabicPeriod"/>
            </a:pPr>
            <a:r>
              <a:rPr lang="ja-JP" altLang="en-US" dirty="0"/>
              <a:t>プログラムを実行し、その他の解析を行う</a:t>
            </a:r>
            <a:endParaRPr lang="en-US" altLang="ja-JP" dirty="0"/>
          </a:p>
          <a:p>
            <a:pPr marL="494100" indent="-457200">
              <a:buFont typeface="+mj-lt"/>
              <a:buAutoNum type="arabicPeriod"/>
            </a:pPr>
            <a:endParaRPr kumimoji="1" lang="en-US" altLang="ja-JP" dirty="0"/>
          </a:p>
          <a:p>
            <a:pPr marL="494100" indent="-457200">
              <a:buFont typeface="+mj-lt"/>
              <a:buAutoNum type="arabicPeriod"/>
            </a:pPr>
            <a:endParaRPr lang="en-US" altLang="ja-JP" dirty="0"/>
          </a:p>
          <a:p>
            <a:pPr marL="494100" indent="-457200">
              <a:buFont typeface="+mj-lt"/>
              <a:buAutoNum type="arabicPeriod"/>
            </a:pPr>
            <a:endParaRPr kumimoji="1" lang="en-US" altLang="ja-JP" dirty="0"/>
          </a:p>
          <a:p>
            <a:pPr marL="494100" indent="-457200">
              <a:buFont typeface="+mj-lt"/>
              <a:buAutoNum type="arabicPeriod"/>
            </a:pPr>
            <a:endParaRPr lang="en-US" altLang="ja-JP" dirty="0"/>
          </a:p>
          <a:p>
            <a:pPr marL="414000" lvl="1" indent="0">
              <a:buNone/>
            </a:pPr>
            <a:r>
              <a:rPr lang="en-US" altLang="ja-JP" dirty="0" err="1"/>
              <a:t>strcpy</a:t>
            </a:r>
            <a:r>
              <a:rPr lang="en-US" altLang="ja-JP" dirty="0"/>
              <a:t>()</a:t>
            </a:r>
            <a:r>
              <a:rPr lang="ja-JP" altLang="en-US" dirty="0"/>
              <a:t>はバッファオーバーフローに弱いことで知られている。セグメンテーションの誤りは、入力を提供しないことによるもので、</a:t>
            </a:r>
            <a:r>
              <a:rPr lang="en-US" altLang="ja-JP" dirty="0"/>
              <a:t>NULL</a:t>
            </a:r>
            <a:r>
              <a:rPr lang="ja-JP" altLang="en-US" dirty="0"/>
              <a:t>ソースからのコピー例外をスローする。プログラムに入力を提供すると、標準出力を介してそれをプリントバックする。</a:t>
            </a:r>
            <a:endParaRPr kumimoji="1" lang="en-US" altLang="ja-JP" dirty="0"/>
          </a:p>
          <a:p>
            <a:pPr marL="494100" indent="-457200">
              <a:buFont typeface="+mj-lt"/>
              <a:buAutoNum type="arabicPeriod"/>
            </a:pPr>
            <a:endParaRPr kumimoji="1" lang="ja-JP" altLang="en-US" dirty="0"/>
          </a:p>
        </p:txBody>
      </p:sp>
      <p:sp>
        <p:nvSpPr>
          <p:cNvPr id="4" name="フッター プレースホルダー 3">
            <a:extLst>
              <a:ext uri="{FF2B5EF4-FFF2-40B4-BE49-F238E27FC236}">
                <a16:creationId xmlns:a16="http://schemas.microsoft.com/office/drawing/2014/main" id="{06AF0757-0544-4280-9BC5-B068D3A52057}"/>
              </a:ext>
            </a:extLst>
          </p:cNvPr>
          <p:cNvSpPr>
            <a:spLocks noGrp="1"/>
          </p:cNvSpPr>
          <p:nvPr>
            <p:ph type="ftr" sz="quarter" idx="11"/>
          </p:nvPr>
        </p:nvSpPr>
        <p:spPr/>
        <p:txBody>
          <a:bodyPr/>
          <a:lstStyle/>
          <a:p>
            <a:r>
              <a:rPr lang="en-US" altLang="ja-JP"/>
              <a:t>BSides Tokyo 2020</a:t>
            </a:r>
            <a:endParaRPr lang="en-US" altLang="ja-JP" dirty="0"/>
          </a:p>
        </p:txBody>
      </p:sp>
      <p:pic>
        <p:nvPicPr>
          <p:cNvPr id="5" name="図 4">
            <a:extLst>
              <a:ext uri="{FF2B5EF4-FFF2-40B4-BE49-F238E27FC236}">
                <a16:creationId xmlns:a16="http://schemas.microsoft.com/office/drawing/2014/main" id="{8BE52503-1E4F-423F-95EE-2A0E35D7CBFB}"/>
              </a:ext>
            </a:extLst>
          </p:cNvPr>
          <p:cNvPicPr>
            <a:picLocks noChangeAspect="1"/>
          </p:cNvPicPr>
          <p:nvPr/>
        </p:nvPicPr>
        <p:blipFill>
          <a:blip r:embed="rId2"/>
          <a:stretch>
            <a:fillRect/>
          </a:stretch>
        </p:blipFill>
        <p:spPr>
          <a:xfrm>
            <a:off x="1464749" y="2040920"/>
            <a:ext cx="7659169" cy="571580"/>
          </a:xfrm>
          <a:prstGeom prst="rect">
            <a:avLst/>
          </a:prstGeom>
        </p:spPr>
      </p:pic>
      <p:pic>
        <p:nvPicPr>
          <p:cNvPr id="8" name="図 7">
            <a:extLst>
              <a:ext uri="{FF2B5EF4-FFF2-40B4-BE49-F238E27FC236}">
                <a16:creationId xmlns:a16="http://schemas.microsoft.com/office/drawing/2014/main" id="{5F88D67E-6654-4B8B-AAA1-F0E62250AB2F}"/>
              </a:ext>
            </a:extLst>
          </p:cNvPr>
          <p:cNvPicPr>
            <a:picLocks noChangeAspect="1"/>
          </p:cNvPicPr>
          <p:nvPr/>
        </p:nvPicPr>
        <p:blipFill>
          <a:blip r:embed="rId3"/>
          <a:stretch>
            <a:fillRect/>
          </a:stretch>
        </p:blipFill>
        <p:spPr>
          <a:xfrm>
            <a:off x="1472043" y="4195203"/>
            <a:ext cx="4239217" cy="666843"/>
          </a:xfrm>
          <a:prstGeom prst="rect">
            <a:avLst/>
          </a:prstGeom>
        </p:spPr>
      </p:pic>
      <p:pic>
        <p:nvPicPr>
          <p:cNvPr id="9" name="図 8">
            <a:extLst>
              <a:ext uri="{FF2B5EF4-FFF2-40B4-BE49-F238E27FC236}">
                <a16:creationId xmlns:a16="http://schemas.microsoft.com/office/drawing/2014/main" id="{FF19022B-4C3C-405A-A40C-FE661823A5D6}"/>
              </a:ext>
            </a:extLst>
          </p:cNvPr>
          <p:cNvPicPr>
            <a:picLocks noChangeAspect="1"/>
          </p:cNvPicPr>
          <p:nvPr/>
        </p:nvPicPr>
        <p:blipFill>
          <a:blip r:embed="rId4"/>
          <a:stretch>
            <a:fillRect/>
          </a:stretch>
        </p:blipFill>
        <p:spPr>
          <a:xfrm>
            <a:off x="1481374" y="3127985"/>
            <a:ext cx="7964011" cy="1076475"/>
          </a:xfrm>
          <a:prstGeom prst="rect">
            <a:avLst/>
          </a:prstGeom>
        </p:spPr>
      </p:pic>
      <p:pic>
        <p:nvPicPr>
          <p:cNvPr id="11" name="図 10">
            <a:extLst>
              <a:ext uri="{FF2B5EF4-FFF2-40B4-BE49-F238E27FC236}">
                <a16:creationId xmlns:a16="http://schemas.microsoft.com/office/drawing/2014/main" id="{1FC37854-2E40-4B5E-8ED2-BEE966EFF05C}"/>
              </a:ext>
            </a:extLst>
          </p:cNvPr>
          <p:cNvPicPr>
            <a:picLocks noChangeAspect="1"/>
          </p:cNvPicPr>
          <p:nvPr/>
        </p:nvPicPr>
        <p:blipFill>
          <a:blip r:embed="rId5"/>
          <a:stretch>
            <a:fillRect/>
          </a:stretch>
        </p:blipFill>
        <p:spPr>
          <a:xfrm>
            <a:off x="1415371" y="5776004"/>
            <a:ext cx="5125165" cy="419158"/>
          </a:xfrm>
          <a:prstGeom prst="rect">
            <a:avLst/>
          </a:prstGeom>
        </p:spPr>
      </p:pic>
      <p:sp>
        <p:nvSpPr>
          <p:cNvPr id="13" name="吹き出し: 折線 12">
            <a:extLst>
              <a:ext uri="{FF2B5EF4-FFF2-40B4-BE49-F238E27FC236}">
                <a16:creationId xmlns:a16="http://schemas.microsoft.com/office/drawing/2014/main" id="{C279B2C5-866D-4993-8BCB-58AEFCD74DCB}"/>
              </a:ext>
            </a:extLst>
          </p:cNvPr>
          <p:cNvSpPr/>
          <p:nvPr/>
        </p:nvSpPr>
        <p:spPr bwMode="gray">
          <a:xfrm>
            <a:off x="9679991" y="4310415"/>
            <a:ext cx="2079931" cy="436418"/>
          </a:xfrm>
          <a:prstGeom prst="borderCallout2">
            <a:avLst>
              <a:gd name="adj1" fmla="val 55096"/>
              <a:gd name="adj2" fmla="val -4487"/>
              <a:gd name="adj3" fmla="val 16612"/>
              <a:gd name="adj4" fmla="val -33424"/>
              <a:gd name="adj5" fmla="val 12307"/>
              <a:gd name="adj6" fmla="val -186281"/>
            </a:avLst>
          </a:prstGeom>
          <a:solidFill>
            <a:srgbClr val="FFFFFF"/>
          </a:solidFill>
          <a:ln>
            <a:solidFill>
              <a:srgbClr val="8786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rgbClr val="000000"/>
                </a:solidFill>
              </a:rPr>
              <a:t>これらの関数を実行順に列挙</a:t>
            </a:r>
          </a:p>
        </p:txBody>
      </p:sp>
      <p:sp>
        <p:nvSpPr>
          <p:cNvPr id="14" name="吹き出し: 折線 13">
            <a:extLst>
              <a:ext uri="{FF2B5EF4-FFF2-40B4-BE49-F238E27FC236}">
                <a16:creationId xmlns:a16="http://schemas.microsoft.com/office/drawing/2014/main" id="{4D200442-7D17-4C7F-A2B1-ED99AC91C59B}"/>
              </a:ext>
            </a:extLst>
          </p:cNvPr>
          <p:cNvSpPr/>
          <p:nvPr/>
        </p:nvSpPr>
        <p:spPr bwMode="gray">
          <a:xfrm flipH="1">
            <a:off x="161843" y="3429000"/>
            <a:ext cx="931025" cy="738210"/>
          </a:xfrm>
          <a:prstGeom prst="borderCallout2">
            <a:avLst>
              <a:gd name="adj1" fmla="val 46544"/>
              <a:gd name="adj2" fmla="val -315"/>
              <a:gd name="adj3" fmla="val 50606"/>
              <a:gd name="adj4" fmla="val -14663"/>
              <a:gd name="adj5" fmla="val 104024"/>
              <a:gd name="adj6" fmla="val -34586"/>
            </a:avLst>
          </a:prstGeom>
          <a:solidFill>
            <a:srgbClr val="FFFFFF"/>
          </a:solidFill>
          <a:ln>
            <a:solidFill>
              <a:srgbClr val="8786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rgbClr val="000000"/>
                </a:solidFill>
              </a:rPr>
              <a:t>strcpy</a:t>
            </a:r>
            <a:r>
              <a:rPr lang="en-US" altLang="ja-JP" dirty="0">
                <a:solidFill>
                  <a:srgbClr val="000000"/>
                </a:solidFill>
              </a:rPr>
              <a:t>()</a:t>
            </a:r>
            <a:r>
              <a:rPr lang="ja-JP" altLang="en-US" dirty="0">
                <a:solidFill>
                  <a:srgbClr val="000000"/>
                </a:solidFill>
              </a:rPr>
              <a:t>関数を見てみよう</a:t>
            </a:r>
            <a:r>
              <a:rPr lang="en-US" altLang="ja-JP" dirty="0">
                <a:solidFill>
                  <a:srgbClr val="000000"/>
                </a:solidFill>
              </a:rPr>
              <a:t>!</a:t>
            </a:r>
          </a:p>
        </p:txBody>
      </p:sp>
    </p:spTree>
    <p:extLst>
      <p:ext uri="{BB962C8B-B14F-4D97-AF65-F5344CB8AC3E}">
        <p14:creationId xmlns:p14="http://schemas.microsoft.com/office/powerpoint/2010/main" val="3333713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C907F2-3FB9-4473-B0BB-B49EF3286A2E}"/>
              </a:ext>
            </a:extLst>
          </p:cNvPr>
          <p:cNvSpPr>
            <a:spLocks noGrp="1"/>
          </p:cNvSpPr>
          <p:nvPr>
            <p:ph type="title"/>
          </p:nvPr>
        </p:nvSpPr>
        <p:spPr/>
        <p:txBody>
          <a:bodyPr/>
          <a:lstStyle/>
          <a:p>
            <a:r>
              <a:rPr lang="en-US" altLang="ja-JP" b="1" dirty="0"/>
              <a:t>Identify Vulnerable Condition</a:t>
            </a:r>
            <a:endParaRPr kumimoji="1" lang="ja-JP" altLang="en-US" b="1" dirty="0"/>
          </a:p>
        </p:txBody>
      </p:sp>
      <p:sp>
        <p:nvSpPr>
          <p:cNvPr id="3" name="コンテンツ プレースホルダー 2">
            <a:extLst>
              <a:ext uri="{FF2B5EF4-FFF2-40B4-BE49-F238E27FC236}">
                <a16:creationId xmlns:a16="http://schemas.microsoft.com/office/drawing/2014/main" id="{DB789739-4CE9-4E2E-A969-952758F9A72C}"/>
              </a:ext>
            </a:extLst>
          </p:cNvPr>
          <p:cNvSpPr>
            <a:spLocks noGrp="1"/>
          </p:cNvSpPr>
          <p:nvPr>
            <p:ph idx="1"/>
          </p:nvPr>
        </p:nvSpPr>
        <p:spPr>
          <a:xfrm>
            <a:off x="369166" y="1732448"/>
            <a:ext cx="10353762" cy="4572000"/>
          </a:xfrm>
        </p:spPr>
        <p:txBody>
          <a:bodyPr/>
          <a:lstStyle/>
          <a:p>
            <a:pPr marL="494100" indent="-457200">
              <a:buFont typeface="+mj-lt"/>
              <a:buAutoNum type="arabicPeriod"/>
            </a:pPr>
            <a:r>
              <a:rPr lang="ja-JP" altLang="en-US" dirty="0"/>
              <a:t>デバッガ </a:t>
            </a:r>
            <a:r>
              <a:rPr lang="en-US" altLang="ja-JP" dirty="0"/>
              <a:t>( </a:t>
            </a:r>
            <a:r>
              <a:rPr lang="en-US" altLang="ja-JP" dirty="0" err="1"/>
              <a:t>gdb</a:t>
            </a:r>
            <a:r>
              <a:rPr lang="en-US" altLang="ja-JP" dirty="0"/>
              <a:t> )</a:t>
            </a:r>
            <a:r>
              <a:rPr lang="ja-JP" altLang="en-US" dirty="0"/>
              <a:t>で実行ファイルを実行する</a:t>
            </a:r>
            <a:endParaRPr lang="en-US" altLang="ja-JP" dirty="0"/>
          </a:p>
          <a:p>
            <a:pPr lvl="1"/>
            <a:r>
              <a:rPr lang="en-US" altLang="ja-JP" dirty="0"/>
              <a:t>main</a:t>
            </a:r>
            <a:r>
              <a:rPr lang="ja-JP" altLang="en-US" dirty="0"/>
              <a:t>の中身に悪用可能な</a:t>
            </a:r>
            <a:r>
              <a:rPr lang="en-US" altLang="ja-JP" dirty="0"/>
              <a:t>lib</a:t>
            </a:r>
            <a:r>
              <a:rPr lang="ja-JP" altLang="en-US" dirty="0"/>
              <a:t>がないかチェック</a:t>
            </a:r>
            <a:endParaRPr kumimoji="1" lang="en-US" altLang="ja-JP" dirty="0"/>
          </a:p>
          <a:p>
            <a:pPr marL="414000" lvl="1" indent="0">
              <a:buNone/>
            </a:pPr>
            <a:endParaRPr lang="en-US" altLang="ja-JP" dirty="0"/>
          </a:p>
          <a:p>
            <a:pPr marL="414000" lvl="1" indent="0">
              <a:buNone/>
            </a:pPr>
            <a:endParaRPr lang="en-US" altLang="ja-JP" dirty="0"/>
          </a:p>
          <a:p>
            <a:pPr marL="871200" lvl="1" indent="-457200">
              <a:buFont typeface="+mj-lt"/>
              <a:buAutoNum type="alphaLcPeriod"/>
            </a:pPr>
            <a:endParaRPr kumimoji="1" lang="en-US" altLang="ja-JP" dirty="0"/>
          </a:p>
          <a:p>
            <a:pPr marL="414000" lvl="1" indent="0">
              <a:buNone/>
            </a:pPr>
            <a:endParaRPr lang="en-US" altLang="ja-JP" dirty="0"/>
          </a:p>
          <a:p>
            <a:pPr marL="379800" indent="-342900">
              <a:buFont typeface="+mj-lt"/>
              <a:buAutoNum type="arabicPeriod"/>
            </a:pPr>
            <a:r>
              <a:rPr lang="en-US" altLang="ja-JP" dirty="0"/>
              <a:t>	</a:t>
            </a:r>
            <a:r>
              <a:rPr lang="ja-JP" altLang="en-US" dirty="0"/>
              <a:t>ファイルが</a:t>
            </a:r>
            <a:r>
              <a:rPr lang="en-US" altLang="ja-JP" dirty="0"/>
              <a:t>strip</a:t>
            </a:r>
            <a:r>
              <a:rPr lang="ja-JP" altLang="en-US" dirty="0"/>
              <a:t>されているかどうかを確認する</a:t>
            </a:r>
            <a:endParaRPr kumimoji="1" lang="ja-JP" altLang="en-US" dirty="0"/>
          </a:p>
        </p:txBody>
      </p:sp>
      <p:sp>
        <p:nvSpPr>
          <p:cNvPr id="4" name="フッター プレースホルダー 3">
            <a:extLst>
              <a:ext uri="{FF2B5EF4-FFF2-40B4-BE49-F238E27FC236}">
                <a16:creationId xmlns:a16="http://schemas.microsoft.com/office/drawing/2014/main" id="{0F68EC1B-F8C5-4628-9C40-A7C2788E98C9}"/>
              </a:ext>
            </a:extLst>
          </p:cNvPr>
          <p:cNvSpPr>
            <a:spLocks noGrp="1"/>
          </p:cNvSpPr>
          <p:nvPr>
            <p:ph type="ftr" sz="quarter" idx="11"/>
          </p:nvPr>
        </p:nvSpPr>
        <p:spPr/>
        <p:txBody>
          <a:bodyPr/>
          <a:lstStyle/>
          <a:p>
            <a:r>
              <a:rPr lang="en-US" altLang="ja-JP" dirty="0" err="1"/>
              <a:t>BSides</a:t>
            </a:r>
            <a:r>
              <a:rPr lang="en-US" altLang="ja-JP" dirty="0"/>
              <a:t> Tokyo 2020</a:t>
            </a:r>
          </a:p>
        </p:txBody>
      </p:sp>
      <p:pic>
        <p:nvPicPr>
          <p:cNvPr id="5" name="図 4">
            <a:extLst>
              <a:ext uri="{FF2B5EF4-FFF2-40B4-BE49-F238E27FC236}">
                <a16:creationId xmlns:a16="http://schemas.microsoft.com/office/drawing/2014/main" id="{56545ED4-06C7-48B2-9F49-CF8B9FF989D3}"/>
              </a:ext>
            </a:extLst>
          </p:cNvPr>
          <p:cNvPicPr>
            <a:picLocks noChangeAspect="1"/>
          </p:cNvPicPr>
          <p:nvPr/>
        </p:nvPicPr>
        <p:blipFill>
          <a:blip r:embed="rId2"/>
          <a:stretch>
            <a:fillRect/>
          </a:stretch>
        </p:blipFill>
        <p:spPr>
          <a:xfrm>
            <a:off x="1063382" y="2762471"/>
            <a:ext cx="8154538" cy="1181265"/>
          </a:xfrm>
          <a:prstGeom prst="rect">
            <a:avLst/>
          </a:prstGeom>
        </p:spPr>
      </p:pic>
      <p:pic>
        <p:nvPicPr>
          <p:cNvPr id="6" name="図 5">
            <a:extLst>
              <a:ext uri="{FF2B5EF4-FFF2-40B4-BE49-F238E27FC236}">
                <a16:creationId xmlns:a16="http://schemas.microsoft.com/office/drawing/2014/main" id="{64E9039B-EC63-4EDF-958C-BE052F436A23}"/>
              </a:ext>
            </a:extLst>
          </p:cNvPr>
          <p:cNvPicPr>
            <a:picLocks noChangeAspect="1"/>
          </p:cNvPicPr>
          <p:nvPr/>
        </p:nvPicPr>
        <p:blipFill>
          <a:blip r:embed="rId3"/>
          <a:stretch>
            <a:fillRect/>
          </a:stretch>
        </p:blipFill>
        <p:spPr>
          <a:xfrm>
            <a:off x="1063382" y="4741201"/>
            <a:ext cx="10898121" cy="952633"/>
          </a:xfrm>
          <a:prstGeom prst="rect">
            <a:avLst/>
          </a:prstGeom>
        </p:spPr>
      </p:pic>
    </p:spTree>
    <p:extLst>
      <p:ext uri="{BB962C8B-B14F-4D97-AF65-F5344CB8AC3E}">
        <p14:creationId xmlns:p14="http://schemas.microsoft.com/office/powerpoint/2010/main" val="4232653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B2AE49-134F-4659-8F07-D670A301353F}"/>
              </a:ext>
            </a:extLst>
          </p:cNvPr>
          <p:cNvSpPr>
            <a:spLocks noGrp="1"/>
          </p:cNvSpPr>
          <p:nvPr>
            <p:ph type="title"/>
          </p:nvPr>
        </p:nvSpPr>
        <p:spPr/>
        <p:txBody>
          <a:bodyPr/>
          <a:lstStyle/>
          <a:p>
            <a:r>
              <a:rPr lang="en-US" altLang="ja-JP" b="1" dirty="0"/>
              <a:t>Identify Vulnerable Condition (</a:t>
            </a:r>
            <a:r>
              <a:rPr lang="ja-JP" altLang="en-US" b="1" dirty="0"/>
              <a:t>続き</a:t>
            </a:r>
            <a:r>
              <a:rPr lang="en-US" altLang="ja-JP" b="1" dirty="0"/>
              <a:t>)</a:t>
            </a:r>
            <a:endParaRPr kumimoji="1" lang="ja-JP" altLang="en-US" dirty="0"/>
          </a:p>
        </p:txBody>
      </p:sp>
      <p:sp>
        <p:nvSpPr>
          <p:cNvPr id="3" name="コンテンツ プレースホルダー 2">
            <a:extLst>
              <a:ext uri="{FF2B5EF4-FFF2-40B4-BE49-F238E27FC236}">
                <a16:creationId xmlns:a16="http://schemas.microsoft.com/office/drawing/2014/main" id="{0D4CDB8B-CE14-4192-B59D-BE7B3F2A9EEC}"/>
              </a:ext>
            </a:extLst>
          </p:cNvPr>
          <p:cNvSpPr>
            <a:spLocks noGrp="1"/>
          </p:cNvSpPr>
          <p:nvPr>
            <p:ph idx="1"/>
          </p:nvPr>
        </p:nvSpPr>
        <p:spPr>
          <a:xfrm>
            <a:off x="350125" y="1671488"/>
            <a:ext cx="10353762" cy="5148000"/>
          </a:xfrm>
        </p:spPr>
        <p:txBody>
          <a:bodyPr>
            <a:normAutofit/>
          </a:bodyPr>
          <a:lstStyle/>
          <a:p>
            <a:pPr marL="494100" indent="-457200">
              <a:buFont typeface="+mj-lt"/>
              <a:buAutoNum type="arabicPeriod" startAt="3"/>
            </a:pPr>
            <a:r>
              <a:rPr lang="en-US" altLang="ja-JP" dirty="0" err="1"/>
              <a:t>strcpy</a:t>
            </a:r>
            <a:r>
              <a:rPr lang="ja-JP" altLang="en-US" dirty="0"/>
              <a:t>にブレークポイントを設定する</a:t>
            </a:r>
            <a:endParaRPr lang="en-US" altLang="ja-JP" dirty="0"/>
          </a:p>
          <a:p>
            <a:pPr marL="871200" lvl="1" indent="-457200"/>
            <a:r>
              <a:rPr lang="ja-JP" altLang="en-US" dirty="0"/>
              <a:t>ストリップされているので、悪用できる内部ライブラリはないが、脆弱性のある関数 </a:t>
            </a:r>
            <a:r>
              <a:rPr lang="en-US" altLang="ja-JP" dirty="0" err="1"/>
              <a:t>strcpy</a:t>
            </a:r>
            <a:r>
              <a:rPr lang="en-US" altLang="ja-JP" dirty="0"/>
              <a:t>() </a:t>
            </a:r>
            <a:r>
              <a:rPr lang="ja-JP" altLang="en-US" dirty="0"/>
              <a:t>を悪用することができる</a:t>
            </a:r>
            <a:endParaRPr lang="en-US" altLang="ja-JP" dirty="0"/>
          </a:p>
        </p:txBody>
      </p:sp>
      <p:sp>
        <p:nvSpPr>
          <p:cNvPr id="4" name="フッター プレースホルダー 3">
            <a:extLst>
              <a:ext uri="{FF2B5EF4-FFF2-40B4-BE49-F238E27FC236}">
                <a16:creationId xmlns:a16="http://schemas.microsoft.com/office/drawing/2014/main" id="{8C31D421-7BE9-4B28-86D7-55255BA12C6C}"/>
              </a:ext>
            </a:extLst>
          </p:cNvPr>
          <p:cNvSpPr>
            <a:spLocks noGrp="1"/>
          </p:cNvSpPr>
          <p:nvPr>
            <p:ph type="ftr" sz="quarter" idx="11"/>
          </p:nvPr>
        </p:nvSpPr>
        <p:spPr/>
        <p:txBody>
          <a:bodyPr/>
          <a:lstStyle/>
          <a:p>
            <a:r>
              <a:rPr lang="en-US" altLang="ja-JP"/>
              <a:t>BSides Tokyo 2020</a:t>
            </a:r>
            <a:endParaRPr lang="en-US" altLang="ja-JP" dirty="0"/>
          </a:p>
        </p:txBody>
      </p:sp>
      <p:pic>
        <p:nvPicPr>
          <p:cNvPr id="5" name="図 4">
            <a:extLst>
              <a:ext uri="{FF2B5EF4-FFF2-40B4-BE49-F238E27FC236}">
                <a16:creationId xmlns:a16="http://schemas.microsoft.com/office/drawing/2014/main" id="{94914F3D-CEE3-453D-86D0-0071BCF4FD04}"/>
              </a:ext>
            </a:extLst>
          </p:cNvPr>
          <p:cNvPicPr>
            <a:picLocks noChangeAspect="1"/>
          </p:cNvPicPr>
          <p:nvPr/>
        </p:nvPicPr>
        <p:blipFill>
          <a:blip r:embed="rId2"/>
          <a:stretch>
            <a:fillRect/>
          </a:stretch>
        </p:blipFill>
        <p:spPr>
          <a:xfrm>
            <a:off x="1036208" y="2915732"/>
            <a:ext cx="8059275" cy="2048161"/>
          </a:xfrm>
          <a:prstGeom prst="rect">
            <a:avLst/>
          </a:prstGeom>
        </p:spPr>
      </p:pic>
    </p:spTree>
    <p:extLst>
      <p:ext uri="{BB962C8B-B14F-4D97-AF65-F5344CB8AC3E}">
        <p14:creationId xmlns:p14="http://schemas.microsoft.com/office/powerpoint/2010/main" val="1052746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B2AE49-134F-4659-8F07-D670A301353F}"/>
              </a:ext>
            </a:extLst>
          </p:cNvPr>
          <p:cNvSpPr>
            <a:spLocks noGrp="1"/>
          </p:cNvSpPr>
          <p:nvPr>
            <p:ph type="title"/>
          </p:nvPr>
        </p:nvSpPr>
        <p:spPr/>
        <p:txBody>
          <a:bodyPr/>
          <a:lstStyle/>
          <a:p>
            <a:r>
              <a:rPr lang="en-US" altLang="ja-JP" b="1" dirty="0"/>
              <a:t>Identify Vulnerable Condition (</a:t>
            </a:r>
            <a:r>
              <a:rPr lang="ja-JP" altLang="en-US" b="1" dirty="0"/>
              <a:t>続き</a:t>
            </a:r>
            <a:r>
              <a:rPr lang="en-US" altLang="ja-JP" b="1" dirty="0"/>
              <a:t>)</a:t>
            </a:r>
            <a:endParaRPr kumimoji="1" lang="ja-JP" altLang="en-US" dirty="0"/>
          </a:p>
        </p:txBody>
      </p:sp>
      <p:sp>
        <p:nvSpPr>
          <p:cNvPr id="3" name="コンテンツ プレースホルダー 2">
            <a:extLst>
              <a:ext uri="{FF2B5EF4-FFF2-40B4-BE49-F238E27FC236}">
                <a16:creationId xmlns:a16="http://schemas.microsoft.com/office/drawing/2014/main" id="{0D4CDB8B-CE14-4192-B59D-BE7B3F2A9EEC}"/>
              </a:ext>
            </a:extLst>
          </p:cNvPr>
          <p:cNvSpPr>
            <a:spLocks noGrp="1"/>
          </p:cNvSpPr>
          <p:nvPr>
            <p:ph idx="1"/>
          </p:nvPr>
        </p:nvSpPr>
        <p:spPr>
          <a:xfrm>
            <a:off x="340795" y="1568847"/>
            <a:ext cx="10353762" cy="5148000"/>
          </a:xfrm>
        </p:spPr>
        <p:txBody>
          <a:bodyPr>
            <a:normAutofit/>
          </a:bodyPr>
          <a:lstStyle/>
          <a:p>
            <a:pPr marL="494100" indent="-457200">
              <a:buFont typeface="+mj-lt"/>
              <a:buAutoNum type="arabicPeriod" startAt="4"/>
            </a:pPr>
            <a:r>
              <a:rPr lang="ja-JP" altLang="en-US" dirty="0"/>
              <a:t>デバッガ内でブレークポイントまで実行し、実行可能なスタックポインタ</a:t>
            </a:r>
            <a:r>
              <a:rPr lang="en-US" altLang="ja-JP" dirty="0"/>
              <a:t>(ESP)</a:t>
            </a:r>
            <a:r>
              <a:rPr lang="ja-JP" altLang="en-US" dirty="0"/>
              <a:t>を調べる</a:t>
            </a:r>
            <a:endParaRPr lang="en-US" altLang="ja-JP" dirty="0"/>
          </a:p>
        </p:txBody>
      </p:sp>
      <p:pic>
        <p:nvPicPr>
          <p:cNvPr id="7" name="図 6">
            <a:extLst>
              <a:ext uri="{FF2B5EF4-FFF2-40B4-BE49-F238E27FC236}">
                <a16:creationId xmlns:a16="http://schemas.microsoft.com/office/drawing/2014/main" id="{9CB4A3A5-123A-4256-8E38-C375AF984CF1}"/>
              </a:ext>
            </a:extLst>
          </p:cNvPr>
          <p:cNvPicPr>
            <a:picLocks noChangeAspect="1"/>
          </p:cNvPicPr>
          <p:nvPr/>
        </p:nvPicPr>
        <p:blipFill>
          <a:blip r:embed="rId3"/>
          <a:stretch>
            <a:fillRect/>
          </a:stretch>
        </p:blipFill>
        <p:spPr>
          <a:xfrm>
            <a:off x="1031521" y="1984909"/>
            <a:ext cx="9821646" cy="4391638"/>
          </a:xfrm>
          <a:prstGeom prst="rect">
            <a:avLst/>
          </a:prstGeom>
        </p:spPr>
      </p:pic>
      <p:pic>
        <p:nvPicPr>
          <p:cNvPr id="9" name="図 8">
            <a:extLst>
              <a:ext uri="{FF2B5EF4-FFF2-40B4-BE49-F238E27FC236}">
                <a16:creationId xmlns:a16="http://schemas.microsoft.com/office/drawing/2014/main" id="{C0D10E2C-507F-4A5A-B5EC-E83357B91EA4}"/>
              </a:ext>
            </a:extLst>
          </p:cNvPr>
          <p:cNvPicPr>
            <a:picLocks noChangeAspect="1"/>
          </p:cNvPicPr>
          <p:nvPr/>
        </p:nvPicPr>
        <p:blipFill>
          <a:blip r:embed="rId4"/>
          <a:stretch>
            <a:fillRect/>
          </a:stretch>
        </p:blipFill>
        <p:spPr>
          <a:xfrm>
            <a:off x="1024464" y="6176344"/>
            <a:ext cx="314369" cy="628738"/>
          </a:xfrm>
          <a:prstGeom prst="rect">
            <a:avLst/>
          </a:prstGeom>
        </p:spPr>
      </p:pic>
      <p:sp>
        <p:nvSpPr>
          <p:cNvPr id="10" name="テキスト ボックス 9">
            <a:extLst>
              <a:ext uri="{FF2B5EF4-FFF2-40B4-BE49-F238E27FC236}">
                <a16:creationId xmlns:a16="http://schemas.microsoft.com/office/drawing/2014/main" id="{252B0BB9-D6AA-4E43-8ACF-592871549EDA}"/>
              </a:ext>
            </a:extLst>
          </p:cNvPr>
          <p:cNvSpPr txBox="1"/>
          <p:nvPr/>
        </p:nvSpPr>
        <p:spPr>
          <a:xfrm>
            <a:off x="1408922" y="6298163"/>
            <a:ext cx="9821646" cy="461665"/>
          </a:xfrm>
          <a:prstGeom prst="rect">
            <a:avLst/>
          </a:prstGeom>
          <a:noFill/>
        </p:spPr>
        <p:txBody>
          <a:bodyPr wrap="square" rtlCol="0">
            <a:spAutoFit/>
          </a:bodyPr>
          <a:lstStyle/>
          <a:p>
            <a:r>
              <a:rPr kumimoji="1" lang="ja-JP" altLang="en-US" sz="1200" dirty="0"/>
              <a:t>プログラム自体への引数のようだ</a:t>
            </a:r>
            <a:r>
              <a:rPr kumimoji="1" lang="en-US" altLang="ja-JP" sz="1200" dirty="0"/>
              <a:t>...</a:t>
            </a:r>
          </a:p>
          <a:p>
            <a:r>
              <a:rPr kumimoji="1" lang="en-US" altLang="ja-JP" sz="1200" dirty="0" err="1"/>
              <a:t>strcpy</a:t>
            </a:r>
            <a:r>
              <a:rPr kumimoji="1" lang="en-US" altLang="ja-JP" sz="1200" dirty="0"/>
              <a:t>()</a:t>
            </a:r>
            <a:r>
              <a:rPr kumimoji="1" lang="ja-JP" altLang="en-US" sz="1200" dirty="0"/>
              <a:t>の第二引数のようだ</a:t>
            </a:r>
            <a:r>
              <a:rPr kumimoji="1" lang="en-US" altLang="ja-JP" sz="1200" dirty="0"/>
              <a:t>... </a:t>
            </a:r>
            <a:r>
              <a:rPr kumimoji="1" lang="ja-JP" altLang="en-US" sz="1200" dirty="0"/>
              <a:t>入力されたものを何でもプリントアウトする</a:t>
            </a:r>
            <a:r>
              <a:rPr kumimoji="1" lang="en-US" altLang="ja-JP" sz="1200" dirty="0"/>
              <a:t>(</a:t>
            </a:r>
            <a:r>
              <a:rPr kumimoji="1" lang="ja-JP" altLang="en-US" sz="1200" dirty="0"/>
              <a:t>ロード時の有効アドレス</a:t>
            </a:r>
            <a:r>
              <a:rPr kumimoji="1" lang="en-US" altLang="ja-JP" sz="1200" dirty="0"/>
              <a:t>)</a:t>
            </a:r>
            <a:endParaRPr kumimoji="1" lang="ja-JP" altLang="en-US" sz="1200" dirty="0"/>
          </a:p>
        </p:txBody>
      </p:sp>
    </p:spTree>
    <p:extLst>
      <p:ext uri="{BB962C8B-B14F-4D97-AF65-F5344CB8AC3E}">
        <p14:creationId xmlns:p14="http://schemas.microsoft.com/office/powerpoint/2010/main" val="2333894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B2AE49-134F-4659-8F07-D670A301353F}"/>
              </a:ext>
            </a:extLst>
          </p:cNvPr>
          <p:cNvSpPr>
            <a:spLocks noGrp="1"/>
          </p:cNvSpPr>
          <p:nvPr>
            <p:ph type="title"/>
          </p:nvPr>
        </p:nvSpPr>
        <p:spPr/>
        <p:txBody>
          <a:bodyPr/>
          <a:lstStyle/>
          <a:p>
            <a:r>
              <a:rPr lang="en-US" altLang="ja-JP" b="1" dirty="0"/>
              <a:t>Identify Vulnerable Condition (</a:t>
            </a:r>
            <a:r>
              <a:rPr lang="ja-JP" altLang="en-US" b="1" dirty="0"/>
              <a:t>続き</a:t>
            </a:r>
            <a:r>
              <a:rPr lang="en-US" altLang="ja-JP" b="1" dirty="0"/>
              <a:t>)</a:t>
            </a:r>
            <a:endParaRPr kumimoji="1" lang="ja-JP" altLang="en-US" dirty="0"/>
          </a:p>
        </p:txBody>
      </p:sp>
      <p:sp>
        <p:nvSpPr>
          <p:cNvPr id="3" name="コンテンツ プレースホルダー 2">
            <a:extLst>
              <a:ext uri="{FF2B5EF4-FFF2-40B4-BE49-F238E27FC236}">
                <a16:creationId xmlns:a16="http://schemas.microsoft.com/office/drawing/2014/main" id="{0D4CDB8B-CE14-4192-B59D-BE7B3F2A9EEC}"/>
              </a:ext>
            </a:extLst>
          </p:cNvPr>
          <p:cNvSpPr>
            <a:spLocks noGrp="1"/>
          </p:cNvSpPr>
          <p:nvPr>
            <p:ph idx="1"/>
          </p:nvPr>
        </p:nvSpPr>
        <p:spPr>
          <a:xfrm>
            <a:off x="350125" y="1531523"/>
            <a:ext cx="11491750" cy="5148000"/>
          </a:xfrm>
        </p:spPr>
        <p:txBody>
          <a:bodyPr>
            <a:normAutofit/>
          </a:bodyPr>
          <a:lstStyle/>
          <a:p>
            <a:pPr marL="494100" indent="-457200">
              <a:buFont typeface="+mj-lt"/>
              <a:buAutoNum type="arabicPeriod" startAt="5"/>
            </a:pPr>
            <a:r>
              <a:rPr lang="ja-JP" altLang="en-US" dirty="0"/>
              <a:t>ブレークポイントまでデバッガ内で実行し、入力を提供し、ブレークポイントまで実行して調べる</a:t>
            </a:r>
            <a:endParaRPr lang="en-US" altLang="ja-JP" dirty="0"/>
          </a:p>
        </p:txBody>
      </p:sp>
      <p:pic>
        <p:nvPicPr>
          <p:cNvPr id="6" name="図 5">
            <a:extLst>
              <a:ext uri="{FF2B5EF4-FFF2-40B4-BE49-F238E27FC236}">
                <a16:creationId xmlns:a16="http://schemas.microsoft.com/office/drawing/2014/main" id="{DA04BD7D-8801-469A-AFC5-E78A4FC9DA4D}"/>
              </a:ext>
            </a:extLst>
          </p:cNvPr>
          <p:cNvPicPr>
            <a:picLocks noChangeAspect="1"/>
          </p:cNvPicPr>
          <p:nvPr/>
        </p:nvPicPr>
        <p:blipFill>
          <a:blip r:embed="rId2"/>
          <a:stretch>
            <a:fillRect/>
          </a:stretch>
        </p:blipFill>
        <p:spPr>
          <a:xfrm>
            <a:off x="2345837" y="1962442"/>
            <a:ext cx="6192000" cy="4886094"/>
          </a:xfrm>
          <a:prstGeom prst="rect">
            <a:avLst/>
          </a:prstGeom>
        </p:spPr>
      </p:pic>
      <p:sp>
        <p:nvSpPr>
          <p:cNvPr id="7" name="吹き出し: 折線 6">
            <a:extLst>
              <a:ext uri="{FF2B5EF4-FFF2-40B4-BE49-F238E27FC236}">
                <a16:creationId xmlns:a16="http://schemas.microsoft.com/office/drawing/2014/main" id="{0768F71C-CD17-4B02-A47B-BACD286A35E3}"/>
              </a:ext>
            </a:extLst>
          </p:cNvPr>
          <p:cNvSpPr/>
          <p:nvPr/>
        </p:nvSpPr>
        <p:spPr bwMode="gray">
          <a:xfrm>
            <a:off x="9260113" y="4720962"/>
            <a:ext cx="1656000" cy="436418"/>
          </a:xfrm>
          <a:prstGeom prst="borderCallout2">
            <a:avLst>
              <a:gd name="adj1" fmla="val 55096"/>
              <a:gd name="adj2" fmla="val -4487"/>
              <a:gd name="adj3" fmla="val 59372"/>
              <a:gd name="adj4" fmla="val -36564"/>
              <a:gd name="adj5" fmla="val 369353"/>
              <a:gd name="adj6" fmla="val -126183"/>
            </a:avLst>
          </a:prstGeom>
          <a:solidFill>
            <a:srgbClr val="FFFFFF"/>
          </a:solidFill>
          <a:ln>
            <a:solidFill>
              <a:srgbClr val="8786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rgbClr val="000000"/>
                </a:solidFill>
              </a:rPr>
              <a:t>第二引数</a:t>
            </a:r>
            <a:endParaRPr kumimoji="1" lang="en-US" altLang="ja-JP" sz="1200" dirty="0">
              <a:solidFill>
                <a:srgbClr val="000000"/>
              </a:solidFill>
            </a:endParaRPr>
          </a:p>
          <a:p>
            <a:pPr algn="ctr"/>
            <a:r>
              <a:rPr kumimoji="1" lang="ja-JP" altLang="en-US" sz="1200" dirty="0">
                <a:solidFill>
                  <a:srgbClr val="000000"/>
                </a:solidFill>
              </a:rPr>
              <a:t> 標準出力に書かれる</a:t>
            </a:r>
          </a:p>
        </p:txBody>
      </p:sp>
    </p:spTree>
    <p:extLst>
      <p:ext uri="{BB962C8B-B14F-4D97-AF65-F5344CB8AC3E}">
        <p14:creationId xmlns:p14="http://schemas.microsoft.com/office/powerpoint/2010/main" val="3306852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73E1B99F-44FE-4D6E-9405-9819EB7F6238}"/>
              </a:ext>
            </a:extLst>
          </p:cNvPr>
          <p:cNvSpPr>
            <a:spLocks noGrp="1"/>
          </p:cNvSpPr>
          <p:nvPr>
            <p:ph type="title"/>
          </p:nvPr>
        </p:nvSpPr>
        <p:spPr/>
        <p:txBody>
          <a:bodyPr/>
          <a:lstStyle/>
          <a:p>
            <a:r>
              <a:rPr lang="en-US" altLang="ja-JP" b="1" dirty="0"/>
              <a:t>Determine EIP Offset</a:t>
            </a:r>
            <a:endParaRPr kumimoji="1" lang="ja-JP" altLang="en-US" b="1" dirty="0"/>
          </a:p>
        </p:txBody>
      </p:sp>
      <p:sp>
        <p:nvSpPr>
          <p:cNvPr id="6" name="コンテンツ プレースホルダー 5">
            <a:extLst>
              <a:ext uri="{FF2B5EF4-FFF2-40B4-BE49-F238E27FC236}">
                <a16:creationId xmlns:a16="http://schemas.microsoft.com/office/drawing/2014/main" id="{89F7AAF9-BA7B-4B96-92EE-3987C0690B16}"/>
              </a:ext>
            </a:extLst>
          </p:cNvPr>
          <p:cNvSpPr>
            <a:spLocks noGrp="1"/>
          </p:cNvSpPr>
          <p:nvPr>
            <p:ph idx="1"/>
          </p:nvPr>
        </p:nvSpPr>
        <p:spPr>
          <a:xfrm>
            <a:off x="363288" y="1583152"/>
            <a:ext cx="10353762" cy="4572000"/>
          </a:xfrm>
        </p:spPr>
        <p:txBody>
          <a:bodyPr>
            <a:normAutofit/>
          </a:bodyPr>
          <a:lstStyle/>
          <a:p>
            <a:pPr marL="494100" indent="-457200">
              <a:buFont typeface="+mj-lt"/>
              <a:buAutoNum type="arabicPeriod"/>
            </a:pPr>
            <a:r>
              <a:rPr lang="ja-JP" altLang="en-US" dirty="0"/>
              <a:t>バイナリをロードした状態でデバッガを起動し、パターンを作成する</a:t>
            </a:r>
            <a:endParaRPr lang="en-US" altLang="ja-JP" dirty="0"/>
          </a:p>
          <a:p>
            <a:pPr lvl="1"/>
            <a:r>
              <a:rPr lang="en-US" altLang="ja-JP" dirty="0" err="1"/>
              <a:t>gdb-peda</a:t>
            </a:r>
            <a:r>
              <a:rPr lang="en-US" altLang="ja-JP" dirty="0"/>
              <a:t>$ </a:t>
            </a:r>
            <a:r>
              <a:rPr lang="en-US" altLang="ja-JP" dirty="0" err="1"/>
              <a:t>pattern_create</a:t>
            </a:r>
            <a:r>
              <a:rPr lang="ja-JP" altLang="en-US" dirty="0"/>
              <a:t>　</a:t>
            </a:r>
            <a:r>
              <a:rPr lang="en-US" altLang="ja-JP" dirty="0"/>
              <a:t>400</a:t>
            </a:r>
          </a:p>
          <a:p>
            <a:pPr marL="415800" indent="-342900">
              <a:buFont typeface="+mj-lt"/>
              <a:buAutoNum type="arabicPeriod"/>
            </a:pPr>
            <a:endParaRPr lang="en-US" altLang="ja-JP" dirty="0"/>
          </a:p>
          <a:p>
            <a:pPr marL="415800" indent="-342900">
              <a:buFont typeface="+mj-lt"/>
              <a:buAutoNum type="arabicPeriod"/>
            </a:pPr>
            <a:endParaRPr lang="en-US" altLang="ja-JP" dirty="0"/>
          </a:p>
          <a:p>
            <a:pPr marL="415800" indent="-342900">
              <a:buFont typeface="+mj-lt"/>
              <a:buAutoNum type="arabicPeriod"/>
            </a:pPr>
            <a:endParaRPr lang="en-US" altLang="ja-JP" dirty="0"/>
          </a:p>
          <a:p>
            <a:pPr marL="415800" indent="-342900">
              <a:buFont typeface="+mj-lt"/>
              <a:buAutoNum type="arabicPeriod"/>
            </a:pPr>
            <a:endParaRPr lang="en-US" altLang="ja-JP" dirty="0"/>
          </a:p>
          <a:p>
            <a:pPr marL="415800" indent="-342900">
              <a:buFont typeface="+mj-lt"/>
              <a:buAutoNum type="arabicPeriod"/>
            </a:pPr>
            <a:endParaRPr lang="en-US" altLang="ja-JP" dirty="0"/>
          </a:p>
          <a:p>
            <a:pPr marL="415800" indent="-342900">
              <a:buFont typeface="+mj-lt"/>
              <a:buAutoNum type="arabicPeriod"/>
            </a:pPr>
            <a:endParaRPr lang="en-US" altLang="ja-JP" dirty="0"/>
          </a:p>
          <a:p>
            <a:pPr marL="415800" indent="-342900">
              <a:buFont typeface="+mj-lt"/>
              <a:buAutoNum type="arabicPeriod"/>
            </a:pPr>
            <a:r>
              <a:rPr lang="ja-JP" altLang="en-US" dirty="0"/>
              <a:t>パターンオフセットの計算</a:t>
            </a:r>
          </a:p>
          <a:p>
            <a:pPr lvl="1"/>
            <a:r>
              <a:rPr lang="en-US" altLang="ja-JP" dirty="0" err="1"/>
              <a:t>gdb-peda</a:t>
            </a:r>
            <a:r>
              <a:rPr lang="en-US" altLang="ja-JP" dirty="0"/>
              <a:t>$ pattern_offset0x5a254177</a:t>
            </a:r>
          </a:p>
          <a:p>
            <a:pPr marL="792900" lvl="1" indent="-342900">
              <a:buFont typeface="+mj-lt"/>
              <a:buAutoNum type="alphaLcPeriod"/>
            </a:pPr>
            <a:endParaRPr lang="en-US" altLang="ja-JP" dirty="0"/>
          </a:p>
          <a:p>
            <a:pPr marL="871200" lvl="1" indent="-457200">
              <a:buFont typeface="+mj-lt"/>
              <a:buAutoNum type="alphaLcPeriod"/>
            </a:pPr>
            <a:endParaRPr lang="en-US" altLang="ja-JP" dirty="0"/>
          </a:p>
          <a:p>
            <a:pPr marL="756900" lvl="1" indent="-342900">
              <a:buFont typeface="+mj-lt"/>
              <a:buAutoNum type="alphaLcPeriod"/>
            </a:pPr>
            <a:endParaRPr lang="en-US" altLang="ja-JP" dirty="0"/>
          </a:p>
        </p:txBody>
      </p:sp>
      <p:pic>
        <p:nvPicPr>
          <p:cNvPr id="8" name="図 7">
            <a:extLst>
              <a:ext uri="{FF2B5EF4-FFF2-40B4-BE49-F238E27FC236}">
                <a16:creationId xmlns:a16="http://schemas.microsoft.com/office/drawing/2014/main" id="{96AF296C-7713-405B-84AA-BF542A42223A}"/>
              </a:ext>
            </a:extLst>
          </p:cNvPr>
          <p:cNvPicPr>
            <a:picLocks noChangeAspect="1"/>
          </p:cNvPicPr>
          <p:nvPr/>
        </p:nvPicPr>
        <p:blipFill>
          <a:blip r:embed="rId3"/>
          <a:stretch>
            <a:fillRect/>
          </a:stretch>
        </p:blipFill>
        <p:spPr>
          <a:xfrm>
            <a:off x="924443" y="2464376"/>
            <a:ext cx="5040000" cy="2526515"/>
          </a:xfrm>
          <a:prstGeom prst="rect">
            <a:avLst/>
          </a:prstGeom>
        </p:spPr>
      </p:pic>
      <p:pic>
        <p:nvPicPr>
          <p:cNvPr id="9" name="図 8">
            <a:extLst>
              <a:ext uri="{FF2B5EF4-FFF2-40B4-BE49-F238E27FC236}">
                <a16:creationId xmlns:a16="http://schemas.microsoft.com/office/drawing/2014/main" id="{6200CB17-4A5D-451A-8599-EF3FFB3DE16A}"/>
              </a:ext>
            </a:extLst>
          </p:cNvPr>
          <p:cNvPicPr>
            <a:picLocks noChangeAspect="1"/>
          </p:cNvPicPr>
          <p:nvPr/>
        </p:nvPicPr>
        <p:blipFill>
          <a:blip r:embed="rId4"/>
          <a:stretch>
            <a:fillRect/>
          </a:stretch>
        </p:blipFill>
        <p:spPr>
          <a:xfrm>
            <a:off x="1283322" y="6016519"/>
            <a:ext cx="3276600" cy="361950"/>
          </a:xfrm>
          <a:prstGeom prst="rect">
            <a:avLst/>
          </a:prstGeom>
        </p:spPr>
      </p:pic>
      <p:pic>
        <p:nvPicPr>
          <p:cNvPr id="10" name="図 9">
            <a:extLst>
              <a:ext uri="{FF2B5EF4-FFF2-40B4-BE49-F238E27FC236}">
                <a16:creationId xmlns:a16="http://schemas.microsoft.com/office/drawing/2014/main" id="{9C3B2889-656D-47F1-9B6E-37EA1791CE02}"/>
              </a:ext>
            </a:extLst>
          </p:cNvPr>
          <p:cNvPicPr>
            <a:picLocks noChangeAspect="1"/>
          </p:cNvPicPr>
          <p:nvPr/>
        </p:nvPicPr>
        <p:blipFill>
          <a:blip r:embed="rId5"/>
          <a:stretch>
            <a:fillRect/>
          </a:stretch>
        </p:blipFill>
        <p:spPr>
          <a:xfrm>
            <a:off x="6129797" y="2888114"/>
            <a:ext cx="6077412" cy="3528000"/>
          </a:xfrm>
          <a:prstGeom prst="rect">
            <a:avLst/>
          </a:prstGeom>
        </p:spPr>
      </p:pic>
      <p:cxnSp>
        <p:nvCxnSpPr>
          <p:cNvPr id="12" name="直線矢印コネクタ 11">
            <a:extLst>
              <a:ext uri="{FF2B5EF4-FFF2-40B4-BE49-F238E27FC236}">
                <a16:creationId xmlns:a16="http://schemas.microsoft.com/office/drawing/2014/main" id="{5D1ECC1E-22D5-48B4-B99B-DA3822AD88FB}"/>
              </a:ext>
            </a:extLst>
          </p:cNvPr>
          <p:cNvCxnSpPr>
            <a:cxnSpLocks/>
          </p:cNvCxnSpPr>
          <p:nvPr/>
        </p:nvCxnSpPr>
        <p:spPr bwMode="gray">
          <a:xfrm>
            <a:off x="4725276" y="6154651"/>
            <a:ext cx="1239167" cy="0"/>
          </a:xfrm>
          <a:prstGeom prst="straightConnector1">
            <a:avLst/>
          </a:prstGeom>
          <a:ln w="28575">
            <a:solidFill>
              <a:srgbClr val="E8E8E6"/>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05F214D6-8CDA-43FE-AC13-8DF4310DFB87}"/>
              </a:ext>
            </a:extLst>
          </p:cNvPr>
          <p:cNvSpPr txBox="1"/>
          <p:nvPr/>
        </p:nvSpPr>
        <p:spPr>
          <a:xfrm>
            <a:off x="1036415" y="6525542"/>
            <a:ext cx="10954139" cy="308418"/>
          </a:xfrm>
          <a:prstGeom prst="rect">
            <a:avLst/>
          </a:prstGeom>
          <a:noFill/>
        </p:spPr>
        <p:txBody>
          <a:bodyPr wrap="square" rtlCol="0">
            <a:spAutoFit/>
          </a:bodyPr>
          <a:lstStyle/>
          <a:p>
            <a:pPr algn="r"/>
            <a:r>
              <a:rPr kumimoji="1" lang="ja-JP" altLang="en-US" dirty="0"/>
              <a:t>オーバーフロー条件までのオフセットが</a:t>
            </a:r>
            <a:r>
              <a:rPr kumimoji="1" lang="en-US" altLang="ja-JP" dirty="0"/>
              <a:t>390</a:t>
            </a:r>
            <a:r>
              <a:rPr kumimoji="1" lang="ja-JP" altLang="en-US" dirty="0"/>
              <a:t>文字であることが分かったので，この情報を参考に</a:t>
            </a:r>
            <a:r>
              <a:rPr kumimoji="1" lang="en-US" altLang="ja-JP" dirty="0"/>
              <a:t>EIP</a:t>
            </a:r>
            <a:r>
              <a:rPr kumimoji="1" lang="ja-JP" altLang="en-US" dirty="0"/>
              <a:t>をコントロールしてみよう</a:t>
            </a:r>
          </a:p>
        </p:txBody>
      </p:sp>
    </p:spTree>
    <p:extLst>
      <p:ext uri="{BB962C8B-B14F-4D97-AF65-F5344CB8AC3E}">
        <p14:creationId xmlns:p14="http://schemas.microsoft.com/office/powerpoint/2010/main" val="2907284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C10C16EB-FE20-44F1-B674-83F48714FF64}"/>
              </a:ext>
            </a:extLst>
          </p:cNvPr>
          <p:cNvSpPr>
            <a:spLocks noGrp="1"/>
          </p:cNvSpPr>
          <p:nvPr>
            <p:ph type="title"/>
          </p:nvPr>
        </p:nvSpPr>
        <p:spPr/>
        <p:txBody>
          <a:bodyPr>
            <a:normAutofit/>
          </a:bodyPr>
          <a:lstStyle/>
          <a:p>
            <a:r>
              <a:rPr kumimoji="1" lang="en-US" altLang="ja-JP" sz="4000" b="1" dirty="0">
                <a:effectLst/>
              </a:rPr>
              <a:t>Content</a:t>
            </a:r>
            <a:endParaRPr kumimoji="1" lang="ja-JP" altLang="en-US" sz="4000" b="1" dirty="0">
              <a:effectLst/>
            </a:endParaRPr>
          </a:p>
        </p:txBody>
      </p:sp>
      <p:sp>
        <p:nvSpPr>
          <p:cNvPr id="8" name="コンテンツ プレースホルダー 7">
            <a:extLst>
              <a:ext uri="{FF2B5EF4-FFF2-40B4-BE49-F238E27FC236}">
                <a16:creationId xmlns:a16="http://schemas.microsoft.com/office/drawing/2014/main" id="{02EC9093-6305-4F3D-9876-DE63E2AD52EF}"/>
              </a:ext>
            </a:extLst>
          </p:cNvPr>
          <p:cNvSpPr>
            <a:spLocks noGrp="1"/>
          </p:cNvSpPr>
          <p:nvPr>
            <p:ph idx="1"/>
          </p:nvPr>
        </p:nvSpPr>
        <p:spPr>
          <a:xfrm>
            <a:off x="913795" y="1732448"/>
            <a:ext cx="10353762" cy="4572000"/>
          </a:xfrm>
        </p:spPr>
        <p:txBody>
          <a:bodyPr>
            <a:normAutofit lnSpcReduction="10000"/>
          </a:bodyPr>
          <a:lstStyle/>
          <a:p>
            <a:r>
              <a:rPr lang="en-US" altLang="ja-JP" sz="2400" dirty="0"/>
              <a:t>About …</a:t>
            </a:r>
          </a:p>
          <a:p>
            <a:r>
              <a:rPr lang="en-US" altLang="ja-JP" sz="2400" dirty="0"/>
              <a:t>Overview</a:t>
            </a:r>
          </a:p>
          <a:p>
            <a:pPr lvl="1"/>
            <a:r>
              <a:rPr lang="en-US" altLang="ja-JP" dirty="0"/>
              <a:t>What is a buffer overflow?</a:t>
            </a:r>
          </a:p>
          <a:p>
            <a:pPr lvl="1"/>
            <a:r>
              <a:rPr lang="en-US" altLang="ja-JP" dirty="0"/>
              <a:t>Do Buffer overflows still matter?</a:t>
            </a:r>
          </a:p>
          <a:p>
            <a:pPr lvl="1"/>
            <a:r>
              <a:rPr lang="en-US" altLang="ja-JP" dirty="0"/>
              <a:t>Statistics</a:t>
            </a:r>
          </a:p>
          <a:p>
            <a:r>
              <a:rPr lang="en-US" altLang="ja-JP" sz="2400" dirty="0"/>
              <a:t>High-Level Exploit Steps</a:t>
            </a:r>
          </a:p>
          <a:p>
            <a:pPr lvl="1"/>
            <a:r>
              <a:rPr lang="en-US" altLang="ja-JP" dirty="0"/>
              <a:t>Finding Buffer Overflows</a:t>
            </a:r>
          </a:p>
          <a:p>
            <a:pPr lvl="1"/>
            <a:r>
              <a:rPr lang="en-US" altLang="ja-JP" dirty="0"/>
              <a:t>Identify the Vulnerable Condition</a:t>
            </a:r>
          </a:p>
          <a:p>
            <a:pPr lvl="1"/>
            <a:r>
              <a:rPr lang="en-US" altLang="ja-JP" dirty="0"/>
              <a:t>Determine EIP Offset</a:t>
            </a:r>
          </a:p>
          <a:p>
            <a:pPr lvl="1"/>
            <a:r>
              <a:rPr lang="en-US" altLang="ja-JP" dirty="0"/>
              <a:t>Develop Exploit</a:t>
            </a:r>
          </a:p>
          <a:p>
            <a:r>
              <a:rPr lang="en-US" altLang="ja-JP" sz="2400" dirty="0"/>
              <a:t>Defenses</a:t>
            </a:r>
            <a:endParaRPr lang="en-US" altLang="ja-JP" sz="1800" dirty="0"/>
          </a:p>
        </p:txBody>
      </p:sp>
      <p:sp>
        <p:nvSpPr>
          <p:cNvPr id="2" name="フッター プレースホルダー 1">
            <a:extLst>
              <a:ext uri="{FF2B5EF4-FFF2-40B4-BE49-F238E27FC236}">
                <a16:creationId xmlns:a16="http://schemas.microsoft.com/office/drawing/2014/main" id="{52725096-E48E-4D03-AEFC-698C350D4A38}"/>
              </a:ext>
            </a:extLst>
          </p:cNvPr>
          <p:cNvSpPr>
            <a:spLocks noGrp="1"/>
          </p:cNvSpPr>
          <p:nvPr>
            <p:ph type="ftr" sz="quarter" idx="11"/>
          </p:nvPr>
        </p:nvSpPr>
        <p:spPr>
          <a:xfrm>
            <a:off x="913795" y="6483933"/>
            <a:ext cx="6672865" cy="365125"/>
          </a:xfrm>
        </p:spPr>
        <p:txBody>
          <a:bodyPr/>
          <a:lstStyle/>
          <a:p>
            <a:r>
              <a:rPr lang="en-US" altLang="ja-JP"/>
              <a:t>BSides Tokyo 2020</a:t>
            </a:r>
            <a:endParaRPr lang="de-DE" altLang="ja-JP" dirty="0"/>
          </a:p>
        </p:txBody>
      </p:sp>
    </p:spTree>
    <p:extLst>
      <p:ext uri="{BB962C8B-B14F-4D97-AF65-F5344CB8AC3E}">
        <p14:creationId xmlns:p14="http://schemas.microsoft.com/office/powerpoint/2010/main" val="3313079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73E1B99F-44FE-4D6E-9405-9819EB7F6238}"/>
              </a:ext>
            </a:extLst>
          </p:cNvPr>
          <p:cNvSpPr>
            <a:spLocks noGrp="1"/>
          </p:cNvSpPr>
          <p:nvPr>
            <p:ph type="title"/>
          </p:nvPr>
        </p:nvSpPr>
        <p:spPr/>
        <p:txBody>
          <a:bodyPr>
            <a:normAutofit/>
          </a:bodyPr>
          <a:lstStyle/>
          <a:p>
            <a:r>
              <a:rPr lang="en-US" altLang="ja-JP" b="1" dirty="0"/>
              <a:t>Determine EIP Offset</a:t>
            </a:r>
            <a:r>
              <a:rPr lang="ja-JP" altLang="en-US" b="1" dirty="0"/>
              <a:t>（続き）</a:t>
            </a:r>
            <a:endParaRPr kumimoji="1" lang="ja-JP" altLang="en-US" b="1" dirty="0"/>
          </a:p>
        </p:txBody>
      </p:sp>
      <p:sp>
        <p:nvSpPr>
          <p:cNvPr id="6" name="コンテンツ プレースホルダー 5">
            <a:extLst>
              <a:ext uri="{FF2B5EF4-FFF2-40B4-BE49-F238E27FC236}">
                <a16:creationId xmlns:a16="http://schemas.microsoft.com/office/drawing/2014/main" id="{89F7AAF9-BA7B-4B96-92EE-3987C0690B16}"/>
              </a:ext>
            </a:extLst>
          </p:cNvPr>
          <p:cNvSpPr>
            <a:spLocks noGrp="1"/>
          </p:cNvSpPr>
          <p:nvPr>
            <p:ph idx="1"/>
          </p:nvPr>
        </p:nvSpPr>
        <p:spPr>
          <a:xfrm>
            <a:off x="363288" y="1583152"/>
            <a:ext cx="10353762" cy="4572000"/>
          </a:xfrm>
        </p:spPr>
        <p:txBody>
          <a:bodyPr>
            <a:normAutofit/>
          </a:bodyPr>
          <a:lstStyle/>
          <a:p>
            <a:pPr marL="494100" indent="-457200">
              <a:buFont typeface="+mj-lt"/>
              <a:buAutoNum type="arabicPeriod" startAt="3"/>
            </a:pPr>
            <a:r>
              <a:rPr lang="en-US" altLang="ja-JP" dirty="0"/>
              <a:t>390+</a:t>
            </a:r>
            <a:r>
              <a:rPr lang="ja-JP" altLang="en-US" dirty="0"/>
              <a:t> の文字を注入する</a:t>
            </a:r>
            <a:r>
              <a:rPr lang="en-US" altLang="ja-JP" dirty="0"/>
              <a:t>python</a:t>
            </a:r>
            <a:r>
              <a:rPr lang="ja-JP" altLang="en-US" dirty="0"/>
              <a:t>スクリプトを作成</a:t>
            </a:r>
            <a:endParaRPr lang="en-US" altLang="ja-JP" dirty="0"/>
          </a:p>
          <a:p>
            <a:pPr marL="415800" indent="-342900">
              <a:buFont typeface="+mj-lt"/>
              <a:buAutoNum type="arabicPeriod" startAt="3"/>
            </a:pPr>
            <a:endParaRPr lang="en-US" altLang="ja-JP" dirty="0"/>
          </a:p>
          <a:p>
            <a:pPr marL="415800" indent="-342900">
              <a:buFont typeface="+mj-lt"/>
              <a:buAutoNum type="arabicPeriod" startAt="3"/>
            </a:pPr>
            <a:endParaRPr lang="en-US" altLang="ja-JP" dirty="0"/>
          </a:p>
          <a:p>
            <a:pPr marL="415800" indent="-342900">
              <a:buFont typeface="+mj-lt"/>
              <a:buAutoNum type="arabicPeriod" startAt="3"/>
            </a:pPr>
            <a:endParaRPr lang="en-US" altLang="ja-JP" dirty="0"/>
          </a:p>
          <a:p>
            <a:pPr marL="415800" indent="-342900">
              <a:buFont typeface="+mj-lt"/>
              <a:buAutoNum type="arabicPeriod" startAt="3"/>
            </a:pPr>
            <a:endParaRPr lang="en-US" altLang="ja-JP" dirty="0"/>
          </a:p>
          <a:p>
            <a:pPr marL="415800" indent="-342900">
              <a:buFont typeface="+mj-lt"/>
              <a:buAutoNum type="arabicPeriod" startAt="3"/>
            </a:pPr>
            <a:endParaRPr lang="en-US" altLang="ja-JP" dirty="0"/>
          </a:p>
          <a:p>
            <a:pPr marL="415800" indent="-342900">
              <a:buFont typeface="+mj-lt"/>
              <a:buAutoNum type="arabicPeriod" startAt="3"/>
            </a:pPr>
            <a:endParaRPr lang="en-US" altLang="ja-JP" dirty="0"/>
          </a:p>
          <a:p>
            <a:pPr marL="871200" lvl="1" indent="-457200">
              <a:buFont typeface="+mj-lt"/>
              <a:buAutoNum type="alphaLcPeriod"/>
            </a:pPr>
            <a:endParaRPr lang="en-US" altLang="ja-JP" dirty="0"/>
          </a:p>
          <a:p>
            <a:pPr marL="756900" lvl="1" indent="-342900">
              <a:buFont typeface="+mj-lt"/>
              <a:buAutoNum type="alphaLcPeriod"/>
            </a:pPr>
            <a:endParaRPr lang="en-US" altLang="ja-JP" dirty="0"/>
          </a:p>
        </p:txBody>
      </p:sp>
      <p:pic>
        <p:nvPicPr>
          <p:cNvPr id="2" name="図 1">
            <a:extLst>
              <a:ext uri="{FF2B5EF4-FFF2-40B4-BE49-F238E27FC236}">
                <a16:creationId xmlns:a16="http://schemas.microsoft.com/office/drawing/2014/main" id="{A9D9E133-F329-4F58-8C99-3D4ED3AEFA02}"/>
              </a:ext>
            </a:extLst>
          </p:cNvPr>
          <p:cNvPicPr>
            <a:picLocks noChangeAspect="1"/>
          </p:cNvPicPr>
          <p:nvPr/>
        </p:nvPicPr>
        <p:blipFill>
          <a:blip r:embed="rId3"/>
          <a:stretch>
            <a:fillRect/>
          </a:stretch>
        </p:blipFill>
        <p:spPr>
          <a:xfrm>
            <a:off x="1036413" y="2251501"/>
            <a:ext cx="1545251" cy="936000"/>
          </a:xfrm>
          <a:prstGeom prst="rect">
            <a:avLst/>
          </a:prstGeom>
        </p:spPr>
      </p:pic>
      <p:pic>
        <p:nvPicPr>
          <p:cNvPr id="3" name="図 2">
            <a:extLst>
              <a:ext uri="{FF2B5EF4-FFF2-40B4-BE49-F238E27FC236}">
                <a16:creationId xmlns:a16="http://schemas.microsoft.com/office/drawing/2014/main" id="{35F42BC4-2E4D-4118-AF99-A46390B79BEF}"/>
              </a:ext>
            </a:extLst>
          </p:cNvPr>
          <p:cNvPicPr>
            <a:picLocks noChangeAspect="1"/>
          </p:cNvPicPr>
          <p:nvPr/>
        </p:nvPicPr>
        <p:blipFill>
          <a:blip r:embed="rId4"/>
          <a:stretch>
            <a:fillRect/>
          </a:stretch>
        </p:blipFill>
        <p:spPr>
          <a:xfrm>
            <a:off x="1070733" y="3271692"/>
            <a:ext cx="5450251" cy="1471168"/>
          </a:xfrm>
          <a:prstGeom prst="rect">
            <a:avLst/>
          </a:prstGeom>
        </p:spPr>
      </p:pic>
      <p:pic>
        <p:nvPicPr>
          <p:cNvPr id="4" name="図 3">
            <a:extLst>
              <a:ext uri="{FF2B5EF4-FFF2-40B4-BE49-F238E27FC236}">
                <a16:creationId xmlns:a16="http://schemas.microsoft.com/office/drawing/2014/main" id="{AD0DC1A7-D2C6-405F-8AC0-57B659BDF387}"/>
              </a:ext>
            </a:extLst>
          </p:cNvPr>
          <p:cNvPicPr>
            <a:picLocks noChangeAspect="1"/>
          </p:cNvPicPr>
          <p:nvPr/>
        </p:nvPicPr>
        <p:blipFill>
          <a:blip r:embed="rId5"/>
          <a:stretch>
            <a:fillRect/>
          </a:stretch>
        </p:blipFill>
        <p:spPr>
          <a:xfrm>
            <a:off x="1070730" y="4844506"/>
            <a:ext cx="2644500" cy="436500"/>
          </a:xfrm>
          <a:prstGeom prst="rect">
            <a:avLst/>
          </a:prstGeom>
        </p:spPr>
      </p:pic>
      <p:sp>
        <p:nvSpPr>
          <p:cNvPr id="13" name="フッター プレースホルダー 3">
            <a:extLst>
              <a:ext uri="{FF2B5EF4-FFF2-40B4-BE49-F238E27FC236}">
                <a16:creationId xmlns:a16="http://schemas.microsoft.com/office/drawing/2014/main" id="{AB56CCE6-1D03-451E-8F22-8821093FF301}"/>
              </a:ext>
            </a:extLst>
          </p:cNvPr>
          <p:cNvSpPr>
            <a:spLocks noGrp="1"/>
          </p:cNvSpPr>
          <p:nvPr>
            <p:ph type="ftr" sz="quarter" idx="11"/>
          </p:nvPr>
        </p:nvSpPr>
        <p:spPr>
          <a:xfrm>
            <a:off x="913795" y="6469858"/>
            <a:ext cx="6672865" cy="365125"/>
          </a:xfrm>
        </p:spPr>
        <p:txBody>
          <a:bodyPr/>
          <a:lstStyle/>
          <a:p>
            <a:r>
              <a:rPr lang="en-US" altLang="ja-JP" dirty="0" err="1"/>
              <a:t>BSides</a:t>
            </a:r>
            <a:r>
              <a:rPr lang="en-US" altLang="ja-JP" dirty="0"/>
              <a:t> Tokyo 2020</a:t>
            </a:r>
          </a:p>
        </p:txBody>
      </p:sp>
      <p:sp>
        <p:nvSpPr>
          <p:cNvPr id="14" name="吹き出し: 折線 13">
            <a:extLst>
              <a:ext uri="{FF2B5EF4-FFF2-40B4-BE49-F238E27FC236}">
                <a16:creationId xmlns:a16="http://schemas.microsoft.com/office/drawing/2014/main" id="{546D8319-80C3-407E-ABE5-1A78FAA49D5B}"/>
              </a:ext>
            </a:extLst>
          </p:cNvPr>
          <p:cNvSpPr/>
          <p:nvPr/>
        </p:nvSpPr>
        <p:spPr bwMode="gray">
          <a:xfrm>
            <a:off x="5647969" y="2425122"/>
            <a:ext cx="1188000" cy="396000"/>
          </a:xfrm>
          <a:prstGeom prst="borderCallout2">
            <a:avLst>
              <a:gd name="adj1" fmla="val 55096"/>
              <a:gd name="adj2" fmla="val -4487"/>
              <a:gd name="adj3" fmla="val 59372"/>
              <a:gd name="adj4" fmla="val -36564"/>
              <a:gd name="adj5" fmla="val 294610"/>
              <a:gd name="adj6" fmla="val -181243"/>
            </a:avLst>
          </a:prstGeom>
          <a:solidFill>
            <a:srgbClr val="FFFFFF"/>
          </a:solidFill>
          <a:ln>
            <a:solidFill>
              <a:srgbClr val="8786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rPr>
              <a:t>バッククォート</a:t>
            </a:r>
          </a:p>
        </p:txBody>
      </p:sp>
      <p:sp>
        <p:nvSpPr>
          <p:cNvPr id="15" name="吹き出し: 折線 14">
            <a:extLst>
              <a:ext uri="{FF2B5EF4-FFF2-40B4-BE49-F238E27FC236}">
                <a16:creationId xmlns:a16="http://schemas.microsoft.com/office/drawing/2014/main" id="{FD32A413-1B64-4E77-A311-55CE041EC3C0}"/>
              </a:ext>
            </a:extLst>
          </p:cNvPr>
          <p:cNvSpPr/>
          <p:nvPr/>
        </p:nvSpPr>
        <p:spPr bwMode="gray">
          <a:xfrm>
            <a:off x="3795858" y="5644000"/>
            <a:ext cx="2073097" cy="396000"/>
          </a:xfrm>
          <a:prstGeom prst="borderCallout2">
            <a:avLst>
              <a:gd name="adj1" fmla="val 55096"/>
              <a:gd name="adj2" fmla="val -4487"/>
              <a:gd name="adj3" fmla="val 52303"/>
              <a:gd name="adj4" fmla="val -38135"/>
              <a:gd name="adj5" fmla="val -77673"/>
              <a:gd name="adj6" fmla="val -83439"/>
            </a:avLst>
          </a:prstGeom>
          <a:solidFill>
            <a:srgbClr val="FFFFFF"/>
          </a:solidFill>
          <a:ln>
            <a:solidFill>
              <a:srgbClr val="8786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rPr>
              <a:t>「</a:t>
            </a:r>
            <a:r>
              <a:rPr kumimoji="1" lang="en-US" altLang="ja-JP" sz="1200" dirty="0">
                <a:solidFill>
                  <a:schemeClr val="bg1"/>
                </a:solidFill>
              </a:rPr>
              <a:t>BBBB</a:t>
            </a:r>
            <a:r>
              <a:rPr kumimoji="1" lang="ja-JP" altLang="en-US" sz="1200" dirty="0">
                <a:solidFill>
                  <a:schemeClr val="bg1"/>
                </a:solidFill>
              </a:rPr>
              <a:t>」が</a:t>
            </a:r>
            <a:r>
              <a:rPr kumimoji="1" lang="en-US" altLang="ja-JP" sz="1200" dirty="0">
                <a:solidFill>
                  <a:schemeClr val="bg1"/>
                </a:solidFill>
              </a:rPr>
              <a:t>EIP</a:t>
            </a:r>
            <a:r>
              <a:rPr kumimoji="1" lang="ja-JP" altLang="en-US" sz="1200" dirty="0">
                <a:solidFill>
                  <a:schemeClr val="bg1"/>
                </a:solidFill>
              </a:rPr>
              <a:t>を上書き</a:t>
            </a:r>
          </a:p>
        </p:txBody>
      </p:sp>
    </p:spTree>
    <p:extLst>
      <p:ext uri="{BB962C8B-B14F-4D97-AF65-F5344CB8AC3E}">
        <p14:creationId xmlns:p14="http://schemas.microsoft.com/office/powerpoint/2010/main" val="1970853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3D79F55-5B81-4997-AFA7-1A43A38A0919}"/>
              </a:ext>
            </a:extLst>
          </p:cNvPr>
          <p:cNvSpPr>
            <a:spLocks noGrp="1"/>
          </p:cNvSpPr>
          <p:nvPr>
            <p:ph type="title"/>
          </p:nvPr>
        </p:nvSpPr>
        <p:spPr/>
        <p:txBody>
          <a:bodyPr/>
          <a:lstStyle/>
          <a:p>
            <a:r>
              <a:rPr lang="en-US" altLang="ja-JP" b="1" dirty="0"/>
              <a:t>Develop a Script To Exploit The Binary</a:t>
            </a:r>
            <a:endParaRPr kumimoji="1" lang="ja-JP" altLang="en-US" b="1" dirty="0"/>
          </a:p>
        </p:txBody>
      </p:sp>
    </p:spTree>
    <p:extLst>
      <p:ext uri="{BB962C8B-B14F-4D97-AF65-F5344CB8AC3E}">
        <p14:creationId xmlns:p14="http://schemas.microsoft.com/office/powerpoint/2010/main" val="3675551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73E1B99F-44FE-4D6E-9405-9819EB7F6238}"/>
              </a:ext>
            </a:extLst>
          </p:cNvPr>
          <p:cNvSpPr>
            <a:spLocks noGrp="1"/>
          </p:cNvSpPr>
          <p:nvPr>
            <p:ph type="title"/>
          </p:nvPr>
        </p:nvSpPr>
        <p:spPr/>
        <p:txBody>
          <a:bodyPr>
            <a:normAutofit/>
          </a:bodyPr>
          <a:lstStyle/>
          <a:p>
            <a:r>
              <a:rPr lang="en-US" altLang="ja-JP" b="1" dirty="0"/>
              <a:t>Exploit Development</a:t>
            </a:r>
            <a:endParaRPr kumimoji="1" lang="ja-JP" altLang="en-US" b="1" dirty="0"/>
          </a:p>
        </p:txBody>
      </p:sp>
      <p:sp>
        <p:nvSpPr>
          <p:cNvPr id="6" name="コンテンツ プレースホルダー 5">
            <a:extLst>
              <a:ext uri="{FF2B5EF4-FFF2-40B4-BE49-F238E27FC236}">
                <a16:creationId xmlns:a16="http://schemas.microsoft.com/office/drawing/2014/main" id="{89F7AAF9-BA7B-4B96-92EE-3987C0690B16}"/>
              </a:ext>
            </a:extLst>
          </p:cNvPr>
          <p:cNvSpPr>
            <a:spLocks noGrp="1"/>
          </p:cNvSpPr>
          <p:nvPr>
            <p:ph idx="1"/>
          </p:nvPr>
        </p:nvSpPr>
        <p:spPr>
          <a:xfrm>
            <a:off x="363287" y="1583152"/>
            <a:ext cx="11514581" cy="4572000"/>
          </a:xfrm>
        </p:spPr>
        <p:txBody>
          <a:bodyPr>
            <a:normAutofit/>
          </a:bodyPr>
          <a:lstStyle/>
          <a:p>
            <a:pPr marL="494100" indent="-457200">
              <a:buFont typeface="+mj-lt"/>
              <a:buAutoNum type="arabicPeriod"/>
            </a:pPr>
            <a:r>
              <a:rPr lang="ja-JP" altLang="en-US" dirty="0"/>
              <a:t>まずクラッシュ状態の付近を検査してみよう</a:t>
            </a:r>
            <a:endParaRPr lang="en-US" altLang="ja-JP" dirty="0"/>
          </a:p>
          <a:p>
            <a:pPr marL="415800" indent="-342900">
              <a:buFont typeface="+mj-lt"/>
              <a:buAutoNum type="arabicPeriod"/>
            </a:pPr>
            <a:endParaRPr lang="en-US" altLang="ja-JP" dirty="0"/>
          </a:p>
          <a:p>
            <a:pPr marL="415800" indent="-342900">
              <a:buFont typeface="+mj-lt"/>
              <a:buAutoNum type="arabicPeriod"/>
            </a:pPr>
            <a:endParaRPr lang="en-US" altLang="ja-JP" dirty="0"/>
          </a:p>
          <a:p>
            <a:pPr marL="415800" indent="-342900">
              <a:buFont typeface="+mj-lt"/>
              <a:buAutoNum type="arabicPeriod"/>
            </a:pPr>
            <a:endParaRPr lang="en-US" altLang="ja-JP" dirty="0"/>
          </a:p>
          <a:p>
            <a:pPr marL="415800" indent="-342900">
              <a:buFont typeface="+mj-lt"/>
              <a:buAutoNum type="arabicPeriod"/>
            </a:pPr>
            <a:endParaRPr lang="en-US" altLang="ja-JP" sz="1100" dirty="0"/>
          </a:p>
          <a:p>
            <a:pPr marL="415800" indent="-342900">
              <a:buFont typeface="+mj-lt"/>
              <a:buAutoNum type="arabicPeriod"/>
            </a:pPr>
            <a:r>
              <a:rPr lang="ja-JP" altLang="en-US" dirty="0"/>
              <a:t>以下の構造</a:t>
            </a:r>
            <a:r>
              <a:rPr lang="en-US" altLang="ja-JP" dirty="0"/>
              <a:t>/</a:t>
            </a:r>
            <a:r>
              <a:rPr lang="ja-JP" altLang="en-US" dirty="0"/>
              <a:t>入力を持つスクリプトを書こう</a:t>
            </a:r>
            <a:endParaRPr lang="en-US" altLang="ja-JP" dirty="0"/>
          </a:p>
          <a:p>
            <a:pPr lvl="1"/>
            <a:r>
              <a:rPr lang="en-US" altLang="ja-JP" dirty="0"/>
              <a:t>(NOPs)+(</a:t>
            </a:r>
            <a:r>
              <a:rPr lang="ja-JP" altLang="en-US" dirty="0"/>
              <a:t>シェルコード</a:t>
            </a:r>
            <a:r>
              <a:rPr lang="en-US" altLang="ja-JP" dirty="0"/>
              <a:t>)+(</a:t>
            </a:r>
            <a:r>
              <a:rPr lang="ja-JP" altLang="en-US" dirty="0"/>
              <a:t>バッファの先頭を指す</a:t>
            </a:r>
            <a:r>
              <a:rPr lang="en-US" altLang="ja-JP" dirty="0"/>
              <a:t>EIP</a:t>
            </a:r>
            <a:r>
              <a:rPr lang="ja-JP" altLang="en-US" dirty="0"/>
              <a:t>アドレス</a:t>
            </a:r>
            <a:r>
              <a:rPr lang="en-US" altLang="ja-JP" dirty="0"/>
              <a:t>)</a:t>
            </a:r>
          </a:p>
          <a:p>
            <a:pPr marL="494100" indent="-457200">
              <a:buFont typeface="+mj-lt"/>
              <a:buAutoNum type="arabicPeriod"/>
            </a:pPr>
            <a:r>
              <a:rPr lang="en-US" altLang="ja-JP" dirty="0"/>
              <a:t>EIP</a:t>
            </a:r>
            <a:r>
              <a:rPr lang="ja-JP" altLang="en-US" dirty="0"/>
              <a:t>アドレスが</a:t>
            </a:r>
            <a:r>
              <a:rPr lang="en-US" altLang="ja-JP" dirty="0"/>
              <a:t>call</a:t>
            </a:r>
            <a:r>
              <a:rPr lang="ja-JP" altLang="en-US" dirty="0"/>
              <a:t>されたときにブレークするバッファープレイスホルダとしてブレークポイント</a:t>
            </a:r>
            <a:r>
              <a:rPr lang="en-US" altLang="ja-JP" dirty="0" err="1"/>
              <a:t>xcc</a:t>
            </a:r>
            <a:r>
              <a:rPr lang="ja-JP" altLang="en-US" dirty="0"/>
              <a:t>を入力しよう</a:t>
            </a:r>
            <a:endParaRPr lang="en-US" altLang="ja-JP" dirty="0"/>
          </a:p>
          <a:p>
            <a:pPr marL="871200" lvl="1" indent="-457200"/>
            <a:r>
              <a:rPr lang="ja-JP" altLang="en-US" dirty="0"/>
              <a:t>最初のデバッグプロスのサポート</a:t>
            </a:r>
            <a:endParaRPr lang="en-US" altLang="ja-JP" dirty="0"/>
          </a:p>
          <a:p>
            <a:pPr marL="871200" lvl="1" indent="-457200"/>
            <a:r>
              <a:rPr lang="ja-JP" altLang="en-US" dirty="0"/>
              <a:t>実行が停止しない・</a:t>
            </a:r>
            <a:r>
              <a:rPr lang="en-US" altLang="ja-JP" dirty="0"/>
              <a:t>break</a:t>
            </a:r>
            <a:r>
              <a:rPr lang="ja-JP" altLang="en-US" dirty="0"/>
              <a:t>しないときは誤った</a:t>
            </a:r>
            <a:r>
              <a:rPr lang="en-US" altLang="ja-JP" dirty="0"/>
              <a:t>EIP</a:t>
            </a:r>
            <a:r>
              <a:rPr lang="ja-JP" altLang="en-US" dirty="0"/>
              <a:t>アドレスにジャンプ</a:t>
            </a:r>
            <a:endParaRPr lang="en-US" altLang="ja-JP" dirty="0"/>
          </a:p>
          <a:p>
            <a:pPr marL="871200" lvl="1" indent="-457200"/>
            <a:r>
              <a:rPr lang="ja-JP" altLang="en-US" dirty="0"/>
              <a:t>アドレス </a:t>
            </a:r>
            <a:r>
              <a:rPr lang="en-US" altLang="ja-JP" dirty="0"/>
              <a:t>oxbfc97af0 </a:t>
            </a:r>
            <a:r>
              <a:rPr lang="ja-JP" altLang="en-US" dirty="0"/>
              <a:t>にジャンプしてみよう</a:t>
            </a:r>
            <a:endParaRPr lang="en-US" altLang="ja-JP" dirty="0"/>
          </a:p>
        </p:txBody>
      </p:sp>
      <p:sp>
        <p:nvSpPr>
          <p:cNvPr id="13" name="フッター プレースホルダー 3">
            <a:extLst>
              <a:ext uri="{FF2B5EF4-FFF2-40B4-BE49-F238E27FC236}">
                <a16:creationId xmlns:a16="http://schemas.microsoft.com/office/drawing/2014/main" id="{AB56CCE6-1D03-451E-8F22-8821093FF301}"/>
              </a:ext>
            </a:extLst>
          </p:cNvPr>
          <p:cNvSpPr>
            <a:spLocks noGrp="1"/>
          </p:cNvSpPr>
          <p:nvPr>
            <p:ph type="ftr" sz="quarter" idx="11"/>
          </p:nvPr>
        </p:nvSpPr>
        <p:spPr>
          <a:xfrm>
            <a:off x="913795" y="6469858"/>
            <a:ext cx="6672865" cy="365125"/>
          </a:xfrm>
        </p:spPr>
        <p:txBody>
          <a:bodyPr/>
          <a:lstStyle/>
          <a:p>
            <a:r>
              <a:rPr lang="en-US" altLang="ja-JP" dirty="0" err="1"/>
              <a:t>BSides</a:t>
            </a:r>
            <a:r>
              <a:rPr lang="en-US" altLang="ja-JP" dirty="0"/>
              <a:t> Tokyo 2020</a:t>
            </a:r>
          </a:p>
        </p:txBody>
      </p:sp>
      <p:pic>
        <p:nvPicPr>
          <p:cNvPr id="7" name="図 6">
            <a:extLst>
              <a:ext uri="{FF2B5EF4-FFF2-40B4-BE49-F238E27FC236}">
                <a16:creationId xmlns:a16="http://schemas.microsoft.com/office/drawing/2014/main" id="{F78C61F2-B791-4CA3-AC5E-B198286EFB3E}"/>
              </a:ext>
            </a:extLst>
          </p:cNvPr>
          <p:cNvPicPr>
            <a:picLocks noChangeAspect="1"/>
          </p:cNvPicPr>
          <p:nvPr/>
        </p:nvPicPr>
        <p:blipFill>
          <a:blip r:embed="rId3"/>
          <a:stretch>
            <a:fillRect/>
          </a:stretch>
        </p:blipFill>
        <p:spPr>
          <a:xfrm>
            <a:off x="1006938" y="2043033"/>
            <a:ext cx="6264000" cy="1441506"/>
          </a:xfrm>
          <a:prstGeom prst="rect">
            <a:avLst/>
          </a:prstGeom>
        </p:spPr>
      </p:pic>
      <p:pic>
        <p:nvPicPr>
          <p:cNvPr id="8" name="図 7">
            <a:extLst>
              <a:ext uri="{FF2B5EF4-FFF2-40B4-BE49-F238E27FC236}">
                <a16:creationId xmlns:a16="http://schemas.microsoft.com/office/drawing/2014/main" id="{A0431F22-6F49-4095-9F4C-14BF55223012}"/>
              </a:ext>
            </a:extLst>
          </p:cNvPr>
          <p:cNvPicPr>
            <a:picLocks noChangeAspect="1"/>
          </p:cNvPicPr>
          <p:nvPr/>
        </p:nvPicPr>
        <p:blipFill>
          <a:blip r:embed="rId4"/>
          <a:stretch>
            <a:fillRect/>
          </a:stretch>
        </p:blipFill>
        <p:spPr>
          <a:xfrm>
            <a:off x="7411619" y="5254611"/>
            <a:ext cx="4676250" cy="1537774"/>
          </a:xfrm>
          <a:prstGeom prst="rect">
            <a:avLst/>
          </a:prstGeom>
        </p:spPr>
      </p:pic>
      <p:sp>
        <p:nvSpPr>
          <p:cNvPr id="12" name="吹き出し: 折線 11">
            <a:extLst>
              <a:ext uri="{FF2B5EF4-FFF2-40B4-BE49-F238E27FC236}">
                <a16:creationId xmlns:a16="http://schemas.microsoft.com/office/drawing/2014/main" id="{8E0D274A-2FBD-4D46-9361-096D780AF374}"/>
              </a:ext>
            </a:extLst>
          </p:cNvPr>
          <p:cNvSpPr/>
          <p:nvPr/>
        </p:nvSpPr>
        <p:spPr bwMode="gray">
          <a:xfrm>
            <a:off x="9164187" y="1727360"/>
            <a:ext cx="1888451" cy="713505"/>
          </a:xfrm>
          <a:prstGeom prst="borderCallout2">
            <a:avLst>
              <a:gd name="adj1" fmla="val 55096"/>
              <a:gd name="adj2" fmla="val -4487"/>
              <a:gd name="adj3" fmla="val -1211"/>
              <a:gd name="adj4" fmla="val -79887"/>
              <a:gd name="adj5" fmla="val 75710"/>
              <a:gd name="adj6" fmla="val -243618"/>
            </a:avLst>
          </a:prstGeom>
          <a:solidFill>
            <a:srgbClr val="FFFFFF"/>
          </a:solidFill>
          <a:ln>
            <a:solidFill>
              <a:srgbClr val="8786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bg1"/>
                </a:solidFill>
              </a:rPr>
              <a:t>リトルエンディアン</a:t>
            </a:r>
            <a:endParaRPr kumimoji="1" lang="en-US" altLang="ja-JP" sz="1200" dirty="0">
              <a:solidFill>
                <a:schemeClr val="bg1"/>
              </a:solidFill>
            </a:endParaRPr>
          </a:p>
          <a:p>
            <a:r>
              <a:rPr kumimoji="1" lang="ja-JP" altLang="en-US" sz="1200" dirty="0">
                <a:solidFill>
                  <a:schemeClr val="bg1"/>
                </a:solidFill>
              </a:rPr>
              <a:t>バッファが逆に表示される</a:t>
            </a:r>
          </a:p>
        </p:txBody>
      </p:sp>
      <p:sp>
        <p:nvSpPr>
          <p:cNvPr id="16" name="吹き出し: 折線 15">
            <a:extLst>
              <a:ext uri="{FF2B5EF4-FFF2-40B4-BE49-F238E27FC236}">
                <a16:creationId xmlns:a16="http://schemas.microsoft.com/office/drawing/2014/main" id="{29BB922F-0414-41A2-B8F3-7944B714167A}"/>
              </a:ext>
            </a:extLst>
          </p:cNvPr>
          <p:cNvSpPr/>
          <p:nvPr/>
        </p:nvSpPr>
        <p:spPr bwMode="gray">
          <a:xfrm>
            <a:off x="9161302" y="2771034"/>
            <a:ext cx="1888451" cy="713505"/>
          </a:xfrm>
          <a:prstGeom prst="borderCallout2">
            <a:avLst>
              <a:gd name="adj1" fmla="val 55096"/>
              <a:gd name="adj2" fmla="val -4487"/>
              <a:gd name="adj3" fmla="val -22182"/>
              <a:gd name="adj4" fmla="val -42911"/>
              <a:gd name="adj5" fmla="val -54729"/>
              <a:gd name="adj6" fmla="val -268736"/>
            </a:avLst>
          </a:prstGeom>
          <a:solidFill>
            <a:srgbClr val="FFFFFF"/>
          </a:solidFill>
          <a:ln>
            <a:solidFill>
              <a:srgbClr val="8786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bg1"/>
                </a:solidFill>
              </a:rPr>
              <a:t>バッファは </a:t>
            </a:r>
            <a:r>
              <a:rPr kumimoji="1" lang="en-US" altLang="ja-JP" sz="1200" dirty="0">
                <a:solidFill>
                  <a:schemeClr val="bg1"/>
                </a:solidFill>
              </a:rPr>
              <a:t>0xbfffec40 + 0x6 </a:t>
            </a:r>
            <a:r>
              <a:rPr kumimoji="1" lang="ja-JP" altLang="en-US" sz="1200" dirty="0">
                <a:solidFill>
                  <a:schemeClr val="bg1"/>
                </a:solidFill>
              </a:rPr>
              <a:t>から始まる</a:t>
            </a:r>
            <a:endParaRPr kumimoji="1" lang="en-US" altLang="ja-JP" sz="1200" dirty="0">
              <a:solidFill>
                <a:schemeClr val="bg1"/>
              </a:solidFill>
            </a:endParaRPr>
          </a:p>
          <a:p>
            <a:r>
              <a:rPr kumimoji="1" lang="en-US" altLang="ja-JP" sz="1200" dirty="0">
                <a:solidFill>
                  <a:schemeClr val="bg1"/>
                </a:solidFill>
              </a:rPr>
              <a:t>(bytes) = 0xbfffec46</a:t>
            </a:r>
          </a:p>
        </p:txBody>
      </p:sp>
      <p:cxnSp>
        <p:nvCxnSpPr>
          <p:cNvPr id="18" name="直線コネクタ 17">
            <a:extLst>
              <a:ext uri="{FF2B5EF4-FFF2-40B4-BE49-F238E27FC236}">
                <a16:creationId xmlns:a16="http://schemas.microsoft.com/office/drawing/2014/main" id="{F6A8EFE5-DB36-4C30-8A6C-47230E5CA794}"/>
              </a:ext>
            </a:extLst>
          </p:cNvPr>
          <p:cNvCxnSpPr/>
          <p:nvPr/>
        </p:nvCxnSpPr>
        <p:spPr bwMode="gray">
          <a:xfrm>
            <a:off x="335294" y="6298163"/>
            <a:ext cx="7011008" cy="0"/>
          </a:xfrm>
          <a:prstGeom prst="line">
            <a:avLst/>
          </a:prstGeom>
          <a:ln w="28575">
            <a:solidFill>
              <a:srgbClr val="E8E8E6"/>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117B7565-2ACA-4446-B46C-27E7632E3510}"/>
              </a:ext>
            </a:extLst>
          </p:cNvPr>
          <p:cNvCxnSpPr>
            <a:cxnSpLocks/>
          </p:cNvCxnSpPr>
          <p:nvPr/>
        </p:nvCxnSpPr>
        <p:spPr bwMode="gray">
          <a:xfrm flipH="1" flipV="1">
            <a:off x="314132" y="2612575"/>
            <a:ext cx="0" cy="3672000"/>
          </a:xfrm>
          <a:prstGeom prst="line">
            <a:avLst/>
          </a:prstGeom>
          <a:ln w="28575">
            <a:solidFill>
              <a:srgbClr val="E8E8E6"/>
            </a:solidFill>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0545E6A-96AD-4E34-AD04-1D1AA03B4E1D}"/>
              </a:ext>
            </a:extLst>
          </p:cNvPr>
          <p:cNvCxnSpPr/>
          <p:nvPr/>
        </p:nvCxnSpPr>
        <p:spPr bwMode="gray">
          <a:xfrm>
            <a:off x="314132" y="2612575"/>
            <a:ext cx="692806" cy="0"/>
          </a:xfrm>
          <a:prstGeom prst="straightConnector1">
            <a:avLst/>
          </a:prstGeom>
          <a:ln w="28575">
            <a:solidFill>
              <a:srgbClr val="EEEEE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837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C783D8B6-2DC7-44FF-9B93-BE92C6C4E15A}"/>
              </a:ext>
            </a:extLst>
          </p:cNvPr>
          <p:cNvSpPr>
            <a:spLocks noGrp="1"/>
          </p:cNvSpPr>
          <p:nvPr>
            <p:ph type="title"/>
          </p:nvPr>
        </p:nvSpPr>
        <p:spPr/>
        <p:txBody>
          <a:bodyPr/>
          <a:lstStyle/>
          <a:p>
            <a:r>
              <a:rPr lang="en-US" altLang="ja-JP" b="1" dirty="0"/>
              <a:t>Exploit Development</a:t>
            </a:r>
            <a:r>
              <a:rPr lang="ja-JP" altLang="en-US" b="1" dirty="0"/>
              <a:t>（続き）</a:t>
            </a:r>
            <a:endParaRPr kumimoji="1" lang="ja-JP" altLang="en-US" b="1" dirty="0"/>
          </a:p>
        </p:txBody>
      </p:sp>
      <p:sp>
        <p:nvSpPr>
          <p:cNvPr id="4" name="フッター プレースホルダー 3">
            <a:extLst>
              <a:ext uri="{FF2B5EF4-FFF2-40B4-BE49-F238E27FC236}">
                <a16:creationId xmlns:a16="http://schemas.microsoft.com/office/drawing/2014/main" id="{0A127DF1-0848-4992-A288-EE4B88F132D6}"/>
              </a:ext>
            </a:extLst>
          </p:cNvPr>
          <p:cNvSpPr>
            <a:spLocks noGrp="1"/>
          </p:cNvSpPr>
          <p:nvPr>
            <p:ph type="ftr" sz="quarter" idx="11"/>
          </p:nvPr>
        </p:nvSpPr>
        <p:spPr>
          <a:xfrm>
            <a:off x="913795" y="6463574"/>
            <a:ext cx="6672865" cy="365125"/>
          </a:xfrm>
        </p:spPr>
        <p:txBody>
          <a:bodyPr/>
          <a:lstStyle/>
          <a:p>
            <a:r>
              <a:rPr lang="en-US" altLang="ja-JP"/>
              <a:t>BSides Tokyo 2020</a:t>
            </a:r>
            <a:endParaRPr lang="en-US" altLang="ja-JP" dirty="0"/>
          </a:p>
        </p:txBody>
      </p:sp>
      <p:pic>
        <p:nvPicPr>
          <p:cNvPr id="8" name="図 7">
            <a:extLst>
              <a:ext uri="{FF2B5EF4-FFF2-40B4-BE49-F238E27FC236}">
                <a16:creationId xmlns:a16="http://schemas.microsoft.com/office/drawing/2014/main" id="{D96F56E4-6B14-4E8D-9015-D6BF615DC509}"/>
              </a:ext>
            </a:extLst>
          </p:cNvPr>
          <p:cNvPicPr>
            <a:picLocks noChangeAspect="1"/>
          </p:cNvPicPr>
          <p:nvPr/>
        </p:nvPicPr>
        <p:blipFill>
          <a:blip r:embed="rId2"/>
          <a:stretch>
            <a:fillRect/>
          </a:stretch>
        </p:blipFill>
        <p:spPr>
          <a:xfrm>
            <a:off x="292169" y="1756470"/>
            <a:ext cx="6224251" cy="4397334"/>
          </a:xfrm>
          <a:prstGeom prst="rect">
            <a:avLst/>
          </a:prstGeom>
        </p:spPr>
      </p:pic>
      <p:pic>
        <p:nvPicPr>
          <p:cNvPr id="9" name="図 8">
            <a:extLst>
              <a:ext uri="{FF2B5EF4-FFF2-40B4-BE49-F238E27FC236}">
                <a16:creationId xmlns:a16="http://schemas.microsoft.com/office/drawing/2014/main" id="{ADF0E5DC-2BF4-431B-BD85-EC112D64718E}"/>
              </a:ext>
            </a:extLst>
          </p:cNvPr>
          <p:cNvPicPr>
            <a:picLocks noChangeAspect="1"/>
          </p:cNvPicPr>
          <p:nvPr/>
        </p:nvPicPr>
        <p:blipFill>
          <a:blip r:embed="rId3"/>
          <a:stretch>
            <a:fillRect/>
          </a:stretch>
        </p:blipFill>
        <p:spPr>
          <a:xfrm>
            <a:off x="6543270" y="3095869"/>
            <a:ext cx="1677000" cy="2190584"/>
          </a:xfrm>
          <a:prstGeom prst="rect">
            <a:avLst/>
          </a:prstGeom>
        </p:spPr>
      </p:pic>
      <p:pic>
        <p:nvPicPr>
          <p:cNvPr id="10" name="図 9">
            <a:extLst>
              <a:ext uri="{FF2B5EF4-FFF2-40B4-BE49-F238E27FC236}">
                <a16:creationId xmlns:a16="http://schemas.microsoft.com/office/drawing/2014/main" id="{61474821-66E1-4D88-994C-98C77063C17D}"/>
              </a:ext>
            </a:extLst>
          </p:cNvPr>
          <p:cNvPicPr>
            <a:picLocks noChangeAspect="1"/>
          </p:cNvPicPr>
          <p:nvPr/>
        </p:nvPicPr>
        <p:blipFill>
          <a:blip r:embed="rId4"/>
          <a:stretch>
            <a:fillRect/>
          </a:stretch>
        </p:blipFill>
        <p:spPr>
          <a:xfrm>
            <a:off x="8247120" y="3043044"/>
            <a:ext cx="2483250" cy="2214834"/>
          </a:xfrm>
          <a:prstGeom prst="rect">
            <a:avLst/>
          </a:prstGeom>
        </p:spPr>
      </p:pic>
      <p:pic>
        <p:nvPicPr>
          <p:cNvPr id="7" name="コンテンツ プレースホルダー 6">
            <a:extLst>
              <a:ext uri="{FF2B5EF4-FFF2-40B4-BE49-F238E27FC236}">
                <a16:creationId xmlns:a16="http://schemas.microsoft.com/office/drawing/2014/main" id="{F5CB7985-089E-4BE3-B34E-F235169D3C48}"/>
              </a:ext>
            </a:extLst>
          </p:cNvPr>
          <p:cNvPicPr>
            <a:picLocks noGrp="1" noChangeAspect="1"/>
          </p:cNvPicPr>
          <p:nvPr>
            <p:ph idx="1"/>
          </p:nvPr>
        </p:nvPicPr>
        <p:blipFill>
          <a:blip r:embed="rId5"/>
          <a:stretch>
            <a:fillRect/>
          </a:stretch>
        </p:blipFill>
        <p:spPr>
          <a:xfrm>
            <a:off x="6533009" y="1771469"/>
            <a:ext cx="7449751" cy="1301418"/>
          </a:xfrm>
          <a:prstGeom prst="rect">
            <a:avLst/>
          </a:prstGeom>
        </p:spPr>
      </p:pic>
      <p:sp>
        <p:nvSpPr>
          <p:cNvPr id="11" name="吹き出し: 折線 10">
            <a:extLst>
              <a:ext uri="{FF2B5EF4-FFF2-40B4-BE49-F238E27FC236}">
                <a16:creationId xmlns:a16="http://schemas.microsoft.com/office/drawing/2014/main" id="{363E2085-AAB4-4FDC-9075-2C2F8BF8DF8B}"/>
              </a:ext>
            </a:extLst>
          </p:cNvPr>
          <p:cNvSpPr/>
          <p:nvPr/>
        </p:nvSpPr>
        <p:spPr bwMode="gray">
          <a:xfrm>
            <a:off x="4143375" y="3704192"/>
            <a:ext cx="2243255" cy="501889"/>
          </a:xfrm>
          <a:prstGeom prst="borderCallout2">
            <a:avLst>
              <a:gd name="adj1" fmla="val 55096"/>
              <a:gd name="adj2" fmla="val -4487"/>
              <a:gd name="adj3" fmla="val 55983"/>
              <a:gd name="adj4" fmla="val -19843"/>
              <a:gd name="adj5" fmla="val 459949"/>
              <a:gd name="adj6" fmla="val -124723"/>
            </a:avLst>
          </a:prstGeom>
          <a:solidFill>
            <a:srgbClr val="FFFFFF"/>
          </a:solidFill>
          <a:ln>
            <a:solidFill>
              <a:srgbClr val="8786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bg1"/>
                </a:solidFill>
              </a:rPr>
              <a:t>EIP</a:t>
            </a:r>
            <a:r>
              <a:rPr kumimoji="1" lang="ja-JP" altLang="en-US" sz="1200" dirty="0">
                <a:solidFill>
                  <a:schemeClr val="bg1"/>
                </a:solidFill>
              </a:rPr>
              <a:t>を超えた最初のアドレスで停止</a:t>
            </a:r>
          </a:p>
        </p:txBody>
      </p:sp>
      <p:sp>
        <p:nvSpPr>
          <p:cNvPr id="12" name="テキスト ボックス 11">
            <a:extLst>
              <a:ext uri="{FF2B5EF4-FFF2-40B4-BE49-F238E27FC236}">
                <a16:creationId xmlns:a16="http://schemas.microsoft.com/office/drawing/2014/main" id="{39712ACB-C449-404E-BD36-BEF181FD9413}"/>
              </a:ext>
            </a:extLst>
          </p:cNvPr>
          <p:cNvSpPr txBox="1"/>
          <p:nvPr/>
        </p:nvSpPr>
        <p:spPr>
          <a:xfrm>
            <a:off x="6781799" y="5619750"/>
            <a:ext cx="5148000" cy="524503"/>
          </a:xfrm>
          <a:prstGeom prst="rect">
            <a:avLst/>
          </a:prstGeom>
          <a:noFill/>
        </p:spPr>
        <p:txBody>
          <a:bodyPr wrap="square" rtlCol="0">
            <a:spAutoFit/>
          </a:bodyPr>
          <a:lstStyle/>
          <a:p>
            <a:r>
              <a:rPr kumimoji="1" lang="ja-JP" altLang="en-US" dirty="0"/>
              <a:t>単純なシェルコードを挿入するための</a:t>
            </a:r>
            <a:r>
              <a:rPr kumimoji="1" lang="en-US" altLang="ja-JP" dirty="0"/>
              <a:t>EIP</a:t>
            </a:r>
            <a:r>
              <a:rPr kumimoji="1" lang="ja-JP" altLang="en-US" dirty="0"/>
              <a:t>の前後にバッファスペースがあることが確認できました</a:t>
            </a:r>
          </a:p>
        </p:txBody>
      </p:sp>
    </p:spTree>
    <p:extLst>
      <p:ext uri="{BB962C8B-B14F-4D97-AF65-F5344CB8AC3E}">
        <p14:creationId xmlns:p14="http://schemas.microsoft.com/office/powerpoint/2010/main" val="1268942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5">
            <a:extLst>
              <a:ext uri="{FF2B5EF4-FFF2-40B4-BE49-F238E27FC236}">
                <a16:creationId xmlns:a16="http://schemas.microsoft.com/office/drawing/2014/main" id="{3074BD22-E48C-499A-8B86-079706A34EC3}"/>
              </a:ext>
            </a:extLst>
          </p:cNvPr>
          <p:cNvSpPr txBox="1">
            <a:spLocks/>
          </p:cNvSpPr>
          <p:nvPr/>
        </p:nvSpPr>
        <p:spPr>
          <a:xfrm>
            <a:off x="353956" y="1592482"/>
            <a:ext cx="11514581" cy="52920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kumimoji="1"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494100" indent="-457200">
              <a:buFont typeface="+mj-lt"/>
              <a:buAutoNum type="arabicPeriod" startAt="4"/>
            </a:pPr>
            <a:r>
              <a:rPr lang="en-US" altLang="ja-JP" dirty="0"/>
              <a:t>Exploit</a:t>
            </a:r>
            <a:r>
              <a:rPr lang="ja-JP" altLang="en-US" dirty="0"/>
              <a:t>のため，さらに改良</a:t>
            </a:r>
            <a:endParaRPr lang="en-US" altLang="ja-JP" dirty="0"/>
          </a:p>
          <a:p>
            <a:pPr marL="871200" lvl="1" indent="-457200"/>
            <a:r>
              <a:rPr lang="ja-JP" altLang="en-US" dirty="0"/>
              <a:t>最初の</a:t>
            </a:r>
            <a:r>
              <a:rPr lang="en-US" altLang="ja-JP" dirty="0"/>
              <a:t>50</a:t>
            </a:r>
            <a:r>
              <a:rPr lang="ja-JP" altLang="en-US" dirty="0"/>
              <a:t>バイトに </a:t>
            </a:r>
            <a:r>
              <a:rPr lang="en-US" altLang="ja-JP" dirty="0"/>
              <a:t>“NOP</a:t>
            </a:r>
            <a:r>
              <a:rPr lang="ja-JP" altLang="en-US" dirty="0"/>
              <a:t>スライド </a:t>
            </a:r>
            <a:r>
              <a:rPr lang="en-US" altLang="ja-JP" dirty="0"/>
              <a:t>”</a:t>
            </a:r>
            <a:r>
              <a:rPr lang="ja-JP" altLang="en-US" dirty="0"/>
              <a:t>を挿入して、どうなるかを確認</a:t>
            </a:r>
            <a:endParaRPr lang="en-US" altLang="ja-JP" dirty="0"/>
          </a:p>
          <a:p>
            <a:pPr marL="494100" indent="-457200"/>
            <a:endParaRPr lang="en-US" altLang="ja-JP" dirty="0"/>
          </a:p>
          <a:p>
            <a:pPr marL="494100" indent="-457200"/>
            <a:endParaRPr lang="en-US" altLang="ja-JP" dirty="0"/>
          </a:p>
          <a:p>
            <a:pPr marL="494100" indent="-457200"/>
            <a:endParaRPr lang="en-US" altLang="ja-JP" dirty="0"/>
          </a:p>
          <a:p>
            <a:pPr marL="494100" indent="-457200"/>
            <a:endParaRPr lang="en-US" altLang="ja-JP" dirty="0"/>
          </a:p>
          <a:p>
            <a:pPr marL="494100" indent="-457200"/>
            <a:endParaRPr lang="en-US" altLang="ja-JP" dirty="0"/>
          </a:p>
          <a:p>
            <a:pPr marL="494100" indent="-457200"/>
            <a:endParaRPr lang="en-US" altLang="ja-JP" dirty="0"/>
          </a:p>
          <a:p>
            <a:pPr marL="494100" indent="-457200"/>
            <a:endParaRPr lang="en-US" altLang="ja-JP" dirty="0"/>
          </a:p>
          <a:p>
            <a:pPr marL="494100" indent="-457200"/>
            <a:endParaRPr lang="en-US" altLang="ja-JP" dirty="0"/>
          </a:p>
          <a:p>
            <a:pPr marL="36900" indent="0">
              <a:buNone/>
            </a:pPr>
            <a:endParaRPr lang="en-US" altLang="ja-JP" dirty="0"/>
          </a:p>
          <a:p>
            <a:pPr marL="871200" lvl="1" indent="-457200"/>
            <a:r>
              <a:rPr lang="ja-JP" altLang="en-US" dirty="0"/>
              <a:t>次のステップでシェルコードを挿入</a:t>
            </a:r>
            <a:r>
              <a:rPr lang="en-US" altLang="ja-JP" dirty="0"/>
              <a:t> …</a:t>
            </a:r>
          </a:p>
          <a:p>
            <a:pPr marL="871200" lvl="1" indent="-457200"/>
            <a:endParaRPr lang="en-US" altLang="ja-JP" dirty="0"/>
          </a:p>
          <a:p>
            <a:pPr marL="36900" indent="0">
              <a:buNone/>
            </a:pPr>
            <a:endParaRPr lang="en-US" altLang="ja-JP" dirty="0"/>
          </a:p>
        </p:txBody>
      </p:sp>
      <p:sp>
        <p:nvSpPr>
          <p:cNvPr id="2" name="タイトル 1">
            <a:extLst>
              <a:ext uri="{FF2B5EF4-FFF2-40B4-BE49-F238E27FC236}">
                <a16:creationId xmlns:a16="http://schemas.microsoft.com/office/drawing/2014/main" id="{154DAA84-5089-43B7-9EFA-F598B58532F3}"/>
              </a:ext>
            </a:extLst>
          </p:cNvPr>
          <p:cNvSpPr>
            <a:spLocks noGrp="1"/>
          </p:cNvSpPr>
          <p:nvPr>
            <p:ph type="title"/>
          </p:nvPr>
        </p:nvSpPr>
        <p:spPr/>
        <p:txBody>
          <a:bodyPr/>
          <a:lstStyle/>
          <a:p>
            <a:r>
              <a:rPr lang="en-US" altLang="ja-JP" b="1" dirty="0"/>
              <a:t>Exploit Development</a:t>
            </a:r>
            <a:r>
              <a:rPr lang="ja-JP" altLang="en-US" b="1" dirty="0"/>
              <a:t>（続き）</a:t>
            </a:r>
            <a:endParaRPr kumimoji="1" lang="ja-JP" altLang="en-US" dirty="0"/>
          </a:p>
        </p:txBody>
      </p:sp>
      <p:pic>
        <p:nvPicPr>
          <p:cNvPr id="5" name="コンテンツ プレースホルダー 4">
            <a:extLst>
              <a:ext uri="{FF2B5EF4-FFF2-40B4-BE49-F238E27FC236}">
                <a16:creationId xmlns:a16="http://schemas.microsoft.com/office/drawing/2014/main" id="{A814909A-3C32-4BF6-8CB8-73E06EAE1415}"/>
              </a:ext>
            </a:extLst>
          </p:cNvPr>
          <p:cNvPicPr>
            <a:picLocks noGrp="1" noChangeAspect="1"/>
          </p:cNvPicPr>
          <p:nvPr>
            <p:ph idx="1"/>
          </p:nvPr>
        </p:nvPicPr>
        <p:blipFill>
          <a:blip r:embed="rId2"/>
          <a:stretch>
            <a:fillRect/>
          </a:stretch>
        </p:blipFill>
        <p:spPr>
          <a:xfrm>
            <a:off x="1094442" y="2632266"/>
            <a:ext cx="3655860" cy="1723367"/>
          </a:xfrm>
          <a:prstGeom prst="rect">
            <a:avLst/>
          </a:prstGeom>
        </p:spPr>
      </p:pic>
      <p:pic>
        <p:nvPicPr>
          <p:cNvPr id="6" name="図 5">
            <a:extLst>
              <a:ext uri="{FF2B5EF4-FFF2-40B4-BE49-F238E27FC236}">
                <a16:creationId xmlns:a16="http://schemas.microsoft.com/office/drawing/2014/main" id="{33DE88DA-03BE-474C-AF0F-E484F43D3D6D}"/>
              </a:ext>
            </a:extLst>
          </p:cNvPr>
          <p:cNvPicPr>
            <a:picLocks noChangeAspect="1"/>
          </p:cNvPicPr>
          <p:nvPr/>
        </p:nvPicPr>
        <p:blipFill>
          <a:blip r:embed="rId3"/>
          <a:stretch>
            <a:fillRect/>
          </a:stretch>
        </p:blipFill>
        <p:spPr>
          <a:xfrm>
            <a:off x="5406809" y="2613604"/>
            <a:ext cx="6305521" cy="3606460"/>
          </a:xfrm>
          <a:prstGeom prst="rect">
            <a:avLst/>
          </a:prstGeom>
        </p:spPr>
      </p:pic>
      <p:sp>
        <p:nvSpPr>
          <p:cNvPr id="11" name="吹き出し: 折線 10">
            <a:extLst>
              <a:ext uri="{FF2B5EF4-FFF2-40B4-BE49-F238E27FC236}">
                <a16:creationId xmlns:a16="http://schemas.microsoft.com/office/drawing/2014/main" id="{6B8AA5CD-DAA4-42C7-88CE-1AE288159001}"/>
              </a:ext>
            </a:extLst>
          </p:cNvPr>
          <p:cNvSpPr/>
          <p:nvPr/>
        </p:nvSpPr>
        <p:spPr bwMode="gray">
          <a:xfrm flipH="1">
            <a:off x="1094442" y="5265518"/>
            <a:ext cx="3533542" cy="530784"/>
          </a:xfrm>
          <a:prstGeom prst="borderCallout2">
            <a:avLst>
              <a:gd name="adj1" fmla="val 55096"/>
              <a:gd name="adj2" fmla="val -315"/>
              <a:gd name="adj3" fmla="val 60723"/>
              <a:gd name="adj4" fmla="val -9701"/>
              <a:gd name="adj5" fmla="val 153647"/>
              <a:gd name="adj6" fmla="val -18931"/>
            </a:avLst>
          </a:prstGeom>
          <a:solidFill>
            <a:srgbClr val="FFFFFF"/>
          </a:solidFill>
          <a:ln>
            <a:solidFill>
              <a:srgbClr val="8786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rgbClr val="000000"/>
                </a:solidFill>
              </a:rPr>
              <a:t>EIP</a:t>
            </a:r>
            <a:r>
              <a:rPr kumimoji="1" lang="ja-JP" altLang="en-US" sz="1200" dirty="0">
                <a:solidFill>
                  <a:srgbClr val="000000"/>
                </a:solidFill>
              </a:rPr>
              <a:t>とプログラムの実行フローを制御できるようになった</a:t>
            </a:r>
          </a:p>
        </p:txBody>
      </p:sp>
    </p:spTree>
    <p:extLst>
      <p:ext uri="{BB962C8B-B14F-4D97-AF65-F5344CB8AC3E}">
        <p14:creationId xmlns:p14="http://schemas.microsoft.com/office/powerpoint/2010/main" val="1609720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4DAA84-5089-43B7-9EFA-F598B58532F3}"/>
              </a:ext>
            </a:extLst>
          </p:cNvPr>
          <p:cNvSpPr>
            <a:spLocks noGrp="1"/>
          </p:cNvSpPr>
          <p:nvPr>
            <p:ph type="title"/>
          </p:nvPr>
        </p:nvSpPr>
        <p:spPr/>
        <p:txBody>
          <a:bodyPr/>
          <a:lstStyle/>
          <a:p>
            <a:r>
              <a:rPr lang="en-US" altLang="ja-JP" b="1" dirty="0"/>
              <a:t>Exploit Development</a:t>
            </a:r>
            <a:r>
              <a:rPr lang="ja-JP" altLang="en-US" b="1" dirty="0"/>
              <a:t>（続き）</a:t>
            </a:r>
            <a:endParaRPr kumimoji="1" lang="ja-JP" altLang="en-US" dirty="0"/>
          </a:p>
        </p:txBody>
      </p:sp>
      <p:sp>
        <p:nvSpPr>
          <p:cNvPr id="3" name="コンテンツ プレースホルダー 2">
            <a:extLst>
              <a:ext uri="{FF2B5EF4-FFF2-40B4-BE49-F238E27FC236}">
                <a16:creationId xmlns:a16="http://schemas.microsoft.com/office/drawing/2014/main" id="{93120EBF-DEDD-48B4-9B74-B2681E5723CD}"/>
              </a:ext>
            </a:extLst>
          </p:cNvPr>
          <p:cNvSpPr>
            <a:spLocks noGrp="1"/>
          </p:cNvSpPr>
          <p:nvPr>
            <p:ph idx="1"/>
          </p:nvPr>
        </p:nvSpPr>
        <p:spPr>
          <a:xfrm>
            <a:off x="345084" y="1732448"/>
            <a:ext cx="10836000" cy="5256000"/>
          </a:xfrm>
        </p:spPr>
        <p:txBody>
          <a:bodyPr>
            <a:normAutofit fontScale="92500" lnSpcReduction="10000"/>
          </a:bodyPr>
          <a:lstStyle/>
          <a:p>
            <a:pPr marL="494100" indent="-457200">
              <a:buFont typeface="+mj-lt"/>
              <a:buAutoNum type="arabicPeriod" startAt="5"/>
            </a:pPr>
            <a:r>
              <a:rPr lang="ja-JP" altLang="en-US" dirty="0"/>
              <a:t>エクスプロイトを完成させる</a:t>
            </a:r>
            <a:endParaRPr lang="en-US" altLang="ja-JP" dirty="0"/>
          </a:p>
          <a:p>
            <a:pPr marL="871200" lvl="1" indent="-457200"/>
            <a:r>
              <a:rPr lang="ja-JP" altLang="en-US" dirty="0"/>
              <a:t>提供されているシェルコードを挿入して、シェルを取得！</a:t>
            </a:r>
            <a:endParaRPr lang="en-US" altLang="ja-JP" dirty="0"/>
          </a:p>
          <a:p>
            <a:pPr marL="871200" lvl="1" indent="-457200"/>
            <a:endParaRPr lang="en-US" altLang="ja-JP" dirty="0"/>
          </a:p>
          <a:p>
            <a:pPr marL="871200" lvl="1" indent="-457200"/>
            <a:endParaRPr lang="en-US" altLang="ja-JP" dirty="0"/>
          </a:p>
          <a:p>
            <a:pPr marL="871200" lvl="1" indent="-457200"/>
            <a:endParaRPr lang="en-US" altLang="ja-JP" dirty="0"/>
          </a:p>
          <a:p>
            <a:pPr marL="871200" lvl="1" indent="-457200"/>
            <a:endParaRPr lang="en-US" altLang="ja-JP" dirty="0"/>
          </a:p>
          <a:p>
            <a:pPr marL="871200" lvl="1" indent="-457200"/>
            <a:endParaRPr lang="en-US" altLang="ja-JP" dirty="0"/>
          </a:p>
          <a:p>
            <a:pPr marL="871200" lvl="1" indent="-457200"/>
            <a:endParaRPr lang="en-US" altLang="ja-JP" dirty="0"/>
          </a:p>
          <a:p>
            <a:pPr marL="871200" lvl="1" indent="-457200"/>
            <a:endParaRPr lang="en-US" altLang="ja-JP" dirty="0"/>
          </a:p>
          <a:p>
            <a:pPr marL="871200" lvl="1" indent="-457200"/>
            <a:endParaRPr lang="en-US" altLang="ja-JP" dirty="0"/>
          </a:p>
          <a:p>
            <a:pPr marL="871200" lvl="1" indent="-457200"/>
            <a:endParaRPr lang="en-US" altLang="ja-JP" dirty="0"/>
          </a:p>
          <a:p>
            <a:pPr marL="871200" lvl="1" indent="-457200"/>
            <a:endParaRPr lang="en-US" altLang="ja-JP" dirty="0"/>
          </a:p>
          <a:p>
            <a:pPr marL="871200" lvl="1" indent="-457200"/>
            <a:r>
              <a:rPr lang="ja-JP" altLang="en-US" dirty="0"/>
              <a:t>ここまで</a:t>
            </a:r>
            <a:r>
              <a:rPr lang="en-US" altLang="ja-JP" dirty="0"/>
              <a:t>GDB</a:t>
            </a:r>
            <a:r>
              <a:rPr lang="ja-JP" altLang="en-US" dirty="0"/>
              <a:t>の中で実施してきたので，次は</a:t>
            </a:r>
            <a:r>
              <a:rPr lang="en-US" altLang="ja-JP" dirty="0"/>
              <a:t> GDB</a:t>
            </a:r>
            <a:r>
              <a:rPr lang="ja-JP" altLang="en-US" dirty="0"/>
              <a:t>の外で試してみよう</a:t>
            </a:r>
          </a:p>
          <a:p>
            <a:pPr marL="871200" lvl="1" indent="-457200"/>
            <a:r>
              <a:rPr lang="ja-JP" altLang="en-US" dirty="0"/>
              <a:t>そのためには追加の分析が必要なので，コアダンプファイルを観察してみよう</a:t>
            </a:r>
            <a:endParaRPr lang="en-US" altLang="ja-JP" dirty="0"/>
          </a:p>
        </p:txBody>
      </p:sp>
      <p:pic>
        <p:nvPicPr>
          <p:cNvPr id="5" name="図 4">
            <a:extLst>
              <a:ext uri="{FF2B5EF4-FFF2-40B4-BE49-F238E27FC236}">
                <a16:creationId xmlns:a16="http://schemas.microsoft.com/office/drawing/2014/main" id="{10869CAE-669C-4380-B526-EDA1874F202D}"/>
              </a:ext>
            </a:extLst>
          </p:cNvPr>
          <p:cNvPicPr>
            <a:picLocks noChangeAspect="1"/>
          </p:cNvPicPr>
          <p:nvPr/>
        </p:nvPicPr>
        <p:blipFill>
          <a:blip r:embed="rId3"/>
          <a:stretch>
            <a:fillRect/>
          </a:stretch>
        </p:blipFill>
        <p:spPr>
          <a:xfrm>
            <a:off x="1273851" y="2502202"/>
            <a:ext cx="6037201" cy="1841060"/>
          </a:xfrm>
          <a:prstGeom prst="rect">
            <a:avLst/>
          </a:prstGeom>
        </p:spPr>
      </p:pic>
      <p:pic>
        <p:nvPicPr>
          <p:cNvPr id="6" name="図 5">
            <a:extLst>
              <a:ext uri="{FF2B5EF4-FFF2-40B4-BE49-F238E27FC236}">
                <a16:creationId xmlns:a16="http://schemas.microsoft.com/office/drawing/2014/main" id="{AFD73EB8-CA50-4995-925E-1CF7A895F456}"/>
              </a:ext>
            </a:extLst>
          </p:cNvPr>
          <p:cNvPicPr>
            <a:picLocks noChangeAspect="1"/>
          </p:cNvPicPr>
          <p:nvPr/>
        </p:nvPicPr>
        <p:blipFill>
          <a:blip r:embed="rId4"/>
          <a:stretch>
            <a:fillRect/>
          </a:stretch>
        </p:blipFill>
        <p:spPr>
          <a:xfrm>
            <a:off x="1273851" y="4419461"/>
            <a:ext cx="7345261" cy="1572047"/>
          </a:xfrm>
          <a:prstGeom prst="rect">
            <a:avLst/>
          </a:prstGeom>
        </p:spPr>
      </p:pic>
    </p:spTree>
    <p:extLst>
      <p:ext uri="{BB962C8B-B14F-4D97-AF65-F5344CB8AC3E}">
        <p14:creationId xmlns:p14="http://schemas.microsoft.com/office/powerpoint/2010/main" val="816577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4DAA84-5089-43B7-9EFA-F598B58532F3}"/>
              </a:ext>
            </a:extLst>
          </p:cNvPr>
          <p:cNvSpPr>
            <a:spLocks noGrp="1"/>
          </p:cNvSpPr>
          <p:nvPr>
            <p:ph type="title"/>
          </p:nvPr>
        </p:nvSpPr>
        <p:spPr/>
        <p:txBody>
          <a:bodyPr/>
          <a:lstStyle/>
          <a:p>
            <a:r>
              <a:rPr lang="en-US" altLang="ja-JP" b="1" dirty="0"/>
              <a:t>Exploit Development</a:t>
            </a:r>
            <a:r>
              <a:rPr lang="ja-JP" altLang="en-US" b="1" dirty="0"/>
              <a:t>（続き）</a:t>
            </a:r>
            <a:endParaRPr kumimoji="1" lang="ja-JP" altLang="en-US" dirty="0"/>
          </a:p>
        </p:txBody>
      </p:sp>
      <p:sp>
        <p:nvSpPr>
          <p:cNvPr id="3" name="コンテンツ プレースホルダー 2">
            <a:extLst>
              <a:ext uri="{FF2B5EF4-FFF2-40B4-BE49-F238E27FC236}">
                <a16:creationId xmlns:a16="http://schemas.microsoft.com/office/drawing/2014/main" id="{93120EBF-DEDD-48B4-9B74-B2681E5723CD}"/>
              </a:ext>
            </a:extLst>
          </p:cNvPr>
          <p:cNvSpPr>
            <a:spLocks noGrp="1"/>
          </p:cNvSpPr>
          <p:nvPr>
            <p:ph idx="1"/>
          </p:nvPr>
        </p:nvSpPr>
        <p:spPr>
          <a:xfrm>
            <a:off x="322782" y="1732449"/>
            <a:ext cx="6228000" cy="4058751"/>
          </a:xfrm>
        </p:spPr>
        <p:txBody>
          <a:bodyPr/>
          <a:lstStyle/>
          <a:p>
            <a:pPr marL="494100" indent="-457200">
              <a:buFont typeface="+mj-lt"/>
              <a:buAutoNum type="arabicPeriod" startAt="6"/>
            </a:pPr>
            <a:r>
              <a:rPr lang="ja-JP" altLang="en-US" dirty="0"/>
              <a:t>コアダンプを調べる</a:t>
            </a:r>
            <a:endParaRPr lang="en-US" altLang="ja-JP" dirty="0"/>
          </a:p>
          <a:p>
            <a:pPr marL="792900" lvl="1" indent="-342900">
              <a:buFont typeface="+mj-lt"/>
              <a:buAutoNum type="alphaLcPeriod"/>
            </a:pPr>
            <a:r>
              <a:rPr lang="en-US" altLang="ja-JP" dirty="0"/>
              <a:t>#</a:t>
            </a:r>
            <a:r>
              <a:rPr lang="en-US" altLang="ja-JP" dirty="0" err="1"/>
              <a:t>ulimit</a:t>
            </a:r>
            <a:r>
              <a:rPr lang="en-US" altLang="ja-JP" dirty="0"/>
              <a:t>–c unlimited</a:t>
            </a:r>
          </a:p>
          <a:p>
            <a:pPr marL="792900" lvl="1" indent="-342900">
              <a:buFont typeface="+mj-lt"/>
              <a:buAutoNum type="alphaLcPeriod"/>
            </a:pPr>
            <a:r>
              <a:rPr lang="en-US" altLang="ja-JP" dirty="0"/>
              <a:t>#cp unknown </a:t>
            </a:r>
            <a:r>
              <a:rPr lang="en-US" altLang="ja-JP" dirty="0" err="1"/>
              <a:t>uncopy</a:t>
            </a:r>
            <a:endParaRPr lang="en-US" altLang="ja-JP" dirty="0"/>
          </a:p>
          <a:p>
            <a:pPr marL="792900" lvl="1" indent="-342900">
              <a:buFont typeface="+mj-lt"/>
              <a:buAutoNum type="alphaLcPeriod"/>
            </a:pPr>
            <a:r>
              <a:rPr lang="en-US" altLang="ja-JP" dirty="0"/>
              <a:t>#./</a:t>
            </a:r>
            <a:r>
              <a:rPr lang="en-US" altLang="ja-JP" dirty="0" err="1"/>
              <a:t>uncopy</a:t>
            </a:r>
            <a:r>
              <a:rPr lang="en-US" altLang="ja-JP" dirty="0"/>
              <a:t> `python exploit3.py` or #./</a:t>
            </a:r>
            <a:r>
              <a:rPr lang="en-US" altLang="ja-JP" dirty="0" err="1"/>
              <a:t>uncopy</a:t>
            </a:r>
            <a:r>
              <a:rPr lang="en-US" altLang="ja-JP" dirty="0"/>
              <a:t> &lt; exploit3.py</a:t>
            </a:r>
          </a:p>
          <a:p>
            <a:pPr marL="625475" lvl="1" indent="-176213">
              <a:buNone/>
            </a:pPr>
            <a:r>
              <a:rPr lang="en-US" altLang="ja-JP" sz="1600" dirty="0"/>
              <a:t>※</a:t>
            </a:r>
            <a:r>
              <a:rPr lang="ja-JP" altLang="en-US" sz="1600" dirty="0"/>
              <a:t>もしも適切なダンプファイルを取得できない場合は、戻ってスタックを解析しよう</a:t>
            </a:r>
            <a:endParaRPr lang="en-US" altLang="ja-JP" sz="1600" dirty="0"/>
          </a:p>
          <a:p>
            <a:pPr marL="494100" indent="-457200">
              <a:buFont typeface="+mj-lt"/>
              <a:buAutoNum type="arabicPeriod" startAt="6"/>
            </a:pPr>
            <a:endParaRPr kumimoji="1" lang="ja-JP" altLang="en-US" dirty="0"/>
          </a:p>
        </p:txBody>
      </p:sp>
      <p:sp>
        <p:nvSpPr>
          <p:cNvPr id="4" name="フッター プレースホルダー 3">
            <a:extLst>
              <a:ext uri="{FF2B5EF4-FFF2-40B4-BE49-F238E27FC236}">
                <a16:creationId xmlns:a16="http://schemas.microsoft.com/office/drawing/2014/main" id="{00EA4E37-D66F-476F-9050-3BEAB74E6E9C}"/>
              </a:ext>
            </a:extLst>
          </p:cNvPr>
          <p:cNvSpPr>
            <a:spLocks noGrp="1"/>
          </p:cNvSpPr>
          <p:nvPr>
            <p:ph type="ftr" sz="quarter" idx="11"/>
          </p:nvPr>
        </p:nvSpPr>
        <p:spPr>
          <a:xfrm>
            <a:off x="913795" y="6496592"/>
            <a:ext cx="6672865" cy="365125"/>
          </a:xfrm>
        </p:spPr>
        <p:txBody>
          <a:bodyPr/>
          <a:lstStyle/>
          <a:p>
            <a:r>
              <a:rPr lang="en-US" altLang="ja-JP"/>
              <a:t>BSides Tokyo 2020</a:t>
            </a:r>
            <a:endParaRPr lang="en-US" altLang="ja-JP" dirty="0"/>
          </a:p>
        </p:txBody>
      </p:sp>
      <p:pic>
        <p:nvPicPr>
          <p:cNvPr id="5" name="図 4">
            <a:extLst>
              <a:ext uri="{FF2B5EF4-FFF2-40B4-BE49-F238E27FC236}">
                <a16:creationId xmlns:a16="http://schemas.microsoft.com/office/drawing/2014/main" id="{7509C2C4-B4CA-4DDC-8C2C-141BAC3CC54D}"/>
              </a:ext>
            </a:extLst>
          </p:cNvPr>
          <p:cNvPicPr>
            <a:picLocks noChangeAspect="1"/>
          </p:cNvPicPr>
          <p:nvPr/>
        </p:nvPicPr>
        <p:blipFill>
          <a:blip r:embed="rId2"/>
          <a:stretch>
            <a:fillRect/>
          </a:stretch>
        </p:blipFill>
        <p:spPr>
          <a:xfrm>
            <a:off x="913795" y="4440902"/>
            <a:ext cx="5772751" cy="759834"/>
          </a:xfrm>
          <a:prstGeom prst="rect">
            <a:avLst/>
          </a:prstGeom>
        </p:spPr>
      </p:pic>
      <p:pic>
        <p:nvPicPr>
          <p:cNvPr id="6" name="図 5">
            <a:extLst>
              <a:ext uri="{FF2B5EF4-FFF2-40B4-BE49-F238E27FC236}">
                <a16:creationId xmlns:a16="http://schemas.microsoft.com/office/drawing/2014/main" id="{C658B2EB-D0A5-47C3-B59D-1D3AB4A66355}"/>
              </a:ext>
            </a:extLst>
          </p:cNvPr>
          <p:cNvPicPr>
            <a:picLocks noChangeAspect="1"/>
          </p:cNvPicPr>
          <p:nvPr/>
        </p:nvPicPr>
        <p:blipFill>
          <a:blip r:embed="rId3"/>
          <a:stretch>
            <a:fillRect/>
          </a:stretch>
        </p:blipFill>
        <p:spPr>
          <a:xfrm>
            <a:off x="6792000" y="2797739"/>
            <a:ext cx="5400000" cy="3579935"/>
          </a:xfrm>
          <a:prstGeom prst="rect">
            <a:avLst/>
          </a:prstGeom>
        </p:spPr>
      </p:pic>
      <p:sp>
        <p:nvSpPr>
          <p:cNvPr id="7" name="吹き出し: 折線 6">
            <a:extLst>
              <a:ext uri="{FF2B5EF4-FFF2-40B4-BE49-F238E27FC236}">
                <a16:creationId xmlns:a16="http://schemas.microsoft.com/office/drawing/2014/main" id="{8EAC9520-C27C-4D65-8E96-615099E8E742}"/>
              </a:ext>
            </a:extLst>
          </p:cNvPr>
          <p:cNvSpPr/>
          <p:nvPr/>
        </p:nvSpPr>
        <p:spPr bwMode="gray">
          <a:xfrm flipH="1">
            <a:off x="1866459" y="5454803"/>
            <a:ext cx="3533542" cy="530784"/>
          </a:xfrm>
          <a:prstGeom prst="borderCallout2">
            <a:avLst>
              <a:gd name="adj1" fmla="val 55096"/>
              <a:gd name="adj2" fmla="val -315"/>
              <a:gd name="adj3" fmla="val 55449"/>
              <a:gd name="adj4" fmla="val -8645"/>
              <a:gd name="adj5" fmla="val -403605"/>
              <a:gd name="adj6" fmla="val -38207"/>
            </a:avLst>
          </a:prstGeom>
          <a:solidFill>
            <a:srgbClr val="FFFFFF"/>
          </a:solidFill>
          <a:ln>
            <a:solidFill>
              <a:srgbClr val="8786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rgbClr val="000000"/>
                </a:solidFill>
              </a:rPr>
              <a:t>スタックの一番上にあるコードを全て実行する理由はない余裕があるので，さらに下に引っ張る</a:t>
            </a:r>
          </a:p>
        </p:txBody>
      </p:sp>
      <p:sp>
        <p:nvSpPr>
          <p:cNvPr id="9" name="楕円 8">
            <a:extLst>
              <a:ext uri="{FF2B5EF4-FFF2-40B4-BE49-F238E27FC236}">
                <a16:creationId xmlns:a16="http://schemas.microsoft.com/office/drawing/2014/main" id="{A91AFB32-4E2C-4BB8-B2FF-523D964E0B06}"/>
              </a:ext>
            </a:extLst>
          </p:cNvPr>
          <p:cNvSpPr/>
          <p:nvPr/>
        </p:nvSpPr>
        <p:spPr bwMode="gray">
          <a:xfrm>
            <a:off x="6686546" y="3536302"/>
            <a:ext cx="1048532" cy="485192"/>
          </a:xfrm>
          <a:prstGeom prst="ellipse">
            <a:avLst/>
          </a:prstGeom>
          <a:no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7108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4DAA84-5089-43B7-9EFA-F598B58532F3}"/>
              </a:ext>
            </a:extLst>
          </p:cNvPr>
          <p:cNvSpPr>
            <a:spLocks noGrp="1"/>
          </p:cNvSpPr>
          <p:nvPr>
            <p:ph type="title"/>
          </p:nvPr>
        </p:nvSpPr>
        <p:spPr/>
        <p:txBody>
          <a:bodyPr/>
          <a:lstStyle/>
          <a:p>
            <a:r>
              <a:rPr lang="en-US" altLang="ja-JP" b="1" dirty="0"/>
              <a:t>Exploit Development</a:t>
            </a:r>
            <a:r>
              <a:rPr lang="ja-JP" altLang="en-US" b="1" dirty="0"/>
              <a:t>（続き）</a:t>
            </a:r>
            <a:endParaRPr kumimoji="1" lang="ja-JP" altLang="en-US" dirty="0"/>
          </a:p>
        </p:txBody>
      </p:sp>
      <p:pic>
        <p:nvPicPr>
          <p:cNvPr id="5" name="コンテンツ プレースホルダー 4">
            <a:extLst>
              <a:ext uri="{FF2B5EF4-FFF2-40B4-BE49-F238E27FC236}">
                <a16:creationId xmlns:a16="http://schemas.microsoft.com/office/drawing/2014/main" id="{4DD176C2-BB8A-4378-9259-930DAD2225DB}"/>
              </a:ext>
            </a:extLst>
          </p:cNvPr>
          <p:cNvPicPr>
            <a:picLocks noGrp="1" noChangeAspect="1"/>
          </p:cNvPicPr>
          <p:nvPr>
            <p:ph idx="1"/>
          </p:nvPr>
        </p:nvPicPr>
        <p:blipFill>
          <a:blip r:embed="rId2"/>
          <a:stretch>
            <a:fillRect/>
          </a:stretch>
        </p:blipFill>
        <p:spPr>
          <a:xfrm>
            <a:off x="802283" y="1780434"/>
            <a:ext cx="7412341" cy="2160514"/>
          </a:xfrm>
          <a:prstGeom prst="rect">
            <a:avLst/>
          </a:prstGeom>
        </p:spPr>
      </p:pic>
      <p:sp>
        <p:nvSpPr>
          <p:cNvPr id="4" name="フッター プレースホルダー 3">
            <a:extLst>
              <a:ext uri="{FF2B5EF4-FFF2-40B4-BE49-F238E27FC236}">
                <a16:creationId xmlns:a16="http://schemas.microsoft.com/office/drawing/2014/main" id="{00EA4E37-D66F-476F-9050-3BEAB74E6E9C}"/>
              </a:ext>
            </a:extLst>
          </p:cNvPr>
          <p:cNvSpPr>
            <a:spLocks noGrp="1"/>
          </p:cNvSpPr>
          <p:nvPr>
            <p:ph type="ftr" sz="quarter" idx="11"/>
          </p:nvPr>
        </p:nvSpPr>
        <p:spPr>
          <a:xfrm>
            <a:off x="902644" y="6485436"/>
            <a:ext cx="6672865" cy="365125"/>
          </a:xfrm>
        </p:spPr>
        <p:txBody>
          <a:bodyPr/>
          <a:lstStyle/>
          <a:p>
            <a:r>
              <a:rPr lang="en-US" altLang="ja-JP"/>
              <a:t>BSides Tokyo 2020</a:t>
            </a:r>
            <a:endParaRPr lang="en-US" altLang="ja-JP" dirty="0"/>
          </a:p>
        </p:txBody>
      </p:sp>
      <p:pic>
        <p:nvPicPr>
          <p:cNvPr id="6" name="図 5">
            <a:extLst>
              <a:ext uri="{FF2B5EF4-FFF2-40B4-BE49-F238E27FC236}">
                <a16:creationId xmlns:a16="http://schemas.microsoft.com/office/drawing/2014/main" id="{C15B6024-7AAB-45F5-8635-C9FDA2646CDD}"/>
              </a:ext>
            </a:extLst>
          </p:cNvPr>
          <p:cNvPicPr>
            <a:picLocks noChangeAspect="1"/>
          </p:cNvPicPr>
          <p:nvPr/>
        </p:nvPicPr>
        <p:blipFill>
          <a:blip r:embed="rId3"/>
          <a:stretch>
            <a:fillRect/>
          </a:stretch>
        </p:blipFill>
        <p:spPr>
          <a:xfrm>
            <a:off x="4664801" y="2671110"/>
            <a:ext cx="7345261" cy="3841847"/>
          </a:xfrm>
          <a:prstGeom prst="rect">
            <a:avLst/>
          </a:prstGeom>
        </p:spPr>
      </p:pic>
      <p:sp>
        <p:nvSpPr>
          <p:cNvPr id="7" name="吹き出し: 折線 6">
            <a:extLst>
              <a:ext uri="{FF2B5EF4-FFF2-40B4-BE49-F238E27FC236}">
                <a16:creationId xmlns:a16="http://schemas.microsoft.com/office/drawing/2014/main" id="{D8CB7F6B-BB0C-4C1A-90B8-D59C4E16C524}"/>
              </a:ext>
            </a:extLst>
          </p:cNvPr>
          <p:cNvSpPr/>
          <p:nvPr/>
        </p:nvSpPr>
        <p:spPr bwMode="gray">
          <a:xfrm flipH="1">
            <a:off x="2444619" y="5311216"/>
            <a:ext cx="1891205" cy="530784"/>
          </a:xfrm>
          <a:prstGeom prst="borderCallout2">
            <a:avLst>
              <a:gd name="adj1" fmla="val 30014"/>
              <a:gd name="adj2" fmla="val 103423"/>
              <a:gd name="adj3" fmla="val -39885"/>
              <a:gd name="adj4" fmla="val 112575"/>
              <a:gd name="adj5" fmla="val -366303"/>
              <a:gd name="adj6" fmla="val 127622"/>
            </a:avLst>
          </a:prstGeom>
          <a:solidFill>
            <a:srgbClr val="FFFFFF"/>
          </a:solidFill>
          <a:ln>
            <a:solidFill>
              <a:srgbClr val="8786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rgbClr val="000000"/>
                </a:solidFill>
              </a:rPr>
              <a:t>EIP</a:t>
            </a:r>
            <a:r>
              <a:rPr kumimoji="1" lang="ja-JP" altLang="en-US" sz="1200" dirty="0">
                <a:solidFill>
                  <a:srgbClr val="000000"/>
                </a:solidFill>
              </a:rPr>
              <a:t>アドレスをスタックのさらに下に引っ張る</a:t>
            </a:r>
          </a:p>
        </p:txBody>
      </p:sp>
    </p:spTree>
    <p:extLst>
      <p:ext uri="{BB962C8B-B14F-4D97-AF65-F5344CB8AC3E}">
        <p14:creationId xmlns:p14="http://schemas.microsoft.com/office/powerpoint/2010/main" val="3544216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CC5B47-629B-46F5-BB6A-11FC1458010C}"/>
              </a:ext>
            </a:extLst>
          </p:cNvPr>
          <p:cNvSpPr>
            <a:spLocks noGrp="1"/>
          </p:cNvSpPr>
          <p:nvPr>
            <p:ph type="title"/>
          </p:nvPr>
        </p:nvSpPr>
        <p:spPr/>
        <p:txBody>
          <a:bodyPr/>
          <a:lstStyle/>
          <a:p>
            <a:r>
              <a:rPr lang="en-US" altLang="ja-JP" b="1" dirty="0"/>
              <a:t>Defenses</a:t>
            </a:r>
            <a:endParaRPr kumimoji="1" lang="ja-JP" altLang="en-US" b="1" dirty="0"/>
          </a:p>
        </p:txBody>
      </p:sp>
      <p:sp>
        <p:nvSpPr>
          <p:cNvPr id="3" name="コンテンツ プレースホルダー 2">
            <a:extLst>
              <a:ext uri="{FF2B5EF4-FFF2-40B4-BE49-F238E27FC236}">
                <a16:creationId xmlns:a16="http://schemas.microsoft.com/office/drawing/2014/main" id="{BC309F3E-DE81-422F-9A12-26D6CFFD8671}"/>
              </a:ext>
            </a:extLst>
          </p:cNvPr>
          <p:cNvSpPr>
            <a:spLocks noGrp="1"/>
          </p:cNvSpPr>
          <p:nvPr>
            <p:ph idx="1"/>
          </p:nvPr>
        </p:nvSpPr>
        <p:spPr>
          <a:xfrm>
            <a:off x="913795" y="1732448"/>
            <a:ext cx="11052000" cy="4572000"/>
          </a:xfrm>
        </p:spPr>
        <p:txBody>
          <a:bodyPr/>
          <a:lstStyle/>
          <a:p>
            <a:pPr marL="494100" indent="-457200">
              <a:buFont typeface="+mj-lt"/>
              <a:buAutoNum type="arabicPeriod"/>
            </a:pPr>
            <a:r>
              <a:rPr lang="en-US" altLang="ja-JP" dirty="0"/>
              <a:t>ASLR –Address Space Layout Randomization</a:t>
            </a:r>
          </a:p>
          <a:p>
            <a:pPr marL="871200" lvl="1" indent="-457200">
              <a:buFont typeface="+mj-lt"/>
              <a:buAutoNum type="alphaLcPeriod"/>
            </a:pPr>
            <a:r>
              <a:rPr lang="ja-JP" altLang="en-US" dirty="0"/>
              <a:t>コールされるイブラリのアドレス空間をランダム化</a:t>
            </a:r>
            <a:endParaRPr lang="en-US" altLang="ja-JP" dirty="0"/>
          </a:p>
          <a:p>
            <a:pPr marL="871200" lvl="1" indent="-457200">
              <a:buFont typeface="+mj-lt"/>
              <a:buAutoNum type="alphaLcPeriod"/>
            </a:pPr>
            <a:r>
              <a:rPr lang="ja-JP" altLang="en-US" dirty="0"/>
              <a:t>ライブラリ内の相対オフセットは一定で、プラス</a:t>
            </a:r>
            <a:endParaRPr lang="en-US" altLang="ja-JP" dirty="0"/>
          </a:p>
          <a:p>
            <a:pPr marL="871200" lvl="1" indent="-457200">
              <a:buFont typeface="+mj-lt"/>
              <a:buAutoNum type="alphaLcPeriod"/>
            </a:pPr>
            <a:r>
              <a:rPr lang="ja-JP" altLang="en-US" dirty="0"/>
              <a:t>ランダム化エントロピーが低い場合、ブルートフォースで初期ライブラリを呼び出すことができる</a:t>
            </a:r>
            <a:endParaRPr lang="en-US" altLang="ja-JP" dirty="0"/>
          </a:p>
          <a:p>
            <a:pPr marL="494100" indent="-457200">
              <a:buFont typeface="+mj-lt"/>
              <a:buAutoNum type="arabicPeriod"/>
            </a:pPr>
            <a:r>
              <a:rPr lang="en-US" altLang="ja-JP" dirty="0"/>
              <a:t>DEP –Data Execution Prevention</a:t>
            </a:r>
          </a:p>
          <a:p>
            <a:pPr marL="871200" lvl="1" indent="-457200">
              <a:buFont typeface="+mj-lt"/>
              <a:buAutoNum type="alphaLcPeriod"/>
            </a:pPr>
            <a:r>
              <a:rPr lang="ja-JP" altLang="en-US" dirty="0"/>
              <a:t>システムレベルのメモリ保護（スタックの指定されたデータ領域でのコード実行を防止）、</a:t>
            </a:r>
            <a:r>
              <a:rPr lang="en-US" altLang="ja-JP" dirty="0"/>
              <a:t>OS</a:t>
            </a:r>
            <a:r>
              <a:rPr lang="ja-JP" altLang="en-US" dirty="0"/>
              <a:t>に組み込まれている</a:t>
            </a:r>
            <a:endParaRPr lang="en-US" altLang="ja-JP" dirty="0"/>
          </a:p>
          <a:p>
            <a:pPr marL="871200" lvl="1" indent="-457200">
              <a:buFont typeface="+mj-lt"/>
              <a:buAutoNum type="alphaLcPeriod"/>
            </a:pPr>
            <a:r>
              <a:rPr lang="en-US" altLang="ja-JP" dirty="0"/>
              <a:t>ROP</a:t>
            </a:r>
            <a:r>
              <a:rPr lang="ja-JP" altLang="en-US" dirty="0"/>
              <a:t>などで</a:t>
            </a:r>
            <a:r>
              <a:rPr lang="en-US" altLang="ja-JP" dirty="0"/>
              <a:t>push</a:t>
            </a:r>
            <a:r>
              <a:rPr lang="ja-JP" altLang="en-US" dirty="0"/>
              <a:t>と</a:t>
            </a:r>
            <a:r>
              <a:rPr lang="en-US" altLang="ja-JP" dirty="0"/>
              <a:t>return</a:t>
            </a:r>
            <a:r>
              <a:rPr lang="ja-JP" altLang="en-US" dirty="0"/>
              <a:t>の組み合わせを使ってバイパスが可能</a:t>
            </a:r>
            <a:endParaRPr lang="en-US" altLang="ja-JP" dirty="0"/>
          </a:p>
          <a:p>
            <a:pPr marL="494100" indent="-457200">
              <a:buFont typeface="+mj-lt"/>
              <a:buAutoNum type="arabicPeriod"/>
            </a:pPr>
            <a:r>
              <a:rPr lang="en-US" altLang="ja-JP" dirty="0"/>
              <a:t>SEHOP -Structured Exception Handler Overwrite Protection</a:t>
            </a:r>
          </a:p>
          <a:p>
            <a:pPr marL="871200" lvl="1" indent="-457200">
              <a:buFont typeface="+mj-lt"/>
              <a:buAutoNum type="alphaLcPeriod"/>
            </a:pPr>
            <a:r>
              <a:rPr lang="ja-JP" altLang="en-US" dirty="0"/>
              <a:t>オーバーフロー条件が構造化された例外処理エラーになった場合に、悪意のあるコードを停止するのに役立つ</a:t>
            </a:r>
            <a:endParaRPr lang="en-US" altLang="ja-JP" dirty="0"/>
          </a:p>
          <a:p>
            <a:pPr marL="871200" lvl="1" indent="-457200">
              <a:buFont typeface="+mj-lt"/>
              <a:buAutoNum type="alphaLcPeriod"/>
            </a:pPr>
            <a:r>
              <a:rPr lang="ja-JP" altLang="en-US" dirty="0"/>
              <a:t>様々な回避策がある、特に</a:t>
            </a:r>
            <a:r>
              <a:rPr lang="en-US" altLang="ja-JP" dirty="0"/>
              <a:t>Windows</a:t>
            </a:r>
            <a:r>
              <a:rPr lang="ja-JP" altLang="en-US" dirty="0"/>
              <a:t>システム </a:t>
            </a:r>
            <a:r>
              <a:rPr lang="en-US" altLang="ja-JP" dirty="0"/>
              <a:t>– egg method</a:t>
            </a:r>
          </a:p>
          <a:p>
            <a:pPr marL="494100" indent="-457200">
              <a:buFont typeface="+mj-lt"/>
              <a:buAutoNum type="arabicPeriod"/>
            </a:pPr>
            <a:endParaRPr lang="en-US" altLang="ja-JP" dirty="0"/>
          </a:p>
          <a:p>
            <a:pPr marL="494100" indent="-457200">
              <a:buFont typeface="+mj-lt"/>
              <a:buAutoNum type="arabicPeriod"/>
            </a:pPr>
            <a:endParaRPr kumimoji="1" lang="ja-JP" altLang="en-US" dirty="0"/>
          </a:p>
        </p:txBody>
      </p:sp>
      <p:sp>
        <p:nvSpPr>
          <p:cNvPr id="4" name="フッター プレースホルダー 3">
            <a:extLst>
              <a:ext uri="{FF2B5EF4-FFF2-40B4-BE49-F238E27FC236}">
                <a16:creationId xmlns:a16="http://schemas.microsoft.com/office/drawing/2014/main" id="{5F488E7F-B22B-4200-AB21-22477223DD35}"/>
              </a:ext>
            </a:extLst>
          </p:cNvPr>
          <p:cNvSpPr>
            <a:spLocks noGrp="1"/>
          </p:cNvSpPr>
          <p:nvPr>
            <p:ph type="ftr" sz="quarter" idx="11"/>
          </p:nvPr>
        </p:nvSpPr>
        <p:spPr/>
        <p:txBody>
          <a:bodyPr/>
          <a:lstStyle/>
          <a:p>
            <a:r>
              <a:rPr lang="en-US" altLang="ja-JP"/>
              <a:t>BSides Tokyo 2020</a:t>
            </a:r>
            <a:endParaRPr lang="en-US" altLang="ja-JP" dirty="0"/>
          </a:p>
        </p:txBody>
      </p:sp>
    </p:spTree>
    <p:extLst>
      <p:ext uri="{BB962C8B-B14F-4D97-AF65-F5344CB8AC3E}">
        <p14:creationId xmlns:p14="http://schemas.microsoft.com/office/powerpoint/2010/main" val="363969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14F60B3-A0E8-435E-99B5-558DC938EBDE}"/>
              </a:ext>
            </a:extLst>
          </p:cNvPr>
          <p:cNvSpPr>
            <a:spLocks noGrp="1"/>
          </p:cNvSpPr>
          <p:nvPr>
            <p:ph type="title"/>
          </p:nvPr>
        </p:nvSpPr>
        <p:spPr/>
        <p:txBody>
          <a:bodyPr>
            <a:normAutofit/>
          </a:bodyPr>
          <a:lstStyle/>
          <a:p>
            <a:r>
              <a:rPr lang="en-US" altLang="ja-JP" b="1" dirty="0"/>
              <a:t>About …</a:t>
            </a:r>
            <a:endParaRPr kumimoji="1" lang="ja-JP" altLang="en-US" sz="4000" b="1" dirty="0">
              <a:effectLst/>
            </a:endParaRPr>
          </a:p>
        </p:txBody>
      </p:sp>
      <p:sp>
        <p:nvSpPr>
          <p:cNvPr id="4" name="コンテンツ プレースホルダー 3">
            <a:extLst>
              <a:ext uri="{FF2B5EF4-FFF2-40B4-BE49-F238E27FC236}">
                <a16:creationId xmlns:a16="http://schemas.microsoft.com/office/drawing/2014/main" id="{A5FDBE3D-054E-40A5-B52A-7AFE220CECDA}"/>
              </a:ext>
            </a:extLst>
          </p:cNvPr>
          <p:cNvSpPr>
            <a:spLocks noGrp="1"/>
          </p:cNvSpPr>
          <p:nvPr>
            <p:ph idx="1"/>
          </p:nvPr>
        </p:nvSpPr>
        <p:spPr>
          <a:xfrm>
            <a:off x="913795" y="1732448"/>
            <a:ext cx="10353762" cy="4644000"/>
          </a:xfrm>
        </p:spPr>
        <p:txBody>
          <a:bodyPr>
            <a:normAutofit fontScale="92500" lnSpcReduction="20000"/>
          </a:bodyPr>
          <a:lstStyle/>
          <a:p>
            <a:pPr marL="36900" indent="0">
              <a:buNone/>
            </a:pPr>
            <a:r>
              <a:rPr lang="en-US" altLang="ja-JP" sz="2800" dirty="0">
                <a:effectLst/>
              </a:rPr>
              <a:t>This</a:t>
            </a:r>
            <a:r>
              <a:rPr lang="ja-JP" altLang="en-US" sz="2800" dirty="0">
                <a:effectLst/>
              </a:rPr>
              <a:t>  </a:t>
            </a:r>
            <a:r>
              <a:rPr lang="en-US" altLang="ja-JP" sz="2800" dirty="0">
                <a:effectLst/>
              </a:rPr>
              <a:t>Course:</a:t>
            </a:r>
            <a:endParaRPr lang="en-US" altLang="ja-JP" sz="2600" dirty="0">
              <a:effectLst/>
            </a:endParaRPr>
          </a:p>
          <a:p>
            <a:pPr marL="36900" indent="0">
              <a:buNone/>
            </a:pPr>
            <a:r>
              <a:rPr lang="en-US" altLang="ja-JP" dirty="0" err="1"/>
              <a:t>Kirt</a:t>
            </a:r>
            <a:r>
              <a:rPr lang="en-US" altLang="ja-JP" dirty="0"/>
              <a:t> Cathey, Principal at </a:t>
            </a:r>
            <a:r>
              <a:rPr lang="en-US" altLang="ja-JP" dirty="0" err="1"/>
              <a:t>SysRisk</a:t>
            </a:r>
            <a:r>
              <a:rPr lang="en-US" altLang="ja-JP" dirty="0"/>
              <a:t>, will walk us through all parts of buffer overflows and explains the significance of this condition. The talk covers basics to describe buffer and heap overflows, discuss some vulnerability statistics, then spend some time in a virtual environment to demonstrate how a buffer overflow is exploited to inject malware into vulnerable application.</a:t>
            </a:r>
          </a:p>
          <a:p>
            <a:pPr marL="36900" indent="0">
              <a:spcBef>
                <a:spcPts val="1800"/>
              </a:spcBef>
              <a:buNone/>
            </a:pPr>
            <a:r>
              <a:rPr lang="en-US" altLang="ja-JP" sz="2800" dirty="0" err="1">
                <a:effectLst/>
              </a:rPr>
              <a:t>Kirt</a:t>
            </a:r>
            <a:r>
              <a:rPr lang="en-US" altLang="ja-JP" sz="2800" dirty="0">
                <a:effectLst/>
              </a:rPr>
              <a:t> Cathey :</a:t>
            </a:r>
          </a:p>
          <a:p>
            <a:pPr marL="36900" indent="0">
              <a:buNone/>
            </a:pPr>
            <a:r>
              <a:rPr lang="en-US" altLang="ja-JP" dirty="0" err="1"/>
              <a:t>Kirt</a:t>
            </a:r>
            <a:r>
              <a:rPr lang="en-US" altLang="ja-JP" dirty="0"/>
              <a:t> Cathey, Principal at </a:t>
            </a:r>
            <a:r>
              <a:rPr lang="en-US" altLang="ja-JP" dirty="0" err="1"/>
              <a:t>SysRisk</a:t>
            </a:r>
            <a:r>
              <a:rPr lang="en-US" altLang="ja-JP" dirty="0"/>
              <a:t>, has worked most of his career in Japan, covering IT risk and security has managed or participated a variety of security projects ranging from security infrastructure implementations, NIST framework implementations to very hands-on malware analysis in incident response and red team organization and strategizing. With over 22 years of experience in security operations and consulting for multi-national financial technology clients, telecommunications, software, and pharmaceutical industries. He co-authored the Internal Audit Handbook (2005, Japanese), developed </a:t>
            </a:r>
            <a:r>
              <a:rPr lang="en-US" altLang="ja-JP" dirty="0" err="1"/>
              <a:t>WorkPaperssoftware</a:t>
            </a:r>
            <a:r>
              <a:rPr lang="en-US" altLang="ja-JP" dirty="0"/>
              <a:t>, </a:t>
            </a:r>
            <a:r>
              <a:rPr lang="en-US" altLang="ja-JP" dirty="0" err="1"/>
              <a:t>weAuditsoftware</a:t>
            </a:r>
            <a:r>
              <a:rPr lang="en-US" altLang="ja-JP" dirty="0"/>
              <a:t>, and has participated in various audit and security automation projects throughout his career. </a:t>
            </a:r>
            <a:r>
              <a:rPr lang="en-US" altLang="ja-JP" dirty="0" err="1"/>
              <a:t>Kirt</a:t>
            </a:r>
            <a:r>
              <a:rPr lang="en-US" altLang="ja-JP" dirty="0"/>
              <a:t> is fluent in spoken and written Japanese and holds current ECSA, CISSP, CISM, CISA, and CIA certifications.</a:t>
            </a:r>
            <a:endParaRPr lang="en-US" altLang="ja-JP" dirty="0">
              <a:effectLst/>
            </a:endParaRPr>
          </a:p>
        </p:txBody>
      </p:sp>
      <p:sp>
        <p:nvSpPr>
          <p:cNvPr id="2" name="フッター プレースホルダー 1">
            <a:extLst>
              <a:ext uri="{FF2B5EF4-FFF2-40B4-BE49-F238E27FC236}">
                <a16:creationId xmlns:a16="http://schemas.microsoft.com/office/drawing/2014/main" id="{9AE66ABB-F866-49D8-8165-3FACF11C6DFB}"/>
              </a:ext>
            </a:extLst>
          </p:cNvPr>
          <p:cNvSpPr>
            <a:spLocks noGrp="1"/>
          </p:cNvSpPr>
          <p:nvPr>
            <p:ph type="ftr" sz="quarter" idx="11"/>
          </p:nvPr>
        </p:nvSpPr>
        <p:spPr>
          <a:xfrm>
            <a:off x="913795" y="6451320"/>
            <a:ext cx="6672865" cy="365125"/>
          </a:xfrm>
        </p:spPr>
        <p:txBody>
          <a:bodyPr/>
          <a:lstStyle/>
          <a:p>
            <a:r>
              <a:rPr lang="en-US" altLang="ja-JP"/>
              <a:t>BSides Tokyo 2020</a:t>
            </a:r>
            <a:endParaRPr lang="de-DE" altLang="ja-JP" dirty="0"/>
          </a:p>
        </p:txBody>
      </p:sp>
    </p:spTree>
    <p:extLst>
      <p:ext uri="{BB962C8B-B14F-4D97-AF65-F5344CB8AC3E}">
        <p14:creationId xmlns:p14="http://schemas.microsoft.com/office/powerpoint/2010/main" val="194572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5705A8-8F8D-4193-B5F8-31F240209AA9}"/>
              </a:ext>
            </a:extLst>
          </p:cNvPr>
          <p:cNvSpPr>
            <a:spLocks noGrp="1"/>
          </p:cNvSpPr>
          <p:nvPr>
            <p:ph type="title"/>
          </p:nvPr>
        </p:nvSpPr>
        <p:spPr/>
        <p:txBody>
          <a:bodyPr/>
          <a:lstStyle/>
          <a:p>
            <a:r>
              <a:rPr lang="en-US" altLang="ja-JP" b="1" dirty="0"/>
              <a:t>Overview –What is a buffer overflow?</a:t>
            </a:r>
            <a:endParaRPr kumimoji="1" lang="ja-JP" altLang="en-US" b="1" dirty="0"/>
          </a:p>
        </p:txBody>
      </p:sp>
      <p:sp>
        <p:nvSpPr>
          <p:cNvPr id="3" name="コンテンツ プレースホルダー 2">
            <a:extLst>
              <a:ext uri="{FF2B5EF4-FFF2-40B4-BE49-F238E27FC236}">
                <a16:creationId xmlns:a16="http://schemas.microsoft.com/office/drawing/2014/main" id="{8D1C2C44-CA61-4FD1-90F0-A1E02BDEEDFE}"/>
              </a:ext>
            </a:extLst>
          </p:cNvPr>
          <p:cNvSpPr>
            <a:spLocks noGrp="1"/>
          </p:cNvSpPr>
          <p:nvPr>
            <p:ph idx="1"/>
          </p:nvPr>
        </p:nvSpPr>
        <p:spPr>
          <a:xfrm>
            <a:off x="913795" y="1732448"/>
            <a:ext cx="10353762" cy="4644000"/>
          </a:xfrm>
        </p:spPr>
        <p:txBody>
          <a:bodyPr>
            <a:normAutofit fontScale="92500" lnSpcReduction="20000"/>
          </a:bodyPr>
          <a:lstStyle/>
          <a:p>
            <a:pPr marL="36900" indent="0">
              <a:buNone/>
            </a:pPr>
            <a:r>
              <a:rPr lang="ja-JP" altLang="en-US" dirty="0"/>
              <a:t>バッファオーバーフローの状態は、バッファの容量よりも小さいバッファに多くのデータが入力された場合、または、以下のような場合に発生します。</a:t>
            </a:r>
            <a:endParaRPr lang="en-US" altLang="ja-JP" dirty="0"/>
          </a:p>
          <a:p>
            <a:r>
              <a:rPr lang="ja-JP" altLang="en-US" dirty="0"/>
              <a:t>バッファ </a:t>
            </a:r>
            <a:r>
              <a:rPr lang="en-US" altLang="ja-JP" dirty="0"/>
              <a:t>- </a:t>
            </a:r>
            <a:r>
              <a:rPr lang="ja-JP" altLang="en-US" dirty="0"/>
              <a:t>割り当てられたメモリのシーケンシャルセクション</a:t>
            </a:r>
            <a:endParaRPr lang="en-US" altLang="ja-JP" dirty="0"/>
          </a:p>
          <a:p>
            <a:r>
              <a:rPr lang="ja-JP" altLang="en-US" dirty="0"/>
              <a:t>バッファオーバーフロー </a:t>
            </a:r>
            <a:r>
              <a:rPr lang="en-US" altLang="ja-JP" dirty="0"/>
              <a:t>-</a:t>
            </a:r>
            <a:r>
              <a:rPr lang="ja-JP" altLang="en-US" dirty="0"/>
              <a:t> 割り当てられたバッファのサイズを超えるデータをバッファに書き込むこと。</a:t>
            </a:r>
            <a:endParaRPr lang="en-US" altLang="ja-JP" dirty="0"/>
          </a:p>
          <a:p>
            <a:pPr lvl="1"/>
            <a:r>
              <a:rPr lang="en-US" altLang="ja-JP" dirty="0"/>
              <a:t>2</a:t>
            </a:r>
            <a:r>
              <a:rPr lang="ja-JP" altLang="en-US" dirty="0"/>
              <a:t>つの基本的なタイプ</a:t>
            </a:r>
            <a:endParaRPr lang="en-US" altLang="ja-JP" dirty="0"/>
          </a:p>
          <a:p>
            <a:pPr lvl="2"/>
            <a:r>
              <a:rPr lang="ja-JP" altLang="en-US" dirty="0"/>
              <a:t>単純なメモリオーバーフロー</a:t>
            </a:r>
            <a:endParaRPr lang="en-US" altLang="ja-JP" dirty="0"/>
          </a:p>
          <a:p>
            <a:pPr lvl="3"/>
            <a:r>
              <a:rPr lang="en-US" altLang="ja-JP" dirty="0"/>
              <a:t>char buff[10] = {0};</a:t>
            </a:r>
          </a:p>
          <a:p>
            <a:pPr lvl="3"/>
            <a:r>
              <a:rPr lang="en-US" altLang="ja-JP" dirty="0" err="1"/>
              <a:t>strcopy</a:t>
            </a:r>
            <a:r>
              <a:rPr lang="en-US" altLang="ja-JP" dirty="0"/>
              <a:t>(buff, “This string will definitely overflow the buffer”);</a:t>
            </a:r>
          </a:p>
          <a:p>
            <a:pPr lvl="2"/>
            <a:r>
              <a:rPr lang="ja-JP" altLang="en-US" dirty="0"/>
              <a:t>ヒープオーバーフロー</a:t>
            </a:r>
            <a:endParaRPr lang="en-US" altLang="ja-JP" dirty="0"/>
          </a:p>
          <a:p>
            <a:pPr lvl="3"/>
            <a:r>
              <a:rPr lang="sv-SE" altLang="ja-JP" dirty="0"/>
              <a:t>char *ptr= (char*) malloc(10);</a:t>
            </a:r>
          </a:p>
          <a:p>
            <a:pPr lvl="3"/>
            <a:r>
              <a:rPr lang="en-US" altLang="ja-JP" dirty="0" err="1"/>
              <a:t>ptr</a:t>
            </a:r>
            <a:r>
              <a:rPr lang="en-US" altLang="ja-JP" dirty="0"/>
              <a:t>[10] = ‘c’;</a:t>
            </a:r>
          </a:p>
          <a:p>
            <a:pPr lvl="1"/>
            <a:r>
              <a:rPr lang="ja-JP" altLang="en-US" dirty="0"/>
              <a:t>バッファオーバーフローの条件</a:t>
            </a:r>
            <a:endParaRPr lang="en-US" altLang="ja-JP" dirty="0"/>
          </a:p>
          <a:p>
            <a:pPr lvl="2"/>
            <a:r>
              <a:rPr lang="ja-JP" altLang="en-US" dirty="0"/>
              <a:t>破損したデータ</a:t>
            </a:r>
          </a:p>
          <a:p>
            <a:pPr lvl="2"/>
            <a:r>
              <a:rPr lang="ja-JP" altLang="en-US" dirty="0"/>
              <a:t>プログラムをクラッシュさせる</a:t>
            </a:r>
          </a:p>
          <a:p>
            <a:pPr lvl="2"/>
            <a:r>
              <a:rPr lang="ja-JP" altLang="en-US" dirty="0"/>
              <a:t>悪意のあるコードを注入するための開口部を提供する</a:t>
            </a:r>
            <a:endParaRPr kumimoji="1" lang="ja-JP" altLang="en-US" dirty="0"/>
          </a:p>
        </p:txBody>
      </p:sp>
      <p:sp>
        <p:nvSpPr>
          <p:cNvPr id="4" name="フッター プレースホルダー 3">
            <a:extLst>
              <a:ext uri="{FF2B5EF4-FFF2-40B4-BE49-F238E27FC236}">
                <a16:creationId xmlns:a16="http://schemas.microsoft.com/office/drawing/2014/main" id="{94E08312-3C95-44F6-9C13-5F3807C9D51F}"/>
              </a:ext>
            </a:extLst>
          </p:cNvPr>
          <p:cNvSpPr>
            <a:spLocks noGrp="1"/>
          </p:cNvSpPr>
          <p:nvPr>
            <p:ph type="ftr" sz="quarter" idx="11"/>
          </p:nvPr>
        </p:nvSpPr>
        <p:spPr>
          <a:xfrm>
            <a:off x="913795" y="6363861"/>
            <a:ext cx="6672865" cy="365125"/>
          </a:xfrm>
        </p:spPr>
        <p:txBody>
          <a:bodyPr/>
          <a:lstStyle/>
          <a:p>
            <a:r>
              <a:rPr lang="en-US" altLang="ja-JP"/>
              <a:t>BSides Tokyo 2020</a:t>
            </a:r>
            <a:endParaRPr lang="en-US" altLang="ja-JP" dirty="0"/>
          </a:p>
        </p:txBody>
      </p:sp>
    </p:spTree>
    <p:extLst>
      <p:ext uri="{BB962C8B-B14F-4D97-AF65-F5344CB8AC3E}">
        <p14:creationId xmlns:p14="http://schemas.microsoft.com/office/powerpoint/2010/main" val="32816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94EB0C-8481-4545-9B20-16969CAC42BF}"/>
              </a:ext>
            </a:extLst>
          </p:cNvPr>
          <p:cNvSpPr>
            <a:spLocks noGrp="1"/>
          </p:cNvSpPr>
          <p:nvPr>
            <p:ph type="title"/>
          </p:nvPr>
        </p:nvSpPr>
        <p:spPr/>
        <p:txBody>
          <a:bodyPr>
            <a:normAutofit fontScale="90000"/>
          </a:bodyPr>
          <a:lstStyle/>
          <a:p>
            <a:r>
              <a:rPr lang="en-US" altLang="ja-JP" b="1" dirty="0"/>
              <a:t>Overview –Do buffer overflows still matter?</a:t>
            </a:r>
            <a:endParaRPr kumimoji="1" lang="ja-JP" altLang="en-US" b="1" dirty="0"/>
          </a:p>
        </p:txBody>
      </p:sp>
      <p:sp>
        <p:nvSpPr>
          <p:cNvPr id="3" name="コンテンツ プレースホルダー 2">
            <a:extLst>
              <a:ext uri="{FF2B5EF4-FFF2-40B4-BE49-F238E27FC236}">
                <a16:creationId xmlns:a16="http://schemas.microsoft.com/office/drawing/2014/main" id="{88D804C4-EEB2-468E-8616-E10868BE498E}"/>
              </a:ext>
            </a:extLst>
          </p:cNvPr>
          <p:cNvSpPr>
            <a:spLocks noGrp="1"/>
          </p:cNvSpPr>
          <p:nvPr>
            <p:ph idx="1"/>
          </p:nvPr>
        </p:nvSpPr>
        <p:spPr>
          <a:xfrm>
            <a:off x="913795" y="1732448"/>
            <a:ext cx="10353762" cy="4716000"/>
          </a:xfrm>
        </p:spPr>
        <p:txBody>
          <a:bodyPr>
            <a:normAutofit/>
          </a:bodyPr>
          <a:lstStyle/>
          <a:p>
            <a:r>
              <a:rPr lang="ja-JP" altLang="en-US" dirty="0"/>
              <a:t>見つけるのが難しい</a:t>
            </a:r>
          </a:p>
          <a:p>
            <a:pPr lvl="1"/>
            <a:r>
              <a:rPr lang="ja-JP" altLang="en-US" dirty="0"/>
              <a:t>分析ツール、方法論、ファジングツールにより識別が容易になる</a:t>
            </a:r>
            <a:endParaRPr lang="en-US" altLang="ja-JP" dirty="0"/>
          </a:p>
          <a:p>
            <a:pPr lvl="1"/>
            <a:r>
              <a:rPr lang="ja-JP" altLang="en-US" dirty="0"/>
              <a:t>・・・でも熟練の技だ</a:t>
            </a:r>
            <a:endParaRPr lang="en-US" altLang="ja-JP" dirty="0"/>
          </a:p>
          <a:p>
            <a:r>
              <a:rPr lang="ja-JP" altLang="en-US" dirty="0"/>
              <a:t>攻略が難しい</a:t>
            </a:r>
            <a:endParaRPr lang="en-US" altLang="ja-JP" dirty="0"/>
          </a:p>
          <a:p>
            <a:pPr lvl="1"/>
            <a:r>
              <a:rPr lang="en-US" altLang="ja-JP" dirty="0"/>
              <a:t>ROP</a:t>
            </a:r>
            <a:r>
              <a:rPr lang="ja-JP" altLang="en-US" dirty="0"/>
              <a:t>、スタックブルートフォース、</a:t>
            </a:r>
            <a:r>
              <a:rPr lang="en-US" altLang="ja-JP" dirty="0"/>
              <a:t>ret2lib</a:t>
            </a:r>
            <a:r>
              <a:rPr lang="ja-JP" altLang="en-US" dirty="0"/>
              <a:t>、</a:t>
            </a:r>
            <a:r>
              <a:rPr lang="en-US" altLang="ja-JP" dirty="0"/>
              <a:t>eggshell</a:t>
            </a:r>
            <a:r>
              <a:rPr lang="ja-JP" altLang="en-US" dirty="0"/>
              <a:t>などのスキルを組み合わせて、エクスプロイトの研究は進み続けています。</a:t>
            </a:r>
            <a:endParaRPr lang="en-US" altLang="ja-JP" dirty="0"/>
          </a:p>
          <a:p>
            <a:pPr lvl="1"/>
            <a:r>
              <a:rPr lang="ja-JP" altLang="en-US" dirty="0"/>
              <a:t>新たな悪用能力や</a:t>
            </a:r>
            <a:r>
              <a:rPr lang="en-US" altLang="ja-JP" dirty="0" err="1"/>
              <a:t>PoC</a:t>
            </a:r>
            <a:r>
              <a:rPr lang="ja-JP" altLang="en-US" dirty="0"/>
              <a:t>が発見されても、適切な悪用調査で発見されない限り、すぐに共有されることはほとんどありません。</a:t>
            </a:r>
          </a:p>
          <a:p>
            <a:r>
              <a:rPr lang="ja-JP" altLang="en-US" dirty="0"/>
              <a:t>まだ非常に一般的で最も一般的なソフトウェアの脆弱性</a:t>
            </a:r>
          </a:p>
          <a:p>
            <a:pPr lvl="1"/>
            <a:r>
              <a:rPr lang="ja-JP" altLang="en-US" dirty="0"/>
              <a:t>基本的なシステムへのアクセスを得た後に足場を得るための最も安全で検出不可能な方法の一つです。</a:t>
            </a:r>
          </a:p>
          <a:p>
            <a:pPr marL="450000" lvl="1" indent="0">
              <a:buNone/>
            </a:pPr>
            <a:r>
              <a:rPr lang="en-US" altLang="ja-JP" dirty="0"/>
              <a:t>...</a:t>
            </a:r>
            <a:r>
              <a:rPr lang="ja-JP" altLang="en-US" dirty="0"/>
              <a:t>だから、そうなんだ</a:t>
            </a:r>
            <a:endParaRPr lang="en-US" altLang="ja-JP" dirty="0"/>
          </a:p>
        </p:txBody>
      </p:sp>
      <p:sp>
        <p:nvSpPr>
          <p:cNvPr id="4" name="フッター プレースホルダー 3">
            <a:extLst>
              <a:ext uri="{FF2B5EF4-FFF2-40B4-BE49-F238E27FC236}">
                <a16:creationId xmlns:a16="http://schemas.microsoft.com/office/drawing/2014/main" id="{F1C1B070-638E-4B10-A967-F35784ED7413}"/>
              </a:ext>
            </a:extLst>
          </p:cNvPr>
          <p:cNvSpPr>
            <a:spLocks noGrp="1"/>
          </p:cNvSpPr>
          <p:nvPr>
            <p:ph type="ftr" sz="quarter" idx="11"/>
          </p:nvPr>
        </p:nvSpPr>
        <p:spPr>
          <a:xfrm>
            <a:off x="913795" y="6479013"/>
            <a:ext cx="6672865" cy="365125"/>
          </a:xfrm>
        </p:spPr>
        <p:txBody>
          <a:bodyPr/>
          <a:lstStyle/>
          <a:p>
            <a:r>
              <a:rPr lang="en-US" altLang="ja-JP"/>
              <a:t>BSides Tokyo 2020</a:t>
            </a:r>
            <a:endParaRPr lang="en-US" altLang="ja-JP" dirty="0"/>
          </a:p>
        </p:txBody>
      </p:sp>
    </p:spTree>
    <p:extLst>
      <p:ext uri="{BB962C8B-B14F-4D97-AF65-F5344CB8AC3E}">
        <p14:creationId xmlns:p14="http://schemas.microsoft.com/office/powerpoint/2010/main" val="30338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F9DB525-FB42-4BEB-959D-B6401F380939}"/>
              </a:ext>
            </a:extLst>
          </p:cNvPr>
          <p:cNvSpPr>
            <a:spLocks noGrp="1"/>
          </p:cNvSpPr>
          <p:nvPr>
            <p:ph type="title"/>
          </p:nvPr>
        </p:nvSpPr>
        <p:spPr/>
        <p:txBody>
          <a:bodyPr/>
          <a:lstStyle/>
          <a:p>
            <a:r>
              <a:rPr lang="en-US" altLang="ja-JP" b="1" dirty="0"/>
              <a:t>Overview –</a:t>
            </a:r>
            <a:r>
              <a:rPr lang="ja-JP" altLang="en-US" b="1" dirty="0"/>
              <a:t> </a:t>
            </a:r>
            <a:r>
              <a:rPr lang="en-US" altLang="ja-JP" b="1" dirty="0"/>
              <a:t>Noted 2019 Overflows</a:t>
            </a:r>
            <a:endParaRPr kumimoji="1" lang="ja-JP" altLang="en-US" b="1" dirty="0"/>
          </a:p>
        </p:txBody>
      </p:sp>
      <p:sp>
        <p:nvSpPr>
          <p:cNvPr id="4" name="フッター プレースホルダー 3">
            <a:extLst>
              <a:ext uri="{FF2B5EF4-FFF2-40B4-BE49-F238E27FC236}">
                <a16:creationId xmlns:a16="http://schemas.microsoft.com/office/drawing/2014/main" id="{418635B8-D573-4FC9-BBB6-E52DB243ED4F}"/>
              </a:ext>
            </a:extLst>
          </p:cNvPr>
          <p:cNvSpPr>
            <a:spLocks noGrp="1"/>
          </p:cNvSpPr>
          <p:nvPr>
            <p:ph type="ftr" sz="quarter" idx="11"/>
          </p:nvPr>
        </p:nvSpPr>
        <p:spPr/>
        <p:txBody>
          <a:bodyPr/>
          <a:lstStyle/>
          <a:p>
            <a:r>
              <a:rPr lang="en-US" altLang="ja-JP"/>
              <a:t>BSides Tokyo 2020</a:t>
            </a:r>
            <a:endParaRPr lang="en-US" altLang="ja-JP" dirty="0"/>
          </a:p>
        </p:txBody>
      </p:sp>
      <p:pic>
        <p:nvPicPr>
          <p:cNvPr id="10" name="コンテンツ プレースホルダー 9">
            <a:extLst>
              <a:ext uri="{FF2B5EF4-FFF2-40B4-BE49-F238E27FC236}">
                <a16:creationId xmlns:a16="http://schemas.microsoft.com/office/drawing/2014/main" id="{123F3FD1-2604-4876-9242-A5B3F6AA8B16}"/>
              </a:ext>
            </a:extLst>
          </p:cNvPr>
          <p:cNvPicPr>
            <a:picLocks noGrp="1" noChangeAspect="1"/>
          </p:cNvPicPr>
          <p:nvPr>
            <p:ph idx="1"/>
          </p:nvPr>
        </p:nvPicPr>
        <p:blipFill>
          <a:blip r:embed="rId3"/>
          <a:stretch>
            <a:fillRect/>
          </a:stretch>
        </p:blipFill>
        <p:spPr>
          <a:xfrm>
            <a:off x="354557" y="1482762"/>
            <a:ext cx="11565497" cy="4871729"/>
          </a:xfrm>
          <a:prstGeom prst="rect">
            <a:avLst/>
          </a:prstGeom>
        </p:spPr>
      </p:pic>
      <p:sp>
        <p:nvSpPr>
          <p:cNvPr id="11" name="テキスト ボックス 10">
            <a:extLst>
              <a:ext uri="{FF2B5EF4-FFF2-40B4-BE49-F238E27FC236}">
                <a16:creationId xmlns:a16="http://schemas.microsoft.com/office/drawing/2014/main" id="{D83CBB59-1204-47D0-90DC-442E5720C9F3}"/>
              </a:ext>
            </a:extLst>
          </p:cNvPr>
          <p:cNvSpPr txBox="1"/>
          <p:nvPr/>
        </p:nvSpPr>
        <p:spPr>
          <a:xfrm>
            <a:off x="4170784" y="6354145"/>
            <a:ext cx="7585787" cy="276999"/>
          </a:xfrm>
          <a:prstGeom prst="rect">
            <a:avLst/>
          </a:prstGeom>
          <a:noFill/>
        </p:spPr>
        <p:txBody>
          <a:bodyPr wrap="square" rtlCol="0">
            <a:spAutoFit/>
          </a:bodyPr>
          <a:lstStyle/>
          <a:p>
            <a:pPr algn="r"/>
            <a:r>
              <a:rPr lang="en-US" altLang="ja-JP" sz="1200" i="1" dirty="0"/>
              <a:t>https://www.cvedetails.com/vulnerability-list/year-2019/vulnerabilities.html, October 20, 2020</a:t>
            </a:r>
            <a:endParaRPr kumimoji="1" lang="ja-JP" altLang="en-US" sz="1200" dirty="0"/>
          </a:p>
        </p:txBody>
      </p:sp>
    </p:spTree>
    <p:extLst>
      <p:ext uri="{BB962C8B-B14F-4D97-AF65-F5344CB8AC3E}">
        <p14:creationId xmlns:p14="http://schemas.microsoft.com/office/powerpoint/2010/main" val="1811449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A644C4-99E5-49BC-B840-416055DE652D}"/>
              </a:ext>
            </a:extLst>
          </p:cNvPr>
          <p:cNvSpPr>
            <a:spLocks noGrp="1"/>
          </p:cNvSpPr>
          <p:nvPr>
            <p:ph type="title"/>
          </p:nvPr>
        </p:nvSpPr>
        <p:spPr/>
        <p:txBody>
          <a:bodyPr/>
          <a:lstStyle/>
          <a:p>
            <a:r>
              <a:rPr lang="en-US" altLang="ja-JP" dirty="0"/>
              <a:t>Overview – Overflow Relative Statistics</a:t>
            </a:r>
            <a:endParaRPr kumimoji="1" lang="ja-JP" altLang="en-US" dirty="0"/>
          </a:p>
        </p:txBody>
      </p:sp>
      <p:sp>
        <p:nvSpPr>
          <p:cNvPr id="4" name="フッター プレースホルダー 3">
            <a:extLst>
              <a:ext uri="{FF2B5EF4-FFF2-40B4-BE49-F238E27FC236}">
                <a16:creationId xmlns:a16="http://schemas.microsoft.com/office/drawing/2014/main" id="{A9920758-CE5A-4481-9ACF-5617106FC1A9}"/>
              </a:ext>
            </a:extLst>
          </p:cNvPr>
          <p:cNvSpPr>
            <a:spLocks noGrp="1"/>
          </p:cNvSpPr>
          <p:nvPr>
            <p:ph type="ftr" sz="quarter" idx="11"/>
          </p:nvPr>
        </p:nvSpPr>
        <p:spPr/>
        <p:txBody>
          <a:bodyPr/>
          <a:lstStyle/>
          <a:p>
            <a:r>
              <a:rPr lang="en-US" altLang="ja-JP"/>
              <a:t>BSides Tokyo 2020</a:t>
            </a:r>
            <a:endParaRPr lang="en-US" altLang="ja-JP" dirty="0"/>
          </a:p>
        </p:txBody>
      </p:sp>
      <p:sp>
        <p:nvSpPr>
          <p:cNvPr id="7" name="テキスト ボックス 6">
            <a:extLst>
              <a:ext uri="{FF2B5EF4-FFF2-40B4-BE49-F238E27FC236}">
                <a16:creationId xmlns:a16="http://schemas.microsoft.com/office/drawing/2014/main" id="{FB8AFA6B-D2AF-42F1-9AF1-6CE3748E72FD}"/>
              </a:ext>
            </a:extLst>
          </p:cNvPr>
          <p:cNvSpPr txBox="1"/>
          <p:nvPr/>
        </p:nvSpPr>
        <p:spPr>
          <a:xfrm>
            <a:off x="4170784" y="6354145"/>
            <a:ext cx="5497293" cy="307777"/>
          </a:xfrm>
          <a:prstGeom prst="rect">
            <a:avLst/>
          </a:prstGeom>
          <a:noFill/>
        </p:spPr>
        <p:txBody>
          <a:bodyPr wrap="square" rtlCol="0">
            <a:spAutoFit/>
          </a:bodyPr>
          <a:lstStyle/>
          <a:p>
            <a:pPr algn="r"/>
            <a:r>
              <a:rPr lang="en-US" altLang="ja-JP" i="1" dirty="0"/>
              <a:t>https://www.cvedetails.com</a:t>
            </a:r>
            <a:endParaRPr kumimoji="1" lang="ja-JP" altLang="en-US" sz="1200" dirty="0"/>
          </a:p>
        </p:txBody>
      </p:sp>
      <p:pic>
        <p:nvPicPr>
          <p:cNvPr id="10" name="コンテンツ プレースホルダー 9">
            <a:extLst>
              <a:ext uri="{FF2B5EF4-FFF2-40B4-BE49-F238E27FC236}">
                <a16:creationId xmlns:a16="http://schemas.microsoft.com/office/drawing/2014/main" id="{98ED95E2-E9B4-4030-9612-81A2310BDBA1}"/>
              </a:ext>
            </a:extLst>
          </p:cNvPr>
          <p:cNvPicPr>
            <a:picLocks noGrp="1" noChangeAspect="1"/>
          </p:cNvPicPr>
          <p:nvPr>
            <p:ph idx="1"/>
          </p:nvPr>
        </p:nvPicPr>
        <p:blipFill>
          <a:blip r:embed="rId2"/>
          <a:stretch>
            <a:fillRect/>
          </a:stretch>
        </p:blipFill>
        <p:spPr>
          <a:xfrm>
            <a:off x="1998552" y="1464074"/>
            <a:ext cx="7619388" cy="4968000"/>
          </a:xfrm>
          <a:prstGeom prst="rect">
            <a:avLst/>
          </a:prstGeom>
        </p:spPr>
      </p:pic>
    </p:spTree>
    <p:extLst>
      <p:ext uri="{BB962C8B-B14F-4D97-AF65-F5344CB8AC3E}">
        <p14:creationId xmlns:p14="http://schemas.microsoft.com/office/powerpoint/2010/main" val="3213435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DB478-7707-49FA-BCA1-3862A0118862}"/>
              </a:ext>
            </a:extLst>
          </p:cNvPr>
          <p:cNvSpPr>
            <a:spLocks noGrp="1"/>
          </p:cNvSpPr>
          <p:nvPr>
            <p:ph type="title"/>
          </p:nvPr>
        </p:nvSpPr>
        <p:spPr/>
        <p:txBody>
          <a:bodyPr/>
          <a:lstStyle/>
          <a:p>
            <a:r>
              <a:rPr lang="en-US" altLang="ja-JP" dirty="0"/>
              <a:t>Buffer Overflow Attack Profiles (Generally)</a:t>
            </a:r>
            <a:endParaRPr kumimoji="1" lang="ja-JP" altLang="en-US" dirty="0"/>
          </a:p>
        </p:txBody>
      </p:sp>
      <p:sp>
        <p:nvSpPr>
          <p:cNvPr id="3" name="コンテンツ プレースホルダー 2">
            <a:extLst>
              <a:ext uri="{FF2B5EF4-FFF2-40B4-BE49-F238E27FC236}">
                <a16:creationId xmlns:a16="http://schemas.microsoft.com/office/drawing/2014/main" id="{05C8DDD8-AF42-4956-B4C3-6762179A4299}"/>
              </a:ext>
            </a:extLst>
          </p:cNvPr>
          <p:cNvSpPr>
            <a:spLocks noGrp="1"/>
          </p:cNvSpPr>
          <p:nvPr>
            <p:ph idx="1"/>
          </p:nvPr>
        </p:nvSpPr>
        <p:spPr bwMode="gray">
          <a:xfrm>
            <a:off x="604347" y="2580737"/>
            <a:ext cx="3600000" cy="3655512"/>
          </a:xfrm>
          <a:ln>
            <a:solidFill>
              <a:srgbClr val="E8E8E6"/>
            </a:solidFill>
          </a:ln>
        </p:spPr>
        <p:txBody>
          <a:bodyPr/>
          <a:lstStyle/>
          <a:p>
            <a:r>
              <a:rPr lang="en-US" altLang="ja-JP" dirty="0"/>
              <a:t>DoS</a:t>
            </a:r>
            <a:r>
              <a:rPr lang="ja-JP" altLang="en-US" dirty="0"/>
              <a:t>がバッファオーバーフローの脆弱性に追随</a:t>
            </a:r>
            <a:endParaRPr lang="en-US" altLang="ja-JP" dirty="0"/>
          </a:p>
          <a:p>
            <a:r>
              <a:rPr lang="ja-JP" altLang="en-US" dirty="0"/>
              <a:t>バッファオーバーフローは最も簡単な</a:t>
            </a:r>
            <a:r>
              <a:rPr lang="en-US" altLang="ja-JP" dirty="0"/>
              <a:t>DoS </a:t>
            </a:r>
            <a:r>
              <a:rPr lang="ja-JP" altLang="en-US" dirty="0"/>
              <a:t>ターゲットの形態</a:t>
            </a:r>
            <a:endParaRPr lang="en-US" altLang="ja-JP" dirty="0"/>
          </a:p>
          <a:p>
            <a:r>
              <a:rPr lang="en-US" altLang="ja-JP" dirty="0"/>
              <a:t>DoS</a:t>
            </a:r>
            <a:r>
              <a:rPr lang="ja-JP" altLang="en-US" dirty="0"/>
              <a:t>攻撃により多くのバッファオーバーフローが検出される</a:t>
            </a:r>
            <a:endParaRPr lang="en-US" altLang="ja-JP" dirty="0"/>
          </a:p>
          <a:p>
            <a:endParaRPr lang="ja-JP" altLang="en-US" dirty="0"/>
          </a:p>
          <a:p>
            <a:endParaRPr kumimoji="1" lang="ja-JP" altLang="en-US" dirty="0"/>
          </a:p>
        </p:txBody>
      </p:sp>
      <p:sp>
        <p:nvSpPr>
          <p:cNvPr id="4" name="フッター プレースホルダー 3">
            <a:extLst>
              <a:ext uri="{FF2B5EF4-FFF2-40B4-BE49-F238E27FC236}">
                <a16:creationId xmlns:a16="http://schemas.microsoft.com/office/drawing/2014/main" id="{ADEEF19C-91AA-46D0-9963-EA4F80F12F8F}"/>
              </a:ext>
            </a:extLst>
          </p:cNvPr>
          <p:cNvSpPr>
            <a:spLocks noGrp="1"/>
          </p:cNvSpPr>
          <p:nvPr>
            <p:ph type="ftr" sz="quarter" idx="11"/>
          </p:nvPr>
        </p:nvSpPr>
        <p:spPr/>
        <p:txBody>
          <a:bodyPr/>
          <a:lstStyle/>
          <a:p>
            <a:r>
              <a:rPr lang="en-US" altLang="ja-JP"/>
              <a:t>BSides Tokyo 2020</a:t>
            </a:r>
            <a:endParaRPr lang="en-US" altLang="ja-JP" dirty="0"/>
          </a:p>
        </p:txBody>
      </p:sp>
      <p:sp>
        <p:nvSpPr>
          <p:cNvPr id="6" name="テキスト ボックス 5">
            <a:extLst>
              <a:ext uri="{FF2B5EF4-FFF2-40B4-BE49-F238E27FC236}">
                <a16:creationId xmlns:a16="http://schemas.microsoft.com/office/drawing/2014/main" id="{BFC5711A-B9C7-4C76-A00D-7A05487BDD7D}"/>
              </a:ext>
            </a:extLst>
          </p:cNvPr>
          <p:cNvSpPr txBox="1"/>
          <p:nvPr/>
        </p:nvSpPr>
        <p:spPr bwMode="gray">
          <a:xfrm>
            <a:off x="591821" y="1801508"/>
            <a:ext cx="3600000" cy="576000"/>
          </a:xfrm>
          <a:prstGeom prst="rect">
            <a:avLst/>
          </a:prstGeom>
          <a:noFill/>
          <a:ln>
            <a:solidFill>
              <a:srgbClr val="E8E8E6"/>
            </a:solidFill>
          </a:ln>
        </p:spPr>
        <p:txBody>
          <a:bodyPr wrap="square" rtlCol="0">
            <a:spAutoFit/>
          </a:bodyPr>
          <a:lstStyle/>
          <a:p>
            <a:pPr algn="ctr"/>
            <a:r>
              <a:rPr kumimoji="1" lang="en-US" altLang="ja-JP" sz="2800" dirty="0"/>
              <a:t>DoS</a:t>
            </a:r>
            <a:endParaRPr kumimoji="1" lang="ja-JP" altLang="en-US" sz="2800" dirty="0"/>
          </a:p>
        </p:txBody>
      </p:sp>
      <p:sp>
        <p:nvSpPr>
          <p:cNvPr id="7" name="テキスト ボックス 6">
            <a:extLst>
              <a:ext uri="{FF2B5EF4-FFF2-40B4-BE49-F238E27FC236}">
                <a16:creationId xmlns:a16="http://schemas.microsoft.com/office/drawing/2014/main" id="{C570F530-4DB3-48C3-A72B-4311A4587061}"/>
              </a:ext>
            </a:extLst>
          </p:cNvPr>
          <p:cNvSpPr txBox="1"/>
          <p:nvPr/>
        </p:nvSpPr>
        <p:spPr bwMode="gray">
          <a:xfrm>
            <a:off x="4437916" y="1779938"/>
            <a:ext cx="3600000" cy="576000"/>
          </a:xfrm>
          <a:prstGeom prst="rect">
            <a:avLst/>
          </a:prstGeom>
          <a:noFill/>
          <a:ln>
            <a:solidFill>
              <a:srgbClr val="E8E8E6"/>
            </a:solidFill>
          </a:ln>
        </p:spPr>
        <p:txBody>
          <a:bodyPr wrap="square" rtlCol="0">
            <a:spAutoFit/>
          </a:bodyPr>
          <a:lstStyle/>
          <a:p>
            <a:pPr algn="ctr"/>
            <a:r>
              <a:rPr kumimoji="1" lang="en-US" altLang="ja-JP" sz="2800" dirty="0"/>
              <a:t>Code Execution</a:t>
            </a:r>
            <a:endParaRPr kumimoji="1" lang="ja-JP" altLang="en-US" sz="2800" dirty="0"/>
          </a:p>
        </p:txBody>
      </p:sp>
      <p:sp>
        <p:nvSpPr>
          <p:cNvPr id="8" name="テキスト ボックス 7">
            <a:extLst>
              <a:ext uri="{FF2B5EF4-FFF2-40B4-BE49-F238E27FC236}">
                <a16:creationId xmlns:a16="http://schemas.microsoft.com/office/drawing/2014/main" id="{B2565E2A-E585-46CE-A3C9-97A720FBCB54}"/>
              </a:ext>
            </a:extLst>
          </p:cNvPr>
          <p:cNvSpPr txBox="1"/>
          <p:nvPr/>
        </p:nvSpPr>
        <p:spPr bwMode="gray">
          <a:xfrm>
            <a:off x="8310546" y="1767412"/>
            <a:ext cx="3600000" cy="576000"/>
          </a:xfrm>
          <a:prstGeom prst="rect">
            <a:avLst/>
          </a:prstGeom>
          <a:noFill/>
          <a:ln>
            <a:solidFill>
              <a:srgbClr val="E8E8E6"/>
            </a:solidFill>
          </a:ln>
        </p:spPr>
        <p:txBody>
          <a:bodyPr wrap="square" rtlCol="0">
            <a:spAutoFit/>
          </a:bodyPr>
          <a:lstStyle/>
          <a:p>
            <a:pPr algn="ctr"/>
            <a:r>
              <a:rPr kumimoji="1" lang="en-US" altLang="ja-JP" sz="2800" dirty="0"/>
              <a:t>Memory Corruption</a:t>
            </a:r>
            <a:endParaRPr kumimoji="1" lang="ja-JP" altLang="en-US" sz="2800" dirty="0"/>
          </a:p>
        </p:txBody>
      </p:sp>
      <p:sp>
        <p:nvSpPr>
          <p:cNvPr id="9" name="コンテンツ プレースホルダー 2">
            <a:extLst>
              <a:ext uri="{FF2B5EF4-FFF2-40B4-BE49-F238E27FC236}">
                <a16:creationId xmlns:a16="http://schemas.microsoft.com/office/drawing/2014/main" id="{9CB7CB6F-197F-46EB-B974-D0491790E734}"/>
              </a:ext>
            </a:extLst>
          </p:cNvPr>
          <p:cNvSpPr txBox="1">
            <a:spLocks/>
          </p:cNvSpPr>
          <p:nvPr/>
        </p:nvSpPr>
        <p:spPr bwMode="gray">
          <a:xfrm>
            <a:off x="4502021" y="2595351"/>
            <a:ext cx="3600000" cy="3655512"/>
          </a:xfrm>
          <a:prstGeom prst="rect">
            <a:avLst/>
          </a:prstGeom>
          <a:ln>
            <a:solidFill>
              <a:srgbClr val="E8E8E6"/>
            </a:solidFill>
          </a:ln>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kumimoji="1"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altLang="ja-JP" dirty="0" err="1"/>
              <a:t>PoC</a:t>
            </a:r>
            <a:r>
              <a:rPr lang="ja-JP" altLang="en-US" dirty="0"/>
              <a:t>でバッファオーバーフロー</a:t>
            </a:r>
            <a:r>
              <a:rPr lang="en-US" altLang="ja-JP" dirty="0"/>
              <a:t>(</a:t>
            </a:r>
            <a:r>
              <a:rPr lang="ja-JP" altLang="en-US" dirty="0"/>
              <a:t>または</a:t>
            </a:r>
            <a:r>
              <a:rPr lang="en-US" altLang="ja-JP" dirty="0"/>
              <a:t>SEH)</a:t>
            </a:r>
            <a:r>
              <a:rPr lang="ja-JP" altLang="en-US" dirty="0"/>
              <a:t>を悪用することは、むしろ些細なことになってきている</a:t>
            </a:r>
            <a:endParaRPr lang="en-US" altLang="ja-JP" dirty="0"/>
          </a:p>
          <a:p>
            <a:r>
              <a:rPr lang="en-US" altLang="ja-JP" dirty="0"/>
              <a:t>ASLR</a:t>
            </a:r>
            <a:r>
              <a:rPr lang="ja-JP" altLang="en-US" dirty="0"/>
              <a:t>、</a:t>
            </a:r>
            <a:r>
              <a:rPr lang="en-US" altLang="ja-JP" dirty="0"/>
              <a:t>DEP</a:t>
            </a:r>
            <a:r>
              <a:rPr lang="ja-JP" altLang="en-US" dirty="0"/>
              <a:t>などの</a:t>
            </a:r>
            <a:r>
              <a:rPr lang="en-US" altLang="ja-JP" dirty="0"/>
              <a:t>OS/</a:t>
            </a:r>
            <a:r>
              <a:rPr lang="ja-JP" altLang="en-US" dirty="0"/>
              <a:t>コードの防御はまだバイパスされている</a:t>
            </a:r>
            <a:endParaRPr lang="en-US" altLang="ja-JP" dirty="0"/>
          </a:p>
          <a:p>
            <a:r>
              <a:rPr lang="en-US" altLang="ja-JP" dirty="0"/>
              <a:t>DoS BO == CE (generally)</a:t>
            </a:r>
          </a:p>
          <a:p>
            <a:endParaRPr lang="ja-JP" altLang="en-US" dirty="0"/>
          </a:p>
          <a:p>
            <a:endParaRPr lang="ja-JP" altLang="en-US" dirty="0"/>
          </a:p>
        </p:txBody>
      </p:sp>
      <p:sp>
        <p:nvSpPr>
          <p:cNvPr id="10" name="コンテンツ プレースホルダー 2">
            <a:extLst>
              <a:ext uri="{FF2B5EF4-FFF2-40B4-BE49-F238E27FC236}">
                <a16:creationId xmlns:a16="http://schemas.microsoft.com/office/drawing/2014/main" id="{224A7544-A954-486B-B779-A23F340B4EB4}"/>
              </a:ext>
            </a:extLst>
          </p:cNvPr>
          <p:cNvSpPr txBox="1">
            <a:spLocks/>
          </p:cNvSpPr>
          <p:nvPr/>
        </p:nvSpPr>
        <p:spPr bwMode="gray">
          <a:xfrm>
            <a:off x="8334977" y="2595351"/>
            <a:ext cx="3600000" cy="3655512"/>
          </a:xfrm>
          <a:prstGeom prst="rect">
            <a:avLst/>
          </a:prstGeom>
          <a:ln>
            <a:solidFill>
              <a:srgbClr val="E8E8E6"/>
            </a:solidFill>
          </a:ln>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kumimoji="1"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ja-JP" altLang="en-US" dirty="0"/>
              <a:t>バッファオーバーフローと</a:t>
            </a:r>
            <a:r>
              <a:rPr lang="en-US" altLang="ja-JP" dirty="0"/>
              <a:t>SEH</a:t>
            </a:r>
            <a:r>
              <a:rPr lang="ja-JP" altLang="en-US" dirty="0"/>
              <a:t>はメモリ破損</a:t>
            </a:r>
            <a:endParaRPr lang="en-US" altLang="ja-JP" dirty="0"/>
          </a:p>
          <a:p>
            <a:r>
              <a:rPr lang="ja-JP" altLang="en-US" dirty="0"/>
              <a:t>シェルアクセス取得によりプログラムのメモリ処理を汚染</a:t>
            </a:r>
            <a:endParaRPr lang="en-US" altLang="ja-JP" dirty="0"/>
          </a:p>
          <a:p>
            <a:r>
              <a:rPr lang="ja-JP" altLang="en-US" dirty="0"/>
              <a:t>データ破損への影響は初期は不明</a:t>
            </a:r>
            <a:endParaRPr lang="en-US" altLang="ja-JP" dirty="0"/>
          </a:p>
          <a:p>
            <a:endParaRPr lang="ja-JP" altLang="en-US" dirty="0"/>
          </a:p>
          <a:p>
            <a:endParaRPr lang="ja-JP" altLang="en-US" dirty="0"/>
          </a:p>
          <a:p>
            <a:endParaRPr lang="ja-JP" altLang="en-US" dirty="0"/>
          </a:p>
        </p:txBody>
      </p:sp>
    </p:spTree>
    <p:extLst>
      <p:ext uri="{BB962C8B-B14F-4D97-AF65-F5344CB8AC3E}">
        <p14:creationId xmlns:p14="http://schemas.microsoft.com/office/powerpoint/2010/main" val="1134516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88FFF-3332-4333-B179-FF28CE5C478D}"/>
              </a:ext>
            </a:extLst>
          </p:cNvPr>
          <p:cNvSpPr>
            <a:spLocks noGrp="1"/>
          </p:cNvSpPr>
          <p:nvPr>
            <p:ph type="title"/>
          </p:nvPr>
        </p:nvSpPr>
        <p:spPr/>
        <p:txBody>
          <a:bodyPr/>
          <a:lstStyle/>
          <a:p>
            <a:r>
              <a:rPr lang="en-US" altLang="ja-JP" b="1" dirty="0"/>
              <a:t>Why Buffer Overflow Attacks?</a:t>
            </a:r>
            <a:endParaRPr kumimoji="1" lang="ja-JP" altLang="en-US" b="1" dirty="0"/>
          </a:p>
        </p:txBody>
      </p:sp>
      <p:sp>
        <p:nvSpPr>
          <p:cNvPr id="3" name="コンテンツ プレースホルダー 2">
            <a:extLst>
              <a:ext uri="{FF2B5EF4-FFF2-40B4-BE49-F238E27FC236}">
                <a16:creationId xmlns:a16="http://schemas.microsoft.com/office/drawing/2014/main" id="{9C49A70A-DF62-44D6-A633-BE50726CCAE4}"/>
              </a:ext>
            </a:extLst>
          </p:cNvPr>
          <p:cNvSpPr>
            <a:spLocks noGrp="1"/>
          </p:cNvSpPr>
          <p:nvPr>
            <p:ph idx="1"/>
          </p:nvPr>
        </p:nvSpPr>
        <p:spPr/>
        <p:txBody>
          <a:bodyPr/>
          <a:lstStyle/>
          <a:p>
            <a:pPr marL="36900" indent="0">
              <a:buNone/>
            </a:pPr>
            <a:r>
              <a:rPr lang="ja-JP" altLang="en-US" dirty="0"/>
              <a:t>これだけ多くの攻撃ベクトルがあるのに、なぜわざわざバイナリ操作をするのでしょうか？</a:t>
            </a:r>
            <a:endParaRPr lang="en-US" altLang="ja-JP" dirty="0"/>
          </a:p>
          <a:p>
            <a:r>
              <a:rPr lang="ja-JP" altLang="en-US" dirty="0"/>
              <a:t>フットプリントが非常に少ない</a:t>
            </a:r>
            <a:r>
              <a:rPr lang="en-US" altLang="ja-JP" dirty="0"/>
              <a:t>:</a:t>
            </a:r>
          </a:p>
          <a:p>
            <a:pPr lvl="1"/>
            <a:r>
              <a:rPr lang="ja-JP" altLang="en-US" dirty="0"/>
              <a:t>ほとんどのマルウェア検出を回避</a:t>
            </a:r>
          </a:p>
          <a:p>
            <a:pPr lvl="1"/>
            <a:r>
              <a:rPr lang="ja-JP" altLang="en-US" dirty="0"/>
              <a:t>既存のバイナリを操作する </a:t>
            </a:r>
            <a:r>
              <a:rPr lang="en-US" altLang="ja-JP" dirty="0"/>
              <a:t>(</a:t>
            </a:r>
            <a:r>
              <a:rPr lang="ja-JP" altLang="en-US" dirty="0"/>
              <a:t>エスカレートした特権で実行している</a:t>
            </a:r>
            <a:r>
              <a:rPr lang="en-US" altLang="ja-JP" dirty="0"/>
              <a:t>)</a:t>
            </a:r>
          </a:p>
          <a:p>
            <a:pPr lvl="1"/>
            <a:r>
              <a:rPr lang="ja-JP" altLang="en-US" dirty="0"/>
              <a:t>足場を得れば特権のエスカレーションに最適</a:t>
            </a:r>
            <a:endParaRPr lang="en-US" altLang="ja-JP" dirty="0"/>
          </a:p>
          <a:p>
            <a:r>
              <a:rPr lang="ja-JP" altLang="en-US" dirty="0"/>
              <a:t>多くの遠隔の可能性</a:t>
            </a:r>
            <a:endParaRPr lang="en-US" altLang="ja-JP" dirty="0"/>
          </a:p>
          <a:p>
            <a:r>
              <a:rPr lang="ja-JP" altLang="en-US" dirty="0"/>
              <a:t>見つけるのは難しいが、ほとんどの場合で</a:t>
            </a:r>
            <a:r>
              <a:rPr lang="en-US" altLang="ja-JP"/>
              <a:t>exploit</a:t>
            </a:r>
            <a:r>
              <a:rPr lang="ja-JP" altLang="en-US"/>
              <a:t>しやすい</a:t>
            </a:r>
            <a:endParaRPr lang="ja-JP" altLang="en-US" dirty="0"/>
          </a:p>
          <a:p>
            <a:endParaRPr kumimoji="1" lang="ja-JP" altLang="en-US" dirty="0"/>
          </a:p>
        </p:txBody>
      </p:sp>
      <p:sp>
        <p:nvSpPr>
          <p:cNvPr id="4" name="フッター プレースホルダー 3">
            <a:extLst>
              <a:ext uri="{FF2B5EF4-FFF2-40B4-BE49-F238E27FC236}">
                <a16:creationId xmlns:a16="http://schemas.microsoft.com/office/drawing/2014/main" id="{203F5805-02AF-4E29-95B3-6AED2D55A1A2}"/>
              </a:ext>
            </a:extLst>
          </p:cNvPr>
          <p:cNvSpPr>
            <a:spLocks noGrp="1"/>
          </p:cNvSpPr>
          <p:nvPr>
            <p:ph type="ftr" sz="quarter" idx="11"/>
          </p:nvPr>
        </p:nvSpPr>
        <p:spPr/>
        <p:txBody>
          <a:bodyPr/>
          <a:lstStyle/>
          <a:p>
            <a:r>
              <a:rPr lang="en-US" altLang="ja-JP"/>
              <a:t>BSides Tokyo 2020</a:t>
            </a:r>
            <a:endParaRPr lang="en-US" altLang="ja-JP" dirty="0"/>
          </a:p>
        </p:txBody>
      </p:sp>
    </p:spTree>
    <p:extLst>
      <p:ext uri="{BB962C8B-B14F-4D97-AF65-F5344CB8AC3E}">
        <p14:creationId xmlns:p14="http://schemas.microsoft.com/office/powerpoint/2010/main" val="1850249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版">
  <a:themeElements>
    <a:clrScheme name="石版">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ユーザー定義 1">
      <a:majorFont>
        <a:latin typeface="Segoe UI"/>
        <a:ea typeface="Meiryo UI"/>
        <a:cs typeface=""/>
      </a:majorFont>
      <a:minorFont>
        <a:latin typeface="Segoe UI"/>
        <a:ea typeface="Meiryo UI"/>
        <a:cs typeface="Arial"/>
      </a:minorFont>
    </a:fontScheme>
    <a:fmtScheme name="石版">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25719</TotalTime>
  <Words>3442</Words>
  <Application>Microsoft Office PowerPoint</Application>
  <PresentationFormat>Widescreen</PresentationFormat>
  <Paragraphs>269</Paragraphs>
  <Slides>28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Segoe UI</vt:lpstr>
      <vt:lpstr>Wingdings</vt:lpstr>
      <vt:lpstr>Wingdings 2</vt:lpstr>
      <vt:lpstr>石版</vt:lpstr>
      <vt:lpstr> Why Buffer Overflows Matter</vt:lpstr>
      <vt:lpstr>Content</vt:lpstr>
      <vt:lpstr>About …</vt:lpstr>
      <vt:lpstr>Overview –What is a buffer overflow?</vt:lpstr>
      <vt:lpstr>Overview –Do buffer overflows still matter?</vt:lpstr>
      <vt:lpstr>Overview – Noted 2019 Overflows</vt:lpstr>
      <vt:lpstr>Overview – Overflow Relative Statistics</vt:lpstr>
      <vt:lpstr>Buffer Overflow Attack Profiles (Generally)</vt:lpstr>
      <vt:lpstr>Why Buffer Overflow Attacks?</vt:lpstr>
      <vt:lpstr>Hands-on Requirements:</vt:lpstr>
      <vt:lpstr>Preliminary Setup</vt:lpstr>
      <vt:lpstr>High-Level Exploit Steps</vt:lpstr>
      <vt:lpstr>Finding Buffer Overflows</vt:lpstr>
      <vt:lpstr>Finding Binaries and Simple Analysis</vt:lpstr>
      <vt:lpstr>Identify Vulnerable Condition</vt:lpstr>
      <vt:lpstr>Identify Vulnerable Condition (続き)</vt:lpstr>
      <vt:lpstr>Identify Vulnerable Condition (続き)</vt:lpstr>
      <vt:lpstr>Identify Vulnerable Condition (続き)</vt:lpstr>
      <vt:lpstr>Determine EIP Offset</vt:lpstr>
      <vt:lpstr>Determine EIP Offset（続き）</vt:lpstr>
      <vt:lpstr>Develop a Script To Exploit The Binary</vt:lpstr>
      <vt:lpstr>Exploit Development</vt:lpstr>
      <vt:lpstr>Exploit Development（続き）</vt:lpstr>
      <vt:lpstr>Exploit Development（続き）</vt:lpstr>
      <vt:lpstr>Exploit Development（続き）</vt:lpstr>
      <vt:lpstr>Exploit Development（続き）</vt:lpstr>
      <vt:lpstr>Exploit Development（続き）</vt:lpstr>
      <vt:lpstr>Defenses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AI(Artificial Intelligence)活用の現状と課題</dc:title>
  <dc:creator>Unno, Yuki/海野 由紀</dc:creator>
  <cp:lastModifiedBy>Cathey Kirt</cp:lastModifiedBy>
  <cp:revision>750</cp:revision>
  <dcterms:created xsi:type="dcterms:W3CDTF">2020-08-02T20:44:14Z</dcterms:created>
  <dcterms:modified xsi:type="dcterms:W3CDTF">2020-11-24T00:21:42Z</dcterms:modified>
</cp:coreProperties>
</file>