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77" r:id="rId2"/>
    <p:sldId id="256" r:id="rId3"/>
    <p:sldId id="257" r:id="rId4"/>
    <p:sldId id="276" r:id="rId5"/>
    <p:sldId id="259" r:id="rId6"/>
    <p:sldId id="278" r:id="rId7"/>
    <p:sldId id="279" r:id="rId8"/>
    <p:sldId id="261" r:id="rId9"/>
    <p:sldId id="262" r:id="rId10"/>
    <p:sldId id="266" r:id="rId11"/>
    <p:sldId id="267" r:id="rId12"/>
    <p:sldId id="268" r:id="rId13"/>
    <p:sldId id="269" r:id="rId14"/>
    <p:sldId id="270" r:id="rId15"/>
    <p:sldId id="271" r:id="rId16"/>
    <p:sldId id="272" r:id="rId17"/>
    <p:sldId id="273" r:id="rId18"/>
    <p:sldId id="274" r:id="rId19"/>
    <p:sldId id="28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DFB52C-B89E-4AD9-B78E-6B7955B64D08}"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171244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FB52C-B89E-4AD9-B78E-6B7955B64D08}"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134205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FB52C-B89E-4AD9-B78E-6B7955B64D08}"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299865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FB52C-B89E-4AD9-B78E-6B7955B64D08}"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102216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DFB52C-B89E-4AD9-B78E-6B7955B64D08}"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234296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DFB52C-B89E-4AD9-B78E-6B7955B64D08}"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29559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DFB52C-B89E-4AD9-B78E-6B7955B64D08}"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361189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DFB52C-B89E-4AD9-B78E-6B7955B64D08}"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411208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FB52C-B89E-4AD9-B78E-6B7955B64D08}"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22821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DFB52C-B89E-4AD9-B78E-6B7955B64D08}"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9601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DFB52C-B89E-4AD9-B78E-6B7955B64D08}"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3143F-92D7-463F-B27F-A57420C2BB3E}" type="slidenum">
              <a:rPr lang="en-US" smtClean="0"/>
              <a:t>‹#›</a:t>
            </a:fld>
            <a:endParaRPr lang="en-US"/>
          </a:p>
        </p:txBody>
      </p:sp>
    </p:spTree>
    <p:extLst>
      <p:ext uri="{BB962C8B-B14F-4D97-AF65-F5344CB8AC3E}">
        <p14:creationId xmlns:p14="http://schemas.microsoft.com/office/powerpoint/2010/main" val="425241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FB52C-B89E-4AD9-B78E-6B7955B64D08}" type="datetimeFigureOut">
              <a:rPr lang="en-US" smtClean="0"/>
              <a:t>25-Apr-20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3143F-92D7-463F-B27F-A57420C2BB3E}" type="slidenum">
              <a:rPr lang="en-US" smtClean="0"/>
              <a:t>‹#›</a:t>
            </a:fld>
            <a:endParaRPr lang="en-US"/>
          </a:p>
        </p:txBody>
      </p:sp>
    </p:spTree>
    <p:extLst>
      <p:ext uri="{BB962C8B-B14F-4D97-AF65-F5344CB8AC3E}">
        <p14:creationId xmlns:p14="http://schemas.microsoft.com/office/powerpoint/2010/main" val="429376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High-pass_filte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1246" y="143456"/>
            <a:ext cx="6096000" cy="1868460"/>
          </a:xfrm>
          <a:prstGeom prst="rect">
            <a:avLst/>
          </a:prstGeom>
        </p:spPr>
        <p:txBody>
          <a:bodyPr>
            <a:spAutoFit/>
          </a:bodyPr>
          <a:lstStyle/>
          <a:p>
            <a:pPr algn="ctr">
              <a:lnSpc>
                <a:spcPct val="115000"/>
              </a:lnSpc>
              <a:spcAft>
                <a:spcPts val="800"/>
              </a:spcAft>
            </a:pPr>
            <a:r>
              <a:rPr lang="en-US" sz="1500" b="1" spc="7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JSS MAHAVIDYAPEETA</a:t>
            </a:r>
            <a:endParaRPr lang="en-US" sz="1100" spc="75" dirty="0">
              <a:solidFill>
                <a:srgbClr val="5A5A5A"/>
              </a:solidFill>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tabLst>
                <a:tab pos="1487805" algn="l"/>
                <a:tab pos="1763395" algn="l"/>
                <a:tab pos="1905000" algn="l"/>
                <a:tab pos="2865755" algn="ctr"/>
              </a:tabLst>
            </a:pPr>
            <a:r>
              <a:rPr lang="en-US" sz="1300" b="1" dirty="0">
                <a:solidFill>
                  <a:srgbClr val="0066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1600" b="1" dirty="0">
                <a:solidFill>
                  <a:srgbClr val="0066FF"/>
                </a:solidFill>
                <a:latin typeface="Times New Roman" panose="02020603050405020304" pitchFamily="18" charset="0"/>
                <a:ea typeface="Calibri" panose="020F0502020204030204" pitchFamily="34" charset="0"/>
                <a:cs typeface="Times New Roman" panose="02020603050405020304" pitchFamily="18" charset="0"/>
              </a:rPr>
              <a:t>JSS SCIENCE AND TECHNOLOGY UNIVERSITY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1600" b="1" dirty="0">
                <a:solidFill>
                  <a:srgbClr val="0066FF"/>
                </a:solidFill>
                <a:latin typeface="Times New Roman" panose="02020603050405020304" pitchFamily="18" charset="0"/>
                <a:ea typeface="Calibri" panose="020F0502020204030204" pitchFamily="34" charset="0"/>
                <a:cs typeface="Times New Roman" panose="02020603050405020304" pitchFamily="18" charset="0"/>
              </a:rPr>
              <a:t>SRI JAYACHAMARAJENDRA COLLEGE OF ENGINEERING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1600" b="1" dirty="0">
                <a:solidFill>
                  <a:srgbClr val="0066FF"/>
                </a:solidFill>
                <a:latin typeface="Times New Roman" panose="02020603050405020304" pitchFamily="18" charset="0"/>
                <a:ea typeface="Calibri" panose="020F0502020204030204" pitchFamily="34" charset="0"/>
                <a:cs typeface="Times New Roman" panose="02020603050405020304" pitchFamily="18" charset="0"/>
              </a:rPr>
              <a:t>MYSORE-570006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Description: SS S&amp;T UNIVERSITY"/>
          <p:cNvPicPr/>
          <p:nvPr/>
        </p:nvPicPr>
        <p:blipFill>
          <a:blip r:embed="rId2">
            <a:extLst>
              <a:ext uri="{28A0092B-C50C-407E-A947-70E740481C1C}">
                <a14:useLocalDpi xmlns:a14="http://schemas.microsoft.com/office/drawing/2010/main" val="0"/>
              </a:ext>
            </a:extLst>
          </a:blip>
          <a:srcRect/>
          <a:stretch>
            <a:fillRect/>
          </a:stretch>
        </p:blipFill>
        <p:spPr bwMode="auto">
          <a:xfrm>
            <a:off x="4398101" y="2199277"/>
            <a:ext cx="3082290" cy="1397000"/>
          </a:xfrm>
          <a:prstGeom prst="rect">
            <a:avLst/>
          </a:prstGeom>
          <a:noFill/>
          <a:ln>
            <a:noFill/>
          </a:ln>
        </p:spPr>
      </p:pic>
      <p:sp>
        <p:nvSpPr>
          <p:cNvPr id="6" name="Rectangle 5"/>
          <p:cNvSpPr/>
          <p:nvPr/>
        </p:nvSpPr>
        <p:spPr>
          <a:xfrm>
            <a:off x="3004457" y="3783638"/>
            <a:ext cx="6096000" cy="1014380"/>
          </a:xfrm>
          <a:prstGeom prst="rect">
            <a:avLst/>
          </a:prstGeom>
        </p:spPr>
        <p:txBody>
          <a:bodyPr>
            <a:spAutoFit/>
          </a:bodyPr>
          <a:lstStyle/>
          <a:p>
            <a:pPr marL="1460500" marR="137160" indent="-1460500" algn="ctr">
              <a:lnSpc>
                <a:spcPct val="107000"/>
              </a:lnSpc>
              <a:spcBef>
                <a:spcPts val="0"/>
              </a:spcBef>
              <a:spcAft>
                <a:spcPts val="0"/>
              </a:spcAft>
            </a:pPr>
            <a:r>
              <a:rPr lang="en-US"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COMPUTER VISION</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gn="ctr">
              <a:lnSpc>
                <a:spcPct val="107000"/>
              </a:lnSpc>
              <a:spcBef>
                <a:spcPts val="0"/>
              </a:spcBef>
              <a:spcAft>
                <a:spcPts val="0"/>
              </a:spcAft>
            </a:pPr>
            <a:r>
              <a:rPr lang="en-US"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PROJECT</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gn="ctr">
              <a:lnSpc>
                <a:spcPct val="107000"/>
              </a:lnSpc>
              <a:spcBef>
                <a:spcPts val="0"/>
              </a:spcBef>
              <a:spcAft>
                <a:spcPts val="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04457" y="4675743"/>
            <a:ext cx="6096000" cy="619272"/>
          </a:xfrm>
          <a:prstGeom prst="rect">
            <a:avLst/>
          </a:prstGeom>
        </p:spPr>
        <p:txBody>
          <a:bodyPr>
            <a:spAutoFit/>
          </a:bodyPr>
          <a:lstStyle/>
          <a:p>
            <a:pPr marL="1460500" marR="137160" indent="-1460500" algn="ctr">
              <a:lnSpc>
                <a:spcPct val="107000"/>
              </a:lnSpc>
              <a:spcBef>
                <a:spcPts val="0"/>
              </a:spcBef>
              <a:spcAft>
                <a:spcPts val="0"/>
              </a:spcAft>
            </a:pPr>
            <a:r>
              <a:rPr lang="en-US" sz="1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Project Title</a:t>
            </a:r>
            <a:r>
              <a:rPr lang="en-US"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SOLVING SUDOKU USING IMAGE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gn="ctr">
              <a:lnSpc>
                <a:spcPct val="107000"/>
              </a:lnSpc>
              <a:spcBef>
                <a:spcPts val="0"/>
              </a:spcBef>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PROCESSING TECHNIQUES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92777" y="5690123"/>
            <a:ext cx="6096000" cy="1506823"/>
          </a:xfrm>
          <a:prstGeom prst="rect">
            <a:avLst/>
          </a:prstGeom>
        </p:spPr>
        <p:txBody>
          <a:bodyPr>
            <a:spAutoFit/>
          </a:bodyPr>
          <a:lstStyle/>
          <a:p>
            <a:pPr marL="1460500" marR="137160" indent="-1460500">
              <a:lnSpc>
                <a:spcPct val="107000"/>
              </a:lnSpc>
              <a:spcBef>
                <a:spcPts val="0"/>
              </a:spcBef>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Kirthan 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nSpc>
                <a:spcPct val="107000"/>
              </a:lnSpc>
              <a:spcBef>
                <a:spcPts val="0"/>
              </a:spcBef>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01JST17IS024,</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nSpc>
                <a:spcPct val="107000"/>
              </a:lnSpc>
              <a:spcBef>
                <a:spcPts val="0"/>
              </a:spcBef>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6</a:t>
            </a:r>
            <a:r>
              <a:rPr lang="en-US" sz="14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1400" dirty="0">
                <a:latin typeface="Times New Roman" panose="02020603050405020304" pitchFamily="18" charset="0"/>
                <a:ea typeface="Calibri" panose="020F0502020204030204" pitchFamily="34" charset="0"/>
                <a:cs typeface="Times New Roman" panose="02020603050405020304" pitchFamily="18" charset="0"/>
              </a:rPr>
              <a:t> Sem,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460500" marR="137160" indent="-1460500">
              <a:lnSpc>
                <a:spcPct val="107000"/>
              </a:lnSpc>
              <a:spcBef>
                <a:spcPts val="0"/>
              </a:spcBef>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Information Science and Engineering</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rPr>
              <a:t/>
            </a:r>
            <a:br>
              <a:rPr lang="en-US" sz="1400" dirty="0">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801741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0825"/>
            <a:ext cx="10858500" cy="732155"/>
          </a:xfrm>
        </p:spPr>
        <p:txBody>
          <a:bodyPr>
            <a:normAutofit fontScale="90000"/>
          </a:bodyPr>
          <a:lstStyle/>
          <a:p>
            <a:r>
              <a:rPr lang="en-US" sz="1600" b="1" dirty="0" smtClean="0">
                <a:latin typeface="Times New Roman" panose="02020603050405020304" pitchFamily="18" charset="0"/>
                <a:cs typeface="Times New Roman" panose="02020603050405020304" pitchFamily="18" charset="0"/>
              </a:rPr>
              <a:t>The algorithm works as follows:</a:t>
            </a:r>
            <a:r>
              <a:rPr lang="en-US" sz="1400" b="1" dirty="0" smtClean="0">
                <a:latin typeface="Times New Roman" panose="02020603050405020304" pitchFamily="18" charset="0"/>
                <a:cs typeface="Times New Roman" panose="02020603050405020304" pitchFamily="18" charset="0"/>
              </a:rPr>
              <a:t/>
            </a:r>
            <a:br>
              <a:rPr lang="en-US" sz="1400" b="1" dirty="0" smtClean="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r>
            <a:br>
              <a:rPr lang="en-US" sz="1400" b="1" dirty="0">
                <a:latin typeface="Times New Roman" panose="02020603050405020304" pitchFamily="18" charset="0"/>
                <a:cs typeface="Times New Roman" panose="02020603050405020304" pitchFamily="18" charset="0"/>
              </a:rPr>
            </a:br>
            <a:r>
              <a:rPr lang="en-US" sz="1300" b="1" dirty="0" smtClean="0">
                <a:latin typeface="Times New Roman" panose="02020603050405020304" pitchFamily="18" charset="0"/>
                <a:cs typeface="Times New Roman" panose="02020603050405020304" pitchFamily="18" charset="0"/>
              </a:rPr>
              <a:t>Step-1</a:t>
            </a:r>
            <a:r>
              <a:rPr lang="en-US" sz="1300" dirty="0" smtClean="0">
                <a:latin typeface="Times New Roman" panose="02020603050405020304" pitchFamily="18" charset="0"/>
                <a:cs typeface="Times New Roman" panose="02020603050405020304" pitchFamily="18" charset="0"/>
              </a:rPr>
              <a:t> : Reading the original</a:t>
            </a:r>
            <a:r>
              <a:rPr lang="en-US" sz="1300" b="1" dirty="0" smtClean="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i</a:t>
            </a:r>
            <a:r>
              <a:rPr lang="en-US" sz="1300" dirty="0" smtClean="0">
                <a:latin typeface="Times New Roman" panose="02020603050405020304" pitchFamily="18" charset="0"/>
                <a:cs typeface="Times New Roman" panose="02020603050405020304" pitchFamily="18" charset="0"/>
              </a:rPr>
              <a:t>mage which contains the </a:t>
            </a:r>
            <a:r>
              <a:rPr lang="en-US" sz="1300" dirty="0">
                <a:latin typeface="Times New Roman" panose="02020603050405020304" pitchFamily="18" charset="0"/>
                <a:cs typeface="Times New Roman" panose="02020603050405020304" pitchFamily="18" charset="0"/>
              </a:rPr>
              <a:t>S</a:t>
            </a:r>
            <a:r>
              <a:rPr lang="en-US" sz="1300" dirty="0" smtClean="0">
                <a:latin typeface="Times New Roman" panose="02020603050405020304" pitchFamily="18" charset="0"/>
                <a:cs typeface="Times New Roman" panose="02020603050405020304" pitchFamily="18" charset="0"/>
              </a:rPr>
              <a:t>udoku puzzle.</a:t>
            </a: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650" y="982979"/>
            <a:ext cx="4263814" cy="2398395"/>
          </a:xfrm>
          <a:prstGeom prst="rect">
            <a:avLst/>
          </a:prstGeom>
          <a:ln>
            <a:solidFill>
              <a:schemeClr val="tx1"/>
            </a:solidFill>
          </a:ln>
        </p:spPr>
      </p:pic>
      <p:sp>
        <p:nvSpPr>
          <p:cNvPr id="4" name="Rectangle 3"/>
          <p:cNvSpPr/>
          <p:nvPr/>
        </p:nvSpPr>
        <p:spPr>
          <a:xfrm>
            <a:off x="762000" y="3381374"/>
            <a:ext cx="10858500" cy="461665"/>
          </a:xfrm>
          <a:prstGeom prst="rect">
            <a:avLst/>
          </a:prstGeom>
        </p:spPr>
        <p:txBody>
          <a:bodyPr wrap="square">
            <a:spAutoFit/>
          </a:bodyPr>
          <a:lstStyle/>
          <a:p>
            <a:r>
              <a:rPr lang="en-US" sz="1200" b="1" dirty="0" smtClean="0">
                <a:latin typeface="Times New Roman" panose="02020603050405020304" pitchFamily="18" charset="0"/>
                <a:cs typeface="Times New Roman" panose="02020603050405020304" pitchFamily="18" charset="0"/>
              </a:rPr>
              <a:t>Step-2</a:t>
            </a:r>
            <a:r>
              <a:rPr lang="en-US" sz="1200" dirty="0" smtClean="0">
                <a:latin typeface="Times New Roman" panose="02020603050405020304" pitchFamily="18" charset="0"/>
                <a:cs typeface="Times New Roman" panose="02020603050405020304" pitchFamily="18" charset="0"/>
              </a:rPr>
              <a:t> : The image is converted to grayscale.</a:t>
            </a: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endParaRPr lang="en-US"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6650" y="3989705"/>
            <a:ext cx="4257675" cy="2394942"/>
          </a:xfrm>
          <a:prstGeom prst="rect">
            <a:avLst/>
          </a:prstGeom>
          <a:ln>
            <a:solidFill>
              <a:schemeClr val="tx1"/>
            </a:solidFill>
          </a:ln>
        </p:spPr>
      </p:pic>
    </p:spTree>
    <p:extLst>
      <p:ext uri="{BB962C8B-B14F-4D97-AF65-F5344CB8AC3E}">
        <p14:creationId xmlns:p14="http://schemas.microsoft.com/office/powerpoint/2010/main" val="412491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530225"/>
          </a:xfrm>
        </p:spPr>
        <p:txBody>
          <a:bodyPr>
            <a:normAutofit/>
          </a:bodyPr>
          <a:lstStyle/>
          <a:p>
            <a:r>
              <a:rPr lang="en-US" sz="1200" b="1" dirty="0" smtClean="0">
                <a:latin typeface="Times New Roman" panose="02020603050405020304" pitchFamily="18" charset="0"/>
                <a:cs typeface="Times New Roman" panose="02020603050405020304" pitchFamily="18" charset="0"/>
              </a:rPr>
              <a:t>Step-3</a:t>
            </a:r>
            <a:r>
              <a:rPr lang="en-US" sz="1200" dirty="0" smtClean="0">
                <a:latin typeface="Times New Roman" panose="02020603050405020304" pitchFamily="18" charset="0"/>
                <a:cs typeface="Times New Roman" panose="02020603050405020304" pitchFamily="18" charset="0"/>
              </a:rPr>
              <a:t> : The </a:t>
            </a:r>
            <a:r>
              <a:rPr lang="en-US" sz="1200" dirty="0" err="1" smtClean="0">
                <a:latin typeface="Times New Roman" panose="02020603050405020304" pitchFamily="18" charset="0"/>
                <a:cs typeface="Times New Roman" panose="02020603050405020304" pitchFamily="18" charset="0"/>
              </a:rPr>
              <a:t>grayscaled</a:t>
            </a:r>
            <a:r>
              <a:rPr lang="en-US" sz="1200" dirty="0" smtClean="0">
                <a:latin typeface="Times New Roman" panose="02020603050405020304" pitchFamily="18" charset="0"/>
                <a:cs typeface="Times New Roman" panose="02020603050405020304" pitchFamily="18" charset="0"/>
              </a:rPr>
              <a:t> image is then made to undergo Thresholding. The threshold value is kept as 40 and the maximum value of the pixel generally is 255. The pixel values above 40 are set to the highest value i.e., 255, and the pixel values below 40 are set to 0.</a:t>
            </a:r>
            <a:endParaRPr lang="en-US"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623" y="585401"/>
            <a:ext cx="4750487" cy="2672149"/>
          </a:xfrm>
          <a:prstGeom prst="rect">
            <a:avLst/>
          </a:prstGeom>
          <a:ln>
            <a:solidFill>
              <a:schemeClr val="tx1"/>
            </a:solidFill>
          </a:ln>
        </p:spPr>
      </p:pic>
      <p:sp>
        <p:nvSpPr>
          <p:cNvPr id="4" name="Rectangle 3"/>
          <p:cNvSpPr/>
          <p:nvPr/>
        </p:nvSpPr>
        <p:spPr>
          <a:xfrm>
            <a:off x="838200" y="3435950"/>
            <a:ext cx="10515600" cy="276999"/>
          </a:xfrm>
          <a:prstGeom prst="rect">
            <a:avLst/>
          </a:prstGeom>
        </p:spPr>
        <p:txBody>
          <a:bodyPr wrap="square">
            <a:spAutoFit/>
          </a:bodyPr>
          <a:lstStyle/>
          <a:p>
            <a:r>
              <a:rPr lang="en-US" sz="1200" b="1" dirty="0" smtClean="0">
                <a:latin typeface="Times New Roman" panose="02020603050405020304" pitchFamily="18" charset="0"/>
                <a:cs typeface="Times New Roman" panose="02020603050405020304" pitchFamily="18" charset="0"/>
              </a:rPr>
              <a:t>Step-4</a:t>
            </a:r>
            <a:r>
              <a:rPr lang="en-US" sz="1200" dirty="0" smtClean="0">
                <a:latin typeface="Times New Roman" panose="02020603050405020304" pitchFamily="18" charset="0"/>
                <a:cs typeface="Times New Roman" panose="02020603050405020304" pitchFamily="18" charset="0"/>
              </a:rPr>
              <a:t> : Canny Edge Detection algorithm is implemented to the thresholded </a:t>
            </a:r>
            <a:r>
              <a:rPr lang="en-US" sz="1200" dirty="0">
                <a:latin typeface="Times New Roman" panose="02020603050405020304" pitchFamily="18" charset="0"/>
                <a:cs typeface="Times New Roman" panose="02020603050405020304" pitchFamily="18" charset="0"/>
              </a:rPr>
              <a:t>image </a:t>
            </a:r>
            <a:r>
              <a:rPr lang="en-US" sz="1200" dirty="0" smtClean="0">
                <a:latin typeface="Times New Roman" panose="02020603050405020304" pitchFamily="18" charset="0"/>
                <a:cs typeface="Times New Roman" panose="02020603050405020304" pitchFamily="18" charset="0"/>
              </a:rPr>
              <a:t>which detects the borders and the 3x3 grids of the Sudoku puzzle.</a:t>
            </a:r>
            <a:endParaRPr lang="en-US"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277" y="3782198"/>
            <a:ext cx="2780774" cy="2780774"/>
          </a:xfrm>
          <a:prstGeom prst="rect">
            <a:avLst/>
          </a:prstGeom>
        </p:spPr>
      </p:pic>
    </p:spTree>
    <p:extLst>
      <p:ext uri="{BB962C8B-B14F-4D97-AF65-F5344CB8AC3E}">
        <p14:creationId xmlns:p14="http://schemas.microsoft.com/office/powerpoint/2010/main" val="1794609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4975"/>
          </a:xfrm>
        </p:spPr>
        <p:txBody>
          <a:bodyPr>
            <a:normAutofit/>
          </a:bodyPr>
          <a:lstStyle/>
          <a:p>
            <a:r>
              <a:rPr lang="en-US" sz="1200" b="1" dirty="0" smtClean="0">
                <a:latin typeface="Times New Roman" panose="02020603050405020304" pitchFamily="18" charset="0"/>
                <a:cs typeface="Times New Roman" panose="02020603050405020304" pitchFamily="18" charset="0"/>
              </a:rPr>
              <a:t>Step-5</a:t>
            </a:r>
            <a:r>
              <a:rPr lang="en-US" sz="1200" dirty="0" smtClean="0">
                <a:latin typeface="Times New Roman" panose="02020603050405020304" pitchFamily="18" charset="0"/>
                <a:cs typeface="Times New Roman" panose="02020603050405020304" pitchFamily="18" charset="0"/>
              </a:rPr>
              <a:t> : The Hough Transform detects the individual boxes in each 3x3 grids and we slice the individual boxes to get a total of 81 boxes. Each box contains one value present in the Sudoku puzzle. The empty image boxes do not contain any value.</a:t>
            </a:r>
            <a:endParaRPr lang="en-US" sz="12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stretch>
            <a:fillRect/>
          </a:stretch>
        </p:blipFill>
        <p:spPr>
          <a:xfrm>
            <a:off x="1996878" y="873126"/>
            <a:ext cx="7853435" cy="4243724"/>
          </a:xfrm>
          <a:prstGeom prst="rect">
            <a:avLst/>
          </a:prstGeom>
        </p:spPr>
      </p:pic>
      <p:sp>
        <p:nvSpPr>
          <p:cNvPr id="5" name="Rectangle 4"/>
          <p:cNvSpPr/>
          <p:nvPr/>
        </p:nvSpPr>
        <p:spPr>
          <a:xfrm>
            <a:off x="838200" y="5116850"/>
            <a:ext cx="10515600" cy="461665"/>
          </a:xfrm>
          <a:prstGeom prst="rect">
            <a:avLst/>
          </a:prstGeom>
        </p:spPr>
        <p:txBody>
          <a:bodyPr wrap="square">
            <a:spAutoFit/>
          </a:bodyPr>
          <a:lstStyle/>
          <a:p>
            <a:r>
              <a:rPr lang="en-US" sz="1200" b="1" dirty="0" smtClean="0">
                <a:latin typeface="Times New Roman" panose="02020603050405020304" pitchFamily="18" charset="0"/>
                <a:cs typeface="Times New Roman" panose="02020603050405020304" pitchFamily="18" charset="0"/>
              </a:rPr>
              <a:t>Step-6</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The digits from each slice is recognized by using the Tesseract OCR Engine. It detects and recognizes digits from each slice and writes the recognized digits to a text file. The text file is used to store the values.</a:t>
            </a:r>
            <a:endParaRPr lang="en-US" sz="1200" dirty="0"/>
          </a:p>
        </p:txBody>
      </p:sp>
      <p:pic>
        <p:nvPicPr>
          <p:cNvPr id="6" name="Picture 5"/>
          <p:cNvPicPr>
            <a:picLocks noChangeAspect="1"/>
          </p:cNvPicPr>
          <p:nvPr/>
        </p:nvPicPr>
        <p:blipFill>
          <a:blip r:embed="rId3"/>
          <a:stretch>
            <a:fillRect/>
          </a:stretch>
        </p:blipFill>
        <p:spPr>
          <a:xfrm>
            <a:off x="2241861" y="5679221"/>
            <a:ext cx="7076258" cy="1067961"/>
          </a:xfrm>
          <a:prstGeom prst="rect">
            <a:avLst/>
          </a:prstGeom>
          <a:ln>
            <a:solidFill>
              <a:schemeClr val="tx1"/>
            </a:solidFill>
          </a:ln>
        </p:spPr>
      </p:pic>
    </p:spTree>
    <p:extLst>
      <p:ext uri="{BB962C8B-B14F-4D97-AF65-F5344CB8AC3E}">
        <p14:creationId xmlns:p14="http://schemas.microsoft.com/office/powerpoint/2010/main" val="106866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314327"/>
          </a:xfrm>
        </p:spPr>
        <p:txBody>
          <a:bodyPr>
            <a:normAutofit/>
          </a:bodyPr>
          <a:lstStyle/>
          <a:p>
            <a:r>
              <a:rPr lang="en-US" sz="1200" b="1" dirty="0" smtClean="0">
                <a:latin typeface="Times New Roman" panose="02020603050405020304" pitchFamily="18" charset="0"/>
                <a:cs typeface="Times New Roman" panose="02020603050405020304" pitchFamily="18" charset="0"/>
              </a:rPr>
              <a:t>Step-7</a:t>
            </a:r>
            <a:r>
              <a:rPr lang="en-US" sz="1200" dirty="0" smtClean="0">
                <a:latin typeface="Times New Roman" panose="02020603050405020304" pitchFamily="18" charset="0"/>
                <a:cs typeface="Times New Roman" panose="02020603050405020304" pitchFamily="18" charset="0"/>
              </a:rPr>
              <a:t> : The sudoku puzzle is then solved by reading the digits stored in the text file using Backtracking approach.</a:t>
            </a:r>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06911" y="390527"/>
            <a:ext cx="3351139" cy="2723366"/>
          </a:xfrm>
          <a:prstGeom prst="rect">
            <a:avLst/>
          </a:prstGeom>
        </p:spPr>
      </p:pic>
      <p:sp>
        <p:nvSpPr>
          <p:cNvPr id="5" name="Rectangle 4"/>
          <p:cNvSpPr/>
          <p:nvPr/>
        </p:nvSpPr>
        <p:spPr>
          <a:xfrm>
            <a:off x="838200" y="3113893"/>
            <a:ext cx="10896600" cy="276999"/>
          </a:xfrm>
          <a:prstGeom prst="rect">
            <a:avLst/>
          </a:prstGeom>
        </p:spPr>
        <p:txBody>
          <a:bodyPr wrap="square">
            <a:spAutoFit/>
          </a:bodyPr>
          <a:lstStyle/>
          <a:p>
            <a:r>
              <a:rPr lang="en-US" sz="1200" b="1" dirty="0" smtClean="0">
                <a:latin typeface="Times New Roman" panose="02020603050405020304" pitchFamily="18" charset="0"/>
                <a:cs typeface="Times New Roman" panose="02020603050405020304" pitchFamily="18" charset="0"/>
              </a:rPr>
              <a:t>Step-8</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Finally, the completely solved Sudoku puzzle is presented to the user through a web page as follows.</a:t>
            </a:r>
            <a:endParaRPr lang="en-US" sz="1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4188" y="3390892"/>
            <a:ext cx="4922334" cy="3381383"/>
          </a:xfrm>
          <a:prstGeom prst="rect">
            <a:avLst/>
          </a:prstGeom>
          <a:ln>
            <a:solidFill>
              <a:schemeClr val="tx1"/>
            </a:solidFill>
          </a:ln>
        </p:spPr>
      </p:pic>
    </p:spTree>
    <p:extLst>
      <p:ext uri="{BB962C8B-B14F-4D97-AF65-F5344CB8AC3E}">
        <p14:creationId xmlns:p14="http://schemas.microsoft.com/office/powerpoint/2010/main" val="33002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118832"/>
            <a:ext cx="10820400" cy="2834109"/>
          </a:xfrm>
          <a:prstGeom prst="rect">
            <a:avLst/>
          </a:prstGeom>
        </p:spPr>
        <p:txBody>
          <a:bodyPr wrap="square">
            <a:spAutoFit/>
          </a:bodyPr>
          <a:lstStyle/>
          <a:p>
            <a:pPr lvl="0" algn="ctr" fontAlgn="base">
              <a:spcBef>
                <a:spcPts val="1263"/>
              </a:spcBef>
              <a:spcAft>
                <a:spcPts val="1263"/>
              </a:spcAft>
            </a:pPr>
            <a:r>
              <a:rPr lang="en-US" altLang="en-US" sz="1400" b="1" dirty="0">
                <a:solidFill>
                  <a:prstClr val="black"/>
                </a:solidFill>
                <a:latin typeface="Times New Roman" panose="02020603050405020304" pitchFamily="18" charset="0"/>
              </a:rPr>
              <a:t>Information on the Dataset Used</a:t>
            </a:r>
          </a:p>
          <a:p>
            <a:pPr lvl="0" fontAlgn="base">
              <a:lnSpc>
                <a:spcPts val="1363"/>
              </a:lnSpc>
              <a:spcBef>
                <a:spcPct val="0"/>
              </a:spcBef>
              <a:spcAft>
                <a:spcPts val="838"/>
              </a:spcAft>
            </a:pPr>
            <a:r>
              <a:rPr lang="en-US" altLang="en-US" sz="1200" dirty="0">
                <a:solidFill>
                  <a:prstClr val="black"/>
                </a:solidFill>
                <a:latin typeface="Times New Roman" panose="02020603050405020304" pitchFamily="18" charset="0"/>
              </a:rPr>
              <a:t>We have used the Tesseract OCR Engine to detect and recognize the digits in each slice of the image of the Sudoku puzzle. Tesseract is an open source text recognition (OCR) Engine, available under the Apache 2.0 license. It can be used directly, or (for programmers) using an API to extract printed text from images. It supports a wide variety of languages. It can be used with the existing layout analysis to recognize text within a large document, or it can be used in conjunction with an external text detector to recognize text from an image of a single text line.</a:t>
            </a:r>
          </a:p>
          <a:p>
            <a:pPr lvl="0" fontAlgn="base">
              <a:lnSpc>
                <a:spcPts val="1363"/>
              </a:lnSpc>
              <a:spcBef>
                <a:spcPct val="0"/>
              </a:spcBef>
              <a:spcAft>
                <a:spcPts val="838"/>
              </a:spcAft>
            </a:pPr>
            <a:r>
              <a:rPr lang="en-US" altLang="en-US" sz="1200" dirty="0">
                <a:solidFill>
                  <a:prstClr val="black"/>
                </a:solidFill>
                <a:latin typeface="Times New Roman" panose="02020603050405020304" pitchFamily="18" charset="0"/>
              </a:rPr>
              <a:t>We use the version 4 of tesseract. The version 4 adds LSTM based OCR engine and models for many additional languages and scripts, and contains up to 116 languages which can be recognized. Additionally, scripts for 37 languages are supported so it is possible to recognize a language by using the script it is written in.</a:t>
            </a:r>
          </a:p>
          <a:p>
            <a:pPr lvl="0" algn="just" fontAlgn="base">
              <a:lnSpc>
                <a:spcPts val="1563"/>
              </a:lnSpc>
              <a:spcBef>
                <a:spcPct val="0"/>
              </a:spcBef>
              <a:spcAft>
                <a:spcPts val="425"/>
              </a:spcAft>
            </a:pPr>
            <a:r>
              <a:rPr lang="en-US" altLang="en-US" sz="1200" dirty="0">
                <a:solidFill>
                  <a:prstClr val="black"/>
                </a:solidFill>
                <a:latin typeface="Times New Roman" panose="02020603050405020304" pitchFamily="18" charset="0"/>
              </a:rPr>
              <a:t>The classifier is able to recognize damaged characters easily, therefore the classifier is not trained on damaged characters. For the English Language, it is trained on a mere 20 samples of 94 characters from 8 fonts in a single size, but with 4 attributes (normal, bold, italic, bold italic), making a total of 60160 training samples.</a:t>
            </a:r>
          </a:p>
          <a:p>
            <a:pPr lvl="0" fontAlgn="base">
              <a:lnSpc>
                <a:spcPts val="1588"/>
              </a:lnSpc>
              <a:spcBef>
                <a:spcPct val="0"/>
              </a:spcBef>
              <a:spcAft>
                <a:spcPts val="2313"/>
              </a:spcAft>
            </a:pPr>
            <a:r>
              <a:rPr lang="en-US" altLang="en-US" sz="1200" dirty="0">
                <a:solidFill>
                  <a:prstClr val="black"/>
                </a:solidFill>
                <a:latin typeface="Times New Roman" panose="02020603050405020304" pitchFamily="18" charset="0"/>
              </a:rPr>
              <a:t>Tesseract library contains many parameters. Since we are detecting only the numbers, we select language as English. The parameter ‘</a:t>
            </a:r>
            <a:r>
              <a:rPr lang="en-US" altLang="en-US" sz="1200" dirty="0" err="1">
                <a:solidFill>
                  <a:prstClr val="black"/>
                </a:solidFill>
                <a:latin typeface="Times New Roman" panose="02020603050405020304" pitchFamily="18" charset="0"/>
              </a:rPr>
              <a:t>psm</a:t>
            </a:r>
            <a:r>
              <a:rPr lang="en-US" altLang="en-US" sz="1200" dirty="0">
                <a:solidFill>
                  <a:prstClr val="black"/>
                </a:solidFill>
                <a:latin typeface="Times New Roman" panose="02020603050405020304" pitchFamily="18" charset="0"/>
              </a:rPr>
              <a:t>’ is selected as 6 which assumes a single uniform block of text since we detect only a single number at a time from each slice. Finally we add only the digits i.e., 0-9 to the whitelist of Tesseract which is done as follows : </a:t>
            </a:r>
            <a:r>
              <a:rPr lang="en-US" altLang="en-US" sz="1200" dirty="0" err="1">
                <a:solidFill>
                  <a:prstClr val="black"/>
                </a:solidFill>
                <a:latin typeface="Times New Roman" panose="02020603050405020304" pitchFamily="18" charset="0"/>
              </a:rPr>
              <a:t>tessedit_char_whitelist</a:t>
            </a:r>
            <a:r>
              <a:rPr lang="en-US" altLang="en-US" sz="1200" dirty="0">
                <a:solidFill>
                  <a:prstClr val="black"/>
                </a:solidFill>
                <a:latin typeface="Times New Roman" panose="02020603050405020304" pitchFamily="18" charset="0"/>
              </a:rPr>
              <a:t>=0123456789 so that it detects and recognizes only the digits in the image. If the image does not contain any numbers, we consider it as 0.</a:t>
            </a:r>
          </a:p>
        </p:txBody>
      </p:sp>
      <p:graphicFrame>
        <p:nvGraphicFramePr>
          <p:cNvPr id="3" name="Table 2"/>
          <p:cNvGraphicFramePr>
            <a:graphicFrameLocks noGrp="1"/>
          </p:cNvGraphicFramePr>
          <p:nvPr>
            <p:extLst>
              <p:ext uri="{D42A27DB-BD31-4B8C-83A1-F6EECF244321}">
                <p14:modId xmlns:p14="http://schemas.microsoft.com/office/powerpoint/2010/main" val="2412677492"/>
              </p:ext>
            </p:extLst>
          </p:nvPr>
        </p:nvGraphicFramePr>
        <p:xfrm>
          <a:off x="3579653" y="3905060"/>
          <a:ext cx="4697413" cy="1158072"/>
        </p:xfrm>
        <a:graphic>
          <a:graphicData uri="http://schemas.openxmlformats.org/drawingml/2006/table">
            <a:tbl>
              <a:tblPr/>
              <a:tblGrid>
                <a:gridCol w="2170382">
                  <a:extLst>
                    <a:ext uri="{9D8B030D-6E8A-4147-A177-3AD203B41FA5}">
                      <a16:colId xmlns:a16="http://schemas.microsoft.com/office/drawing/2014/main" val="2273026292"/>
                    </a:ext>
                  </a:extLst>
                </a:gridCol>
                <a:gridCol w="2527031">
                  <a:extLst>
                    <a:ext uri="{9D8B030D-6E8A-4147-A177-3AD203B41FA5}">
                      <a16:colId xmlns:a16="http://schemas.microsoft.com/office/drawing/2014/main" val="2053434814"/>
                    </a:ext>
                  </a:extLst>
                </a:gridCol>
              </a:tblGrid>
              <a:tr h="2376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dirty="0">
                          <a:latin typeface="Times New Roman"/>
                        </a:rPr>
                        <a:t>1. CPU</a:t>
                      </a:r>
                    </a:p>
                  </a:txBody>
                  <a:tcPr marL="0" marR="0" marT="0" marB="0" anchor="b">
                    <a:lnL w="12700" cmpd="sng">
                      <a:solidFill>
                        <a:prstClr val="black"/>
                      </a:solidFill>
                      <a:prstDash val="solid"/>
                    </a:lnL>
                    <a:lnR w="12700" cap="flat" cmpd="sng" algn="ctr">
                      <a:solidFill>
                        <a:prstClr val="black"/>
                      </a:solidFill>
                      <a:prstDash val="solid"/>
                      <a:round/>
                      <a:headEnd type="none" w="med" len="med"/>
                      <a:tailEnd type="none" w="med" len="me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baseline="0" dirty="0" smtClean="0">
                          <a:latin typeface="Times New Roman"/>
                        </a:rPr>
                        <a:t> </a:t>
                      </a:r>
                      <a:r>
                        <a:rPr lang="en-US" sz="1200" dirty="0" smtClean="0">
                          <a:latin typeface="Times New Roman"/>
                        </a:rPr>
                        <a:t>Intel </a:t>
                      </a:r>
                      <a:r>
                        <a:rPr lang="en-US" sz="1200" dirty="0">
                          <a:latin typeface="Times New Roman"/>
                        </a:rPr>
                        <a:t>Core i5-6200U CPU @ 2.30 GHz</a:t>
                      </a:r>
                    </a:p>
                  </a:txBody>
                  <a:tcPr marL="0" marR="0" marT="0" marB="0" anchor="b">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83548279"/>
                  </a:ext>
                </a:extLst>
              </a:tr>
              <a:tr h="1828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dirty="0">
                          <a:latin typeface="Times New Roman"/>
                        </a:rPr>
                        <a:t>2. Memory</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dirty="0" smtClean="0">
                          <a:latin typeface="Times New Roman"/>
                        </a:rPr>
                        <a:t> </a:t>
                      </a:r>
                      <a:r>
                        <a:rPr lang="en-US" sz="1200" dirty="0">
                          <a:latin typeface="Times New Roman"/>
                        </a:rPr>
                        <a:t>8 GB DDR4 RAM</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54000520"/>
                  </a:ext>
                </a:extLst>
              </a:tr>
              <a:tr h="1828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dirty="0">
                          <a:latin typeface="Times New Roman"/>
                        </a:rPr>
                        <a:t>3. Hard Disk</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dirty="0" smtClean="0">
                          <a:latin typeface="Times New Roman"/>
                        </a:rPr>
                        <a:t> </a:t>
                      </a:r>
                      <a:r>
                        <a:rPr lang="en-US" sz="1200" dirty="0">
                          <a:latin typeface="Times New Roman"/>
                        </a:rPr>
                        <a:t>500 GB</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882421570"/>
                  </a:ext>
                </a:extLst>
              </a:tr>
              <a:tr h="1828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a:latin typeface="Times New Roman"/>
                        </a:rPr>
                        <a:t>4. OS</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dirty="0" smtClean="0">
                          <a:latin typeface="Times New Roman"/>
                        </a:rPr>
                        <a:t> </a:t>
                      </a:r>
                      <a:r>
                        <a:rPr lang="en-US" sz="1200" dirty="0">
                          <a:latin typeface="Times New Roman"/>
                        </a:rPr>
                        <a:t>Ubuntu 18.04</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4969651"/>
                  </a:ext>
                </a:extLst>
              </a:tr>
              <a:tr h="188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a:latin typeface="Times New Roman"/>
                        </a:rPr>
                        <a:t>5. Programming Language</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dirty="0" smtClean="0">
                          <a:latin typeface="Times New Roman"/>
                        </a:rPr>
                        <a:t> </a:t>
                      </a:r>
                      <a:r>
                        <a:rPr lang="en-US" sz="1200" dirty="0">
                          <a:latin typeface="Times New Roman"/>
                        </a:rPr>
                        <a:t>Python</a:t>
                      </a:r>
                    </a:p>
                  </a:txBody>
                  <a:tcPr marL="0" marR="0" marT="0" marB="0" anchor="b">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89092401"/>
                  </a:ext>
                </a:extLst>
              </a:tr>
              <a:tr h="1828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04800" indent="0"/>
                      <a:r>
                        <a:rPr lang="en-US" sz="1200" b="1">
                          <a:latin typeface="Times New Roman"/>
                        </a:rPr>
                        <a:t>6. IDE</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indent="0"/>
                      <a:r>
                        <a:rPr lang="en-US" sz="1200" b="1" dirty="0" smtClean="0">
                          <a:latin typeface="Times New Roman"/>
                        </a:rPr>
                        <a:t> </a:t>
                      </a:r>
                      <a:r>
                        <a:rPr lang="en-US" sz="1200" dirty="0">
                          <a:latin typeface="Times New Roman"/>
                        </a:rPr>
                        <a:t>PyCharm</a:t>
                      </a:r>
                    </a:p>
                  </a:txBody>
                  <a:tcPr marL="0" marR="0"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805127257"/>
                  </a:ext>
                </a:extLst>
              </a:tr>
            </a:tbl>
          </a:graphicData>
        </a:graphic>
      </p:graphicFrame>
      <p:sp>
        <p:nvSpPr>
          <p:cNvPr id="5" name="Rectangle 4"/>
          <p:cNvSpPr/>
          <p:nvPr/>
        </p:nvSpPr>
        <p:spPr>
          <a:xfrm>
            <a:off x="518160" y="3112247"/>
            <a:ext cx="10820400" cy="633507"/>
          </a:xfrm>
          <a:prstGeom prst="rect">
            <a:avLst/>
          </a:prstGeom>
        </p:spPr>
        <p:txBody>
          <a:bodyPr wrap="square">
            <a:spAutoFit/>
          </a:bodyPr>
          <a:lstStyle/>
          <a:p>
            <a:pPr lvl="0" algn="ctr">
              <a:spcAft>
                <a:spcPts val="1050"/>
              </a:spcAft>
            </a:pPr>
            <a:r>
              <a:rPr lang="en-US" sz="1400" b="1" dirty="0">
                <a:solidFill>
                  <a:prstClr val="black"/>
                </a:solidFill>
                <a:latin typeface="Times New Roman"/>
              </a:rPr>
              <a:t>Experimental Settings</a:t>
            </a:r>
          </a:p>
          <a:p>
            <a:pPr lvl="0"/>
            <a:r>
              <a:rPr lang="en-US" sz="1200" dirty="0">
                <a:solidFill>
                  <a:prstClr val="black"/>
                </a:solidFill>
                <a:latin typeface="Times New Roman"/>
              </a:rPr>
              <a:t>We have implemented our project using the following system </a:t>
            </a:r>
            <a:r>
              <a:rPr lang="en-US" sz="1200" dirty="0" smtClean="0">
                <a:solidFill>
                  <a:prstClr val="black"/>
                </a:solidFill>
                <a:latin typeface="Times New Roman"/>
              </a:rPr>
              <a:t>configurations :</a:t>
            </a:r>
            <a:endParaRPr lang="en-US" sz="1200" dirty="0">
              <a:solidFill>
                <a:prstClr val="black"/>
              </a:solidFill>
              <a:latin typeface="Times New Roman"/>
            </a:endParaRPr>
          </a:p>
        </p:txBody>
      </p:sp>
      <p:sp>
        <p:nvSpPr>
          <p:cNvPr id="4" name="Rectangle 3"/>
          <p:cNvSpPr/>
          <p:nvPr/>
        </p:nvSpPr>
        <p:spPr>
          <a:xfrm>
            <a:off x="518160" y="5222438"/>
            <a:ext cx="10820400" cy="276999"/>
          </a:xfrm>
          <a:prstGeom prst="rect">
            <a:avLst/>
          </a:prstGeom>
        </p:spPr>
        <p:txBody>
          <a:bodyPr wrap="square">
            <a:spAutoFit/>
          </a:bodyPr>
          <a:lstStyle/>
          <a:p>
            <a:pPr lvl="0" fontAlgn="base">
              <a:spcBef>
                <a:spcPct val="0"/>
              </a:spcBef>
              <a:spcAft>
                <a:spcPct val="0"/>
              </a:spcAft>
            </a:pPr>
            <a:r>
              <a:rPr lang="en-US" altLang="en-US" sz="1200" dirty="0">
                <a:solidFill>
                  <a:prstClr val="black"/>
                </a:solidFill>
                <a:latin typeface="Times New Roman" panose="02020603050405020304" pitchFamily="18" charset="0"/>
              </a:rPr>
              <a:t>We also have other requirements which have to be met such as:</a:t>
            </a:r>
          </a:p>
        </p:txBody>
      </p:sp>
      <p:sp>
        <p:nvSpPr>
          <p:cNvPr id="6" name="Rectangle 5"/>
          <p:cNvSpPr/>
          <p:nvPr/>
        </p:nvSpPr>
        <p:spPr>
          <a:xfrm>
            <a:off x="518160" y="5499437"/>
            <a:ext cx="10820400" cy="990015"/>
          </a:xfrm>
          <a:prstGeom prst="rect">
            <a:avLst/>
          </a:prstGeom>
        </p:spPr>
        <p:txBody>
          <a:bodyPr wrap="square">
            <a:spAutoFit/>
          </a:bodyPr>
          <a:lstStyle/>
          <a:p>
            <a:pPr marL="301752" lvl="0" algn="just">
              <a:lnSpc>
                <a:spcPts val="1368"/>
              </a:lnSpc>
              <a:defRPr/>
            </a:pPr>
            <a:r>
              <a:rPr lang="en-US" sz="1200" dirty="0">
                <a:solidFill>
                  <a:prstClr val="black"/>
                </a:solidFill>
                <a:latin typeface="Times New Roman"/>
              </a:rPr>
              <a:t>1.    The input image should not be captured by a digital camera.</a:t>
            </a:r>
          </a:p>
          <a:p>
            <a:pPr marL="530352" lvl="0" indent="-228600">
              <a:lnSpc>
                <a:spcPts val="1368"/>
              </a:lnSpc>
              <a:defRPr/>
            </a:pPr>
            <a:r>
              <a:rPr lang="en-US" sz="1200" dirty="0">
                <a:solidFill>
                  <a:prstClr val="black"/>
                </a:solidFill>
                <a:latin typeface="Times New Roman"/>
              </a:rPr>
              <a:t>2.    The input image should be a screenshot of the Sudoku puzzle which is available on the internet.</a:t>
            </a:r>
          </a:p>
          <a:p>
            <a:pPr marL="530352" lvl="0" indent="-228600">
              <a:lnSpc>
                <a:spcPts val="1368"/>
              </a:lnSpc>
              <a:defRPr/>
            </a:pPr>
            <a:r>
              <a:rPr lang="en-US" sz="1200" dirty="0">
                <a:solidFill>
                  <a:prstClr val="black"/>
                </a:solidFill>
                <a:latin typeface="Times New Roman"/>
              </a:rPr>
              <a:t>3.    The perspective of the input image should be 2-dimensional and should not be at an angle.</a:t>
            </a:r>
          </a:p>
          <a:p>
            <a:pPr marL="530352" lvl="0" indent="-228600" algn="just">
              <a:lnSpc>
                <a:spcPts val="1368"/>
              </a:lnSpc>
              <a:buAutoNum type="arabicPeriod" startAt="4"/>
              <a:defRPr/>
            </a:pPr>
            <a:r>
              <a:rPr lang="en-US" sz="1200" dirty="0" smtClean="0">
                <a:solidFill>
                  <a:prstClr val="black"/>
                </a:solidFill>
                <a:latin typeface="Times New Roman"/>
              </a:rPr>
              <a:t>The </a:t>
            </a:r>
            <a:r>
              <a:rPr lang="en-US" sz="1200" dirty="0">
                <a:solidFill>
                  <a:prstClr val="black"/>
                </a:solidFill>
                <a:latin typeface="Times New Roman"/>
              </a:rPr>
              <a:t>illumination of the image should not </a:t>
            </a:r>
            <a:r>
              <a:rPr lang="en-US" sz="1200" dirty="0" smtClean="0">
                <a:solidFill>
                  <a:prstClr val="black"/>
                </a:solidFill>
                <a:latin typeface="Times New Roman"/>
              </a:rPr>
              <a:t>change.</a:t>
            </a:r>
          </a:p>
          <a:p>
            <a:pPr marL="530352" lvl="0" indent="-228600" algn="just">
              <a:lnSpc>
                <a:spcPts val="1368"/>
              </a:lnSpc>
              <a:buAutoNum type="arabicPeriod" startAt="4"/>
              <a:defRPr/>
            </a:pPr>
            <a:r>
              <a:rPr lang="en-US" sz="1200" dirty="0" smtClean="0">
                <a:solidFill>
                  <a:prstClr val="black"/>
                </a:solidFill>
                <a:latin typeface="Times New Roman"/>
              </a:rPr>
              <a:t>The </a:t>
            </a:r>
            <a:r>
              <a:rPr lang="en-US" sz="1200" dirty="0">
                <a:solidFill>
                  <a:prstClr val="black"/>
                </a:solidFill>
                <a:latin typeface="Times New Roman"/>
              </a:rPr>
              <a:t>input image should be in a proper orientation and should not be rotated at any angle.</a:t>
            </a:r>
          </a:p>
        </p:txBody>
      </p:sp>
    </p:spTree>
    <p:extLst>
      <p:ext uri="{BB962C8B-B14F-4D97-AF65-F5344CB8AC3E}">
        <p14:creationId xmlns:p14="http://schemas.microsoft.com/office/powerpoint/2010/main" val="262016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9715" y="146958"/>
            <a:ext cx="10164728" cy="3077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Times New Roman"/>
              </a:rPr>
              <a:t>Result Table</a:t>
            </a:r>
            <a:endParaRPr kumimoji="0" lang="en-US" sz="1800" b="0" i="0" u="none" strike="noStrike" kern="0" cap="none" spc="0" normalizeH="0" baseline="0" noProof="0" dirty="0" smtClean="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1764507230"/>
              </p:ext>
            </p:extLst>
          </p:nvPr>
        </p:nvGraphicFramePr>
        <p:xfrm>
          <a:off x="3741511" y="454735"/>
          <a:ext cx="4733924" cy="2797175"/>
        </p:xfrm>
        <a:graphic>
          <a:graphicData uri="http://schemas.openxmlformats.org/drawingml/2006/table">
            <a:tbl>
              <a:tblPr/>
              <a:tblGrid>
                <a:gridCol w="365789">
                  <a:extLst>
                    <a:ext uri="{9D8B030D-6E8A-4147-A177-3AD203B41FA5}">
                      <a16:colId xmlns:a16="http://schemas.microsoft.com/office/drawing/2014/main" val="20000"/>
                    </a:ext>
                  </a:extLst>
                </a:gridCol>
                <a:gridCol w="582215">
                  <a:extLst>
                    <a:ext uri="{9D8B030D-6E8A-4147-A177-3AD203B41FA5}">
                      <a16:colId xmlns:a16="http://schemas.microsoft.com/office/drawing/2014/main" val="20001"/>
                    </a:ext>
                  </a:extLst>
                </a:gridCol>
                <a:gridCol w="1045548">
                  <a:extLst>
                    <a:ext uri="{9D8B030D-6E8A-4147-A177-3AD203B41FA5}">
                      <a16:colId xmlns:a16="http://schemas.microsoft.com/office/drawing/2014/main" val="20002"/>
                    </a:ext>
                  </a:extLst>
                </a:gridCol>
                <a:gridCol w="1048596">
                  <a:extLst>
                    <a:ext uri="{9D8B030D-6E8A-4147-A177-3AD203B41FA5}">
                      <a16:colId xmlns:a16="http://schemas.microsoft.com/office/drawing/2014/main" val="20003"/>
                    </a:ext>
                  </a:extLst>
                </a:gridCol>
                <a:gridCol w="1048596">
                  <a:extLst>
                    <a:ext uri="{9D8B030D-6E8A-4147-A177-3AD203B41FA5}">
                      <a16:colId xmlns:a16="http://schemas.microsoft.com/office/drawing/2014/main" val="20004"/>
                    </a:ext>
                  </a:extLst>
                </a:gridCol>
                <a:gridCol w="643180">
                  <a:extLst>
                    <a:ext uri="{9D8B030D-6E8A-4147-A177-3AD203B41FA5}">
                      <a16:colId xmlns:a16="http://schemas.microsoft.com/office/drawing/2014/main" val="20005"/>
                    </a:ext>
                  </a:extLst>
                </a:gridCol>
              </a:tblGrid>
              <a:tr h="416579">
                <a:tc>
                  <a:txBody>
                    <a:bodyPr/>
                    <a:lstStyle/>
                    <a:p>
                      <a:pPr indent="0">
                        <a:spcAft>
                          <a:spcPts val="420"/>
                        </a:spcAft>
                      </a:pPr>
                      <a:r>
                        <a:rPr lang="en-US" sz="1200" b="1">
                          <a:latin typeface="Times New Roman"/>
                        </a:rPr>
                        <a:t>Sl.</a:t>
                      </a:r>
                    </a:p>
                    <a:p>
                      <a:pPr indent="0"/>
                      <a:r>
                        <a:rPr lang="en-US" sz="1200" b="1">
                          <a:latin typeface="Times New Roman"/>
                        </a:rPr>
                        <a:t>No.</a:t>
                      </a:r>
                    </a:p>
                  </a:txBody>
                  <a:tcPr marL="0" marR="0" marT="0" marB="0" anchor="b"/>
                </a:tc>
                <a:tc>
                  <a:txBody>
                    <a:bodyPr/>
                    <a:lstStyle/>
                    <a:p>
                      <a:pPr indent="0">
                        <a:spcAft>
                          <a:spcPts val="420"/>
                        </a:spcAft>
                      </a:pPr>
                      <a:r>
                        <a:rPr lang="en-US" sz="1200" b="1">
                          <a:latin typeface="Times New Roman"/>
                        </a:rPr>
                        <a:t>Image</a:t>
                      </a:r>
                    </a:p>
                    <a:p>
                      <a:pPr marL="165100" indent="0"/>
                      <a:r>
                        <a:rPr lang="en-US" sz="1200" b="1">
                          <a:latin typeface="Times New Roman"/>
                        </a:rPr>
                        <a:t>File</a:t>
                      </a:r>
                    </a:p>
                  </a:txBody>
                  <a:tcPr marL="0" marR="0" marT="0" marB="0" anchor="b"/>
                </a:tc>
                <a:tc>
                  <a:txBody>
                    <a:bodyPr/>
                    <a:lstStyle/>
                    <a:p>
                      <a:pPr indent="0" algn="ctr">
                        <a:lnSpc>
                          <a:spcPts val="1608"/>
                        </a:lnSpc>
                      </a:pPr>
                      <a:r>
                        <a:rPr lang="en-US" sz="1200" b="1">
                          <a:latin typeface="Times New Roman"/>
                        </a:rPr>
                        <a:t>Minimum Accuracy (%)</a:t>
                      </a:r>
                    </a:p>
                  </a:txBody>
                  <a:tcPr marL="0" marR="0" marT="0" marB="0" anchor="b"/>
                </a:tc>
                <a:tc>
                  <a:txBody>
                    <a:bodyPr/>
                    <a:lstStyle/>
                    <a:p>
                      <a:pPr indent="0" algn="ctr">
                        <a:lnSpc>
                          <a:spcPts val="1608"/>
                        </a:lnSpc>
                      </a:pPr>
                      <a:r>
                        <a:rPr lang="en-US" sz="1200" b="1">
                          <a:latin typeface="Times New Roman"/>
                        </a:rPr>
                        <a:t>Maximum Accuracy (%)</a:t>
                      </a:r>
                    </a:p>
                  </a:txBody>
                  <a:tcPr marL="0" marR="0" marT="0" marB="0" anchor="b"/>
                </a:tc>
                <a:tc>
                  <a:txBody>
                    <a:bodyPr/>
                    <a:lstStyle/>
                    <a:p>
                      <a:pPr indent="0" algn="ctr">
                        <a:lnSpc>
                          <a:spcPts val="1584"/>
                        </a:lnSpc>
                      </a:pPr>
                      <a:r>
                        <a:rPr lang="en-US" sz="1200" b="1">
                          <a:latin typeface="Times New Roman"/>
                        </a:rPr>
                        <a:t>Average Accuracy (%)</a:t>
                      </a:r>
                    </a:p>
                  </a:txBody>
                  <a:tcPr marL="0" marR="0" marT="0" marB="0" anchor="b"/>
                </a:tc>
                <a:tc>
                  <a:txBody>
                    <a:bodyPr/>
                    <a:lstStyle/>
                    <a:p>
                      <a:pPr marL="88900" indent="0">
                        <a:spcAft>
                          <a:spcPts val="420"/>
                        </a:spcAft>
                      </a:pPr>
                      <a:r>
                        <a:rPr lang="en-US" sz="1200" b="1" dirty="0">
                          <a:latin typeface="Times New Roman"/>
                        </a:rPr>
                        <a:t>Sudoku</a:t>
                      </a:r>
                    </a:p>
                    <a:p>
                      <a:pPr marL="88900" indent="0"/>
                      <a:r>
                        <a:rPr lang="en-US" sz="1200" b="1" dirty="0">
                          <a:latin typeface="Times New Roman"/>
                        </a:rPr>
                        <a:t>Solved</a:t>
                      </a:r>
                    </a:p>
                  </a:txBody>
                  <a:tcPr marL="0" marR="0" marT="0" marB="0" anchor="b"/>
                </a:tc>
                <a:extLst>
                  <a:ext uri="{0D108BD9-81ED-4DB2-BD59-A6C34878D82A}">
                    <a16:rowId xmlns:a16="http://schemas.microsoft.com/office/drawing/2014/main" val="10000"/>
                  </a:ext>
                </a:extLst>
              </a:tr>
              <a:tr h="295669">
                <a:tc>
                  <a:txBody>
                    <a:bodyPr/>
                    <a:lstStyle/>
                    <a:p>
                      <a:pPr indent="0"/>
                      <a:r>
                        <a:rPr lang="en-US" sz="1200" b="1">
                          <a:latin typeface="Times New Roman"/>
                        </a:rPr>
                        <a:t>1.</a:t>
                      </a:r>
                    </a:p>
                  </a:txBody>
                  <a:tcPr marL="0" marR="0" marT="0" marB="0" anchor="ctr"/>
                </a:tc>
                <a:tc>
                  <a:txBody>
                    <a:bodyPr/>
                    <a:lstStyle/>
                    <a:p>
                      <a:pPr indent="0"/>
                      <a:r>
                        <a:rPr lang="en-US" sz="1200">
                          <a:latin typeface="Times New Roman"/>
                        </a:rPr>
                        <a:t>‘1.png’</a:t>
                      </a:r>
                    </a:p>
                  </a:txBody>
                  <a:tcPr marL="0" marR="0" marT="0" marB="0"/>
                </a:tc>
                <a:tc>
                  <a:txBody>
                    <a:bodyPr/>
                    <a:lstStyle/>
                    <a:p>
                      <a:pPr indent="0" algn="ctr"/>
                      <a:r>
                        <a:rPr lang="en-US" sz="1200">
                          <a:latin typeface="Times New Roman"/>
                        </a:rPr>
                        <a:t>91</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96.8148</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1"/>
                  </a:ext>
                </a:extLst>
              </a:tr>
              <a:tr h="298718">
                <a:tc>
                  <a:txBody>
                    <a:bodyPr/>
                    <a:lstStyle/>
                    <a:p>
                      <a:pPr indent="0"/>
                      <a:r>
                        <a:rPr lang="en-US" sz="1200" b="1">
                          <a:latin typeface="Times New Roman"/>
                        </a:rPr>
                        <a:t>2.</a:t>
                      </a:r>
                    </a:p>
                  </a:txBody>
                  <a:tcPr marL="0" marR="0" marT="0" marB="0" anchor="ctr"/>
                </a:tc>
                <a:tc>
                  <a:txBody>
                    <a:bodyPr/>
                    <a:lstStyle/>
                    <a:p>
                      <a:pPr indent="0"/>
                      <a:r>
                        <a:rPr lang="en-US" sz="1200">
                          <a:latin typeface="Times New Roman"/>
                        </a:rPr>
                        <a:t>‘2.png’</a:t>
                      </a:r>
                    </a:p>
                  </a:txBody>
                  <a:tcPr marL="0" marR="0" marT="0" marB="0"/>
                </a:tc>
                <a:tc>
                  <a:txBody>
                    <a:bodyPr/>
                    <a:lstStyle/>
                    <a:p>
                      <a:pPr indent="0" algn="ctr"/>
                      <a:r>
                        <a:rPr lang="en-US" sz="1200">
                          <a:latin typeface="Times New Roman"/>
                        </a:rPr>
                        <a:t>91</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97.0617</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2"/>
                  </a:ext>
                </a:extLst>
              </a:tr>
              <a:tr h="295669">
                <a:tc>
                  <a:txBody>
                    <a:bodyPr/>
                    <a:lstStyle/>
                    <a:p>
                      <a:pPr indent="0"/>
                      <a:r>
                        <a:rPr lang="en-US" sz="1200" b="1">
                          <a:latin typeface="Times New Roman"/>
                        </a:rPr>
                        <a:t>3.</a:t>
                      </a:r>
                    </a:p>
                  </a:txBody>
                  <a:tcPr marL="0" marR="0" marT="0" marB="0"/>
                </a:tc>
                <a:tc>
                  <a:txBody>
                    <a:bodyPr/>
                    <a:lstStyle/>
                    <a:p>
                      <a:pPr indent="0"/>
                      <a:r>
                        <a:rPr lang="en-US" sz="1200">
                          <a:latin typeface="Times New Roman"/>
                        </a:rPr>
                        <a:t>‘3.png’</a:t>
                      </a:r>
                    </a:p>
                  </a:txBody>
                  <a:tcPr marL="0" marR="0" marT="0" marB="0"/>
                </a:tc>
                <a:tc>
                  <a:txBody>
                    <a:bodyPr/>
                    <a:lstStyle/>
                    <a:p>
                      <a:pPr indent="0" algn="ctr"/>
                      <a:r>
                        <a:rPr lang="en-US" sz="1200">
                          <a:latin typeface="Times New Roman"/>
                        </a:rPr>
                        <a:t>91</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97.0617</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3"/>
                  </a:ext>
                </a:extLst>
              </a:tr>
              <a:tr h="295669">
                <a:tc>
                  <a:txBody>
                    <a:bodyPr/>
                    <a:lstStyle/>
                    <a:p>
                      <a:pPr indent="0"/>
                      <a:r>
                        <a:rPr lang="en-US" sz="1200" b="1">
                          <a:latin typeface="Times New Roman"/>
                        </a:rPr>
                        <a:t>4.</a:t>
                      </a:r>
                    </a:p>
                  </a:txBody>
                  <a:tcPr marL="0" marR="0" marT="0" marB="0"/>
                </a:tc>
                <a:tc>
                  <a:txBody>
                    <a:bodyPr/>
                    <a:lstStyle/>
                    <a:p>
                      <a:pPr indent="0"/>
                      <a:r>
                        <a:rPr lang="en-US" sz="1200">
                          <a:latin typeface="Times New Roman"/>
                        </a:rPr>
                        <a:t>‘4.png’</a:t>
                      </a:r>
                    </a:p>
                  </a:txBody>
                  <a:tcPr marL="0" marR="0" marT="0" marB="0"/>
                </a:tc>
                <a:tc>
                  <a:txBody>
                    <a:bodyPr/>
                    <a:lstStyle/>
                    <a:p>
                      <a:pPr indent="0" algn="ctr"/>
                      <a:r>
                        <a:rPr lang="en-US" sz="1200" dirty="0">
                          <a:latin typeface="Times New Roman"/>
                        </a:rPr>
                        <a:t>91</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97.0864</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4"/>
                  </a:ext>
                </a:extLst>
              </a:tr>
              <a:tr h="298718">
                <a:tc>
                  <a:txBody>
                    <a:bodyPr/>
                    <a:lstStyle/>
                    <a:p>
                      <a:pPr indent="0"/>
                      <a:r>
                        <a:rPr lang="en-US" sz="1200" b="1">
                          <a:latin typeface="Times New Roman"/>
                        </a:rPr>
                        <a:t>5.</a:t>
                      </a:r>
                    </a:p>
                  </a:txBody>
                  <a:tcPr marL="0" marR="0" marT="0" marB="0"/>
                </a:tc>
                <a:tc>
                  <a:txBody>
                    <a:bodyPr/>
                    <a:lstStyle/>
                    <a:p>
                      <a:pPr indent="0"/>
                      <a:r>
                        <a:rPr lang="en-US" sz="1200">
                          <a:latin typeface="Times New Roman"/>
                        </a:rPr>
                        <a:t>‘5.png’</a:t>
                      </a:r>
                    </a:p>
                  </a:txBody>
                  <a:tcPr marL="0" marR="0" marT="0" marB="0"/>
                </a:tc>
                <a:tc>
                  <a:txBody>
                    <a:bodyPr/>
                    <a:lstStyle/>
                    <a:p>
                      <a:pPr indent="0" algn="ctr"/>
                      <a:r>
                        <a:rPr lang="en-US" sz="1200">
                          <a:latin typeface="Times New Roman"/>
                        </a:rPr>
                        <a:t>95</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97.4074</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5"/>
                  </a:ext>
                </a:extLst>
              </a:tr>
              <a:tr h="295669">
                <a:tc>
                  <a:txBody>
                    <a:bodyPr/>
                    <a:lstStyle/>
                    <a:p>
                      <a:pPr indent="0"/>
                      <a:r>
                        <a:rPr lang="en-US" sz="1200" b="1">
                          <a:latin typeface="Times New Roman"/>
                        </a:rPr>
                        <a:t>6.</a:t>
                      </a:r>
                    </a:p>
                  </a:txBody>
                  <a:tcPr marL="0" marR="0" marT="0" marB="0" anchor="ctr"/>
                </a:tc>
                <a:tc>
                  <a:txBody>
                    <a:bodyPr/>
                    <a:lstStyle/>
                    <a:p>
                      <a:pPr indent="0"/>
                      <a:r>
                        <a:rPr lang="en-US" sz="1200">
                          <a:latin typeface="Times New Roman"/>
                        </a:rPr>
                        <a:t>‘6.png’</a:t>
                      </a:r>
                    </a:p>
                  </a:txBody>
                  <a:tcPr marL="0" marR="0" marT="0" marB="0"/>
                </a:tc>
                <a:tc>
                  <a:txBody>
                    <a:bodyPr/>
                    <a:lstStyle/>
                    <a:p>
                      <a:pPr indent="0" algn="ctr"/>
                      <a:r>
                        <a:rPr lang="en-US" sz="1200">
                          <a:latin typeface="Times New Roman"/>
                        </a:rPr>
                        <a:t>92</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a:latin typeface="Times New Roman"/>
                        </a:rPr>
                        <a:t>97.0617</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6"/>
                  </a:ext>
                </a:extLst>
              </a:tr>
              <a:tr h="298718">
                <a:tc>
                  <a:txBody>
                    <a:bodyPr/>
                    <a:lstStyle/>
                    <a:p>
                      <a:pPr indent="0"/>
                      <a:r>
                        <a:rPr lang="en-US" sz="1200" b="1">
                          <a:latin typeface="Times New Roman"/>
                        </a:rPr>
                        <a:t>7.</a:t>
                      </a:r>
                    </a:p>
                  </a:txBody>
                  <a:tcPr marL="0" marR="0" marT="0" marB="0"/>
                </a:tc>
                <a:tc>
                  <a:txBody>
                    <a:bodyPr/>
                    <a:lstStyle/>
                    <a:p>
                      <a:pPr indent="0"/>
                      <a:r>
                        <a:rPr lang="en-US" sz="1200">
                          <a:latin typeface="Times New Roman"/>
                        </a:rPr>
                        <a:t>‘7.png’</a:t>
                      </a:r>
                    </a:p>
                  </a:txBody>
                  <a:tcPr marL="0" marR="0" marT="0" marB="0"/>
                </a:tc>
                <a:tc>
                  <a:txBody>
                    <a:bodyPr/>
                    <a:lstStyle/>
                    <a:p>
                      <a:pPr indent="0" algn="ctr"/>
                      <a:r>
                        <a:rPr lang="en-US" sz="1200">
                          <a:latin typeface="Times New Roman"/>
                        </a:rPr>
                        <a:t>92</a:t>
                      </a:r>
                    </a:p>
                  </a:txBody>
                  <a:tcPr marL="0" marR="0" marT="0" marB="0"/>
                </a:tc>
                <a:tc>
                  <a:txBody>
                    <a:bodyPr/>
                    <a:lstStyle/>
                    <a:p>
                      <a:pPr indent="0" algn="ctr"/>
                      <a:r>
                        <a:rPr lang="en-US" sz="1200">
                          <a:latin typeface="Times New Roman"/>
                        </a:rPr>
                        <a:t>98</a:t>
                      </a:r>
                    </a:p>
                  </a:txBody>
                  <a:tcPr marL="0" marR="0" marT="0" marB="0"/>
                </a:tc>
                <a:tc>
                  <a:txBody>
                    <a:bodyPr/>
                    <a:lstStyle/>
                    <a:p>
                      <a:pPr indent="0" algn="ctr"/>
                      <a:r>
                        <a:rPr lang="en-US" sz="1200" dirty="0">
                          <a:latin typeface="Times New Roman"/>
                        </a:rPr>
                        <a:t>97.1111</a:t>
                      </a:r>
                    </a:p>
                  </a:txBody>
                  <a:tcPr marL="0" marR="0" marT="0" marB="0"/>
                </a:tc>
                <a:tc>
                  <a:txBody>
                    <a:bodyPr/>
                    <a:lstStyle/>
                    <a:p>
                      <a:pPr indent="0" algn="ctr"/>
                      <a:r>
                        <a:rPr lang="en-US" sz="1200">
                          <a:latin typeface="Times New Roman"/>
                        </a:rPr>
                        <a:t>Yes</a:t>
                      </a:r>
                    </a:p>
                  </a:txBody>
                  <a:tcPr marL="0" marR="0" marT="0" marB="0"/>
                </a:tc>
                <a:extLst>
                  <a:ext uri="{0D108BD9-81ED-4DB2-BD59-A6C34878D82A}">
                    <a16:rowId xmlns:a16="http://schemas.microsoft.com/office/drawing/2014/main" val="10007"/>
                  </a:ext>
                </a:extLst>
              </a:tr>
              <a:tr h="301766">
                <a:tc>
                  <a:txBody>
                    <a:bodyPr/>
                    <a:lstStyle/>
                    <a:p>
                      <a:pPr indent="0"/>
                      <a:r>
                        <a:rPr lang="en-US" sz="1200" b="1">
                          <a:latin typeface="Times New Roman"/>
                        </a:rPr>
                        <a:t>8.</a:t>
                      </a:r>
                    </a:p>
                  </a:txBody>
                  <a:tcPr marL="0" marR="0" marT="0" marB="0" anchor="ctr"/>
                </a:tc>
                <a:tc>
                  <a:txBody>
                    <a:bodyPr/>
                    <a:lstStyle/>
                    <a:p>
                      <a:pPr indent="0"/>
                      <a:r>
                        <a:rPr lang="en-US" sz="1200">
                          <a:latin typeface="Times New Roman"/>
                        </a:rPr>
                        <a:t>‘8.png’</a:t>
                      </a:r>
                    </a:p>
                  </a:txBody>
                  <a:tcPr marL="0" marR="0" marT="0" marB="0"/>
                </a:tc>
                <a:tc>
                  <a:txBody>
                    <a:bodyPr/>
                    <a:lstStyle/>
                    <a:p>
                      <a:pPr indent="0" algn="ctr"/>
                      <a:r>
                        <a:rPr lang="en-US" sz="1200">
                          <a:latin typeface="Times New Roman"/>
                        </a:rPr>
                        <a:t>92</a:t>
                      </a:r>
                    </a:p>
                  </a:txBody>
                  <a:tcPr marL="0" marR="0" marT="0" marB="0"/>
                </a:tc>
                <a:tc>
                  <a:txBody>
                    <a:bodyPr/>
                    <a:lstStyle/>
                    <a:p>
                      <a:pPr indent="0" algn="ctr"/>
                      <a:r>
                        <a:rPr lang="en-US" sz="1200" dirty="0">
                          <a:latin typeface="Times New Roman"/>
                        </a:rPr>
                        <a:t>98</a:t>
                      </a:r>
                    </a:p>
                  </a:txBody>
                  <a:tcPr marL="0" marR="0" marT="0" marB="0"/>
                </a:tc>
                <a:tc>
                  <a:txBody>
                    <a:bodyPr/>
                    <a:lstStyle/>
                    <a:p>
                      <a:pPr indent="0" algn="ctr"/>
                      <a:r>
                        <a:rPr lang="en-US" sz="1200" dirty="0">
                          <a:latin typeface="Times New Roman"/>
                        </a:rPr>
                        <a:t>97</a:t>
                      </a:r>
                    </a:p>
                  </a:txBody>
                  <a:tcPr marL="0" marR="0" marT="0" marB="0"/>
                </a:tc>
                <a:tc>
                  <a:txBody>
                    <a:bodyPr/>
                    <a:lstStyle/>
                    <a:p>
                      <a:pPr indent="0" algn="ctr"/>
                      <a:r>
                        <a:rPr lang="en-US" sz="1200" dirty="0">
                          <a:latin typeface="Times New Roman"/>
                        </a:rPr>
                        <a:t>Yes</a:t>
                      </a:r>
                    </a:p>
                  </a:txBody>
                  <a:tcPr marL="0" marR="0" marT="0" marB="0"/>
                </a:tc>
                <a:extLst>
                  <a:ext uri="{0D108BD9-81ED-4DB2-BD59-A6C34878D82A}">
                    <a16:rowId xmlns:a16="http://schemas.microsoft.com/office/drawing/2014/main" val="10008"/>
                  </a:ext>
                </a:extLst>
              </a:tr>
            </a:tbl>
          </a:graphicData>
        </a:graphic>
      </p:graphicFrame>
      <p:sp>
        <p:nvSpPr>
          <p:cNvPr id="5" name="Rectangle 4"/>
          <p:cNvSpPr/>
          <p:nvPr/>
        </p:nvSpPr>
        <p:spPr>
          <a:xfrm>
            <a:off x="889715" y="3336077"/>
            <a:ext cx="10376999" cy="2141612"/>
          </a:xfrm>
          <a:prstGeom prst="rect">
            <a:avLst/>
          </a:prstGeom>
        </p:spPr>
        <p:txBody>
          <a:bodyPr wrap="square">
            <a:spAutoFit/>
          </a:bodyPr>
          <a:lstStyle/>
          <a:p>
            <a:pPr lvl="0" algn="ctr">
              <a:spcBef>
                <a:spcPts val="1470"/>
              </a:spcBef>
              <a:spcAft>
                <a:spcPts val="1050"/>
              </a:spcAft>
              <a:defRPr/>
            </a:pPr>
            <a:r>
              <a:rPr lang="en-US" sz="1400" b="1" dirty="0">
                <a:solidFill>
                  <a:prstClr val="black"/>
                </a:solidFill>
                <a:latin typeface="Times New Roman"/>
              </a:rPr>
              <a:t>Discussion on Results</a:t>
            </a:r>
          </a:p>
          <a:p>
            <a:pPr lvl="0" indent="381000">
              <a:lnSpc>
                <a:spcPts val="1584"/>
              </a:lnSpc>
              <a:spcAft>
                <a:spcPts val="210"/>
              </a:spcAft>
              <a:defRPr/>
            </a:pPr>
            <a:r>
              <a:rPr lang="en-US" sz="1200" dirty="0">
                <a:solidFill>
                  <a:prstClr val="black"/>
                </a:solidFill>
                <a:latin typeface="Times New Roman"/>
              </a:rPr>
              <a:t>As we can see from the result table, the accuracy of the recognized digits is always above 90%. This means that almost all the digits which are recognized using Tesseract OCR are correct. In all the cases, the Sudoku puzzle is solved successfully.</a:t>
            </a:r>
          </a:p>
          <a:p>
            <a:pPr lvl="0" indent="381000">
              <a:lnSpc>
                <a:spcPts val="1608"/>
              </a:lnSpc>
              <a:spcAft>
                <a:spcPts val="210"/>
              </a:spcAft>
              <a:defRPr/>
            </a:pPr>
            <a:r>
              <a:rPr lang="en-US" sz="1200" dirty="0">
                <a:solidFill>
                  <a:prstClr val="black"/>
                </a:solidFill>
                <a:latin typeface="Times New Roman"/>
              </a:rPr>
              <a:t>The high accuracy of the dataset is because we have converted all the </a:t>
            </a:r>
            <a:r>
              <a:rPr lang="en-US" sz="1200" dirty="0" err="1">
                <a:solidFill>
                  <a:prstClr val="black"/>
                </a:solidFill>
                <a:latin typeface="Times New Roman"/>
              </a:rPr>
              <a:t>colour</a:t>
            </a:r>
            <a:r>
              <a:rPr lang="en-US" sz="1200" dirty="0">
                <a:solidFill>
                  <a:prstClr val="black"/>
                </a:solidFill>
                <a:latin typeface="Times New Roman"/>
              </a:rPr>
              <a:t> images to grayscale. The Tesseract OCR performs very well on grayscale images.</a:t>
            </a:r>
          </a:p>
          <a:p>
            <a:pPr lvl="0" indent="381000">
              <a:lnSpc>
                <a:spcPts val="1584"/>
              </a:lnSpc>
              <a:defRPr/>
            </a:pPr>
            <a:r>
              <a:rPr lang="en-US" sz="1200" dirty="0" smtClean="0">
                <a:solidFill>
                  <a:prstClr val="black"/>
                </a:solidFill>
                <a:latin typeface="Times New Roman"/>
              </a:rPr>
              <a:t>Tesseract's output will have very poor quality if the input images are not pre-processed to suit it : Images (especially screenshots) must be scaled up such that the text x-height is at least 20 pixels, any rotation or skew must be corrected or no text will be recognized, low-frequency changes in brightness must be</a:t>
            </a:r>
            <a:r>
              <a:rPr lang="en-US" sz="1200" dirty="0" smtClean="0">
                <a:solidFill>
                  <a:prstClr val="black"/>
                </a:solidFill>
                <a:latin typeface="Times New Roman"/>
                <a:hlinkClick r:id="rId2"/>
              </a:rPr>
              <a:t> high-pass filtered,</a:t>
            </a:r>
            <a:r>
              <a:rPr lang="en-US" sz="1200" dirty="0" smtClean="0">
                <a:solidFill>
                  <a:prstClr val="black"/>
                </a:solidFill>
                <a:latin typeface="Times New Roman"/>
              </a:rPr>
              <a:t> or Tesseract's binarization stage will destroy much of the page, and dark borders must be manually removed, or they will be misinterpreted as characters.</a:t>
            </a:r>
          </a:p>
          <a:p>
            <a:pPr indent="381000">
              <a:lnSpc>
                <a:spcPts val="1584"/>
              </a:lnSpc>
              <a:defRPr/>
            </a:pPr>
            <a:r>
              <a:rPr lang="en-US" sz="1200" dirty="0">
                <a:latin typeface="Times New Roman"/>
              </a:rPr>
              <a:t>Each image is recognized perfectly by the Tesseract OCR which directly reflects on the solution of the Sudoku puzzle which is always correct. Hence, we can say that the Tesseract OCR will give the right output almost 90% of the time in our case</a:t>
            </a:r>
            <a:r>
              <a:rPr lang="en-US" sz="1200" dirty="0" smtClean="0">
                <a:latin typeface="Times New Roman"/>
              </a:rPr>
              <a:t>.</a:t>
            </a:r>
          </a:p>
        </p:txBody>
      </p:sp>
    </p:spTree>
    <p:extLst>
      <p:ext uri="{BB962C8B-B14F-4D97-AF65-F5344CB8AC3E}">
        <p14:creationId xmlns:p14="http://schemas.microsoft.com/office/powerpoint/2010/main" val="1976085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1808" y="127000"/>
            <a:ext cx="5426292" cy="3989192"/>
          </a:xfrm>
          <a:prstGeom prst="rect">
            <a:avLst/>
          </a:prstGeom>
        </p:spPr>
      </p:pic>
      <p:sp>
        <p:nvSpPr>
          <p:cNvPr id="3" name="Rectangle 2"/>
          <p:cNvSpPr/>
          <p:nvPr/>
        </p:nvSpPr>
        <p:spPr>
          <a:xfrm>
            <a:off x="4377814" y="3839193"/>
            <a:ext cx="4071371" cy="276999"/>
          </a:xfrm>
          <a:prstGeom prst="rect">
            <a:avLst/>
          </a:prstGeom>
        </p:spPr>
        <p:txBody>
          <a:bodyPr wrap="none">
            <a:spAutoFit/>
          </a:bodyPr>
          <a:lstStyle/>
          <a:p>
            <a:pPr lvl="0" algn="ctr" fontAlgn="base">
              <a:spcBef>
                <a:spcPct val="0"/>
              </a:spcBef>
              <a:spcAft>
                <a:spcPts val="838"/>
              </a:spcAft>
            </a:pPr>
            <a:r>
              <a:rPr lang="en-US" altLang="en-US" sz="1200" dirty="0">
                <a:solidFill>
                  <a:prstClr val="black"/>
                </a:solidFill>
                <a:latin typeface="Times New Roman" panose="02020603050405020304" pitchFamily="18" charset="0"/>
              </a:rPr>
              <a:t>Fig. Graph showing Variation of Accuracy for different Images</a:t>
            </a:r>
          </a:p>
        </p:txBody>
      </p:sp>
      <p:sp>
        <p:nvSpPr>
          <p:cNvPr id="4" name="Rectangle 3"/>
          <p:cNvSpPr/>
          <p:nvPr/>
        </p:nvSpPr>
        <p:spPr>
          <a:xfrm>
            <a:off x="811104" y="4295249"/>
            <a:ext cx="10807700" cy="297517"/>
          </a:xfrm>
          <a:prstGeom prst="rect">
            <a:avLst/>
          </a:prstGeom>
        </p:spPr>
        <p:txBody>
          <a:bodyPr wrap="square">
            <a:spAutoFit/>
          </a:bodyPr>
          <a:lstStyle/>
          <a:p>
            <a:pPr lvl="0" fontAlgn="base">
              <a:lnSpc>
                <a:spcPts val="1588"/>
              </a:lnSpc>
              <a:spcBef>
                <a:spcPct val="0"/>
              </a:spcBef>
              <a:spcAft>
                <a:spcPts val="1475"/>
              </a:spcAft>
            </a:pPr>
            <a:r>
              <a:rPr lang="en-US" altLang="en-US" sz="1200" dirty="0">
                <a:solidFill>
                  <a:prstClr val="black"/>
                </a:solidFill>
                <a:latin typeface="Times New Roman" panose="02020603050405020304" pitchFamily="18" charset="0"/>
              </a:rPr>
              <a:t>We have also illustrated a graph containing the variation of accuracy values which shows the accuracy with which the digits are </a:t>
            </a:r>
            <a:r>
              <a:rPr lang="en-US" altLang="en-US" sz="1200" dirty="0" smtClean="0">
                <a:solidFill>
                  <a:prstClr val="black"/>
                </a:solidFill>
                <a:latin typeface="Times New Roman" panose="02020603050405020304" pitchFamily="18" charset="0"/>
              </a:rPr>
              <a:t>recognized </a:t>
            </a:r>
            <a:r>
              <a:rPr lang="en-US" altLang="en-US" sz="1200" dirty="0">
                <a:solidFill>
                  <a:prstClr val="black"/>
                </a:solidFill>
                <a:latin typeface="Times New Roman" panose="02020603050405020304" pitchFamily="18" charset="0"/>
              </a:rPr>
              <a:t>by the Tesseract OCR Engine.</a:t>
            </a:r>
          </a:p>
        </p:txBody>
      </p:sp>
    </p:spTree>
    <p:extLst>
      <p:ext uri="{BB962C8B-B14F-4D97-AF65-F5344CB8AC3E}">
        <p14:creationId xmlns:p14="http://schemas.microsoft.com/office/powerpoint/2010/main" val="3743778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1800" y="32981"/>
            <a:ext cx="10820400" cy="3159839"/>
          </a:xfrm>
          <a:prstGeom prst="rect">
            <a:avLst/>
          </a:prstGeom>
        </p:spPr>
        <p:txBody>
          <a:bodyPr wrap="square">
            <a:spAutoFit/>
          </a:bodyPr>
          <a:lstStyle/>
          <a:p>
            <a:pPr lvl="0" algn="ctr">
              <a:spcBef>
                <a:spcPts val="1470"/>
              </a:spcBef>
              <a:spcAft>
                <a:spcPts val="210"/>
              </a:spcAft>
              <a:defRPr/>
            </a:pPr>
            <a:r>
              <a:rPr lang="en-US" sz="1400" b="1" dirty="0" smtClean="0">
                <a:solidFill>
                  <a:prstClr val="black"/>
                </a:solidFill>
                <a:latin typeface="Times New Roman"/>
              </a:rPr>
              <a:t>Complexity </a:t>
            </a:r>
            <a:r>
              <a:rPr lang="en-US" sz="1400" b="1" dirty="0">
                <a:solidFill>
                  <a:prstClr val="black"/>
                </a:solidFill>
                <a:latin typeface="Times New Roman"/>
              </a:rPr>
              <a:t>of the algorithms</a:t>
            </a:r>
          </a:p>
          <a:p>
            <a:pPr lvl="0" algn="just">
              <a:spcAft>
                <a:spcPts val="840"/>
              </a:spcAft>
              <a:defRPr/>
            </a:pPr>
            <a:r>
              <a:rPr lang="en-US" sz="1200" dirty="0">
                <a:solidFill>
                  <a:prstClr val="black"/>
                </a:solidFill>
                <a:latin typeface="Times New Roman"/>
              </a:rPr>
              <a:t>The algorithms we have used are as follows:</a:t>
            </a:r>
          </a:p>
          <a:p>
            <a:pPr marL="362204" lvl="0" algn="just">
              <a:lnSpc>
                <a:spcPts val="1368"/>
              </a:lnSpc>
              <a:defRPr/>
            </a:pPr>
            <a:r>
              <a:rPr lang="en-US" sz="1200" dirty="0">
                <a:solidFill>
                  <a:prstClr val="black"/>
                </a:solidFill>
                <a:latin typeface="Times New Roman"/>
              </a:rPr>
              <a:t>1.    Canny Edge Detection Algorithm</a:t>
            </a:r>
          </a:p>
          <a:p>
            <a:pPr marL="362204" lvl="0" algn="just">
              <a:lnSpc>
                <a:spcPts val="1368"/>
              </a:lnSpc>
              <a:defRPr/>
            </a:pPr>
            <a:r>
              <a:rPr lang="en-US" sz="1200" dirty="0">
                <a:solidFill>
                  <a:prstClr val="black"/>
                </a:solidFill>
                <a:latin typeface="Times New Roman"/>
              </a:rPr>
              <a:t>2.    Hough Transform</a:t>
            </a:r>
          </a:p>
          <a:p>
            <a:pPr marL="362204" lvl="0" algn="just">
              <a:lnSpc>
                <a:spcPts val="1368"/>
              </a:lnSpc>
              <a:defRPr/>
            </a:pPr>
            <a:r>
              <a:rPr lang="en-US" sz="1200" dirty="0">
                <a:solidFill>
                  <a:prstClr val="black"/>
                </a:solidFill>
                <a:latin typeface="Times New Roman"/>
              </a:rPr>
              <a:t>3.    Tesseract OCR</a:t>
            </a:r>
          </a:p>
          <a:p>
            <a:pPr marL="362204" lvl="0" algn="just">
              <a:lnSpc>
                <a:spcPts val="1368"/>
              </a:lnSpc>
              <a:spcAft>
                <a:spcPts val="840"/>
              </a:spcAft>
              <a:defRPr/>
            </a:pPr>
            <a:r>
              <a:rPr lang="en-US" sz="1200" dirty="0">
                <a:solidFill>
                  <a:prstClr val="black"/>
                </a:solidFill>
                <a:latin typeface="Times New Roman"/>
              </a:rPr>
              <a:t>4.    Backtracking</a:t>
            </a:r>
          </a:p>
          <a:p>
            <a:pPr marL="197104" lvl="0" algn="just">
              <a:lnSpc>
                <a:spcPts val="2568"/>
              </a:lnSpc>
              <a:defRPr/>
            </a:pPr>
            <a:r>
              <a:rPr lang="en-US" sz="1200" b="1" dirty="0">
                <a:solidFill>
                  <a:prstClr val="black"/>
                </a:solidFill>
                <a:latin typeface="Times New Roman"/>
              </a:rPr>
              <a:t>1. Canny Edge Detection Algorithm :</a:t>
            </a:r>
          </a:p>
          <a:p>
            <a:pPr marL="362204" lvl="0" algn="just">
              <a:lnSpc>
                <a:spcPts val="2568"/>
              </a:lnSpc>
              <a:defRPr/>
            </a:pPr>
            <a:r>
              <a:rPr lang="en-US" sz="1200" dirty="0">
                <a:solidFill>
                  <a:prstClr val="black"/>
                </a:solidFill>
                <a:latin typeface="Times New Roman"/>
              </a:rPr>
              <a:t>Canny edge detection consists of</a:t>
            </a:r>
          </a:p>
          <a:p>
            <a:pPr marL="362204" lvl="0" algn="just">
              <a:lnSpc>
                <a:spcPts val="2568"/>
              </a:lnSpc>
              <a:defRPr/>
            </a:pPr>
            <a:r>
              <a:rPr lang="en-US" sz="1200" dirty="0">
                <a:solidFill>
                  <a:prstClr val="black"/>
                </a:solidFill>
                <a:latin typeface="Times New Roman"/>
              </a:rPr>
              <a:t>1.    A convolution of the image with a blur kernel,</a:t>
            </a:r>
          </a:p>
          <a:p>
            <a:pPr marL="362204" lvl="0" algn="just">
              <a:lnSpc>
                <a:spcPts val="1368"/>
              </a:lnSpc>
              <a:defRPr/>
            </a:pPr>
            <a:r>
              <a:rPr lang="en-US" sz="1200" dirty="0">
                <a:solidFill>
                  <a:prstClr val="black"/>
                </a:solidFill>
                <a:latin typeface="Times New Roman"/>
              </a:rPr>
              <a:t>2.    Four convolutions of the image with edge detector kernels,</a:t>
            </a:r>
          </a:p>
          <a:p>
            <a:pPr marL="362204" lvl="0" algn="just">
              <a:lnSpc>
                <a:spcPts val="1368"/>
              </a:lnSpc>
              <a:defRPr/>
            </a:pPr>
            <a:r>
              <a:rPr lang="en-US" sz="1200" dirty="0">
                <a:solidFill>
                  <a:prstClr val="black"/>
                </a:solidFill>
                <a:latin typeface="Times New Roman"/>
              </a:rPr>
              <a:t>3.    Computation of the gradient direction,</a:t>
            </a:r>
          </a:p>
          <a:p>
            <a:pPr marL="362204" lvl="0" algn="just">
              <a:lnSpc>
                <a:spcPts val="1368"/>
              </a:lnSpc>
              <a:defRPr/>
            </a:pPr>
            <a:r>
              <a:rPr lang="en-US" sz="1200" dirty="0">
                <a:solidFill>
                  <a:prstClr val="black"/>
                </a:solidFill>
                <a:latin typeface="Times New Roman"/>
              </a:rPr>
              <a:t>4.    Non-maximum suppression, and</a:t>
            </a:r>
          </a:p>
          <a:p>
            <a:pPr marL="590804" lvl="0" indent="-228600" algn="just">
              <a:lnSpc>
                <a:spcPts val="1368"/>
              </a:lnSpc>
              <a:buAutoNum type="arabicPeriod" startAt="5"/>
              <a:defRPr/>
            </a:pPr>
            <a:r>
              <a:rPr lang="en-US" sz="1200" dirty="0" smtClean="0">
                <a:solidFill>
                  <a:prstClr val="black"/>
                </a:solidFill>
                <a:latin typeface="Times New Roman"/>
              </a:rPr>
              <a:t>Thresholding </a:t>
            </a:r>
            <a:r>
              <a:rPr lang="en-US" sz="1200" dirty="0">
                <a:solidFill>
                  <a:prstClr val="black"/>
                </a:solidFill>
                <a:latin typeface="Times New Roman"/>
              </a:rPr>
              <a:t>with hysteresis</a:t>
            </a:r>
            <a:r>
              <a:rPr lang="en-US" sz="1200" dirty="0" smtClean="0">
                <a:solidFill>
                  <a:prstClr val="black"/>
                </a:solidFill>
                <a:latin typeface="Times New Roman"/>
              </a:rPr>
              <a:t>.</a:t>
            </a:r>
            <a:endParaRPr lang="en-US" sz="1200" dirty="0">
              <a:solidFill>
                <a:prstClr val="black"/>
              </a:solidFill>
              <a:latin typeface="Times New Roman"/>
            </a:endParaRPr>
          </a:p>
        </p:txBody>
      </p:sp>
      <p:sp>
        <p:nvSpPr>
          <p:cNvPr id="4" name="Rectangle 3"/>
          <p:cNvSpPr/>
          <p:nvPr/>
        </p:nvSpPr>
        <p:spPr>
          <a:xfrm>
            <a:off x="431800" y="3192820"/>
            <a:ext cx="10820400" cy="3662541"/>
          </a:xfrm>
          <a:prstGeom prst="rect">
            <a:avLst/>
          </a:prstGeom>
        </p:spPr>
        <p:txBody>
          <a:bodyPr wrap="square">
            <a:spAutoFit/>
          </a:bodyPr>
          <a:lstStyle/>
          <a:p>
            <a:pPr marL="190500" lvl="0" indent="393700">
              <a:lnSpc>
                <a:spcPts val="1368"/>
              </a:lnSpc>
              <a:defRPr/>
            </a:pPr>
            <a:r>
              <a:rPr lang="en-US" sz="1200" dirty="0">
                <a:solidFill>
                  <a:prstClr val="black"/>
                </a:solidFill>
                <a:latin typeface="Times New Roman"/>
              </a:rPr>
              <a:t>Steps (1), (2), (3), and (4) are all implemented in terms of convolutions of the image with kernels of a fixed size. Using the Fast Fourier Transform (FFT), it is possible to implement convolutions in time O (n log n), where n is the number of elements. If the image has dimensions m x n, then the time complexity will be O (</a:t>
            </a:r>
            <a:r>
              <a:rPr lang="en-US" sz="1200" dirty="0" err="1">
                <a:solidFill>
                  <a:prstClr val="black"/>
                </a:solidFill>
                <a:latin typeface="Times New Roman"/>
              </a:rPr>
              <a:t>mn</a:t>
            </a:r>
            <a:r>
              <a:rPr lang="en-US" sz="1200" dirty="0">
                <a:solidFill>
                  <a:prstClr val="black"/>
                </a:solidFill>
                <a:latin typeface="Times New Roman"/>
              </a:rPr>
              <a:t> log </a:t>
            </a:r>
            <a:r>
              <a:rPr lang="en-US" sz="1200" dirty="0" err="1">
                <a:solidFill>
                  <a:prstClr val="black"/>
                </a:solidFill>
                <a:latin typeface="Times New Roman"/>
              </a:rPr>
              <a:t>mn</a:t>
            </a:r>
            <a:r>
              <a:rPr lang="en-US" sz="1200" dirty="0">
                <a:solidFill>
                  <a:prstClr val="black"/>
                </a:solidFill>
                <a:latin typeface="Times New Roman"/>
              </a:rPr>
              <a:t>) for these steps.</a:t>
            </a:r>
          </a:p>
          <a:p>
            <a:pPr marL="190500" lvl="0" indent="393700">
              <a:lnSpc>
                <a:spcPts val="1368"/>
              </a:lnSpc>
              <a:defRPr/>
            </a:pPr>
            <a:r>
              <a:rPr lang="en-US" sz="1200" dirty="0">
                <a:solidFill>
                  <a:prstClr val="black"/>
                </a:solidFill>
                <a:latin typeface="Times New Roman"/>
              </a:rPr>
              <a:t>The final step works by post-processing the image to remove all the high and low values, then dropping all other pixels that aren't near other pixels. This can be done in time O (</a:t>
            </a:r>
            <a:r>
              <a:rPr lang="en-US" sz="1200" dirty="0" err="1">
                <a:solidFill>
                  <a:prstClr val="black"/>
                </a:solidFill>
                <a:latin typeface="Times New Roman"/>
              </a:rPr>
              <a:t>mn</a:t>
            </a:r>
            <a:r>
              <a:rPr lang="en-US" sz="1200" dirty="0">
                <a:solidFill>
                  <a:prstClr val="black"/>
                </a:solidFill>
                <a:latin typeface="Times New Roman"/>
              </a:rPr>
              <a:t>).</a:t>
            </a:r>
          </a:p>
          <a:p>
            <a:pPr marL="190500" lvl="0" indent="393700">
              <a:lnSpc>
                <a:spcPts val="1368"/>
              </a:lnSpc>
              <a:spcAft>
                <a:spcPts val="420"/>
              </a:spcAft>
              <a:defRPr/>
            </a:pPr>
            <a:r>
              <a:rPr lang="en-US" sz="1200" dirty="0">
                <a:solidFill>
                  <a:prstClr val="black"/>
                </a:solidFill>
                <a:latin typeface="Times New Roman"/>
              </a:rPr>
              <a:t>Therefore, the overall time complexity is </a:t>
            </a:r>
            <a:r>
              <a:rPr lang="en-US" sz="1200" b="1" dirty="0">
                <a:solidFill>
                  <a:prstClr val="black"/>
                </a:solidFill>
                <a:latin typeface="Times New Roman"/>
              </a:rPr>
              <a:t>O (</a:t>
            </a:r>
            <a:r>
              <a:rPr lang="en-US" sz="1200" b="1" dirty="0" err="1">
                <a:solidFill>
                  <a:prstClr val="black"/>
                </a:solidFill>
                <a:latin typeface="Times New Roman"/>
              </a:rPr>
              <a:t>mn</a:t>
            </a:r>
            <a:r>
              <a:rPr lang="en-US" sz="1200" b="1" dirty="0">
                <a:solidFill>
                  <a:prstClr val="black"/>
                </a:solidFill>
                <a:latin typeface="Times New Roman"/>
              </a:rPr>
              <a:t> log </a:t>
            </a:r>
            <a:r>
              <a:rPr lang="en-US" sz="1200" b="1" dirty="0" err="1">
                <a:solidFill>
                  <a:prstClr val="black"/>
                </a:solidFill>
                <a:latin typeface="Times New Roman"/>
              </a:rPr>
              <a:t>mn</a:t>
            </a:r>
            <a:r>
              <a:rPr lang="en-US" sz="1200" b="1" dirty="0">
                <a:solidFill>
                  <a:prstClr val="black"/>
                </a:solidFill>
                <a:latin typeface="Times New Roman"/>
              </a:rPr>
              <a:t>)</a:t>
            </a:r>
            <a:r>
              <a:rPr lang="en-US" sz="1200" dirty="0">
                <a:solidFill>
                  <a:prstClr val="black"/>
                </a:solidFill>
                <a:latin typeface="Times New Roman"/>
              </a:rPr>
              <a:t>, where m and n are the dimensions (width and height) of the image</a:t>
            </a:r>
            <a:r>
              <a:rPr lang="en-US" sz="1200" dirty="0" smtClean="0">
                <a:solidFill>
                  <a:prstClr val="black"/>
                </a:solidFill>
                <a:latin typeface="Times New Roman"/>
              </a:rPr>
              <a:t>.</a:t>
            </a:r>
          </a:p>
          <a:p>
            <a:pPr marL="190500" lvl="0" indent="393700">
              <a:lnSpc>
                <a:spcPts val="1368"/>
              </a:lnSpc>
              <a:spcAft>
                <a:spcPts val="420"/>
              </a:spcAft>
              <a:defRPr/>
            </a:pPr>
            <a:endParaRPr lang="en-US" sz="1200" dirty="0">
              <a:solidFill>
                <a:prstClr val="black"/>
              </a:solidFill>
              <a:latin typeface="Times New Roman"/>
            </a:endParaRPr>
          </a:p>
          <a:p>
            <a:pPr lvl="0" algn="just">
              <a:spcAft>
                <a:spcPts val="630"/>
              </a:spcAft>
              <a:defRPr/>
            </a:pPr>
            <a:r>
              <a:rPr lang="en-US" sz="1200" b="1" dirty="0">
                <a:solidFill>
                  <a:prstClr val="black"/>
                </a:solidFill>
                <a:latin typeface="Times New Roman"/>
              </a:rPr>
              <a:t>2. Hough Transform :</a:t>
            </a:r>
          </a:p>
          <a:p>
            <a:pPr lvl="0" indent="584200">
              <a:lnSpc>
                <a:spcPts val="1368"/>
              </a:lnSpc>
              <a:spcAft>
                <a:spcPts val="420"/>
              </a:spcAft>
              <a:defRPr/>
            </a:pPr>
            <a:r>
              <a:rPr lang="en-US" sz="1200" dirty="0">
                <a:solidFill>
                  <a:prstClr val="black"/>
                </a:solidFill>
                <a:latin typeface="Times New Roman"/>
              </a:rPr>
              <a:t>Using concepts from number theory we can show that this algorithm finds every line component in </a:t>
            </a:r>
            <a:r>
              <a:rPr lang="en-US" sz="1200" b="1" dirty="0">
                <a:solidFill>
                  <a:prstClr val="black"/>
                </a:solidFill>
                <a:latin typeface="Times New Roman"/>
              </a:rPr>
              <a:t>O(N</a:t>
            </a:r>
            <a:r>
              <a:rPr lang="en-US" sz="1200" b="1" baseline="30000" dirty="0">
                <a:solidFill>
                  <a:prstClr val="black"/>
                </a:solidFill>
                <a:latin typeface="Times New Roman"/>
              </a:rPr>
              <a:t>4</a:t>
            </a:r>
            <a:r>
              <a:rPr lang="en-US" sz="1200" b="1" dirty="0">
                <a:solidFill>
                  <a:prstClr val="black"/>
                </a:solidFill>
                <a:latin typeface="Times New Roman"/>
              </a:rPr>
              <a:t>) </a:t>
            </a:r>
            <a:r>
              <a:rPr lang="en-US" sz="1200" dirty="0">
                <a:solidFill>
                  <a:prstClr val="black"/>
                </a:solidFill>
                <a:latin typeface="Times New Roman"/>
              </a:rPr>
              <a:t>time, where the size of the image is </a:t>
            </a:r>
            <a:r>
              <a:rPr lang="en-US" sz="1200" b="1" dirty="0">
                <a:solidFill>
                  <a:prstClr val="black"/>
                </a:solidFill>
                <a:latin typeface="Times New Roman"/>
              </a:rPr>
              <a:t>O(N</a:t>
            </a:r>
            <a:r>
              <a:rPr lang="en-US" sz="1200" b="1" baseline="30000" dirty="0">
                <a:solidFill>
                  <a:prstClr val="black"/>
                </a:solidFill>
                <a:latin typeface="Times New Roman"/>
              </a:rPr>
              <a:t>2</a:t>
            </a:r>
            <a:r>
              <a:rPr lang="en-US" sz="1200" b="1" dirty="0">
                <a:solidFill>
                  <a:prstClr val="black"/>
                </a:solidFill>
                <a:latin typeface="Times New Roman"/>
              </a:rPr>
              <a:t>) </a:t>
            </a:r>
            <a:r>
              <a:rPr lang="en-US" sz="1200" dirty="0">
                <a:solidFill>
                  <a:prstClr val="black"/>
                </a:solidFill>
                <a:latin typeface="Times New Roman"/>
              </a:rPr>
              <a:t>where ‘N’ is the dimensions of the image.</a:t>
            </a:r>
          </a:p>
          <a:p>
            <a:pPr lvl="0" indent="584200">
              <a:lnSpc>
                <a:spcPts val="1368"/>
              </a:lnSpc>
              <a:spcAft>
                <a:spcPts val="420"/>
              </a:spcAft>
              <a:defRPr/>
            </a:pPr>
            <a:r>
              <a:rPr lang="en-US" sz="1200" dirty="0">
                <a:solidFill>
                  <a:prstClr val="black"/>
                </a:solidFill>
                <a:latin typeface="Times New Roman"/>
              </a:rPr>
              <a:t>The Hough transform is only efficient if a high number of votes fall in the right bin, so that the bin can be easily detected amid the background noise. This means that the bin must not be too small, or else some votes will fall in the neighboring bins, thus reducing the visibility of the main bin.</a:t>
            </a:r>
          </a:p>
          <a:p>
            <a:pPr lvl="0" indent="584200">
              <a:lnSpc>
                <a:spcPts val="1368"/>
              </a:lnSpc>
              <a:spcAft>
                <a:spcPts val="420"/>
              </a:spcAft>
              <a:defRPr/>
            </a:pPr>
            <a:r>
              <a:rPr lang="en-US" sz="1200" dirty="0">
                <a:solidFill>
                  <a:prstClr val="black"/>
                </a:solidFill>
                <a:latin typeface="Times New Roman"/>
              </a:rPr>
              <a:t>Also, when the number of parameters is large (that is, when we are using the Hough transform with typically more than three parameters), the average number of votes cast in a single bin is very low, and those bins corresponding to a real figure in the image do not necessarily appear to have a much higher number of votes than their neighbors. The complexity increases at a rate of </a:t>
            </a:r>
            <a:r>
              <a:rPr lang="en-US" sz="1200" b="1" dirty="0">
                <a:solidFill>
                  <a:prstClr val="black"/>
                </a:solidFill>
                <a:latin typeface="Times New Roman"/>
              </a:rPr>
              <a:t>O(A</a:t>
            </a:r>
            <a:r>
              <a:rPr lang="en-US" sz="1200" b="1" baseline="30000" dirty="0">
                <a:solidFill>
                  <a:prstClr val="black"/>
                </a:solidFill>
                <a:latin typeface="Times New Roman"/>
              </a:rPr>
              <a:t>m-2</a:t>
            </a:r>
            <a:r>
              <a:rPr lang="en-US" sz="1200" b="1" dirty="0">
                <a:solidFill>
                  <a:prstClr val="black"/>
                </a:solidFill>
                <a:latin typeface="Times New Roman"/>
              </a:rPr>
              <a:t>) </a:t>
            </a:r>
            <a:r>
              <a:rPr lang="en-US" sz="1200" dirty="0">
                <a:solidFill>
                  <a:prstClr val="black"/>
                </a:solidFill>
                <a:latin typeface="Times New Roman"/>
              </a:rPr>
              <a:t>with each additional parameter, where ‘A’ is the size of the image space and ‘m’ is the number of parameters. Thus, the Hough transform must be used with great care to detect anything other than lines or circles.</a:t>
            </a:r>
          </a:p>
          <a:p>
            <a:pPr lvl="0" indent="584200">
              <a:lnSpc>
                <a:spcPts val="1368"/>
              </a:lnSpc>
              <a:spcAft>
                <a:spcPts val="1890"/>
              </a:spcAft>
              <a:defRPr/>
            </a:pPr>
            <a:r>
              <a:rPr lang="en-US" sz="1200" dirty="0">
                <a:solidFill>
                  <a:prstClr val="black"/>
                </a:solidFill>
                <a:latin typeface="Times New Roman"/>
              </a:rPr>
              <a:t>Finally, much of the efficiency of the Hough transform is dependent on the quality of the input data : the edges must be detected well for the Hough transform to be efficient. Use of the Hough transform on noisy images is a very delicate matter and generally, a denoising stage must be used before.</a:t>
            </a:r>
          </a:p>
        </p:txBody>
      </p:sp>
    </p:spTree>
    <p:extLst>
      <p:ext uri="{BB962C8B-B14F-4D97-AF65-F5344CB8AC3E}">
        <p14:creationId xmlns:p14="http://schemas.microsoft.com/office/powerpoint/2010/main" val="328049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0200" y="477122"/>
            <a:ext cx="11150600" cy="931024"/>
          </a:xfrm>
          <a:prstGeom prst="rect">
            <a:avLst/>
          </a:prstGeom>
        </p:spPr>
        <p:txBody>
          <a:bodyPr wrap="square">
            <a:spAutoFit/>
          </a:bodyPr>
          <a:lstStyle/>
          <a:p>
            <a:pPr lvl="0" algn="just">
              <a:spcBef>
                <a:spcPts val="1890"/>
              </a:spcBef>
              <a:spcAft>
                <a:spcPts val="630"/>
              </a:spcAft>
              <a:defRPr/>
            </a:pPr>
            <a:r>
              <a:rPr lang="en-US" sz="1200" b="1" dirty="0">
                <a:solidFill>
                  <a:prstClr val="black"/>
                </a:solidFill>
                <a:latin typeface="Times New Roman"/>
              </a:rPr>
              <a:t>3. Tesseract OCR :</a:t>
            </a:r>
          </a:p>
          <a:p>
            <a:pPr marL="187452" lvl="0" indent="393700">
              <a:lnSpc>
                <a:spcPts val="1488"/>
              </a:lnSpc>
              <a:defRPr/>
            </a:pPr>
            <a:r>
              <a:rPr lang="en-US" sz="1200" dirty="0">
                <a:solidFill>
                  <a:prstClr val="black"/>
                </a:solidFill>
                <a:latin typeface="Times New Roman"/>
              </a:rPr>
              <a:t>The Tesseract OCR uses a neural network approach. The time complexity of the Tesseract OCR approximately varies between </a:t>
            </a:r>
            <a:r>
              <a:rPr lang="en-US" sz="1200" b="1" dirty="0">
                <a:solidFill>
                  <a:prstClr val="black"/>
                </a:solidFill>
                <a:latin typeface="Times New Roman"/>
              </a:rPr>
              <a:t>O(N</a:t>
            </a:r>
            <a:r>
              <a:rPr lang="en-US" sz="1200" b="1" baseline="30000" dirty="0">
                <a:solidFill>
                  <a:prstClr val="black"/>
                </a:solidFill>
                <a:latin typeface="Times New Roman"/>
              </a:rPr>
              <a:t>4</a:t>
            </a:r>
            <a:r>
              <a:rPr lang="en-US" sz="1200" b="1" dirty="0">
                <a:solidFill>
                  <a:prstClr val="black"/>
                </a:solidFill>
                <a:latin typeface="Times New Roman"/>
              </a:rPr>
              <a:t>) </a:t>
            </a:r>
            <a:r>
              <a:rPr lang="en-US" sz="1200" dirty="0">
                <a:solidFill>
                  <a:prstClr val="black"/>
                </a:solidFill>
                <a:latin typeface="Times New Roman"/>
              </a:rPr>
              <a:t>and </a:t>
            </a:r>
            <a:r>
              <a:rPr lang="en-US" sz="1200" b="1" dirty="0">
                <a:solidFill>
                  <a:prstClr val="black"/>
                </a:solidFill>
                <a:latin typeface="Times New Roman"/>
              </a:rPr>
              <a:t>O(N</a:t>
            </a:r>
            <a:r>
              <a:rPr lang="en-US" sz="1200" b="1" baseline="30000" dirty="0">
                <a:solidFill>
                  <a:prstClr val="black"/>
                </a:solidFill>
                <a:latin typeface="Times New Roman"/>
              </a:rPr>
              <a:t>5</a:t>
            </a:r>
            <a:r>
              <a:rPr lang="en-US" sz="1200" b="1" dirty="0">
                <a:solidFill>
                  <a:prstClr val="black"/>
                </a:solidFill>
                <a:latin typeface="Times New Roman"/>
              </a:rPr>
              <a:t>)</a:t>
            </a:r>
            <a:r>
              <a:rPr lang="en-US" sz="1200" dirty="0">
                <a:solidFill>
                  <a:prstClr val="black"/>
                </a:solidFill>
                <a:latin typeface="Times New Roman"/>
              </a:rPr>
              <a:t>, where ‘N’ is number of operations involved in the classification and detection. The complexity also depends on how we have implemented the algorithm. Hence the runtime will scale linearly in the number of output nodes, quadratically in the number of hidden states, and linearly in the number of output nodes.</a:t>
            </a:r>
          </a:p>
        </p:txBody>
      </p:sp>
      <p:sp>
        <p:nvSpPr>
          <p:cNvPr id="4" name="Rectangle 3"/>
          <p:cNvSpPr/>
          <p:nvPr/>
        </p:nvSpPr>
        <p:spPr>
          <a:xfrm>
            <a:off x="330200" y="1408146"/>
            <a:ext cx="11150600" cy="764312"/>
          </a:xfrm>
          <a:prstGeom prst="rect">
            <a:avLst/>
          </a:prstGeom>
        </p:spPr>
        <p:txBody>
          <a:bodyPr wrap="square">
            <a:spAutoFit/>
          </a:bodyPr>
          <a:lstStyle/>
          <a:p>
            <a:pPr marL="190500" lvl="0" algn="just">
              <a:spcAft>
                <a:spcPts val="840"/>
              </a:spcAft>
              <a:defRPr/>
            </a:pPr>
            <a:r>
              <a:rPr lang="en-US" sz="1200" b="1" dirty="0">
                <a:solidFill>
                  <a:prstClr val="black"/>
                </a:solidFill>
                <a:latin typeface="Times New Roman"/>
              </a:rPr>
              <a:t>4. Backtracking :</a:t>
            </a:r>
          </a:p>
          <a:p>
            <a:pPr marL="368300" lvl="0" indent="381000" algn="just">
              <a:lnSpc>
                <a:spcPts val="1488"/>
              </a:lnSpc>
              <a:spcAft>
                <a:spcPts val="2100"/>
              </a:spcAft>
              <a:defRPr/>
            </a:pPr>
            <a:r>
              <a:rPr lang="en-US" sz="1200" dirty="0">
                <a:solidFill>
                  <a:prstClr val="black"/>
                </a:solidFill>
                <a:latin typeface="Times New Roman"/>
              </a:rPr>
              <a:t>The time complexity for solving the sudoku puzzle using backtracking approach is </a:t>
            </a:r>
            <a:r>
              <a:rPr lang="en-US" sz="1200" b="1" dirty="0">
                <a:solidFill>
                  <a:prstClr val="black"/>
                </a:solidFill>
                <a:latin typeface="Times New Roman"/>
              </a:rPr>
              <a:t>O(</a:t>
            </a:r>
            <a:r>
              <a:rPr lang="en-US" sz="1200" b="1" i="1" dirty="0">
                <a:solidFill>
                  <a:prstClr val="black"/>
                </a:solidFill>
                <a:latin typeface="Times New Roman"/>
              </a:rPr>
              <a:t>n</a:t>
            </a:r>
            <a:r>
              <a:rPr lang="en-US" sz="1200" b="1" dirty="0">
                <a:solidFill>
                  <a:prstClr val="black"/>
                </a:solidFill>
                <a:latin typeface="Times New Roman"/>
              </a:rPr>
              <a:t> </a:t>
            </a:r>
            <a:r>
              <a:rPr lang="en-US" sz="1200" b="1" dirty="0" smtClean="0">
                <a:solidFill>
                  <a:prstClr val="black"/>
                </a:solidFill>
                <a:latin typeface="Times New Roman"/>
              </a:rPr>
              <a:t>^ </a:t>
            </a:r>
            <a:r>
              <a:rPr lang="en-US" sz="1200" b="1" i="1" dirty="0" smtClean="0">
                <a:solidFill>
                  <a:prstClr val="black"/>
                </a:solidFill>
                <a:latin typeface="Sylfaen"/>
              </a:rPr>
              <a:t>m</a:t>
            </a:r>
            <a:r>
              <a:rPr lang="en-US" sz="1200" dirty="0" smtClean="0">
                <a:solidFill>
                  <a:prstClr val="black"/>
                </a:solidFill>
                <a:latin typeface="Times New Roman"/>
              </a:rPr>
              <a:t>) </a:t>
            </a:r>
            <a:r>
              <a:rPr lang="en-US" sz="1200" dirty="0">
                <a:solidFill>
                  <a:prstClr val="black"/>
                </a:solidFill>
                <a:latin typeface="Times New Roman"/>
              </a:rPr>
              <a:t>where </a:t>
            </a:r>
            <a:r>
              <a:rPr lang="en-US" sz="1200" i="1" dirty="0">
                <a:solidFill>
                  <a:prstClr val="black"/>
                </a:solidFill>
                <a:latin typeface="Times New Roman"/>
              </a:rPr>
              <a:t>n</a:t>
            </a:r>
            <a:r>
              <a:rPr lang="en-US" sz="1200" dirty="0">
                <a:solidFill>
                  <a:prstClr val="black"/>
                </a:solidFill>
                <a:latin typeface="Times New Roman"/>
              </a:rPr>
              <a:t> is the number of possibilities for each square (i.e., 9 in classic Sudoku) and </a:t>
            </a:r>
            <a:r>
              <a:rPr lang="en-US" sz="1200" i="1" dirty="0">
                <a:solidFill>
                  <a:prstClr val="black"/>
                </a:solidFill>
                <a:latin typeface="Times New Roman"/>
              </a:rPr>
              <a:t>m</a:t>
            </a:r>
            <a:r>
              <a:rPr lang="en-US" sz="1200" dirty="0">
                <a:solidFill>
                  <a:prstClr val="black"/>
                </a:solidFill>
                <a:latin typeface="Times New Roman"/>
              </a:rPr>
              <a:t> is the number of spaces that are blank.</a:t>
            </a:r>
          </a:p>
        </p:txBody>
      </p:sp>
    </p:spTree>
    <p:extLst>
      <p:ext uri="{BB962C8B-B14F-4D97-AF65-F5344CB8AC3E}">
        <p14:creationId xmlns:p14="http://schemas.microsoft.com/office/powerpoint/2010/main" val="214526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3908" y="183569"/>
            <a:ext cx="2438424" cy="307777"/>
          </a:xfrm>
          <a:prstGeom prst="rect">
            <a:avLst/>
          </a:prstGeom>
        </p:spPr>
        <p:txBody>
          <a:bodyPr wrap="none">
            <a:spAutoFit/>
          </a:bodyPr>
          <a:lstStyle/>
          <a:p>
            <a:pPr lvl="0" algn="just" fontAlgn="base">
              <a:spcBef>
                <a:spcPct val="0"/>
              </a:spcBef>
              <a:spcAft>
                <a:spcPts val="1263"/>
              </a:spcAft>
            </a:pPr>
            <a:r>
              <a:rPr lang="en-US" altLang="en-US" sz="1400" b="1" dirty="0">
                <a:solidFill>
                  <a:prstClr val="black"/>
                </a:solidFill>
                <a:latin typeface="Times New Roman" panose="02020603050405020304" pitchFamily="18" charset="0"/>
              </a:rPr>
              <a:t>Conclusion and Future Scope</a:t>
            </a:r>
            <a:endParaRPr lang="en-US" altLang="en-US" sz="1400" b="1" dirty="0">
              <a:solidFill>
                <a:prstClr val="black"/>
              </a:solidFill>
              <a:latin typeface="Times New Roman" panose="02020603050405020304" pitchFamily="18" charset="0"/>
            </a:endParaRPr>
          </a:p>
        </p:txBody>
      </p:sp>
      <p:sp>
        <p:nvSpPr>
          <p:cNvPr id="4" name="Rectangle 3"/>
          <p:cNvSpPr/>
          <p:nvPr/>
        </p:nvSpPr>
        <p:spPr>
          <a:xfrm>
            <a:off x="548639" y="669139"/>
            <a:ext cx="11025051" cy="2580194"/>
          </a:xfrm>
          <a:prstGeom prst="rect">
            <a:avLst/>
          </a:prstGeom>
        </p:spPr>
        <p:txBody>
          <a:bodyPr wrap="square">
            <a:spAutoFit/>
          </a:bodyPr>
          <a:lstStyle/>
          <a:p>
            <a:pPr lvl="0" fontAlgn="base">
              <a:lnSpc>
                <a:spcPts val="1363"/>
              </a:lnSpc>
              <a:spcBef>
                <a:spcPts val="1263"/>
              </a:spcBef>
              <a:spcAft>
                <a:spcPts val="625"/>
              </a:spcAft>
            </a:pPr>
            <a:r>
              <a:rPr lang="en-US" altLang="en-US" sz="1200" dirty="0">
                <a:solidFill>
                  <a:prstClr val="black"/>
                </a:solidFill>
                <a:latin typeface="Times New Roman" panose="02020603050405020304" pitchFamily="18" charset="0"/>
              </a:rPr>
              <a:t>Sudoku, as we discussed, is a popular Japanese puzzle game. This project aims to solve the Sudoku puzzle from just an image. We can input an image containing of a Sudoku puzzle to the project and it will solve and display the complete solution to the user. This is significant because majority of the current Sudoku-solving solutions require the user to manually input numbers. Scanning the puzzle makes this process faster to get a solution to it. Since the scale of the image also varies from image to image, our algorithm efficiently manages these problems. Also the Tesseract OCR engine has proved capable of correctly recognizing the digits as shown from the results table in which the accuracy is always above 90%. Since the time and memory requirement differs for various algorithms, we tested these algorithms for various difficulty levels, ranging from easy level to hard level.</a:t>
            </a:r>
          </a:p>
          <a:p>
            <a:pPr lvl="0" fontAlgn="base">
              <a:lnSpc>
                <a:spcPts val="1363"/>
              </a:lnSpc>
              <a:spcBef>
                <a:spcPct val="0"/>
              </a:spcBef>
              <a:spcAft>
                <a:spcPts val="625"/>
              </a:spcAft>
            </a:pPr>
            <a:r>
              <a:rPr lang="en-US" altLang="en-US" sz="1200" dirty="0">
                <a:solidFill>
                  <a:prstClr val="black"/>
                </a:solidFill>
                <a:latin typeface="Times New Roman" panose="02020603050405020304" pitchFamily="18" charset="0"/>
              </a:rPr>
              <a:t>We reviewed different techniques implemented by some researchers along with their advantages and disadvantages. Because of constant evolution in computation and algorithms, some methods can get outdated fairly fast such as static template matching while recognizing digits. So it is necessary to update these techniques to keep up with modern computational practices. Methods like detection of characters using machine learning can provide a faster and efficient way.</a:t>
            </a:r>
          </a:p>
          <a:p>
            <a:pPr lvl="0" fontAlgn="base">
              <a:lnSpc>
                <a:spcPts val="1363"/>
              </a:lnSpc>
              <a:spcBef>
                <a:spcPct val="0"/>
              </a:spcBef>
              <a:spcAft>
                <a:spcPct val="0"/>
              </a:spcAft>
            </a:pPr>
            <a:r>
              <a:rPr lang="en-US" altLang="en-US" sz="1200" dirty="0">
                <a:solidFill>
                  <a:prstClr val="black"/>
                </a:solidFill>
                <a:latin typeface="Times New Roman" panose="02020603050405020304" pitchFamily="18" charset="0"/>
              </a:rPr>
              <a:t>Future works can be carried out in improving the efficiency and time complexity of the algorithms used in these projects. In this project, we have only dealt with images which are already perfectly in position to carry out the image processing tasks without needing to rotate or illuminate it. Future works may also be concerned in implementing our algorithms for solving images captured by a digital camera which may be even more challenging considering the perspective of the image, illumination changes across the image and images which may also be rotated.</a:t>
            </a:r>
            <a:endParaRPr lang="en-US" altLang="en-US" sz="12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0496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95349" y="518160"/>
            <a:ext cx="10418477"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2100"/>
              </a:spcAft>
            </a:pPr>
            <a:r>
              <a:rPr lang="en-US" altLang="en-US" sz="1400" b="1" dirty="0">
                <a:latin typeface="Times New Roman" panose="02020603050405020304" pitchFamily="18" charset="0"/>
              </a:rPr>
              <a:t>Abstract</a:t>
            </a:r>
          </a:p>
        </p:txBody>
      </p:sp>
      <p:sp>
        <p:nvSpPr>
          <p:cNvPr id="3" name="Rectangle 2"/>
          <p:cNvSpPr>
            <a:spLocks noChangeArrowheads="1"/>
          </p:cNvSpPr>
          <p:nvPr/>
        </p:nvSpPr>
        <p:spPr bwMode="auto">
          <a:xfrm>
            <a:off x="895349" y="914401"/>
            <a:ext cx="10418476"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81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488"/>
              </a:lnSpc>
              <a:spcBef>
                <a:spcPts val="2100"/>
              </a:spcBef>
              <a:spcAft>
                <a:spcPts val="2100"/>
              </a:spcAft>
            </a:pPr>
            <a:r>
              <a:rPr lang="en-US" altLang="en-US" sz="1200" dirty="0">
                <a:latin typeface="Times New Roman" panose="02020603050405020304" pitchFamily="18" charset="0"/>
              </a:rPr>
              <a:t>In this project, we propose a method of detecting and recognizing the elements of a Sudoku Puzzle and providing the complete solution for it. The method involves a vision-based Sudoku solver. The solver is capable of solving a sudoku puzzle directly from an image. After applying appropriate pre-processing to the acquired image, we use Canny Edge Detection Algorithm to recognize the enclosing box of the puzzle. A virtual grid is then created using Hough Transforms to identify the digit positions. Then each grid is sliced into separate independent images. Tesseract OCR (optical character recognition) engine is used as a method for digit recognition. The actual solution is computed using a backtracking algorithm. Experiments conducted on various types of Sudoku puzzles, demonstrate the efficiency and robustness of our proposed approaches in real-world scenarios. The algorithm is found to be capable of handling cases of translation, blurring, noise, outliers, scaling, and background clutter.</a:t>
            </a:r>
          </a:p>
        </p:txBody>
      </p:sp>
      <p:sp>
        <p:nvSpPr>
          <p:cNvPr id="4" name="Rectangle 3"/>
          <p:cNvSpPr>
            <a:spLocks noChangeArrowheads="1"/>
          </p:cNvSpPr>
          <p:nvPr/>
        </p:nvSpPr>
        <p:spPr bwMode="auto">
          <a:xfrm>
            <a:off x="895349" y="2492352"/>
            <a:ext cx="10418477" cy="5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513"/>
              </a:lnSpc>
              <a:spcBef>
                <a:spcPts val="2100"/>
              </a:spcBef>
            </a:pPr>
            <a:r>
              <a:rPr lang="en-US" altLang="en-US" sz="1200" dirty="0" smtClean="0">
                <a:latin typeface="Times New Roman" panose="02020603050405020304" pitchFamily="18" charset="0"/>
              </a:rPr>
              <a:t>Keywords - Binary Thresholding; Canny Edge Detection Algorithm; Hough Transform; Slicing an Image; Digit Recognition; Vision-based Sudoku solver; Recursive Backtracking Algorithm; Tesseract OCR; Image Processing Techniques;</a:t>
            </a:r>
            <a:endParaRPr lang="en-US" altLang="en-US" sz="1200" dirty="0">
              <a:latin typeface="Times New Roman" panose="02020603050405020304" pitchFamily="18" charset="0"/>
            </a:endParaRPr>
          </a:p>
        </p:txBody>
      </p:sp>
      <p:sp>
        <p:nvSpPr>
          <p:cNvPr id="6" name="Rectangle 5"/>
          <p:cNvSpPr/>
          <p:nvPr/>
        </p:nvSpPr>
        <p:spPr>
          <a:xfrm>
            <a:off x="895349" y="3548758"/>
            <a:ext cx="10418476" cy="1102866"/>
          </a:xfrm>
          <a:prstGeom prst="rect">
            <a:avLst/>
          </a:prstGeom>
        </p:spPr>
        <p:txBody>
          <a:bodyPr wrap="square">
            <a:spAutoFit/>
          </a:bodyPr>
          <a:lstStyle/>
          <a:p>
            <a:pPr marL="0" marR="0" lvl="0" indent="0" algn="ctr" defTabSz="914400" eaLnBrk="1" fontAlgn="auto" latinLnBrk="0" hangingPunct="1">
              <a:lnSpc>
                <a:spcPct val="100000"/>
              </a:lnSpc>
              <a:spcBef>
                <a:spcPts val="1050"/>
              </a:spcBef>
              <a:spcAft>
                <a:spcPts val="105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Times New Roman"/>
              </a:rPr>
              <a:t>Problem Statement</a:t>
            </a:r>
          </a:p>
          <a:p>
            <a:pPr marL="0" marR="0" lvl="0" indent="393700" defTabSz="914400" eaLnBrk="1" fontAlgn="auto" latinLnBrk="0" hangingPunct="1">
              <a:lnSpc>
                <a:spcPts val="1488"/>
              </a:lnSpc>
              <a:spcBef>
                <a:spcPts val="0"/>
              </a:spcBef>
              <a:spcAft>
                <a:spcPts val="84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imes New Roman"/>
              </a:rPr>
              <a:t>Sudoku Image Solver is a Python program that reads an image, scans for Sudoku puzzle, recognizes the digits and solves it using backtracking method.</a:t>
            </a:r>
          </a:p>
          <a:p>
            <a:pPr marL="0" marR="0" lvl="0" indent="393700" defTabSz="914400" eaLnBrk="1" fontAlgn="auto" latinLnBrk="0" hangingPunct="1">
              <a:lnSpc>
                <a:spcPts val="1368"/>
              </a:lnSpc>
              <a:spcBef>
                <a:spcPts val="0"/>
              </a:spcBef>
              <a:spcAft>
                <a:spcPts val="105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imes New Roman"/>
              </a:rPr>
              <a:t>It uses various image processing techniques such as canny edge detection algorithm to detect and remove unwanted edges, hough transform to resize, crop and extract the sudoku puzzle from the image, Tesseract OCR Engine to recognize the digits of the puzzle and backtracking to solve puzzle using the recognized digits.</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9662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3514" y="120134"/>
            <a:ext cx="1021370" cy="307777"/>
          </a:xfrm>
          <a:prstGeom prst="rect">
            <a:avLst/>
          </a:prstGeom>
        </p:spPr>
        <p:txBody>
          <a:bodyPr wrap="none">
            <a:spAutoFit/>
          </a:bodyPr>
          <a:lstStyle/>
          <a:p>
            <a:pPr lvl="0" algn="just" fontAlgn="base">
              <a:spcBef>
                <a:spcPct val="0"/>
              </a:spcBef>
              <a:spcAft>
                <a:spcPts val="1263"/>
              </a:spcAft>
            </a:pPr>
            <a:r>
              <a:rPr lang="en-US" altLang="en-US" sz="1400" b="1" dirty="0" smtClean="0">
                <a:solidFill>
                  <a:prstClr val="black"/>
                </a:solidFill>
                <a:latin typeface="Times New Roman" panose="02020603050405020304" pitchFamily="18" charset="0"/>
              </a:rPr>
              <a:t>References</a:t>
            </a:r>
            <a:endParaRPr lang="en-US" altLang="en-US" sz="1400" b="1" dirty="0">
              <a:solidFill>
                <a:prstClr val="black"/>
              </a:solidFill>
              <a:latin typeface="Times New Roman" panose="02020603050405020304" pitchFamily="18" charset="0"/>
            </a:endParaRPr>
          </a:p>
        </p:txBody>
      </p:sp>
      <p:sp>
        <p:nvSpPr>
          <p:cNvPr id="3" name="Rectangle 2"/>
          <p:cNvSpPr/>
          <p:nvPr/>
        </p:nvSpPr>
        <p:spPr>
          <a:xfrm>
            <a:off x="139700" y="427911"/>
            <a:ext cx="11963400" cy="4567917"/>
          </a:xfrm>
          <a:prstGeom prst="rect">
            <a:avLst/>
          </a:prstGeom>
        </p:spPr>
        <p:txBody>
          <a:bodyPr wrap="square">
            <a:spAutoFit/>
          </a:bodyPr>
          <a:lstStyle/>
          <a:p>
            <a:pPr marL="374904" lvl="0" indent="-381000">
              <a:lnSpc>
                <a:spcPts val="1488"/>
              </a:lnSpc>
              <a:spcBef>
                <a:spcPts val="1260"/>
              </a:spcBef>
              <a:spcAft>
                <a:spcPts val="630"/>
              </a:spcAft>
              <a:defRPr/>
            </a:pPr>
            <a:r>
              <a:rPr lang="en-US" sz="1200" dirty="0">
                <a:solidFill>
                  <a:prstClr val="black"/>
                </a:solidFill>
                <a:latin typeface="Times New Roman"/>
              </a:rPr>
              <a:t>[1]    Ray Smith. July 2007. </a:t>
            </a:r>
            <a:r>
              <a:rPr lang="en-US" sz="1200" i="1" dirty="0">
                <a:solidFill>
                  <a:prstClr val="black"/>
                </a:solidFill>
                <a:latin typeface="Times New Roman"/>
              </a:rPr>
              <a:t>“An Overview of the Tesseract OCR Engine</a:t>
            </a:r>
            <a:r>
              <a:rPr lang="en-US" sz="1200" dirty="0">
                <a:solidFill>
                  <a:prstClr val="black"/>
                </a:solidFill>
                <a:latin typeface="Times New Roman"/>
              </a:rPr>
              <a:t> In the proceedings of Conference on Document Analysis and Recognition (ICDAR), IEEE Computer Society (2007), pp. 629-633.</a:t>
            </a:r>
          </a:p>
          <a:p>
            <a:pPr marL="374904" lvl="0" indent="-381000">
              <a:lnSpc>
                <a:spcPts val="1488"/>
              </a:lnSpc>
              <a:spcAft>
                <a:spcPts val="630"/>
              </a:spcAft>
              <a:defRPr/>
            </a:pPr>
            <a:r>
              <a:rPr lang="en-US" sz="1200" dirty="0">
                <a:solidFill>
                  <a:prstClr val="black"/>
                </a:solidFill>
                <a:latin typeface="Times New Roman"/>
              </a:rPr>
              <a:t>[2]    Sian K Jones, Stephanie Perkins, and Paul A Roach. Nov 2007. </a:t>
            </a:r>
            <a:r>
              <a:rPr lang="en-US" sz="1200" i="1" dirty="0">
                <a:solidFill>
                  <a:prstClr val="black"/>
                </a:solidFill>
                <a:latin typeface="Times New Roman"/>
              </a:rPr>
              <a:t>“Properties of Sudoku Puzzles”.</a:t>
            </a:r>
            <a:r>
              <a:rPr lang="en-US" sz="1200" dirty="0">
                <a:solidFill>
                  <a:prstClr val="black"/>
                </a:solidFill>
                <a:latin typeface="Times New Roman"/>
              </a:rPr>
              <a:t> In the proceedings of the 2nd Research Student Workshop, University of </a:t>
            </a:r>
            <a:r>
              <a:rPr lang="en-US" sz="1200" dirty="0" err="1">
                <a:solidFill>
                  <a:prstClr val="black"/>
                </a:solidFill>
                <a:latin typeface="Times New Roman"/>
              </a:rPr>
              <a:t>Glamorgan</a:t>
            </a:r>
            <a:r>
              <a:rPr lang="en-US" sz="1200" dirty="0">
                <a:solidFill>
                  <a:prstClr val="black"/>
                </a:solidFill>
                <a:latin typeface="Times New Roman"/>
              </a:rPr>
              <a:t>.</a:t>
            </a:r>
          </a:p>
          <a:p>
            <a:pPr marL="374904" lvl="0" indent="-381000">
              <a:lnSpc>
                <a:spcPts val="1392"/>
              </a:lnSpc>
              <a:spcAft>
                <a:spcPts val="630"/>
              </a:spcAft>
              <a:defRPr/>
            </a:pPr>
            <a:r>
              <a:rPr lang="en-US" sz="1200" dirty="0">
                <a:solidFill>
                  <a:prstClr val="black"/>
                </a:solidFill>
                <a:latin typeface="Times New Roman"/>
              </a:rPr>
              <a:t>[3]    </a:t>
            </a:r>
            <a:r>
              <a:rPr lang="en-US" sz="1200" dirty="0" err="1">
                <a:solidFill>
                  <a:prstClr val="black"/>
                </a:solidFill>
                <a:latin typeface="Times New Roman"/>
              </a:rPr>
              <a:t>Timo</a:t>
            </a:r>
            <a:r>
              <a:rPr lang="en-US" sz="1200" dirty="0">
                <a:solidFill>
                  <a:prstClr val="black"/>
                </a:solidFill>
                <a:latin typeface="Times New Roman"/>
              </a:rPr>
              <a:t> </a:t>
            </a:r>
            <a:r>
              <a:rPr lang="en-US" sz="1200" dirty="0" err="1">
                <a:solidFill>
                  <a:prstClr val="black"/>
                </a:solidFill>
                <a:latin typeface="Times New Roman"/>
              </a:rPr>
              <a:t>Mantere</a:t>
            </a:r>
            <a:r>
              <a:rPr lang="en-US" sz="1200" dirty="0">
                <a:solidFill>
                  <a:prstClr val="black"/>
                </a:solidFill>
                <a:latin typeface="Times New Roman"/>
              </a:rPr>
              <a:t>, </a:t>
            </a:r>
            <a:r>
              <a:rPr lang="en-US" sz="1200" dirty="0" err="1">
                <a:solidFill>
                  <a:prstClr val="black"/>
                </a:solidFill>
                <a:latin typeface="Times New Roman"/>
              </a:rPr>
              <a:t>Janne</a:t>
            </a:r>
            <a:r>
              <a:rPr lang="en-US" sz="1200" dirty="0">
                <a:solidFill>
                  <a:prstClr val="black"/>
                </a:solidFill>
                <a:latin typeface="Times New Roman"/>
              </a:rPr>
              <a:t> </a:t>
            </a:r>
            <a:r>
              <a:rPr lang="en-US" sz="1200" dirty="0" err="1">
                <a:solidFill>
                  <a:prstClr val="black"/>
                </a:solidFill>
                <a:latin typeface="Times New Roman"/>
              </a:rPr>
              <a:t>Koljonen</a:t>
            </a:r>
            <a:r>
              <a:rPr lang="en-US" sz="1200" dirty="0">
                <a:solidFill>
                  <a:prstClr val="black"/>
                </a:solidFill>
                <a:latin typeface="Times New Roman"/>
              </a:rPr>
              <a:t>. July 2008. </a:t>
            </a:r>
            <a:r>
              <a:rPr lang="en-US" sz="1200" i="1" dirty="0">
                <a:solidFill>
                  <a:prstClr val="black"/>
                </a:solidFill>
                <a:latin typeface="Times New Roman"/>
              </a:rPr>
              <a:t>“Solving and Analyzing Sudokus with Cultural Algorithms”</a:t>
            </a:r>
            <a:r>
              <a:rPr lang="en-US" sz="1200" dirty="0">
                <a:solidFill>
                  <a:prstClr val="black"/>
                </a:solidFill>
                <a:latin typeface="Times New Roman"/>
              </a:rPr>
              <a:t>. In the proceedings of Evolutionary Computation. CEC 2008.</a:t>
            </a:r>
          </a:p>
          <a:p>
            <a:pPr marL="374904" lvl="0" indent="-381000" algn="just">
              <a:lnSpc>
                <a:spcPts val="1368"/>
              </a:lnSpc>
              <a:spcAft>
                <a:spcPts val="630"/>
              </a:spcAft>
              <a:defRPr/>
            </a:pPr>
            <a:r>
              <a:rPr lang="en-US" sz="1200" dirty="0">
                <a:solidFill>
                  <a:prstClr val="black"/>
                </a:solidFill>
                <a:latin typeface="Times New Roman"/>
              </a:rPr>
              <a:t>[4]    P.J. </a:t>
            </a:r>
            <a:r>
              <a:rPr lang="en-US" sz="1200" dirty="0" err="1">
                <a:solidFill>
                  <a:prstClr val="black"/>
                </a:solidFill>
                <a:latin typeface="Times New Roman"/>
              </a:rPr>
              <a:t>Simha</a:t>
            </a:r>
            <a:r>
              <a:rPr lang="en-US" sz="1200" dirty="0">
                <a:solidFill>
                  <a:prstClr val="black"/>
                </a:solidFill>
                <a:latin typeface="Times New Roman"/>
              </a:rPr>
              <a:t>, K.V. Suraj, T. </a:t>
            </a:r>
            <a:r>
              <a:rPr lang="en-US" sz="1200" dirty="0" err="1">
                <a:solidFill>
                  <a:prstClr val="black"/>
                </a:solidFill>
                <a:latin typeface="Times New Roman"/>
              </a:rPr>
              <a:t>Ahobala</a:t>
            </a:r>
            <a:r>
              <a:rPr lang="en-US" sz="1200" dirty="0">
                <a:solidFill>
                  <a:prstClr val="black"/>
                </a:solidFill>
                <a:latin typeface="Times New Roman"/>
              </a:rPr>
              <a:t>. Jan 2012. </a:t>
            </a:r>
            <a:r>
              <a:rPr lang="en-US" sz="1200" i="1" dirty="0">
                <a:solidFill>
                  <a:prstClr val="black"/>
                </a:solidFill>
                <a:latin typeface="Times New Roman"/>
              </a:rPr>
              <a:t>“Recognition of numbers and position using image processing techniques for solving Sudoku Puzzles”</a:t>
            </a:r>
            <a:r>
              <a:rPr lang="en-US" sz="1200" dirty="0">
                <a:solidFill>
                  <a:prstClr val="black"/>
                </a:solidFill>
                <a:latin typeface="Times New Roman"/>
              </a:rPr>
              <a:t>. In the proceedings of Advances in Engineering, Science and Management (ICAESM).</a:t>
            </a:r>
          </a:p>
          <a:p>
            <a:pPr marL="374904" lvl="0" indent="-381000">
              <a:lnSpc>
                <a:spcPts val="1392"/>
              </a:lnSpc>
              <a:spcAft>
                <a:spcPts val="630"/>
              </a:spcAft>
              <a:defRPr/>
            </a:pPr>
            <a:r>
              <a:rPr lang="en-US" sz="1200" dirty="0">
                <a:solidFill>
                  <a:prstClr val="black"/>
                </a:solidFill>
                <a:latin typeface="Times New Roman"/>
              </a:rPr>
              <a:t>[5]    </a:t>
            </a:r>
            <a:r>
              <a:rPr lang="en-US" sz="1200" dirty="0" err="1">
                <a:solidFill>
                  <a:prstClr val="black"/>
                </a:solidFill>
                <a:latin typeface="Times New Roman"/>
              </a:rPr>
              <a:t>Atul</a:t>
            </a:r>
            <a:r>
              <a:rPr lang="en-US" sz="1200" dirty="0">
                <a:solidFill>
                  <a:prstClr val="black"/>
                </a:solidFill>
                <a:latin typeface="Times New Roman"/>
              </a:rPr>
              <a:t> Patel, PhD, Chirag Patel, </a:t>
            </a:r>
            <a:r>
              <a:rPr lang="en-US" sz="1200" dirty="0" err="1">
                <a:solidFill>
                  <a:prstClr val="black"/>
                </a:solidFill>
                <a:latin typeface="Times New Roman"/>
              </a:rPr>
              <a:t>Dharmendra</a:t>
            </a:r>
            <a:r>
              <a:rPr lang="en-US" sz="1200" dirty="0">
                <a:solidFill>
                  <a:prstClr val="black"/>
                </a:solidFill>
                <a:latin typeface="Times New Roman"/>
              </a:rPr>
              <a:t> Patel. Oct 2012. </a:t>
            </a:r>
            <a:r>
              <a:rPr lang="en-US" sz="1200" i="1" dirty="0">
                <a:solidFill>
                  <a:prstClr val="black"/>
                </a:solidFill>
                <a:latin typeface="Times New Roman"/>
              </a:rPr>
              <a:t>“Optical Character Recognition by Open Source OCR Tool Tesseract: A Case Study”</a:t>
            </a:r>
            <a:r>
              <a:rPr lang="en-US" sz="1200" dirty="0">
                <a:solidFill>
                  <a:prstClr val="black"/>
                </a:solidFill>
                <a:latin typeface="Times New Roman"/>
              </a:rPr>
              <a:t>. International Journal of Computer Applications. Vol. 55.</a:t>
            </a:r>
          </a:p>
          <a:p>
            <a:pPr marL="374904" lvl="0" indent="-381000">
              <a:lnSpc>
                <a:spcPts val="1392"/>
              </a:lnSpc>
              <a:spcAft>
                <a:spcPts val="630"/>
              </a:spcAft>
              <a:defRPr/>
            </a:pPr>
            <a:r>
              <a:rPr lang="en-US" sz="1200" dirty="0">
                <a:solidFill>
                  <a:prstClr val="black"/>
                </a:solidFill>
                <a:latin typeface="Times New Roman"/>
              </a:rPr>
              <a:t>[6]    </a:t>
            </a:r>
            <a:r>
              <a:rPr lang="en-US" sz="1200" dirty="0" err="1">
                <a:solidFill>
                  <a:prstClr val="black"/>
                </a:solidFill>
                <a:latin typeface="Times New Roman"/>
              </a:rPr>
              <a:t>Xiuqin</a:t>
            </a:r>
            <a:r>
              <a:rPr lang="en-US" sz="1200" dirty="0">
                <a:solidFill>
                  <a:prstClr val="black"/>
                </a:solidFill>
                <a:latin typeface="Times New Roman"/>
              </a:rPr>
              <a:t> Deng, </a:t>
            </a:r>
            <a:r>
              <a:rPr lang="en-US" sz="1200" dirty="0" err="1">
                <a:solidFill>
                  <a:prstClr val="black"/>
                </a:solidFill>
                <a:latin typeface="Times New Roman"/>
              </a:rPr>
              <a:t>Junhao</a:t>
            </a:r>
            <a:r>
              <a:rPr lang="en-US" sz="1200" dirty="0">
                <a:solidFill>
                  <a:prstClr val="black"/>
                </a:solidFill>
                <a:latin typeface="Times New Roman"/>
              </a:rPr>
              <a:t> Li, </a:t>
            </a:r>
            <a:r>
              <a:rPr lang="en-US" sz="1200" dirty="0" err="1">
                <a:solidFill>
                  <a:prstClr val="black"/>
                </a:solidFill>
                <a:latin typeface="Times New Roman"/>
              </a:rPr>
              <a:t>Guangqing</a:t>
            </a:r>
            <a:r>
              <a:rPr lang="en-US" sz="1200" dirty="0">
                <a:solidFill>
                  <a:prstClr val="black"/>
                </a:solidFill>
                <a:latin typeface="Times New Roman"/>
              </a:rPr>
              <a:t> Li. March 2013. </a:t>
            </a:r>
            <a:r>
              <a:rPr lang="en-US" sz="1200" i="1" dirty="0">
                <a:solidFill>
                  <a:prstClr val="black"/>
                </a:solidFill>
                <a:latin typeface="Times New Roman"/>
              </a:rPr>
              <a:t>“Research on Sudoku Puzzles Based on Metaheuristics Algorithm”</a:t>
            </a:r>
            <a:r>
              <a:rPr lang="en-US" sz="1200" dirty="0">
                <a:solidFill>
                  <a:prstClr val="black"/>
                </a:solidFill>
                <a:latin typeface="Times New Roman"/>
              </a:rPr>
              <a:t>. Journal of Modern Mathematics Frontier. Vol. 2, Issue. 1.</a:t>
            </a:r>
          </a:p>
          <a:p>
            <a:pPr marL="374904" lvl="0" indent="-381000">
              <a:lnSpc>
                <a:spcPts val="1392"/>
              </a:lnSpc>
              <a:spcAft>
                <a:spcPts val="630"/>
              </a:spcAft>
              <a:defRPr/>
            </a:pPr>
            <a:r>
              <a:rPr lang="en-US" sz="1200" dirty="0">
                <a:solidFill>
                  <a:prstClr val="black"/>
                </a:solidFill>
                <a:latin typeface="Times New Roman"/>
              </a:rPr>
              <a:t>[7]    Rohit Iyer, Amrish Jhaveri, Krutika Parab. May 2013. </a:t>
            </a:r>
            <a:r>
              <a:rPr lang="en-US" sz="1200" i="1" dirty="0">
                <a:solidFill>
                  <a:prstClr val="black"/>
                </a:solidFill>
                <a:latin typeface="Times New Roman"/>
              </a:rPr>
              <a:t>“A Review of Sudoku Solving using Patterns”</a:t>
            </a:r>
            <a:r>
              <a:rPr lang="en-US" sz="1200" dirty="0">
                <a:solidFill>
                  <a:prstClr val="black"/>
                </a:solidFill>
                <a:latin typeface="Times New Roman"/>
              </a:rPr>
              <a:t>. In the proceedings of International Journal of Scientific and Research Publications, Vol. 3, Issue. 5.</a:t>
            </a:r>
          </a:p>
          <a:p>
            <a:pPr marL="374904" lvl="0" indent="-381000">
              <a:lnSpc>
                <a:spcPts val="1392"/>
              </a:lnSpc>
              <a:spcAft>
                <a:spcPts val="630"/>
              </a:spcAft>
              <a:defRPr/>
            </a:pPr>
            <a:r>
              <a:rPr lang="en-US" sz="1200" dirty="0">
                <a:solidFill>
                  <a:prstClr val="black"/>
                </a:solidFill>
                <a:latin typeface="Times New Roman"/>
              </a:rPr>
              <a:t>[8] Prof. S. T. </a:t>
            </a:r>
            <a:r>
              <a:rPr lang="en-US" sz="1200" dirty="0" err="1">
                <a:solidFill>
                  <a:prstClr val="black"/>
                </a:solidFill>
                <a:latin typeface="Times New Roman"/>
              </a:rPr>
              <a:t>Khandare</a:t>
            </a:r>
            <a:r>
              <a:rPr lang="en-US" sz="1200" dirty="0">
                <a:solidFill>
                  <a:prstClr val="black"/>
                </a:solidFill>
                <a:latin typeface="Times New Roman"/>
              </a:rPr>
              <a:t>, Mr. </a:t>
            </a:r>
            <a:r>
              <a:rPr lang="en-US" sz="1200" dirty="0" err="1">
                <a:solidFill>
                  <a:prstClr val="black"/>
                </a:solidFill>
                <a:latin typeface="Times New Roman"/>
              </a:rPr>
              <a:t>Akshay</a:t>
            </a:r>
            <a:r>
              <a:rPr lang="en-US" sz="1200" dirty="0">
                <a:solidFill>
                  <a:prstClr val="black"/>
                </a:solidFill>
                <a:latin typeface="Times New Roman"/>
              </a:rPr>
              <a:t> D. </a:t>
            </a:r>
            <a:r>
              <a:rPr lang="en-US" sz="1200" dirty="0" err="1">
                <a:solidFill>
                  <a:prstClr val="black"/>
                </a:solidFill>
                <a:latin typeface="Times New Roman"/>
              </a:rPr>
              <a:t>Isalkar</a:t>
            </a:r>
            <a:r>
              <a:rPr lang="en-US" sz="1200" dirty="0">
                <a:solidFill>
                  <a:prstClr val="black"/>
                </a:solidFill>
                <a:latin typeface="Times New Roman"/>
              </a:rPr>
              <a:t>. Jan 2014. </a:t>
            </a:r>
            <a:r>
              <a:rPr lang="en-US" sz="1200" i="1" dirty="0">
                <a:solidFill>
                  <a:prstClr val="black"/>
                </a:solidFill>
                <a:latin typeface="Times New Roman"/>
              </a:rPr>
              <a:t>“A Survey Paper on Image Segmentation with Thresholding”</a:t>
            </a:r>
            <a:r>
              <a:rPr lang="en-US" sz="1200" dirty="0">
                <a:solidFill>
                  <a:prstClr val="black"/>
                </a:solidFill>
                <a:latin typeface="Times New Roman"/>
              </a:rPr>
              <a:t>. In the proceedings of International Journal of Computer Science and Mobile Computing, Vol. 3 Issue. 1, pp. 441-446.</a:t>
            </a:r>
          </a:p>
          <a:p>
            <a:pPr marL="374904" lvl="0" indent="-381000">
              <a:lnSpc>
                <a:spcPts val="1416"/>
              </a:lnSpc>
              <a:spcAft>
                <a:spcPts val="630"/>
              </a:spcAft>
              <a:defRPr/>
            </a:pPr>
            <a:r>
              <a:rPr lang="en-US" sz="1200" dirty="0">
                <a:solidFill>
                  <a:prstClr val="black"/>
                </a:solidFill>
                <a:latin typeface="Times New Roman"/>
              </a:rPr>
              <a:t>[9]    Arnab </a:t>
            </a:r>
            <a:r>
              <a:rPr lang="en-US" sz="1200" dirty="0" err="1">
                <a:solidFill>
                  <a:prstClr val="black"/>
                </a:solidFill>
                <a:latin typeface="Times New Roman"/>
              </a:rPr>
              <a:t>Maji</a:t>
            </a:r>
            <a:r>
              <a:rPr lang="en-US" sz="1200" dirty="0">
                <a:solidFill>
                  <a:prstClr val="black"/>
                </a:solidFill>
                <a:latin typeface="Times New Roman"/>
              </a:rPr>
              <a:t>, </a:t>
            </a:r>
            <a:r>
              <a:rPr lang="en-US" sz="1200" dirty="0" err="1">
                <a:solidFill>
                  <a:prstClr val="black"/>
                </a:solidFill>
                <a:latin typeface="Times New Roman"/>
              </a:rPr>
              <a:t>Rajat</a:t>
            </a:r>
            <a:r>
              <a:rPr lang="en-US" sz="1200" dirty="0">
                <a:solidFill>
                  <a:prstClr val="black"/>
                </a:solidFill>
                <a:latin typeface="Times New Roman"/>
              </a:rPr>
              <a:t> Pal. Feb 2014. </a:t>
            </a:r>
            <a:r>
              <a:rPr lang="en-US" sz="1200" i="1" dirty="0">
                <a:solidFill>
                  <a:prstClr val="black"/>
                </a:solidFill>
                <a:latin typeface="Times New Roman"/>
              </a:rPr>
              <a:t>“Sudoku solver using minigrid based backtracking”</a:t>
            </a:r>
            <a:r>
              <a:rPr lang="en-US" sz="1200" dirty="0">
                <a:solidFill>
                  <a:prstClr val="black"/>
                </a:solidFill>
                <a:latin typeface="Times New Roman"/>
              </a:rPr>
              <a:t>. In the proceedings of 2014 IEEE International Advance Computing Conference (IACC).</a:t>
            </a:r>
          </a:p>
          <a:p>
            <a:pPr marL="374904" lvl="0" indent="-381000">
              <a:lnSpc>
                <a:spcPts val="1392"/>
              </a:lnSpc>
              <a:spcAft>
                <a:spcPts val="630"/>
              </a:spcAft>
              <a:defRPr/>
            </a:pPr>
            <a:r>
              <a:rPr lang="en-US" sz="1200" dirty="0">
                <a:solidFill>
                  <a:prstClr val="black"/>
                </a:solidFill>
                <a:latin typeface="Times New Roman"/>
              </a:rPr>
              <a:t>[10]    </a:t>
            </a:r>
            <a:r>
              <a:rPr lang="en-US" sz="1200" dirty="0" err="1">
                <a:solidFill>
                  <a:prstClr val="black"/>
                </a:solidFill>
                <a:latin typeface="Times New Roman"/>
              </a:rPr>
              <a:t>Sankhadeep</a:t>
            </a:r>
            <a:r>
              <a:rPr lang="en-US" sz="1200" dirty="0">
                <a:solidFill>
                  <a:prstClr val="black"/>
                </a:solidFill>
                <a:latin typeface="Times New Roman"/>
              </a:rPr>
              <a:t> Chatterjee, </a:t>
            </a:r>
            <a:r>
              <a:rPr lang="en-US" sz="1200" dirty="0" err="1">
                <a:solidFill>
                  <a:prstClr val="black"/>
                </a:solidFill>
                <a:latin typeface="Times New Roman"/>
              </a:rPr>
              <a:t>Saubhik</a:t>
            </a:r>
            <a:r>
              <a:rPr lang="en-US" sz="1200" dirty="0">
                <a:solidFill>
                  <a:prstClr val="black"/>
                </a:solidFill>
                <a:latin typeface="Times New Roman"/>
              </a:rPr>
              <a:t> Paladhi, </a:t>
            </a:r>
            <a:r>
              <a:rPr lang="en-US" sz="1200" dirty="0" err="1">
                <a:solidFill>
                  <a:prstClr val="black"/>
                </a:solidFill>
                <a:latin typeface="Times New Roman"/>
              </a:rPr>
              <a:t>Raktim</a:t>
            </a:r>
            <a:r>
              <a:rPr lang="en-US" sz="1200" dirty="0">
                <a:solidFill>
                  <a:prstClr val="black"/>
                </a:solidFill>
                <a:latin typeface="Times New Roman"/>
              </a:rPr>
              <a:t> Chakraborty. Oct 2014. </a:t>
            </a:r>
            <a:r>
              <a:rPr lang="en-US" sz="1200" i="1" dirty="0">
                <a:solidFill>
                  <a:prstClr val="black"/>
                </a:solidFill>
                <a:latin typeface="Times New Roman"/>
              </a:rPr>
              <a:t>“A Comparative Study On The Performance Characteristics Of Sudoku Solving Algorithms”</a:t>
            </a:r>
            <a:r>
              <a:rPr lang="en-US" sz="1200" dirty="0">
                <a:solidFill>
                  <a:prstClr val="black"/>
                </a:solidFill>
                <a:latin typeface="Times New Roman"/>
              </a:rPr>
              <a:t>. In the proceedings of IOSR Journal of Computer Engineering (IOSR-JCE). Vol. 16 Issue. 5.</a:t>
            </a:r>
          </a:p>
          <a:p>
            <a:pPr marL="374904" lvl="0" indent="-381000">
              <a:lnSpc>
                <a:spcPts val="1368"/>
              </a:lnSpc>
              <a:defRPr/>
            </a:pPr>
            <a:r>
              <a:rPr lang="en-US" sz="1200" dirty="0">
                <a:solidFill>
                  <a:prstClr val="black"/>
                </a:solidFill>
                <a:latin typeface="Times New Roman"/>
              </a:rPr>
              <a:t>[11]    </a:t>
            </a:r>
            <a:r>
              <a:rPr lang="en-US" sz="1200" dirty="0" err="1">
                <a:solidFill>
                  <a:prstClr val="black"/>
                </a:solidFill>
                <a:latin typeface="Times New Roman"/>
              </a:rPr>
              <a:t>Honglei</a:t>
            </a:r>
            <a:r>
              <a:rPr lang="en-US" sz="1200" dirty="0">
                <a:solidFill>
                  <a:prstClr val="black"/>
                </a:solidFill>
                <a:latin typeface="Times New Roman"/>
              </a:rPr>
              <a:t> Zhao, X. S. Ding. Dec 2014. </a:t>
            </a:r>
            <a:r>
              <a:rPr lang="en-US" sz="1200" i="1" dirty="0">
                <a:solidFill>
                  <a:prstClr val="black"/>
                </a:solidFill>
                <a:latin typeface="Times New Roman"/>
              </a:rPr>
              <a:t>“On the generation and evaluation of a complete sudoku puzzle ”.</a:t>
            </a:r>
            <a:r>
              <a:rPr lang="en-US" sz="1200" dirty="0">
                <a:solidFill>
                  <a:prstClr val="black"/>
                </a:solidFill>
                <a:latin typeface="Times New Roman"/>
              </a:rPr>
              <a:t> In the proceedings of Computer Science and Applications - HU (Ed.)</a:t>
            </a:r>
          </a:p>
          <a:p>
            <a:pPr marL="374904" lvl="0">
              <a:lnSpc>
                <a:spcPts val="1368"/>
              </a:lnSpc>
              <a:spcAft>
                <a:spcPts val="630"/>
              </a:spcAft>
              <a:defRPr/>
            </a:pPr>
            <a:r>
              <a:rPr lang="en-US" sz="1200" dirty="0">
                <a:solidFill>
                  <a:prstClr val="black"/>
                </a:solidFill>
                <a:latin typeface="Times New Roman"/>
              </a:rPr>
              <a:t>2014 Taylor &amp; Francis Group, London.</a:t>
            </a:r>
          </a:p>
          <a:p>
            <a:pPr marL="374904" lvl="0" indent="-381000">
              <a:lnSpc>
                <a:spcPts val="1368"/>
              </a:lnSpc>
              <a:defRPr/>
            </a:pPr>
            <a:r>
              <a:rPr lang="en-US" sz="1200" dirty="0">
                <a:solidFill>
                  <a:prstClr val="black"/>
                </a:solidFill>
                <a:latin typeface="Times New Roman"/>
              </a:rPr>
              <a:t>[12]    </a:t>
            </a:r>
            <a:r>
              <a:rPr lang="en-US" sz="1200" dirty="0" err="1">
                <a:solidFill>
                  <a:prstClr val="black"/>
                </a:solidFill>
                <a:latin typeface="Times New Roman"/>
              </a:rPr>
              <a:t>Allam</a:t>
            </a:r>
            <a:r>
              <a:rPr lang="en-US" sz="1200" dirty="0">
                <a:solidFill>
                  <a:prstClr val="black"/>
                </a:solidFill>
                <a:latin typeface="Times New Roman"/>
              </a:rPr>
              <a:t> </a:t>
            </a:r>
            <a:r>
              <a:rPr lang="en-US" sz="1200" dirty="0" err="1">
                <a:solidFill>
                  <a:prstClr val="black"/>
                </a:solidFill>
                <a:latin typeface="Times New Roman"/>
              </a:rPr>
              <a:t>Shehata</a:t>
            </a:r>
            <a:r>
              <a:rPr lang="en-US" sz="1200" dirty="0">
                <a:solidFill>
                  <a:prstClr val="black"/>
                </a:solidFill>
                <a:latin typeface="Times New Roman"/>
              </a:rPr>
              <a:t> </a:t>
            </a:r>
            <a:r>
              <a:rPr lang="en-US" sz="1200" dirty="0" err="1">
                <a:solidFill>
                  <a:prstClr val="black"/>
                </a:solidFill>
                <a:latin typeface="Times New Roman"/>
              </a:rPr>
              <a:t>Hassanein</a:t>
            </a:r>
            <a:r>
              <a:rPr lang="en-US" sz="1200" dirty="0">
                <a:solidFill>
                  <a:prstClr val="black"/>
                </a:solidFill>
                <a:latin typeface="Times New Roman"/>
              </a:rPr>
              <a:t>, </a:t>
            </a:r>
            <a:r>
              <a:rPr lang="en-US" sz="1200" dirty="0" err="1">
                <a:solidFill>
                  <a:prstClr val="black"/>
                </a:solidFill>
                <a:latin typeface="Times New Roman"/>
              </a:rPr>
              <a:t>Sherien</a:t>
            </a:r>
            <a:r>
              <a:rPr lang="en-US" sz="1200" dirty="0">
                <a:solidFill>
                  <a:prstClr val="black"/>
                </a:solidFill>
                <a:latin typeface="Times New Roman"/>
              </a:rPr>
              <a:t> Mohammad, Mohamed Sameer, Mohammad </a:t>
            </a:r>
            <a:r>
              <a:rPr lang="en-US" sz="1200" dirty="0" err="1">
                <a:solidFill>
                  <a:prstClr val="black"/>
                </a:solidFill>
                <a:latin typeface="Times New Roman"/>
              </a:rPr>
              <a:t>Ehab</a:t>
            </a:r>
            <a:r>
              <a:rPr lang="en-US" sz="1200" dirty="0">
                <a:solidFill>
                  <a:prstClr val="black"/>
                </a:solidFill>
                <a:latin typeface="Times New Roman"/>
              </a:rPr>
              <a:t> </a:t>
            </a:r>
            <a:r>
              <a:rPr lang="en-US" sz="1200" dirty="0" err="1">
                <a:solidFill>
                  <a:prstClr val="black"/>
                </a:solidFill>
                <a:latin typeface="Times New Roman"/>
              </a:rPr>
              <a:t>Ragab</a:t>
            </a:r>
            <a:r>
              <a:rPr lang="en-US" sz="1200" dirty="0">
                <a:solidFill>
                  <a:prstClr val="black"/>
                </a:solidFill>
                <a:latin typeface="Times New Roman"/>
              </a:rPr>
              <a:t>. Jan 2015. </a:t>
            </a:r>
            <a:r>
              <a:rPr lang="en-US" sz="1200" i="1" dirty="0">
                <a:solidFill>
                  <a:prstClr val="black"/>
                </a:solidFill>
                <a:latin typeface="Times New Roman"/>
              </a:rPr>
              <a:t>“A Survey on Hough Transform, Theory, Techniques and Applications”. </a:t>
            </a:r>
            <a:r>
              <a:rPr lang="en-US" sz="1200" dirty="0">
                <a:solidFill>
                  <a:prstClr val="black"/>
                </a:solidFill>
                <a:latin typeface="Times New Roman"/>
              </a:rPr>
              <a:t>IJCSI Vol. 12 Issue. 1</a:t>
            </a:r>
            <a:r>
              <a:rPr lang="en-US" sz="1200" dirty="0" smtClean="0">
                <a:solidFill>
                  <a:prstClr val="black"/>
                </a:solidFill>
                <a:latin typeface="Times New Roman"/>
              </a:rPr>
              <a:t>.</a:t>
            </a:r>
          </a:p>
        </p:txBody>
      </p:sp>
      <p:sp>
        <p:nvSpPr>
          <p:cNvPr id="7" name="Rectangle 6"/>
          <p:cNvSpPr/>
          <p:nvPr/>
        </p:nvSpPr>
        <p:spPr>
          <a:xfrm>
            <a:off x="139700" y="4995828"/>
            <a:ext cx="11963400" cy="1656864"/>
          </a:xfrm>
          <a:prstGeom prst="rect">
            <a:avLst/>
          </a:prstGeom>
        </p:spPr>
        <p:txBody>
          <a:bodyPr wrap="square">
            <a:spAutoFit/>
          </a:bodyPr>
          <a:lstStyle/>
          <a:p>
            <a:pPr lvl="0" fontAlgn="base">
              <a:lnSpc>
                <a:spcPts val="1363"/>
              </a:lnSpc>
              <a:spcBef>
                <a:spcPct val="0"/>
              </a:spcBef>
              <a:spcAft>
                <a:spcPts val="625"/>
              </a:spcAft>
            </a:pPr>
            <a:r>
              <a:rPr lang="en-US" altLang="en-US" sz="1200" dirty="0">
                <a:solidFill>
                  <a:prstClr val="black"/>
                </a:solidFill>
                <a:latin typeface="Times New Roman" panose="02020603050405020304" pitchFamily="18" charset="0"/>
              </a:rPr>
              <a:t>[13] Prof. R. N </a:t>
            </a:r>
            <a:r>
              <a:rPr lang="en-US" altLang="en-US" sz="1200" dirty="0" err="1">
                <a:solidFill>
                  <a:prstClr val="black"/>
                </a:solidFill>
                <a:latin typeface="Times New Roman" panose="02020603050405020304" pitchFamily="18" charset="0"/>
              </a:rPr>
              <a:t>Mandavgane</a:t>
            </a:r>
            <a:r>
              <a:rPr lang="en-US" altLang="en-US" sz="1200" dirty="0">
                <a:solidFill>
                  <a:prstClr val="black"/>
                </a:solidFill>
                <a:latin typeface="Times New Roman" panose="02020603050405020304" pitchFamily="18" charset="0"/>
              </a:rPr>
              <a:t>, Prof. D. M. Khatri, Ms. </a:t>
            </a:r>
            <a:r>
              <a:rPr lang="en-US" altLang="en-US" sz="1200" dirty="0" err="1">
                <a:solidFill>
                  <a:prstClr val="black"/>
                </a:solidFill>
                <a:latin typeface="Times New Roman" panose="02020603050405020304" pitchFamily="18" charset="0"/>
              </a:rPr>
              <a:t>Anjum</a:t>
            </a:r>
            <a:r>
              <a:rPr lang="en-US" altLang="en-US" sz="1200" dirty="0">
                <a:solidFill>
                  <a:prstClr val="black"/>
                </a:solidFill>
                <a:latin typeface="Times New Roman" panose="02020603050405020304" pitchFamily="18" charset="0"/>
              </a:rPr>
              <a:t> Sheikh. Feb 2015. </a:t>
            </a:r>
            <a:r>
              <a:rPr lang="en-US" altLang="en-US" sz="1200" i="1" dirty="0">
                <a:solidFill>
                  <a:prstClr val="black"/>
                </a:solidFill>
                <a:latin typeface="Times New Roman" panose="02020603050405020304" pitchFamily="18" charset="0"/>
              </a:rPr>
              <a:t>“Review On Canny Edge Detection”</a:t>
            </a:r>
            <a:r>
              <a:rPr lang="en-US" altLang="en-US" sz="1200" dirty="0">
                <a:solidFill>
                  <a:prstClr val="black"/>
                </a:solidFill>
                <a:latin typeface="Times New Roman" panose="02020603050405020304" pitchFamily="18" charset="0"/>
              </a:rPr>
              <a:t>. IJAICT Vol. 1 Issue. 9.</a:t>
            </a:r>
          </a:p>
          <a:p>
            <a:pPr lvl="0" fontAlgn="base">
              <a:lnSpc>
                <a:spcPts val="1363"/>
              </a:lnSpc>
              <a:spcBef>
                <a:spcPct val="0"/>
              </a:spcBef>
              <a:spcAft>
                <a:spcPts val="625"/>
              </a:spcAft>
            </a:pPr>
            <a:r>
              <a:rPr lang="en-US" altLang="en-US" sz="1200" dirty="0">
                <a:solidFill>
                  <a:prstClr val="black"/>
                </a:solidFill>
                <a:latin typeface="Times New Roman" panose="02020603050405020304" pitchFamily="18" charset="0"/>
              </a:rPr>
              <a:t>[14]    </a:t>
            </a:r>
            <a:r>
              <a:rPr lang="en-US" altLang="en-US" sz="1200" dirty="0" err="1">
                <a:solidFill>
                  <a:prstClr val="black"/>
                </a:solidFill>
                <a:latin typeface="Times New Roman" panose="02020603050405020304" pitchFamily="18" charset="0"/>
              </a:rPr>
              <a:t>Snigdha</a:t>
            </a:r>
            <a:r>
              <a:rPr lang="en-US" altLang="en-US" sz="1200" dirty="0">
                <a:solidFill>
                  <a:prstClr val="black"/>
                </a:solidFill>
                <a:latin typeface="Times New Roman" panose="02020603050405020304" pitchFamily="18" charset="0"/>
              </a:rPr>
              <a:t> Kamal, </a:t>
            </a:r>
            <a:r>
              <a:rPr lang="en-US" altLang="en-US" sz="1200" dirty="0" err="1">
                <a:solidFill>
                  <a:prstClr val="black"/>
                </a:solidFill>
                <a:latin typeface="Times New Roman" panose="02020603050405020304" pitchFamily="18" charset="0"/>
              </a:rPr>
              <a:t>Simarpreet</a:t>
            </a:r>
            <a:r>
              <a:rPr lang="en-US" altLang="en-US" sz="1200" dirty="0">
                <a:solidFill>
                  <a:prstClr val="black"/>
                </a:solidFill>
                <a:latin typeface="Times New Roman" panose="02020603050405020304" pitchFamily="18" charset="0"/>
              </a:rPr>
              <a:t> Singh Chawla, </a:t>
            </a:r>
            <a:r>
              <a:rPr lang="en-US" altLang="en-US" sz="1200" dirty="0" err="1">
                <a:solidFill>
                  <a:prstClr val="black"/>
                </a:solidFill>
                <a:latin typeface="Times New Roman" panose="02020603050405020304" pitchFamily="18" charset="0"/>
              </a:rPr>
              <a:t>Nidhi</a:t>
            </a:r>
            <a:r>
              <a:rPr lang="en-US" altLang="en-US" sz="1200" dirty="0">
                <a:solidFill>
                  <a:prstClr val="black"/>
                </a:solidFill>
                <a:latin typeface="Times New Roman" panose="02020603050405020304" pitchFamily="18" charset="0"/>
              </a:rPr>
              <a:t> </a:t>
            </a:r>
            <a:r>
              <a:rPr lang="en-US" altLang="en-US" sz="1200" dirty="0" err="1">
                <a:solidFill>
                  <a:prstClr val="black"/>
                </a:solidFill>
                <a:latin typeface="Times New Roman" panose="02020603050405020304" pitchFamily="18" charset="0"/>
              </a:rPr>
              <a:t>Goel</a:t>
            </a:r>
            <a:r>
              <a:rPr lang="en-US" altLang="en-US" sz="1200" dirty="0">
                <a:solidFill>
                  <a:prstClr val="black"/>
                </a:solidFill>
                <a:latin typeface="Times New Roman" panose="02020603050405020304" pitchFamily="18" charset="0"/>
              </a:rPr>
              <a:t>. Dec 2015. </a:t>
            </a:r>
            <a:r>
              <a:rPr lang="en-US" altLang="en-US" sz="1200" i="1" dirty="0">
                <a:solidFill>
                  <a:prstClr val="black"/>
                </a:solidFill>
                <a:latin typeface="Times New Roman" panose="02020603050405020304" pitchFamily="18" charset="0"/>
              </a:rPr>
              <a:t>“Detection of Sudoku puzzle using image processing and solving by Backtracking, Simulated Annealing and Genetic Algorithms: A comparative analysis”</a:t>
            </a:r>
            <a:r>
              <a:rPr lang="en-US" altLang="en-US" sz="1200" dirty="0">
                <a:solidFill>
                  <a:prstClr val="black"/>
                </a:solidFill>
                <a:latin typeface="Times New Roman" panose="02020603050405020304" pitchFamily="18" charset="0"/>
              </a:rPr>
              <a:t>. In the proceedings of 2015 Third International Conference on Image Information Processing (ICIIP).</a:t>
            </a:r>
          </a:p>
          <a:p>
            <a:pPr lvl="0" fontAlgn="base">
              <a:lnSpc>
                <a:spcPts val="1388"/>
              </a:lnSpc>
              <a:spcBef>
                <a:spcPct val="0"/>
              </a:spcBef>
              <a:spcAft>
                <a:spcPts val="625"/>
              </a:spcAft>
            </a:pPr>
            <a:r>
              <a:rPr lang="en-US" altLang="en-US" sz="1200" dirty="0">
                <a:solidFill>
                  <a:prstClr val="black"/>
                </a:solidFill>
                <a:latin typeface="Times New Roman" panose="02020603050405020304" pitchFamily="18" charset="0"/>
              </a:rPr>
              <a:t>[15]    </a:t>
            </a:r>
            <a:r>
              <a:rPr lang="en-US" altLang="en-US" sz="1200" dirty="0" err="1">
                <a:solidFill>
                  <a:prstClr val="black"/>
                </a:solidFill>
                <a:latin typeface="Times New Roman" panose="02020603050405020304" pitchFamily="18" charset="0"/>
              </a:rPr>
              <a:t>Akhil</a:t>
            </a:r>
            <a:r>
              <a:rPr lang="en-US" altLang="en-US" sz="1200" dirty="0">
                <a:solidFill>
                  <a:prstClr val="black"/>
                </a:solidFill>
                <a:latin typeface="Times New Roman" panose="02020603050405020304" pitchFamily="18" charset="0"/>
              </a:rPr>
              <a:t> S Nair. Dec 2016. </a:t>
            </a:r>
            <a:r>
              <a:rPr lang="en-US" altLang="en-US" sz="1200" i="1" dirty="0">
                <a:solidFill>
                  <a:prstClr val="black"/>
                </a:solidFill>
                <a:latin typeface="Times New Roman" panose="02020603050405020304" pitchFamily="18" charset="0"/>
              </a:rPr>
              <a:t>“Overview of Tesseract OCR engine”</a:t>
            </a:r>
            <a:r>
              <a:rPr lang="en-US" altLang="en-US" sz="1200" dirty="0">
                <a:solidFill>
                  <a:prstClr val="black"/>
                </a:solidFill>
                <a:latin typeface="Times New Roman" panose="02020603050405020304" pitchFamily="18" charset="0"/>
              </a:rPr>
              <a:t>. In the proceedings of National Institute of Technology, Calicut.</a:t>
            </a:r>
          </a:p>
          <a:p>
            <a:pPr lvl="0" algn="just" fontAlgn="base">
              <a:lnSpc>
                <a:spcPts val="1363"/>
              </a:lnSpc>
              <a:spcBef>
                <a:spcPct val="0"/>
              </a:spcBef>
              <a:spcAft>
                <a:spcPts val="625"/>
              </a:spcAft>
            </a:pPr>
            <a:r>
              <a:rPr lang="en-US" altLang="en-US" sz="1200" dirty="0">
                <a:solidFill>
                  <a:prstClr val="black"/>
                </a:solidFill>
                <a:latin typeface="Times New Roman" panose="02020603050405020304" pitchFamily="18" charset="0"/>
              </a:rPr>
              <a:t>[16]    Paritosh Pujari, Saurabh Thorat , Suraj Thopate , Yash Shah , Prasad </a:t>
            </a:r>
            <a:r>
              <a:rPr lang="en-US" altLang="en-US" sz="1200" dirty="0" err="1">
                <a:solidFill>
                  <a:prstClr val="black"/>
                </a:solidFill>
                <a:latin typeface="Times New Roman" panose="02020603050405020304" pitchFamily="18" charset="0"/>
              </a:rPr>
              <a:t>Kharade</a:t>
            </a:r>
            <a:r>
              <a:rPr lang="en-US" altLang="en-US" sz="1200" dirty="0">
                <a:solidFill>
                  <a:prstClr val="black"/>
                </a:solidFill>
                <a:latin typeface="Times New Roman" panose="02020603050405020304" pitchFamily="18" charset="0"/>
              </a:rPr>
              <a:t>. Dec 2017. </a:t>
            </a:r>
            <a:r>
              <a:rPr lang="en-US" altLang="en-US" sz="1200" i="1" dirty="0">
                <a:solidFill>
                  <a:prstClr val="black"/>
                </a:solidFill>
                <a:latin typeface="Times New Roman" panose="02020603050405020304" pitchFamily="18" charset="0"/>
              </a:rPr>
              <a:t>“Sudoku Puzzle Detection using Image Processing Techniques and Solving: A Literature Survey”.</a:t>
            </a:r>
            <a:r>
              <a:rPr lang="en-US" altLang="en-US" sz="1200" dirty="0">
                <a:solidFill>
                  <a:prstClr val="black"/>
                </a:solidFill>
                <a:latin typeface="Times New Roman" panose="02020603050405020304" pitchFamily="18" charset="0"/>
              </a:rPr>
              <a:t> In the proceedings of International Journal of Innovative Research in Computer and Communication Engineering, Vol. 5 Issue. 12.</a:t>
            </a:r>
          </a:p>
          <a:p>
            <a:pPr lvl="0" fontAlgn="base">
              <a:lnSpc>
                <a:spcPts val="1363"/>
              </a:lnSpc>
              <a:spcBef>
                <a:spcPct val="0"/>
              </a:spcBef>
              <a:spcAft>
                <a:spcPct val="0"/>
              </a:spcAft>
            </a:pPr>
            <a:r>
              <a:rPr lang="en-US" altLang="en-US" sz="1200" dirty="0">
                <a:solidFill>
                  <a:prstClr val="black"/>
                </a:solidFill>
                <a:latin typeface="Times New Roman" panose="02020603050405020304" pitchFamily="18" charset="0"/>
              </a:rPr>
              <a:t>[17]    </a:t>
            </a:r>
            <a:r>
              <a:rPr lang="en-US" altLang="en-US" sz="1200" dirty="0" err="1">
                <a:solidFill>
                  <a:prstClr val="black"/>
                </a:solidFill>
                <a:latin typeface="Times New Roman" panose="02020603050405020304" pitchFamily="18" charset="0"/>
              </a:rPr>
              <a:t>Onokpasa</a:t>
            </a:r>
            <a:r>
              <a:rPr lang="en-US" altLang="en-US" sz="1200" dirty="0">
                <a:solidFill>
                  <a:prstClr val="black"/>
                </a:solidFill>
                <a:latin typeface="Times New Roman" panose="02020603050405020304" pitchFamily="18" charset="0"/>
              </a:rPr>
              <a:t> Eva, </a:t>
            </a:r>
            <a:r>
              <a:rPr lang="en-US" altLang="en-US" sz="1200" dirty="0" err="1">
                <a:solidFill>
                  <a:prstClr val="black"/>
                </a:solidFill>
                <a:latin typeface="Times New Roman" panose="02020603050405020304" pitchFamily="18" charset="0"/>
              </a:rPr>
              <a:t>Bakwa</a:t>
            </a:r>
            <a:r>
              <a:rPr lang="en-US" altLang="en-US" sz="1200" dirty="0">
                <a:solidFill>
                  <a:prstClr val="black"/>
                </a:solidFill>
                <a:latin typeface="Times New Roman" panose="02020603050405020304" pitchFamily="18" charset="0"/>
              </a:rPr>
              <a:t> </a:t>
            </a:r>
            <a:r>
              <a:rPr lang="en-US" altLang="en-US" sz="1200" dirty="0" err="1">
                <a:solidFill>
                  <a:prstClr val="black"/>
                </a:solidFill>
                <a:latin typeface="Times New Roman" panose="02020603050405020304" pitchFamily="18" charset="0"/>
              </a:rPr>
              <a:t>Dunka</a:t>
            </a:r>
            <a:r>
              <a:rPr lang="en-US" altLang="en-US" sz="1200" dirty="0">
                <a:solidFill>
                  <a:prstClr val="black"/>
                </a:solidFill>
                <a:latin typeface="Times New Roman" panose="02020603050405020304" pitchFamily="18" charset="0"/>
              </a:rPr>
              <a:t>. Feb 2019. </a:t>
            </a:r>
            <a:r>
              <a:rPr lang="en-US" altLang="en-US" sz="1200" i="1" dirty="0">
                <a:solidFill>
                  <a:prstClr val="black"/>
                </a:solidFill>
                <a:latin typeface="Times New Roman" panose="02020603050405020304" pitchFamily="18" charset="0"/>
              </a:rPr>
              <a:t>“A Comparison of Three Sudoku Solving Methods”.</a:t>
            </a:r>
            <a:r>
              <a:rPr lang="en-US" altLang="en-US" sz="1200" dirty="0">
                <a:solidFill>
                  <a:prstClr val="black"/>
                </a:solidFill>
                <a:latin typeface="Times New Roman" panose="02020603050405020304" pitchFamily="18" charset="0"/>
              </a:rPr>
              <a:t> In the proceedings of International Journal of Computer Applications, Vol. 181.</a:t>
            </a:r>
          </a:p>
        </p:txBody>
      </p:sp>
    </p:spTree>
    <p:extLst>
      <p:ext uri="{BB962C8B-B14F-4D97-AF65-F5344CB8AC3E}">
        <p14:creationId xmlns:p14="http://schemas.microsoft.com/office/powerpoint/2010/main" val="1881972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6320" y="222853"/>
            <a:ext cx="10500360" cy="641201"/>
          </a:xfrm>
          <a:prstGeom prst="rect">
            <a:avLst/>
          </a:prstGeom>
        </p:spPr>
        <p:txBody>
          <a:bodyPr wrap="square">
            <a:spAutoFit/>
          </a:bodyPr>
          <a:lstStyle/>
          <a:p>
            <a:pPr algn="ctr">
              <a:spcAft>
                <a:spcPts val="1050"/>
              </a:spcAft>
              <a:defRPr/>
            </a:pPr>
            <a:r>
              <a:rPr lang="en-US" sz="1400" b="1" dirty="0">
                <a:latin typeface="Times New Roman"/>
              </a:rPr>
              <a:t>General Block Diagram</a:t>
            </a:r>
          </a:p>
          <a:p>
            <a:pPr indent="393700">
              <a:lnSpc>
                <a:spcPts val="1488"/>
              </a:lnSpc>
              <a:defRPr/>
            </a:pPr>
            <a:r>
              <a:rPr lang="en-US" sz="1200" dirty="0">
                <a:latin typeface="Times New Roman"/>
              </a:rPr>
              <a:t>This process of solving the Sudoku puzzle from an image can be implemented as given in the </a:t>
            </a:r>
            <a:r>
              <a:rPr lang="en-US" sz="1200" dirty="0" smtClean="0">
                <a:latin typeface="Times New Roman"/>
              </a:rPr>
              <a:t>following block </a:t>
            </a:r>
            <a:r>
              <a:rPr lang="en-US" sz="1200" dirty="0">
                <a:latin typeface="Times New Roman"/>
              </a:rPr>
              <a:t>diagram :</a:t>
            </a:r>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065" y="864054"/>
            <a:ext cx="155575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297881" y="4025967"/>
            <a:ext cx="3799438" cy="276999"/>
          </a:xfrm>
          <a:prstGeom prst="rect">
            <a:avLst/>
          </a:prstGeom>
        </p:spPr>
        <p:txBody>
          <a:bodyPr wrap="none">
            <a:spAutoFit/>
          </a:bodyPr>
          <a:lstStyle/>
          <a:p>
            <a:r>
              <a:rPr lang="en-US" altLang="en-US" sz="1200" dirty="0">
                <a:latin typeface="Times New Roman" panose="02020603050405020304" pitchFamily="18" charset="0"/>
              </a:rPr>
              <a:t>General Block Diagram of Solving Sudoku from an Image</a:t>
            </a:r>
            <a:endParaRPr lang="en-US" sz="1200" dirty="0"/>
          </a:p>
        </p:txBody>
      </p:sp>
      <p:sp>
        <p:nvSpPr>
          <p:cNvPr id="5" name="Rectangle 4"/>
          <p:cNvSpPr/>
          <p:nvPr/>
        </p:nvSpPr>
        <p:spPr>
          <a:xfrm>
            <a:off x="1036320" y="4302966"/>
            <a:ext cx="10500360" cy="1674817"/>
          </a:xfrm>
          <a:prstGeom prst="rect">
            <a:avLst/>
          </a:prstGeom>
        </p:spPr>
        <p:txBody>
          <a:bodyPr wrap="square">
            <a:spAutoFit/>
          </a:bodyPr>
          <a:lstStyle/>
          <a:p>
            <a:pPr lvl="0" algn="just">
              <a:spcBef>
                <a:spcPts val="1050"/>
              </a:spcBef>
              <a:spcAft>
                <a:spcPts val="1050"/>
              </a:spcAft>
              <a:defRPr/>
            </a:pPr>
            <a:r>
              <a:rPr lang="en-US" sz="1200" dirty="0">
                <a:solidFill>
                  <a:prstClr val="black"/>
                </a:solidFill>
                <a:latin typeface="Times New Roman"/>
              </a:rPr>
              <a:t>We will deal with each of the above steps as follows :</a:t>
            </a:r>
          </a:p>
          <a:p>
            <a:pPr marL="254000" lvl="0" algn="just">
              <a:lnSpc>
                <a:spcPts val="1368"/>
              </a:lnSpc>
              <a:defRPr/>
            </a:pPr>
            <a:r>
              <a:rPr lang="en-US" sz="1200" b="1" dirty="0">
                <a:solidFill>
                  <a:prstClr val="black"/>
                </a:solidFill>
                <a:latin typeface="Times New Roman"/>
              </a:rPr>
              <a:t>1.    Reading the Image </a:t>
            </a:r>
            <a:r>
              <a:rPr lang="en-US" sz="1200" dirty="0">
                <a:solidFill>
                  <a:prstClr val="black"/>
                </a:solidFill>
                <a:latin typeface="Times New Roman"/>
              </a:rPr>
              <a:t>: It is our normal image reading in python using PIL or MatplotLib.</a:t>
            </a:r>
          </a:p>
          <a:p>
            <a:pPr marL="482600" lvl="0" indent="-228600">
              <a:lnSpc>
                <a:spcPts val="1368"/>
              </a:lnSpc>
              <a:defRPr/>
            </a:pPr>
            <a:r>
              <a:rPr lang="en-US" sz="1200" b="1" dirty="0">
                <a:solidFill>
                  <a:prstClr val="black"/>
                </a:solidFill>
                <a:latin typeface="Times New Roman"/>
              </a:rPr>
              <a:t>2.    Image Pre-processing </a:t>
            </a:r>
            <a:r>
              <a:rPr lang="en-US" sz="1200" dirty="0">
                <a:solidFill>
                  <a:prstClr val="black"/>
                </a:solidFill>
                <a:latin typeface="Times New Roman"/>
              </a:rPr>
              <a:t>: It includes noise removal, brightness/contrast adjustment, thresholding etc.</a:t>
            </a:r>
          </a:p>
          <a:p>
            <a:pPr marL="482600" lvl="0" indent="-228600">
              <a:lnSpc>
                <a:spcPts val="1368"/>
              </a:lnSpc>
              <a:defRPr/>
            </a:pPr>
            <a:r>
              <a:rPr lang="en-US" sz="1200" b="1" dirty="0">
                <a:solidFill>
                  <a:prstClr val="black"/>
                </a:solidFill>
                <a:latin typeface="Times New Roman"/>
              </a:rPr>
              <a:t>3.    Find Sudoku Square &amp; Corners </a:t>
            </a:r>
            <a:r>
              <a:rPr lang="en-US" sz="1200" dirty="0">
                <a:solidFill>
                  <a:prstClr val="black"/>
                </a:solidFill>
                <a:latin typeface="Times New Roman"/>
              </a:rPr>
              <a:t>: Here we find outer border of Sudoku square and its corners.</a:t>
            </a:r>
          </a:p>
          <a:p>
            <a:pPr marL="482600" lvl="0" indent="-228600">
              <a:lnSpc>
                <a:spcPts val="1368"/>
              </a:lnSpc>
              <a:buAutoNum type="arabicPeriod" startAt="4"/>
              <a:defRPr/>
            </a:pPr>
            <a:r>
              <a:rPr lang="en-US" sz="1200" b="1" dirty="0" smtClean="0">
                <a:solidFill>
                  <a:prstClr val="black"/>
                </a:solidFill>
                <a:latin typeface="Times New Roman"/>
              </a:rPr>
              <a:t>Image </a:t>
            </a:r>
            <a:r>
              <a:rPr lang="en-US" sz="1200" b="1" dirty="0">
                <a:solidFill>
                  <a:prstClr val="black"/>
                </a:solidFill>
                <a:latin typeface="Times New Roman"/>
              </a:rPr>
              <a:t>Transformation </a:t>
            </a:r>
            <a:r>
              <a:rPr lang="en-US" sz="1200" dirty="0">
                <a:solidFill>
                  <a:prstClr val="black"/>
                </a:solidFill>
                <a:latin typeface="Times New Roman"/>
              </a:rPr>
              <a:t>: Here we reshape irregular Sudoku in input image to a perfect square</a:t>
            </a:r>
            <a:r>
              <a:rPr lang="en-US" sz="1200" dirty="0" smtClean="0">
                <a:solidFill>
                  <a:prstClr val="black"/>
                </a:solidFill>
                <a:latin typeface="Times New Roman"/>
              </a:rPr>
              <a:t>.</a:t>
            </a:r>
          </a:p>
          <a:p>
            <a:pPr marL="482600" indent="-228600">
              <a:lnSpc>
                <a:spcPts val="1368"/>
              </a:lnSpc>
              <a:buFontTx/>
              <a:buAutoNum type="arabicPeriod" startAt="4"/>
              <a:defRPr/>
            </a:pPr>
            <a:r>
              <a:rPr lang="en-US" altLang="en-US" sz="1200" b="1" dirty="0">
                <a:latin typeface="Times New Roman" panose="02020603050405020304" pitchFamily="18" charset="0"/>
              </a:rPr>
              <a:t>Recognize the digit (OCR) </a:t>
            </a:r>
            <a:r>
              <a:rPr lang="en-US" altLang="en-US" sz="1200" dirty="0">
                <a:latin typeface="Times New Roman" panose="02020603050405020304" pitchFamily="18" charset="0"/>
              </a:rPr>
              <a:t>: Recognizes the digits in input image and place them in correct position.</a:t>
            </a:r>
          </a:p>
          <a:p>
            <a:pPr marL="482600" indent="-228600">
              <a:lnSpc>
                <a:spcPts val="1368"/>
              </a:lnSpc>
              <a:buFontTx/>
              <a:buAutoNum type="arabicPeriod" startAt="4"/>
              <a:defRPr/>
            </a:pPr>
            <a:r>
              <a:rPr lang="en-US" altLang="en-US" sz="1200" b="1" dirty="0">
                <a:latin typeface="Times New Roman" panose="02020603050405020304" pitchFamily="18" charset="0"/>
              </a:rPr>
              <a:t>Solve the Sudoku </a:t>
            </a:r>
            <a:r>
              <a:rPr lang="en-US" altLang="en-US" sz="1200" dirty="0">
                <a:latin typeface="Times New Roman" panose="02020603050405020304" pitchFamily="18" charset="0"/>
              </a:rPr>
              <a:t>: Here, real solving of Sudoku take place. (using backtracking)</a:t>
            </a:r>
          </a:p>
          <a:p>
            <a:pPr marL="482600" lvl="0" indent="-228600">
              <a:lnSpc>
                <a:spcPts val="1368"/>
              </a:lnSpc>
              <a:buAutoNum type="arabicPeriod" startAt="4"/>
              <a:defRPr/>
            </a:pPr>
            <a:r>
              <a:rPr lang="en-US" altLang="en-US" sz="1200" b="1" dirty="0">
                <a:latin typeface="Times New Roman" panose="02020603050405020304" pitchFamily="18" charset="0"/>
              </a:rPr>
              <a:t>Project back the Result </a:t>
            </a:r>
            <a:r>
              <a:rPr lang="en-US" altLang="en-US" sz="1200" dirty="0">
                <a:latin typeface="Times New Roman" panose="02020603050405020304" pitchFamily="18" charset="0"/>
              </a:rPr>
              <a:t>: We project the image of the solved Sudoku puzzle back to the user.</a:t>
            </a:r>
            <a:endParaRPr lang="en-US" sz="1200" dirty="0">
              <a:solidFill>
                <a:prstClr val="black"/>
              </a:solidFill>
              <a:latin typeface="Times New Roman"/>
            </a:endParaRPr>
          </a:p>
        </p:txBody>
      </p:sp>
    </p:spTree>
    <p:extLst>
      <p:ext uri="{BB962C8B-B14F-4D97-AF65-F5344CB8AC3E}">
        <p14:creationId xmlns:p14="http://schemas.microsoft.com/office/powerpoint/2010/main" val="3581862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8400" y="105299"/>
            <a:ext cx="10579100" cy="4301177"/>
          </a:xfrm>
          <a:prstGeom prst="rect">
            <a:avLst/>
          </a:prstGeom>
        </p:spPr>
        <p:txBody>
          <a:bodyPr wrap="square">
            <a:spAutoFit/>
          </a:bodyPr>
          <a:lstStyle/>
          <a:p>
            <a:pPr lvl="0" algn="ctr" fontAlgn="base">
              <a:spcBef>
                <a:spcPct val="0"/>
              </a:spcBef>
              <a:spcAft>
                <a:spcPts val="838"/>
              </a:spcAft>
            </a:pPr>
            <a:r>
              <a:rPr lang="en-US" altLang="en-US" sz="1400" b="1" dirty="0">
                <a:solidFill>
                  <a:prstClr val="black"/>
                </a:solidFill>
                <a:latin typeface="Times New Roman" panose="02020603050405020304" pitchFamily="18" charset="0"/>
              </a:rPr>
              <a:t>Applications</a:t>
            </a:r>
          </a:p>
          <a:p>
            <a:pPr lvl="0" algn="just" fontAlgn="base">
              <a:spcBef>
                <a:spcPct val="0"/>
              </a:spcBef>
              <a:spcAft>
                <a:spcPts val="838"/>
              </a:spcAft>
            </a:pPr>
            <a:r>
              <a:rPr lang="en-US" altLang="en-US" sz="1200" dirty="0">
                <a:solidFill>
                  <a:prstClr val="black"/>
                </a:solidFill>
                <a:latin typeface="Times New Roman" panose="02020603050405020304" pitchFamily="18" charset="0"/>
              </a:rPr>
              <a:t>Application Domains of Solving Sudoku Instances :</a:t>
            </a:r>
          </a:p>
          <a:p>
            <a:pPr marL="228600" lvl="0" indent="-228600" algn="just" fontAlgn="base">
              <a:spcBef>
                <a:spcPct val="0"/>
              </a:spcBef>
              <a:spcAft>
                <a:spcPts val="838"/>
              </a:spcAft>
              <a:buFont typeface="+mj-lt"/>
              <a:buAutoNum type="arabicPeriod"/>
            </a:pPr>
            <a:r>
              <a:rPr lang="en-US" altLang="en-US" sz="1200" b="1" dirty="0" smtClean="0">
                <a:solidFill>
                  <a:prstClr val="black"/>
                </a:solidFill>
                <a:latin typeface="Times New Roman" panose="02020603050405020304" pitchFamily="18" charset="0"/>
              </a:rPr>
              <a:t>Steganography</a:t>
            </a:r>
            <a:endParaRPr lang="en-US" altLang="en-US" sz="1200" b="1" dirty="0">
              <a:solidFill>
                <a:prstClr val="black"/>
              </a:solidFill>
              <a:latin typeface="Times New Roman" panose="02020603050405020304" pitchFamily="18" charset="0"/>
            </a:endParaRPr>
          </a:p>
          <a:p>
            <a:pPr lvl="0" algn="just" fontAlgn="base">
              <a:lnSpc>
                <a:spcPts val="1563"/>
              </a:lnSpc>
              <a:spcBef>
                <a:spcPct val="0"/>
              </a:spcBef>
              <a:spcAft>
                <a:spcPts val="838"/>
              </a:spcAft>
            </a:pPr>
            <a:r>
              <a:rPr lang="en-US" altLang="en-US" sz="1200" dirty="0">
                <a:solidFill>
                  <a:prstClr val="black"/>
                </a:solidFill>
                <a:latin typeface="Times New Roman" panose="02020603050405020304" pitchFamily="18" charset="0"/>
              </a:rPr>
              <a:t>Steganography is the art of hiding the existence of information within seemingly harmless carriers such as image, video, or audio. Using an 18x18 Sudoku puzzle and dividing it into eighteen 3x3 blocks we get as minigrids, may provide better quality in revealing the images.</a:t>
            </a:r>
          </a:p>
          <a:p>
            <a:pPr lvl="0" algn="just" fontAlgn="base">
              <a:spcBef>
                <a:spcPct val="0"/>
              </a:spcBef>
              <a:spcAft>
                <a:spcPts val="838"/>
              </a:spcAft>
            </a:pPr>
            <a:r>
              <a:rPr lang="en-US" altLang="en-US" sz="1200" b="1" dirty="0">
                <a:solidFill>
                  <a:prstClr val="black"/>
                </a:solidFill>
                <a:latin typeface="Times New Roman" panose="02020603050405020304" pitchFamily="18" charset="0"/>
              </a:rPr>
              <a:t>2.    Visual Secret Sharing</a:t>
            </a:r>
          </a:p>
          <a:p>
            <a:pPr lvl="0" algn="just" fontAlgn="base">
              <a:lnSpc>
                <a:spcPts val="1488"/>
              </a:lnSpc>
              <a:spcBef>
                <a:spcPct val="0"/>
              </a:spcBef>
              <a:spcAft>
                <a:spcPts val="838"/>
              </a:spcAft>
            </a:pPr>
            <a:r>
              <a:rPr lang="en-US" altLang="en-US" sz="1200" dirty="0">
                <a:solidFill>
                  <a:prstClr val="black"/>
                </a:solidFill>
                <a:latin typeface="Times New Roman" panose="02020603050405020304" pitchFamily="18" charset="0"/>
              </a:rPr>
              <a:t>Sudoku puzzle logic can be used for dividing the secrets into shadows and combining those shadows to reconstruct the original secret information.</a:t>
            </a:r>
          </a:p>
          <a:p>
            <a:pPr lvl="0" algn="just" fontAlgn="base">
              <a:spcBef>
                <a:spcPct val="0"/>
              </a:spcBef>
              <a:spcAft>
                <a:spcPts val="838"/>
              </a:spcAft>
            </a:pPr>
            <a:r>
              <a:rPr lang="en-US" altLang="en-US" sz="1200" b="1" dirty="0">
                <a:solidFill>
                  <a:prstClr val="black"/>
                </a:solidFill>
                <a:latin typeface="Times New Roman" panose="02020603050405020304" pitchFamily="18" charset="0"/>
              </a:rPr>
              <a:t>3.    Short Message Service (SMS)</a:t>
            </a:r>
          </a:p>
          <a:p>
            <a:pPr lvl="0" fontAlgn="base">
              <a:lnSpc>
                <a:spcPts val="1463"/>
              </a:lnSpc>
              <a:spcBef>
                <a:spcPct val="0"/>
              </a:spcBef>
              <a:spcAft>
                <a:spcPts val="838"/>
              </a:spcAft>
            </a:pPr>
            <a:r>
              <a:rPr lang="en-US" altLang="en-US" sz="1200" dirty="0">
                <a:solidFill>
                  <a:prstClr val="black"/>
                </a:solidFill>
                <a:latin typeface="Times New Roman" panose="02020603050405020304" pitchFamily="18" charset="0"/>
              </a:rPr>
              <a:t>Better security in hiding the SMS data can be achieved by using Sudoku puzzle and some Steganographic algorithms. The puzzle encapsulating the message is then sent in a way that it does not attract any attention of some possible intruder. After solving the Sudoku puzzle on the receiving end, one may extract the hidden data in accordance with order of numbers 1 through 9 in the sequence of certain rows and/or columns, which is equivalent to the hidden information.</a:t>
            </a:r>
          </a:p>
          <a:p>
            <a:pPr lvl="0" algn="just" fontAlgn="base">
              <a:spcBef>
                <a:spcPct val="0"/>
              </a:spcBef>
              <a:spcAft>
                <a:spcPts val="838"/>
              </a:spcAft>
            </a:pPr>
            <a:r>
              <a:rPr lang="en-US" altLang="en-US" sz="1200" b="1" dirty="0">
                <a:solidFill>
                  <a:prstClr val="black"/>
                </a:solidFill>
                <a:latin typeface="Times New Roman" panose="02020603050405020304" pitchFamily="18" charset="0"/>
              </a:rPr>
              <a:t>4.    Digital Watermarking</a:t>
            </a:r>
          </a:p>
          <a:p>
            <a:pPr lvl="0" fontAlgn="base">
              <a:lnSpc>
                <a:spcPts val="1488"/>
              </a:lnSpc>
              <a:spcBef>
                <a:spcPct val="0"/>
              </a:spcBef>
              <a:spcAft>
                <a:spcPts val="838"/>
              </a:spcAft>
            </a:pPr>
            <a:r>
              <a:rPr lang="en-US" altLang="en-US" sz="1200" dirty="0">
                <a:solidFill>
                  <a:prstClr val="black"/>
                </a:solidFill>
                <a:latin typeface="Times New Roman" panose="02020603050405020304" pitchFamily="18" charset="0"/>
              </a:rPr>
              <a:t>Interestingly it has been claimed that if we use the logic of Sudoku puzzle to create a reference matrix for digital watermarking, we can attain both high volume and image quality.</a:t>
            </a:r>
          </a:p>
          <a:p>
            <a:pPr lvl="0" algn="just" fontAlgn="base">
              <a:spcBef>
                <a:spcPct val="0"/>
              </a:spcBef>
              <a:spcAft>
                <a:spcPts val="838"/>
              </a:spcAft>
            </a:pPr>
            <a:r>
              <a:rPr lang="en-US" altLang="en-US" sz="1200" b="1" dirty="0">
                <a:solidFill>
                  <a:prstClr val="black"/>
                </a:solidFill>
                <a:latin typeface="Times New Roman" panose="02020603050405020304" pitchFamily="18" charset="0"/>
              </a:rPr>
              <a:t>5.    Image Authentication</a:t>
            </a:r>
          </a:p>
          <a:p>
            <a:pPr lvl="0" algn="just" fontAlgn="base">
              <a:lnSpc>
                <a:spcPts val="1488"/>
              </a:lnSpc>
              <a:spcBef>
                <a:spcPct val="0"/>
              </a:spcBef>
              <a:spcAft>
                <a:spcPts val="1675"/>
              </a:spcAft>
            </a:pPr>
            <a:r>
              <a:rPr lang="en-US" altLang="en-US" sz="1200" dirty="0">
                <a:solidFill>
                  <a:prstClr val="black"/>
                </a:solidFill>
                <a:latin typeface="Times New Roman" panose="02020603050405020304" pitchFamily="18" charset="0"/>
              </a:rPr>
              <a:t>Using the logic of Sudoku puzzle it has been claimed that the parts of an image can easily be identified where the tampering has been attempted</a:t>
            </a:r>
            <a:r>
              <a:rPr lang="en-US" altLang="en-US" sz="1200" dirty="0" smtClean="0">
                <a:solidFill>
                  <a:prstClr val="black"/>
                </a:solidFill>
                <a:latin typeface="Times New Roman" panose="02020603050405020304" pitchFamily="18" charset="0"/>
              </a:rPr>
              <a:t>.</a:t>
            </a:r>
            <a:endParaRPr lang="en-US" altLang="en-US" sz="1200" dirty="0">
              <a:solidFill>
                <a:prstClr val="black"/>
              </a:solidFill>
              <a:latin typeface="Times New Roman" panose="02020603050405020304" pitchFamily="18" charset="0"/>
            </a:endParaRPr>
          </a:p>
        </p:txBody>
      </p:sp>
      <p:sp>
        <p:nvSpPr>
          <p:cNvPr id="4" name="Rectangle 3"/>
          <p:cNvSpPr/>
          <p:nvPr/>
        </p:nvSpPr>
        <p:spPr>
          <a:xfrm>
            <a:off x="1168400" y="4406476"/>
            <a:ext cx="10579100" cy="571951"/>
          </a:xfrm>
          <a:prstGeom prst="rect">
            <a:avLst/>
          </a:prstGeom>
        </p:spPr>
        <p:txBody>
          <a:bodyPr wrap="square">
            <a:spAutoFit/>
          </a:bodyPr>
          <a:lstStyle/>
          <a:p>
            <a:pPr lvl="0" algn="just" fontAlgn="base">
              <a:spcBef>
                <a:spcPts val="1675"/>
              </a:spcBef>
              <a:spcAft>
                <a:spcPts val="838"/>
              </a:spcAft>
            </a:pPr>
            <a:r>
              <a:rPr lang="en-US" altLang="en-US" sz="1200" b="1" dirty="0">
                <a:solidFill>
                  <a:prstClr val="black"/>
                </a:solidFill>
                <a:latin typeface="Times New Roman" panose="02020603050405020304" pitchFamily="18" charset="0"/>
              </a:rPr>
              <a:t>6. </a:t>
            </a:r>
            <a:r>
              <a:rPr lang="en-US" altLang="en-US" sz="1200" b="1" dirty="0" smtClean="0">
                <a:solidFill>
                  <a:prstClr val="black"/>
                </a:solidFill>
                <a:latin typeface="Times New Roman" panose="02020603050405020304" pitchFamily="18" charset="0"/>
              </a:rPr>
              <a:t>     Data </a:t>
            </a:r>
            <a:r>
              <a:rPr lang="en-US" altLang="en-US" sz="1200" b="1" dirty="0">
                <a:solidFill>
                  <a:prstClr val="black"/>
                </a:solidFill>
                <a:latin typeface="Times New Roman" panose="02020603050405020304" pitchFamily="18" charset="0"/>
              </a:rPr>
              <a:t>Security</a:t>
            </a:r>
          </a:p>
          <a:p>
            <a:pPr lvl="0" fontAlgn="base">
              <a:lnSpc>
                <a:spcPts val="1513"/>
              </a:lnSpc>
              <a:spcBef>
                <a:spcPct val="0"/>
              </a:spcBef>
              <a:spcAft>
                <a:spcPct val="0"/>
              </a:spcAft>
            </a:pPr>
            <a:r>
              <a:rPr lang="en-US" altLang="en-US" sz="1200" dirty="0">
                <a:solidFill>
                  <a:prstClr val="black"/>
                </a:solidFill>
                <a:latin typeface="Times New Roman" panose="02020603050405020304" pitchFamily="18" charset="0"/>
              </a:rPr>
              <a:t>Using the rectangular Sudoku matrices of size 4x5 each, a new cipher can be designed that could be used to encrypt an image data in a very efficient manner.</a:t>
            </a:r>
          </a:p>
        </p:txBody>
      </p:sp>
      <p:sp>
        <p:nvSpPr>
          <p:cNvPr id="5" name="Rectangle 4"/>
          <p:cNvSpPr/>
          <p:nvPr/>
        </p:nvSpPr>
        <p:spPr>
          <a:xfrm>
            <a:off x="914400" y="4978427"/>
            <a:ext cx="10833100" cy="1538883"/>
          </a:xfrm>
          <a:prstGeom prst="rect">
            <a:avLst/>
          </a:prstGeom>
        </p:spPr>
        <p:txBody>
          <a:bodyPr wrap="square">
            <a:spAutoFit/>
          </a:bodyPr>
          <a:lstStyle/>
          <a:p>
            <a:pPr marL="241300" lvl="0" algn="just">
              <a:spcAft>
                <a:spcPts val="840"/>
              </a:spcAft>
              <a:defRPr/>
            </a:pPr>
            <a:r>
              <a:rPr lang="en-US" sz="1200" b="1" dirty="0">
                <a:solidFill>
                  <a:prstClr val="black"/>
                </a:solidFill>
                <a:latin typeface="Times New Roman"/>
              </a:rPr>
              <a:t>7.    DNA Sequencing</a:t>
            </a:r>
          </a:p>
          <a:p>
            <a:pPr marL="241300" lvl="0">
              <a:lnSpc>
                <a:spcPts val="1488"/>
              </a:lnSpc>
              <a:spcAft>
                <a:spcPts val="840"/>
              </a:spcAft>
              <a:defRPr/>
            </a:pPr>
            <a:r>
              <a:rPr lang="en-US" sz="1200" dirty="0">
                <a:solidFill>
                  <a:prstClr val="black"/>
                </a:solidFill>
                <a:latin typeface="Times New Roman"/>
              </a:rPr>
              <a:t>Erlich and others in the Hannon laboratory came up with an idea of mixing the samples in specific patterns, and thereby creating pools of samples. Instead of tagging the individual samples contained by each pool, the scientists tagged each pool as a whole with one barcode. They used the logic and number placement rules of Sudoku puzzle for creating the pooling strategy.</a:t>
            </a:r>
          </a:p>
          <a:p>
            <a:pPr marL="241300" lvl="0" algn="just">
              <a:spcAft>
                <a:spcPts val="840"/>
              </a:spcAft>
              <a:defRPr/>
            </a:pPr>
            <a:r>
              <a:rPr lang="en-US" sz="1200" b="1" dirty="0">
                <a:solidFill>
                  <a:prstClr val="black"/>
                </a:solidFill>
                <a:latin typeface="Times New Roman"/>
              </a:rPr>
              <a:t>8.    Air Track Maintenance</a:t>
            </a:r>
          </a:p>
          <a:p>
            <a:pPr marL="241300" lvl="0">
              <a:lnSpc>
                <a:spcPts val="1488"/>
              </a:lnSpc>
              <a:spcAft>
                <a:spcPts val="1680"/>
              </a:spcAft>
              <a:defRPr/>
            </a:pPr>
            <a:r>
              <a:rPr lang="en-US" sz="1200" dirty="0">
                <a:solidFill>
                  <a:prstClr val="black"/>
                </a:solidFill>
                <a:latin typeface="Times New Roman"/>
              </a:rPr>
              <a:t>Here, the Sudoku logic can properly be utilized to divide the zones of the tracks in proper way, so that we can overcome these limitations.</a:t>
            </a:r>
          </a:p>
        </p:txBody>
      </p:sp>
    </p:spTree>
    <p:extLst>
      <p:ext uri="{BB962C8B-B14F-4D97-AF65-F5344CB8AC3E}">
        <p14:creationId xmlns:p14="http://schemas.microsoft.com/office/powerpoint/2010/main" val="318850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050" y="395886"/>
            <a:ext cx="10607040" cy="2787943"/>
          </a:xfrm>
          <a:prstGeom prst="rect">
            <a:avLst/>
          </a:prstGeom>
        </p:spPr>
        <p:txBody>
          <a:bodyPr wrap="square">
            <a:spAutoFit/>
          </a:bodyPr>
          <a:lstStyle/>
          <a:p>
            <a:pPr algn="ctr">
              <a:spcAft>
                <a:spcPts val="1050"/>
              </a:spcAft>
              <a:defRPr/>
            </a:pPr>
            <a:r>
              <a:rPr lang="en-US" sz="1400" b="1" dirty="0">
                <a:latin typeface="Times New Roman"/>
              </a:rPr>
              <a:t>Challenges</a:t>
            </a:r>
          </a:p>
          <a:p>
            <a:pPr algn="just">
              <a:spcAft>
                <a:spcPts val="840"/>
              </a:spcAft>
              <a:defRPr/>
            </a:pPr>
            <a:r>
              <a:rPr lang="en-US" sz="1200" dirty="0">
                <a:latin typeface="Times New Roman"/>
              </a:rPr>
              <a:t>The challenges faced during the development of this project are as follows :</a:t>
            </a:r>
          </a:p>
          <a:p>
            <a:pPr marL="241300" algn="just">
              <a:lnSpc>
                <a:spcPts val="1560"/>
              </a:lnSpc>
              <a:defRPr/>
            </a:pPr>
            <a:r>
              <a:rPr lang="en-US" sz="1200" dirty="0">
                <a:latin typeface="Times New Roman"/>
              </a:rPr>
              <a:t>•    Scanning the sudoku puzzle image such that whole puzzle is scanned</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Identifying the sudoku borders and corners in the image</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Identifying the 9x9 grid lines in the sudoku puzzle</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If the grid lines were very lightly visible, then it is difficult to identify </a:t>
            </a:r>
            <a:r>
              <a:rPr lang="en-US" sz="1200" dirty="0" smtClean="0">
                <a:latin typeface="Times New Roman"/>
              </a:rPr>
              <a:t>them.</a:t>
            </a:r>
            <a:endParaRPr lang="en-US" sz="1200" dirty="0">
              <a:latin typeface="Times New Roman"/>
            </a:endParaRPr>
          </a:p>
          <a:p>
            <a:pPr marL="241300" algn="just">
              <a:lnSpc>
                <a:spcPts val="1560"/>
              </a:lnSpc>
              <a:defRPr/>
            </a:pPr>
            <a:r>
              <a:rPr lang="en-US" sz="1200" dirty="0">
                <a:latin typeface="Times New Roman"/>
              </a:rPr>
              <a:t>•    Identifying the 9, 3x3 grids in the puzzle</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Identifying further 9 boxes from each grid i.e., total of 81 boxes</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Extracting numbers from each box of the puzzle</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If the numbers are not parsed correctly, then it is difficult to identify them</a:t>
            </a:r>
            <a:r>
              <a:rPr lang="en-US" sz="1200" dirty="0" smtClean="0">
                <a:latin typeface="Times New Roman"/>
              </a:rPr>
              <a:t>.</a:t>
            </a:r>
            <a:endParaRPr lang="en-US" sz="1200" dirty="0">
              <a:latin typeface="Times New Roman"/>
            </a:endParaRPr>
          </a:p>
          <a:p>
            <a:pPr marL="241300" algn="just">
              <a:lnSpc>
                <a:spcPts val="1560"/>
              </a:lnSpc>
              <a:defRPr/>
            </a:pPr>
            <a:r>
              <a:rPr lang="en-US" sz="1200" dirty="0">
                <a:latin typeface="Times New Roman"/>
              </a:rPr>
              <a:t>•    If the input image is blurred, then it is difficult to extract the sudoku puzzle</a:t>
            </a:r>
            <a:r>
              <a:rPr lang="en-US" sz="1200" dirty="0" smtClean="0">
                <a:latin typeface="Times New Roman"/>
              </a:rPr>
              <a:t>.</a:t>
            </a:r>
            <a:endParaRPr lang="en-US" sz="1200" dirty="0">
              <a:latin typeface="Times New Roman"/>
            </a:endParaRPr>
          </a:p>
          <a:p>
            <a:pPr marL="241300" algn="just">
              <a:lnSpc>
                <a:spcPts val="1560"/>
              </a:lnSpc>
              <a:spcAft>
                <a:spcPts val="2100"/>
              </a:spcAft>
              <a:defRPr/>
            </a:pPr>
            <a:r>
              <a:rPr lang="en-US" sz="1200" dirty="0">
                <a:latin typeface="Times New Roman"/>
              </a:rPr>
              <a:t>•    Pre-processing the input image.</a:t>
            </a:r>
          </a:p>
        </p:txBody>
      </p:sp>
      <p:sp>
        <p:nvSpPr>
          <p:cNvPr id="4" name="Rectangle 3"/>
          <p:cNvSpPr/>
          <p:nvPr/>
        </p:nvSpPr>
        <p:spPr>
          <a:xfrm>
            <a:off x="781051" y="3183829"/>
            <a:ext cx="10607040" cy="3559949"/>
          </a:xfrm>
          <a:prstGeom prst="rect">
            <a:avLst/>
          </a:prstGeom>
        </p:spPr>
        <p:txBody>
          <a:bodyPr wrap="square">
            <a:spAutoFit/>
          </a:bodyPr>
          <a:lstStyle/>
          <a:p>
            <a:pPr lvl="0" algn="ctr">
              <a:spcBef>
                <a:spcPts val="2100"/>
              </a:spcBef>
              <a:spcAft>
                <a:spcPts val="840"/>
              </a:spcAft>
              <a:defRPr/>
            </a:pPr>
            <a:r>
              <a:rPr lang="en-US" sz="1400" b="1" dirty="0">
                <a:solidFill>
                  <a:prstClr val="black"/>
                </a:solidFill>
                <a:latin typeface="Times New Roman"/>
              </a:rPr>
              <a:t>Objectives of the Project</a:t>
            </a:r>
          </a:p>
          <a:p>
            <a:pPr lvl="0" indent="381000">
              <a:lnSpc>
                <a:spcPts val="1488"/>
              </a:lnSpc>
              <a:spcAft>
                <a:spcPts val="840"/>
              </a:spcAft>
              <a:defRPr/>
            </a:pPr>
            <a:r>
              <a:rPr lang="en-US" sz="1200" dirty="0">
                <a:solidFill>
                  <a:prstClr val="black"/>
                </a:solidFill>
                <a:latin typeface="Times New Roman"/>
              </a:rPr>
              <a:t>The objective of this project is to solve Sudoku with the use of recursive back tracking algorithm while satisfying the puzzle constraints.</a:t>
            </a:r>
          </a:p>
          <a:p>
            <a:pPr lvl="0" algn="just">
              <a:spcAft>
                <a:spcPts val="840"/>
              </a:spcAft>
              <a:defRPr/>
            </a:pPr>
            <a:r>
              <a:rPr lang="en-US" sz="1200" b="1" dirty="0">
                <a:solidFill>
                  <a:prstClr val="black"/>
                </a:solidFill>
                <a:latin typeface="Times New Roman"/>
              </a:rPr>
              <a:t>Constraints :</a:t>
            </a:r>
          </a:p>
          <a:p>
            <a:pPr marL="596900" lvl="0" indent="-342900" algn="just">
              <a:lnSpc>
                <a:spcPts val="1488"/>
              </a:lnSpc>
              <a:buFontTx/>
              <a:buAutoNum type="arabicPeriod"/>
              <a:defRPr/>
            </a:pPr>
            <a:r>
              <a:rPr lang="en-US" sz="1200" dirty="0">
                <a:solidFill>
                  <a:prstClr val="black"/>
                </a:solidFill>
                <a:latin typeface="Times New Roman"/>
              </a:rPr>
              <a:t>Sudoku puzzle can only contain the numbers 1 through 9.</a:t>
            </a:r>
          </a:p>
          <a:p>
            <a:pPr marL="596900" lvl="0" indent="-342900" algn="just">
              <a:lnSpc>
                <a:spcPts val="1488"/>
              </a:lnSpc>
              <a:buFontTx/>
              <a:buAutoNum type="arabicPeriod" startAt="2"/>
              <a:defRPr/>
            </a:pPr>
            <a:r>
              <a:rPr lang="en-US" sz="1200" dirty="0">
                <a:solidFill>
                  <a:prstClr val="black"/>
                </a:solidFill>
                <a:latin typeface="Times New Roman"/>
              </a:rPr>
              <a:t>A position constraint: Only 1 number can occupy a cell.</a:t>
            </a:r>
          </a:p>
          <a:p>
            <a:pPr marL="596900" lvl="0" indent="-342900" algn="just">
              <a:lnSpc>
                <a:spcPts val="1488"/>
              </a:lnSpc>
              <a:buFontTx/>
              <a:buAutoNum type="arabicPeriod" startAt="3"/>
              <a:defRPr/>
            </a:pPr>
            <a:r>
              <a:rPr lang="en-US" sz="1200" dirty="0">
                <a:solidFill>
                  <a:prstClr val="black"/>
                </a:solidFill>
                <a:latin typeface="Times New Roman"/>
              </a:rPr>
              <a:t>A row constraint: Only 1 instance of a number can be in the row.</a:t>
            </a:r>
          </a:p>
          <a:p>
            <a:pPr marL="596900" lvl="0" indent="-342900" algn="just">
              <a:lnSpc>
                <a:spcPts val="1488"/>
              </a:lnSpc>
              <a:buFontTx/>
              <a:buAutoNum type="arabicPeriod" startAt="4"/>
              <a:defRPr/>
            </a:pPr>
            <a:r>
              <a:rPr lang="en-US" sz="1200" dirty="0">
                <a:solidFill>
                  <a:prstClr val="black"/>
                </a:solidFill>
                <a:latin typeface="Times New Roman"/>
              </a:rPr>
              <a:t>A column constraint: Only 1 instance of a number can be in a column.</a:t>
            </a:r>
          </a:p>
          <a:p>
            <a:pPr marL="254000" lvl="0" algn="just">
              <a:lnSpc>
                <a:spcPts val="1488"/>
              </a:lnSpc>
              <a:spcAft>
                <a:spcPts val="840"/>
              </a:spcAft>
              <a:defRPr/>
            </a:pPr>
            <a:r>
              <a:rPr lang="en-US" sz="1200" dirty="0">
                <a:solidFill>
                  <a:prstClr val="black"/>
                </a:solidFill>
                <a:latin typeface="Times New Roman"/>
              </a:rPr>
              <a:t>5.    </a:t>
            </a:r>
            <a:r>
              <a:rPr lang="en-US" sz="1200" dirty="0" smtClean="0">
                <a:solidFill>
                  <a:prstClr val="black"/>
                </a:solidFill>
                <a:latin typeface="Times New Roman"/>
              </a:rPr>
              <a:t>  A </a:t>
            </a:r>
            <a:r>
              <a:rPr lang="en-US" sz="1200" dirty="0">
                <a:solidFill>
                  <a:prstClr val="black"/>
                </a:solidFill>
                <a:latin typeface="Times New Roman"/>
              </a:rPr>
              <a:t>region constraint: Only 1 instance of a number can be in a region.</a:t>
            </a:r>
          </a:p>
          <a:p>
            <a:pPr lvl="0" algn="just">
              <a:spcAft>
                <a:spcPts val="840"/>
              </a:spcAft>
              <a:defRPr/>
            </a:pPr>
            <a:r>
              <a:rPr lang="en-US" sz="1200" b="1" dirty="0">
                <a:solidFill>
                  <a:prstClr val="black"/>
                </a:solidFill>
                <a:latin typeface="Times New Roman"/>
              </a:rPr>
              <a:t>The other objectives are :</a:t>
            </a:r>
          </a:p>
          <a:p>
            <a:pPr marL="469900" lvl="0" indent="-215900">
              <a:lnSpc>
                <a:spcPts val="1536"/>
              </a:lnSpc>
              <a:defRPr/>
            </a:pPr>
            <a:r>
              <a:rPr lang="en-US" sz="1200" dirty="0">
                <a:solidFill>
                  <a:prstClr val="black"/>
                </a:solidFill>
                <a:latin typeface="Times New Roman"/>
              </a:rPr>
              <a:t>•    To train the data model such that it recognizes the sudoku borders and corners from the input image.</a:t>
            </a:r>
          </a:p>
          <a:p>
            <a:pPr marL="469900" lvl="0" indent="-215900">
              <a:lnSpc>
                <a:spcPts val="1536"/>
              </a:lnSpc>
              <a:defRPr/>
            </a:pPr>
            <a:r>
              <a:rPr lang="en-US" sz="1200" dirty="0">
                <a:solidFill>
                  <a:prstClr val="black"/>
                </a:solidFill>
                <a:latin typeface="Times New Roman"/>
              </a:rPr>
              <a:t>•    To train the data model such that it recognizes the individual grid lines in the sudoku puzzle.</a:t>
            </a:r>
          </a:p>
          <a:p>
            <a:pPr marL="254000" lvl="0" algn="just">
              <a:lnSpc>
                <a:spcPts val="1536"/>
              </a:lnSpc>
              <a:defRPr/>
            </a:pPr>
            <a:r>
              <a:rPr lang="en-US" sz="1200" dirty="0">
                <a:solidFill>
                  <a:prstClr val="black"/>
                </a:solidFill>
                <a:latin typeface="Times New Roman"/>
              </a:rPr>
              <a:t>•    To train the data model such that it recognizes the digits in the puzzle.</a:t>
            </a:r>
          </a:p>
          <a:p>
            <a:pPr marL="469900" lvl="0" indent="-215900">
              <a:lnSpc>
                <a:spcPts val="1536"/>
              </a:lnSpc>
              <a:defRPr/>
            </a:pPr>
            <a:r>
              <a:rPr lang="en-US" sz="1200" dirty="0">
                <a:solidFill>
                  <a:prstClr val="black"/>
                </a:solidFill>
                <a:latin typeface="Times New Roman"/>
              </a:rPr>
              <a:t>•    To test the data model so as to check whether it is recognizing the various aspects of the sudoku puzzle or not.</a:t>
            </a:r>
          </a:p>
          <a:p>
            <a:pPr marL="469900" lvl="0" indent="-215900">
              <a:lnSpc>
                <a:spcPts val="1536"/>
              </a:lnSpc>
              <a:defRPr/>
            </a:pPr>
            <a:r>
              <a:rPr lang="en-US" sz="1200" dirty="0">
                <a:solidFill>
                  <a:prstClr val="black"/>
                </a:solidFill>
                <a:latin typeface="Times New Roman"/>
              </a:rPr>
              <a:t>•    To decrease the error of parsing the image correctly so that we can efficiently extract data from the image.</a:t>
            </a:r>
          </a:p>
          <a:p>
            <a:pPr marL="254000" lvl="0" algn="just">
              <a:lnSpc>
                <a:spcPts val="1536"/>
              </a:lnSpc>
              <a:defRPr/>
            </a:pPr>
            <a:r>
              <a:rPr lang="en-US" sz="1200" dirty="0">
                <a:solidFill>
                  <a:prstClr val="black"/>
                </a:solidFill>
                <a:latin typeface="Times New Roman"/>
              </a:rPr>
              <a:t>•    To give a sudoku puzzle image as an input, and get the complete solution of it as output.</a:t>
            </a:r>
          </a:p>
        </p:txBody>
      </p:sp>
    </p:spTree>
    <p:extLst>
      <p:ext uri="{BB962C8B-B14F-4D97-AF65-F5344CB8AC3E}">
        <p14:creationId xmlns:p14="http://schemas.microsoft.com/office/powerpoint/2010/main" val="1639291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94734"/>
            <a:ext cx="11468858" cy="307777"/>
          </a:xfrm>
          <a:prstGeom prst="rect">
            <a:avLst/>
          </a:prstGeom>
        </p:spPr>
        <p:txBody>
          <a:bodyPr wrap="square">
            <a:spAutoFit/>
          </a:bodyPr>
          <a:lstStyle/>
          <a:p>
            <a:pPr lvl="0" algn="ctr" fontAlgn="base">
              <a:spcBef>
                <a:spcPct val="0"/>
              </a:spcBef>
              <a:spcAft>
                <a:spcPts val="1475"/>
              </a:spcAft>
            </a:pPr>
            <a:r>
              <a:rPr lang="en-US" altLang="en-US" sz="1400" b="1" dirty="0" smtClean="0">
                <a:solidFill>
                  <a:prstClr val="black"/>
                </a:solidFill>
                <a:latin typeface="Times New Roman" panose="02020603050405020304" pitchFamily="18" charset="0"/>
              </a:rPr>
              <a:t>Literature </a:t>
            </a:r>
            <a:r>
              <a:rPr lang="en-US" altLang="en-US" sz="1400" b="1" dirty="0">
                <a:solidFill>
                  <a:prstClr val="black"/>
                </a:solidFill>
                <a:latin typeface="Times New Roman" panose="02020603050405020304" pitchFamily="18" charset="0"/>
              </a:rPr>
              <a:t>Survey</a:t>
            </a:r>
          </a:p>
        </p:txBody>
      </p:sp>
      <p:sp>
        <p:nvSpPr>
          <p:cNvPr id="3" name="Rectangle 2"/>
          <p:cNvSpPr/>
          <p:nvPr/>
        </p:nvSpPr>
        <p:spPr>
          <a:xfrm>
            <a:off x="354842" y="402511"/>
            <a:ext cx="11468858" cy="47705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[1] Ray Smith (July 2007) described the Tesseract OCR Engine in a comprehensive overview. Emphasis was placed on aspects that are novel or at least unusual in an OCR engine, including in particular the line finding, features/classification methods, and the adaptive classifier.</a:t>
            </a:r>
          </a:p>
        </p:txBody>
      </p:sp>
      <p:sp>
        <p:nvSpPr>
          <p:cNvPr id="4" name="Rectangle 3"/>
          <p:cNvSpPr/>
          <p:nvPr/>
        </p:nvSpPr>
        <p:spPr>
          <a:xfrm>
            <a:off x="354842" y="1031700"/>
            <a:ext cx="11468858" cy="66941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[2] Sian K Jones et al., (Nov 2007) proposed important features of the Sudoku puzzle and offered several proofs for them. Sudoku is a deceptively simple logic puzzle which has captured great public interest. Consisting of a 9*9 grid and further subdivided into ‘mini-grids’ of size 3*3, published puzzles are sufficiently simple in concept for wide sections of the population to attempt their solution, which still retaining a sufficient challenge for most through the necessity of applying several methods of reasoning</a:t>
            </a:r>
            <a:r>
              <a:rPr lang="en-US" altLang="en-US" sz="1200" dirty="0" smtClean="0">
                <a:solidFill>
                  <a:prstClr val="black"/>
                </a:solidFill>
                <a:latin typeface="Times New Roman" panose="02020603050405020304" pitchFamily="18" charset="0"/>
              </a:rPr>
              <a:t>.</a:t>
            </a:r>
            <a:endParaRPr lang="en-US" altLang="en-US" sz="1200" dirty="0">
              <a:solidFill>
                <a:prstClr val="black"/>
              </a:solidFill>
              <a:latin typeface="Times New Roman" panose="02020603050405020304" pitchFamily="18" charset="0"/>
            </a:endParaRPr>
          </a:p>
        </p:txBody>
      </p:sp>
      <p:sp>
        <p:nvSpPr>
          <p:cNvPr id="5" name="Rectangle 4"/>
          <p:cNvSpPr/>
          <p:nvPr/>
        </p:nvSpPr>
        <p:spPr>
          <a:xfrm>
            <a:off x="354842" y="1853249"/>
            <a:ext cx="11468858" cy="86177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[3] </a:t>
            </a:r>
            <a:r>
              <a:rPr lang="en-US" altLang="en-US" sz="1200" dirty="0" err="1">
                <a:solidFill>
                  <a:prstClr val="black"/>
                </a:solidFill>
                <a:latin typeface="Times New Roman" panose="02020603050405020304" pitchFamily="18" charset="0"/>
              </a:rPr>
              <a:t>Timo</a:t>
            </a:r>
            <a:r>
              <a:rPr lang="en-US" altLang="en-US" sz="1200" dirty="0">
                <a:solidFill>
                  <a:prstClr val="black"/>
                </a:solidFill>
                <a:latin typeface="Times New Roman" panose="02020603050405020304" pitchFamily="18" charset="0"/>
              </a:rPr>
              <a:t> </a:t>
            </a:r>
            <a:r>
              <a:rPr lang="en-US" altLang="en-US" sz="1200" dirty="0" err="1">
                <a:solidFill>
                  <a:prstClr val="black"/>
                </a:solidFill>
                <a:latin typeface="Times New Roman" panose="02020603050405020304" pitchFamily="18" charset="0"/>
              </a:rPr>
              <a:t>Mantere</a:t>
            </a:r>
            <a:r>
              <a:rPr lang="en-US" altLang="en-US" sz="1200" dirty="0">
                <a:solidFill>
                  <a:prstClr val="black"/>
                </a:solidFill>
                <a:latin typeface="Times New Roman" panose="02020603050405020304" pitchFamily="18" charset="0"/>
              </a:rPr>
              <a:t> et al., (July 2008) studied and proposed the problems involved in solving and analyzing Sudokus with cultural algorithms. Sudoku has been claimed to be very popular and addictive because it is very challenging but has very simple rules. The objectives of this study are - 1) to test if a cultural algorithm (CA) with a belief space, solves Sudoku puzzles more efficiently than a normal permutation genetic algorithm (GA), - 2) to see if the belief space gathers information that helps analyze the results and improve the method accordingly.</a:t>
            </a:r>
          </a:p>
        </p:txBody>
      </p:sp>
      <p:sp>
        <p:nvSpPr>
          <p:cNvPr id="6" name="Rectangle 5"/>
          <p:cNvSpPr/>
          <p:nvPr/>
        </p:nvSpPr>
        <p:spPr>
          <a:xfrm>
            <a:off x="354842" y="2867158"/>
            <a:ext cx="11468858" cy="1246495"/>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[4] </a:t>
            </a:r>
            <a:r>
              <a:rPr lang="en-US" altLang="en-US" sz="1200" dirty="0" err="1">
                <a:solidFill>
                  <a:prstClr val="black"/>
                </a:solidFill>
                <a:latin typeface="Times New Roman" panose="02020603050405020304" pitchFamily="18" charset="0"/>
              </a:rPr>
              <a:t>Pramod</a:t>
            </a:r>
            <a:r>
              <a:rPr lang="en-US" altLang="en-US" sz="1200" dirty="0">
                <a:solidFill>
                  <a:prstClr val="black"/>
                </a:solidFill>
                <a:latin typeface="Times New Roman" panose="02020603050405020304" pitchFamily="18" charset="0"/>
              </a:rPr>
              <a:t> J </a:t>
            </a:r>
            <a:r>
              <a:rPr lang="en-US" altLang="en-US" sz="1200" dirty="0" err="1">
                <a:solidFill>
                  <a:prstClr val="black"/>
                </a:solidFill>
                <a:latin typeface="Times New Roman" panose="02020603050405020304" pitchFamily="18" charset="0"/>
              </a:rPr>
              <a:t>Simha</a:t>
            </a:r>
            <a:r>
              <a:rPr lang="en-US" altLang="en-US" sz="1200" dirty="0">
                <a:solidFill>
                  <a:prstClr val="black"/>
                </a:solidFill>
                <a:latin typeface="Times New Roman" panose="02020603050405020304" pitchFamily="18" charset="0"/>
              </a:rPr>
              <a:t> et al., (March 2012) proposed a method of detecting and recognizing the elements of a Sudoku Puzzle and providing a digital copy of the solution for it using MATLAB. The method involves a vision-based sudoku solver. The solver is capable of solving a sudoku directly from an image captured from any digital camera. After applying appropriate preprocessing to the acquired image we use efficient area calculation techniques to recognize the enclosing box of the puzzle. A virtual grid is then created to identify the digit positions. Template matching is used as a method for digit recognition. The actual solution is computed using a backtracking algorithm. Experiments conducted on various types of sudoku questions demonstrate the efficiency and robustness of the proposed approaches in real-world scenarios. The algorithm is found to be capable of handling cases of translation, perspective, illumination gradient, scaling, and background clutter.</a:t>
            </a:r>
          </a:p>
        </p:txBody>
      </p:sp>
      <p:sp>
        <p:nvSpPr>
          <p:cNvPr id="7" name="Rectangle 6"/>
          <p:cNvSpPr/>
          <p:nvPr/>
        </p:nvSpPr>
        <p:spPr>
          <a:xfrm>
            <a:off x="354842" y="4265788"/>
            <a:ext cx="11468858" cy="669414"/>
          </a:xfrm>
          <a:prstGeom prst="rect">
            <a:avLst/>
          </a:prstGeom>
        </p:spPr>
        <p:txBody>
          <a:bodyPr wrap="square">
            <a:spAutoFit/>
          </a:bodyPr>
          <a:lstStyle/>
          <a:p>
            <a:pPr lvl="0" fontAlgn="base">
              <a:lnSpc>
                <a:spcPts val="1488"/>
              </a:lnSpc>
              <a:spcBef>
                <a:spcPts val="1475"/>
              </a:spcBef>
              <a:spcAft>
                <a:spcPct val="0"/>
              </a:spcAft>
            </a:pPr>
            <a:r>
              <a:rPr lang="en-US" altLang="en-US" sz="1200" dirty="0">
                <a:solidFill>
                  <a:prstClr val="black"/>
                </a:solidFill>
                <a:latin typeface="Times New Roman" panose="02020603050405020304" pitchFamily="18" charset="0"/>
              </a:rPr>
              <a:t>[5] </a:t>
            </a:r>
            <a:r>
              <a:rPr lang="en-US" altLang="en-US" sz="1200" dirty="0" err="1">
                <a:solidFill>
                  <a:prstClr val="black"/>
                </a:solidFill>
                <a:latin typeface="Times New Roman" panose="02020603050405020304" pitchFamily="18" charset="0"/>
              </a:rPr>
              <a:t>Atul</a:t>
            </a:r>
            <a:r>
              <a:rPr lang="en-US" altLang="en-US" sz="1200" dirty="0">
                <a:solidFill>
                  <a:prstClr val="black"/>
                </a:solidFill>
                <a:latin typeface="Times New Roman" panose="02020603050405020304" pitchFamily="18" charset="0"/>
              </a:rPr>
              <a:t> Patel, PhD., et al., (Oct 2012) described the comparative study of the Tesseract OCR tool with other commercial OCR tools such as Transym OCR by considering vehicle number plate as input. From vehicle number plate they tried to extract vehicle number by using Tesseract and Transym and compared these tools based on various parameters. Optical character recognition (OCR) method has been used in converting printed text into editable text</a:t>
            </a:r>
            <a:r>
              <a:rPr lang="en-US" altLang="en-US" sz="1200" dirty="0" smtClean="0">
                <a:solidFill>
                  <a:prstClr val="black"/>
                </a:solidFill>
                <a:latin typeface="Times New Roman" panose="02020603050405020304" pitchFamily="18" charset="0"/>
              </a:rPr>
              <a:t>.</a:t>
            </a:r>
            <a:endParaRPr lang="en-US" altLang="en-US" sz="1200" dirty="0">
              <a:solidFill>
                <a:prstClr val="black"/>
              </a:solidFill>
              <a:latin typeface="Times New Roman" panose="02020603050405020304" pitchFamily="18" charset="0"/>
            </a:endParaRPr>
          </a:p>
        </p:txBody>
      </p:sp>
      <p:sp>
        <p:nvSpPr>
          <p:cNvPr id="8" name="Rectangle 7"/>
          <p:cNvSpPr/>
          <p:nvPr/>
        </p:nvSpPr>
        <p:spPr>
          <a:xfrm>
            <a:off x="354842" y="5087337"/>
            <a:ext cx="11468858" cy="66941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[6] </a:t>
            </a:r>
            <a:r>
              <a:rPr lang="en-US" altLang="en-US" sz="1200" dirty="0" err="1">
                <a:solidFill>
                  <a:prstClr val="black"/>
                </a:solidFill>
                <a:latin typeface="Times New Roman" panose="02020603050405020304" pitchFamily="18" charset="0"/>
              </a:rPr>
              <a:t>Xiuqin</a:t>
            </a:r>
            <a:r>
              <a:rPr lang="en-US" altLang="en-US" sz="1200" dirty="0">
                <a:solidFill>
                  <a:prstClr val="black"/>
                </a:solidFill>
                <a:latin typeface="Times New Roman" panose="02020603050405020304" pitchFamily="18" charset="0"/>
              </a:rPr>
              <a:t> Deng et al., (March 2013) presented a hybrid genetic algorithm (HGA) that uses a “random” technology to improve the performance of genetic algorithm. It also shows the performance of the algorithms for solving Sudoku puzzles with 46 different examples. The experimental results presented this paper indicate that HGA is able to produce very competitive results with respect to meta-heuristics algorithm at a considerably lower computational cost.</a:t>
            </a:r>
          </a:p>
        </p:txBody>
      </p:sp>
      <p:sp>
        <p:nvSpPr>
          <p:cNvPr id="12" name="Rectangle 11"/>
          <p:cNvSpPr/>
          <p:nvPr/>
        </p:nvSpPr>
        <p:spPr>
          <a:xfrm>
            <a:off x="354842" y="5908886"/>
            <a:ext cx="11468858" cy="86177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[7] Rohit Iyer et al., (May 2013) presented a novel technique for very fast Sudoku solving using recognition of various patterns like Naked Singles, Hidden Singles, Locked Candidates, etc. and reviewed it by conducting experiments and plotting the observations. Evaluation of this technique in solving random set of Sudoku puzzles collection showed that the rate of solving can be greatly improved. However, only selected patterns can be used for Sudoku solving in this review while even further improvement in solving rate may be possible if some more patterns could be detected and solved.</a:t>
            </a:r>
          </a:p>
        </p:txBody>
      </p:sp>
    </p:spTree>
    <p:extLst>
      <p:ext uri="{BB962C8B-B14F-4D97-AF65-F5344CB8AC3E}">
        <p14:creationId xmlns:p14="http://schemas.microsoft.com/office/powerpoint/2010/main" val="134123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193" y="65512"/>
            <a:ext cx="11627893" cy="66941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[8] Prof. S. T. </a:t>
            </a:r>
            <a:r>
              <a:rPr lang="en-US" altLang="en-US" sz="1200" dirty="0" err="1">
                <a:solidFill>
                  <a:prstClr val="black"/>
                </a:solidFill>
                <a:latin typeface="Times New Roman" panose="02020603050405020304" pitchFamily="18" charset="0"/>
              </a:rPr>
              <a:t>Khandare</a:t>
            </a:r>
            <a:r>
              <a:rPr lang="en-US" altLang="en-US" sz="1200" dirty="0">
                <a:solidFill>
                  <a:prstClr val="black"/>
                </a:solidFill>
                <a:latin typeface="Times New Roman" panose="02020603050405020304" pitchFamily="18" charset="0"/>
              </a:rPr>
              <a:t> et al., (Jan 2014) proposed a method of segmentation that can work effectively for image based automatic thresholding and color model based image segmentation. In computer vision, image segmentation is the process of partitioning a digital image into multiple sections. The goal of segmentation is to simplify and/or change the representation of an image into something that is more important and easier to examine. Image segmentation is typically used to locate objects and background in images. </a:t>
            </a:r>
          </a:p>
        </p:txBody>
      </p:sp>
      <p:sp>
        <p:nvSpPr>
          <p:cNvPr id="4" name="Rectangle 3"/>
          <p:cNvSpPr/>
          <p:nvPr/>
        </p:nvSpPr>
        <p:spPr>
          <a:xfrm>
            <a:off x="341193" y="861604"/>
            <a:ext cx="11627894" cy="861774"/>
          </a:xfrm>
          <a:prstGeom prst="rect">
            <a:avLst/>
          </a:prstGeom>
        </p:spPr>
        <p:txBody>
          <a:bodyPr wrap="square">
            <a:spAutoFit/>
          </a:bodyPr>
          <a:lstStyle/>
          <a:p>
            <a:pPr lvl="0" fontAlgn="base">
              <a:lnSpc>
                <a:spcPts val="1488"/>
              </a:lnSpc>
              <a:spcBef>
                <a:spcPts val="1475"/>
              </a:spcBef>
              <a:spcAft>
                <a:spcPct val="0"/>
              </a:spcAft>
            </a:pPr>
            <a:r>
              <a:rPr lang="en-US" altLang="en-US" sz="1200" dirty="0">
                <a:solidFill>
                  <a:prstClr val="black"/>
                </a:solidFill>
                <a:latin typeface="Times New Roman" panose="02020603050405020304" pitchFamily="18" charset="0"/>
              </a:rPr>
              <a:t>[9] Arnab Kumar </a:t>
            </a:r>
            <a:r>
              <a:rPr lang="en-US" altLang="en-US" sz="1200" dirty="0" err="1">
                <a:solidFill>
                  <a:prstClr val="black"/>
                </a:solidFill>
                <a:latin typeface="Times New Roman" panose="02020603050405020304" pitchFamily="18" charset="0"/>
              </a:rPr>
              <a:t>Maji</a:t>
            </a:r>
            <a:r>
              <a:rPr lang="en-US" altLang="en-US" sz="1200" dirty="0">
                <a:solidFill>
                  <a:prstClr val="black"/>
                </a:solidFill>
                <a:latin typeface="Times New Roman" panose="02020603050405020304" pitchFamily="18" charset="0"/>
              </a:rPr>
              <a:t> et al., (Feb 2014) proposed a minigrid based novel technique to solve the Sudoku puzzle in guessed free manner. ‘Sudoku’ is a popular Japanese puzzle game that trains our logical mind. The word Sudoku means ‘the digits must remain single’. The Sudoku problem is important as it finds numerous applications in a variety of research domains with some sort of resemblance. Applications of solving a Sudoku instance are found in the fields of Steganography, Secret image sharing with necessary reversibility, Encrypting SMS, Digital watermarking, Image authentication, Image Encryption, and so and so forth</a:t>
            </a:r>
            <a:r>
              <a:rPr lang="en-US" altLang="en-US" sz="1200" dirty="0" smtClean="0">
                <a:solidFill>
                  <a:prstClr val="black"/>
                </a:solidFill>
                <a:latin typeface="Times New Roman" panose="02020603050405020304" pitchFamily="18" charset="0"/>
              </a:rPr>
              <a:t>.</a:t>
            </a:r>
            <a:endParaRPr lang="en-US" altLang="en-US" sz="1200" dirty="0">
              <a:solidFill>
                <a:prstClr val="black"/>
              </a:solidFill>
              <a:latin typeface="Times New Roman" panose="02020603050405020304" pitchFamily="18" charset="0"/>
            </a:endParaRPr>
          </a:p>
        </p:txBody>
      </p:sp>
      <p:sp>
        <p:nvSpPr>
          <p:cNvPr id="5" name="Rectangle 4"/>
          <p:cNvSpPr/>
          <p:nvPr/>
        </p:nvSpPr>
        <p:spPr>
          <a:xfrm>
            <a:off x="341193" y="1850056"/>
            <a:ext cx="11627894" cy="1054135"/>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[10] </a:t>
            </a:r>
            <a:r>
              <a:rPr lang="en-US" altLang="en-US" sz="1200" dirty="0" err="1">
                <a:solidFill>
                  <a:prstClr val="black"/>
                </a:solidFill>
                <a:latin typeface="Times New Roman" panose="02020603050405020304" pitchFamily="18" charset="0"/>
              </a:rPr>
              <a:t>Sankhadeep</a:t>
            </a:r>
            <a:r>
              <a:rPr lang="en-US" altLang="en-US" sz="1200" dirty="0">
                <a:solidFill>
                  <a:prstClr val="black"/>
                </a:solidFill>
                <a:latin typeface="Times New Roman" panose="02020603050405020304" pitchFamily="18" charset="0"/>
              </a:rPr>
              <a:t> Chatterjee et al., (Oct 2014) performed a comparative performance characteristics study that revealed the superiority of the Graph Referencing algorithm over the other algorithms in taking least possible time to solve Sudoku. Solving Sudoku, a NP-Complete combinatorial optimization problem has been carried out using the optimized Graph Referencing Algorithm (GRA), Genetic Algorithm (GA), Simulated Annealing (SA), Harmony Search (HS) and Brute Force algorithm. This study primarily aimed at finding out the fastest algorithm in terms of least time consumption in solving Sudoku. The performance characteristics of algorithms of interest are studied by deploying randomly selected puzzles with different difficulty levels.</a:t>
            </a:r>
          </a:p>
        </p:txBody>
      </p:sp>
      <p:sp>
        <p:nvSpPr>
          <p:cNvPr id="6" name="Rectangle 5"/>
          <p:cNvSpPr/>
          <p:nvPr/>
        </p:nvSpPr>
        <p:spPr>
          <a:xfrm>
            <a:off x="341193" y="3030869"/>
            <a:ext cx="11627894" cy="66941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[11] H. L. Zhao et al., (Dec 2014) proposed a Sudoku Designer framework for the systematic generation of a complete Sudoku by utilizing the binary integer programming (bintprog) procedure in Matlab, as well as the evaluation of its difficulty level with the Analytic Hierarchy Process (AHP). The Sudoku puzzle has attracted great attentions through its easy logic yet abstruse nature. However, most existing approaches are concentrated on its solution rather than generation and rating.</a:t>
            </a:r>
          </a:p>
        </p:txBody>
      </p:sp>
      <p:sp>
        <p:nvSpPr>
          <p:cNvPr id="7" name="Rectangle 6"/>
          <p:cNvSpPr/>
          <p:nvPr/>
        </p:nvSpPr>
        <p:spPr>
          <a:xfrm>
            <a:off x="341193" y="3826961"/>
            <a:ext cx="11627894" cy="669414"/>
          </a:xfrm>
          <a:prstGeom prst="rect">
            <a:avLst/>
          </a:prstGeom>
        </p:spPr>
        <p:txBody>
          <a:bodyPr wrap="square">
            <a:spAutoFit/>
          </a:bodyPr>
          <a:lstStyle/>
          <a:p>
            <a:pPr lvl="0" fontAlgn="base">
              <a:lnSpc>
                <a:spcPts val="1488"/>
              </a:lnSpc>
              <a:spcBef>
                <a:spcPts val="1475"/>
              </a:spcBef>
              <a:spcAft>
                <a:spcPts val="1475"/>
              </a:spcAft>
            </a:pPr>
            <a:r>
              <a:rPr lang="en-US" altLang="en-US" sz="1200" dirty="0">
                <a:solidFill>
                  <a:prstClr val="black"/>
                </a:solidFill>
                <a:latin typeface="Times New Roman" panose="02020603050405020304" pitchFamily="18" charset="0"/>
              </a:rPr>
              <a:t>[12] </a:t>
            </a:r>
            <a:r>
              <a:rPr lang="en-US" altLang="en-US" sz="1200" dirty="0" err="1">
                <a:solidFill>
                  <a:prstClr val="black"/>
                </a:solidFill>
                <a:latin typeface="Times New Roman" panose="02020603050405020304" pitchFamily="18" charset="0"/>
              </a:rPr>
              <a:t>Allam</a:t>
            </a:r>
            <a:r>
              <a:rPr lang="en-US" altLang="en-US" sz="1200" dirty="0">
                <a:solidFill>
                  <a:prstClr val="black"/>
                </a:solidFill>
                <a:latin typeface="Times New Roman" panose="02020603050405020304" pitchFamily="18" charset="0"/>
              </a:rPr>
              <a:t> </a:t>
            </a:r>
            <a:r>
              <a:rPr lang="en-US" altLang="en-US" sz="1200" dirty="0" err="1">
                <a:solidFill>
                  <a:prstClr val="black"/>
                </a:solidFill>
                <a:latin typeface="Times New Roman" panose="02020603050405020304" pitchFamily="18" charset="0"/>
              </a:rPr>
              <a:t>Shehata</a:t>
            </a:r>
            <a:r>
              <a:rPr lang="en-US" altLang="en-US" sz="1200" dirty="0">
                <a:solidFill>
                  <a:prstClr val="black"/>
                </a:solidFill>
                <a:latin typeface="Times New Roman" panose="02020603050405020304" pitchFamily="18" charset="0"/>
              </a:rPr>
              <a:t> </a:t>
            </a:r>
            <a:r>
              <a:rPr lang="en-US" altLang="en-US" sz="1200" dirty="0" err="1">
                <a:solidFill>
                  <a:prstClr val="black"/>
                </a:solidFill>
                <a:latin typeface="Times New Roman" panose="02020603050405020304" pitchFamily="18" charset="0"/>
              </a:rPr>
              <a:t>Hassanein</a:t>
            </a:r>
            <a:r>
              <a:rPr lang="en-US" altLang="en-US" sz="1200" dirty="0">
                <a:solidFill>
                  <a:prstClr val="black"/>
                </a:solidFill>
                <a:latin typeface="Times New Roman" panose="02020603050405020304" pitchFamily="18" charset="0"/>
              </a:rPr>
              <a:t> et al., (Jan 2015) described the variations of the Hough Transform elaborating on the basic ones such as the line and circle Hough transforms. For more than half a century, the Hough transform is ever-expanding for new frontiers. Thousands of research papers and numerous applications have evolved over the decades. Carrying out an all-inclusive survey is hardly possible and enormously space-demanding. They emphasized on some of the most crucial milestones of the transforms. </a:t>
            </a:r>
          </a:p>
        </p:txBody>
      </p:sp>
      <p:sp>
        <p:nvSpPr>
          <p:cNvPr id="8" name="Rectangle 7"/>
          <p:cNvSpPr/>
          <p:nvPr/>
        </p:nvSpPr>
        <p:spPr>
          <a:xfrm>
            <a:off x="341192" y="4623053"/>
            <a:ext cx="11627895" cy="861774"/>
          </a:xfrm>
          <a:prstGeom prst="rect">
            <a:avLst/>
          </a:prstGeom>
        </p:spPr>
        <p:txBody>
          <a:bodyPr wrap="square">
            <a:spAutoFit/>
          </a:bodyPr>
          <a:lstStyle/>
          <a:p>
            <a:pPr lvl="0" fontAlgn="base">
              <a:lnSpc>
                <a:spcPts val="1488"/>
              </a:lnSpc>
              <a:spcBef>
                <a:spcPts val="1475"/>
              </a:spcBef>
              <a:spcAft>
                <a:spcPct val="0"/>
              </a:spcAft>
            </a:pPr>
            <a:r>
              <a:rPr lang="en-US" altLang="en-US" sz="1200" dirty="0">
                <a:solidFill>
                  <a:prstClr val="black"/>
                </a:solidFill>
                <a:latin typeface="Times New Roman" panose="02020603050405020304" pitchFamily="18" charset="0"/>
              </a:rPr>
              <a:t>[13] Prof. R. N </a:t>
            </a:r>
            <a:r>
              <a:rPr lang="en-US" altLang="en-US" sz="1200" dirty="0" err="1">
                <a:solidFill>
                  <a:prstClr val="black"/>
                </a:solidFill>
                <a:latin typeface="Times New Roman" panose="02020603050405020304" pitchFamily="18" charset="0"/>
              </a:rPr>
              <a:t>Mandavgane</a:t>
            </a:r>
            <a:r>
              <a:rPr lang="en-US" altLang="en-US" sz="1200" dirty="0">
                <a:solidFill>
                  <a:prstClr val="black"/>
                </a:solidFill>
                <a:latin typeface="Times New Roman" panose="02020603050405020304" pitchFamily="18" charset="0"/>
              </a:rPr>
              <a:t> et al., (Feb 2015) reviewed the Canny Edge Detection algorithm. Edge detection is one of the key stages in image processing. In this paper using canny edge detection algorithm, Edges will detect the efficiently with reduction in the processing speed and reduced the memory requirement. Canny edge detection algorithm reduces the latency and increase the throughput with no loss in edge detection performance and algorithm which has the ability to compute edge of multiple blocks at the same time. Canny developed an approach to derive an optimal edge detector for clean and noisy images the canny edge detection algorithm yield better edge detection result.</a:t>
            </a:r>
          </a:p>
        </p:txBody>
      </p:sp>
      <p:sp>
        <p:nvSpPr>
          <p:cNvPr id="9" name="Rectangle 8"/>
          <p:cNvSpPr/>
          <p:nvPr/>
        </p:nvSpPr>
        <p:spPr>
          <a:xfrm>
            <a:off x="341191" y="5611505"/>
            <a:ext cx="11627896" cy="1246495"/>
          </a:xfrm>
          <a:prstGeom prst="rect">
            <a:avLst/>
          </a:prstGeom>
        </p:spPr>
        <p:txBody>
          <a:bodyPr wrap="square">
            <a:spAutoFit/>
          </a:bodyPr>
          <a:lstStyle/>
          <a:p>
            <a:pPr lvl="0" fontAlgn="base">
              <a:lnSpc>
                <a:spcPts val="1488"/>
              </a:lnSpc>
              <a:spcBef>
                <a:spcPct val="0"/>
              </a:spcBef>
              <a:spcAft>
                <a:spcPts val="1475"/>
              </a:spcAft>
            </a:pPr>
            <a:r>
              <a:rPr lang="en-US" altLang="en-US" sz="1200" dirty="0">
                <a:solidFill>
                  <a:prstClr val="black"/>
                </a:solidFill>
                <a:latin typeface="Times New Roman" panose="02020603050405020304" pitchFamily="18" charset="0"/>
              </a:rPr>
              <a:t>[14] </a:t>
            </a:r>
            <a:r>
              <a:rPr lang="en-US" altLang="en-US" sz="1200" dirty="0" err="1">
                <a:solidFill>
                  <a:prstClr val="black"/>
                </a:solidFill>
                <a:latin typeface="Times New Roman" panose="02020603050405020304" pitchFamily="18" charset="0"/>
              </a:rPr>
              <a:t>Snigdha</a:t>
            </a:r>
            <a:r>
              <a:rPr lang="en-US" altLang="en-US" sz="1200" dirty="0">
                <a:solidFill>
                  <a:prstClr val="black"/>
                </a:solidFill>
                <a:latin typeface="Times New Roman" panose="02020603050405020304" pitchFamily="18" charset="0"/>
              </a:rPr>
              <a:t> Kamal et al., (Dec 2015) proposed the digital detection and decryption of a sudoku puzzle using vision based techniques and subsequent solving of the puzzle using three algorithms - Backtracking, Simulated Annealing and Genetic Algorithm. The proposed method could recognize any sudoku puzzle captured from a digital camera and after employing appropriate pre-processing algorithms which included adaptive thresholding, Hough Transform and geometric transformation, the digits were recognized using Optical Character Recognition (OCR), and based on their pixel locations in the image, they were stored in corresponding locations in the 9*9 matrix. The detected puzzles of varying complexity levels were then solved using the three algorithms and the results were compared and contrasted, indicating the relative efficiencies of the three techniques in accurately solving Sudoku puzzles. Simulated Annealing performed the best amongst the three algorithms, whereas, genetic algorithm performed the worst in the comparison.</a:t>
            </a:r>
          </a:p>
        </p:txBody>
      </p:sp>
    </p:spTree>
    <p:extLst>
      <p:ext uri="{BB962C8B-B14F-4D97-AF65-F5344CB8AC3E}">
        <p14:creationId xmlns:p14="http://schemas.microsoft.com/office/powerpoint/2010/main" val="157958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4" y="164925"/>
            <a:ext cx="11276235" cy="2710999"/>
          </a:xfrm>
          <a:prstGeom prst="rect">
            <a:avLst/>
          </a:prstGeom>
        </p:spPr>
        <p:txBody>
          <a:bodyPr wrap="square">
            <a:spAutoFit/>
          </a:bodyPr>
          <a:lstStyle/>
          <a:p>
            <a:pPr algn="ctr">
              <a:spcAft>
                <a:spcPts val="1050"/>
              </a:spcAft>
            </a:pPr>
            <a:r>
              <a:rPr lang="en-US" altLang="en-US" sz="1400" b="1" dirty="0" smtClean="0">
                <a:latin typeface="Times New Roman" panose="02020603050405020304" pitchFamily="18" charset="0"/>
              </a:rPr>
              <a:t>Design of the Project</a:t>
            </a:r>
          </a:p>
          <a:p>
            <a:pPr>
              <a:lnSpc>
                <a:spcPts val="1488"/>
              </a:lnSpc>
              <a:spcAft>
                <a:spcPts val="838"/>
              </a:spcAft>
            </a:pPr>
            <a:r>
              <a:rPr lang="en-US" altLang="en-US" sz="1200" dirty="0">
                <a:latin typeface="Times New Roman" panose="02020603050405020304" pitchFamily="18" charset="0"/>
              </a:rPr>
              <a:t>We are going to solve a sudoku puzzle from just an image. We use various image processing techniques to read, </a:t>
            </a:r>
            <a:r>
              <a:rPr lang="en-US" altLang="en-US" sz="1200" dirty="0" smtClean="0">
                <a:latin typeface="Times New Roman" panose="02020603050405020304" pitchFamily="18" charset="0"/>
              </a:rPr>
              <a:t>process</a:t>
            </a:r>
            <a:r>
              <a:rPr lang="en-US" altLang="en-US" sz="1200" dirty="0">
                <a:latin typeface="Times New Roman" panose="02020603050405020304" pitchFamily="18" charset="0"/>
              </a:rPr>
              <a:t>, detect, predict and solve the puzzle.</a:t>
            </a:r>
          </a:p>
          <a:p>
            <a:pPr algn="just" defTabSz="365760">
              <a:spcAft>
                <a:spcPts val="1050"/>
              </a:spcAft>
            </a:pPr>
            <a:r>
              <a:rPr lang="en-US" altLang="en-US" sz="1200" b="1" dirty="0">
                <a:latin typeface="Times New Roman" panose="02020603050405020304" pitchFamily="18" charset="0"/>
              </a:rPr>
              <a:t>Steps involved in the design </a:t>
            </a:r>
            <a:r>
              <a:rPr lang="en-US" altLang="en-US" sz="1200" b="1" dirty="0" smtClean="0">
                <a:latin typeface="Times New Roman" panose="02020603050405020304" pitchFamily="18" charset="0"/>
              </a:rPr>
              <a:t>process </a:t>
            </a:r>
            <a:r>
              <a:rPr lang="en-US" altLang="en-US" sz="1200" b="1" dirty="0">
                <a:latin typeface="Times New Roman" panose="02020603050405020304" pitchFamily="18" charset="0"/>
              </a:rPr>
              <a:t>are as follows </a:t>
            </a:r>
            <a:r>
              <a:rPr lang="en-US" altLang="en-US" sz="1200" b="1" dirty="0" smtClean="0">
                <a:latin typeface="Times New Roman" panose="02020603050405020304" pitchFamily="18" charset="0"/>
              </a:rPr>
              <a:t>:</a:t>
            </a:r>
            <a:endParaRPr lang="en-US" altLang="en-US" sz="1200" b="1" dirty="0">
              <a:latin typeface="Times New Roman" panose="02020603050405020304" pitchFamily="18" charset="0"/>
            </a:endParaRPr>
          </a:p>
          <a:p>
            <a:pPr defTabSz="365760">
              <a:lnSpc>
                <a:spcPts val="1363"/>
              </a:lnSpc>
            </a:pPr>
            <a:r>
              <a:rPr lang="en-US" altLang="en-US" sz="1200" b="1" dirty="0" smtClean="0">
                <a:latin typeface="Times New Roman" panose="02020603050405020304" pitchFamily="18" charset="0"/>
              </a:rPr>
              <a:t>	Step-1</a:t>
            </a:r>
            <a:r>
              <a:rPr lang="en-US" altLang="en-US" sz="1200" b="1" dirty="0">
                <a:latin typeface="Times New Roman" panose="02020603050405020304" pitchFamily="18" charset="0"/>
              </a:rPr>
              <a:t>: </a:t>
            </a:r>
            <a:r>
              <a:rPr lang="en-US" altLang="en-US" sz="1200" dirty="0">
                <a:latin typeface="Times New Roman" panose="02020603050405020304" pitchFamily="18" charset="0"/>
              </a:rPr>
              <a:t>Reading an </a:t>
            </a:r>
            <a:r>
              <a:rPr lang="en-US" altLang="en-US" sz="1200" dirty="0" smtClean="0">
                <a:latin typeface="Times New Roman" panose="02020603050405020304" pitchFamily="18" charset="0"/>
              </a:rPr>
              <a:t>image</a:t>
            </a:r>
            <a:endParaRPr lang="en-US" altLang="en-US" sz="1200" dirty="0">
              <a:latin typeface="Times New Roman" panose="02020603050405020304" pitchFamily="18" charset="0"/>
            </a:endParaRPr>
          </a:p>
          <a:p>
            <a:pPr defTabSz="365760">
              <a:lnSpc>
                <a:spcPts val="1363"/>
              </a:lnSpc>
            </a:pPr>
            <a:r>
              <a:rPr lang="en-US" altLang="en-US" sz="1200" b="1" dirty="0" smtClean="0">
                <a:latin typeface="Times New Roman" panose="02020603050405020304" pitchFamily="18" charset="0"/>
              </a:rPr>
              <a:t>	Step-2</a:t>
            </a:r>
            <a:r>
              <a:rPr lang="en-US" altLang="en-US" sz="1200" b="1" dirty="0">
                <a:latin typeface="Times New Roman" panose="02020603050405020304" pitchFamily="18" charset="0"/>
              </a:rPr>
              <a:t>: </a:t>
            </a:r>
            <a:r>
              <a:rPr lang="en-US" altLang="en-US" sz="1200" dirty="0">
                <a:latin typeface="Times New Roman" panose="02020603050405020304" pitchFamily="18" charset="0"/>
              </a:rPr>
              <a:t>Basic image preprocessing - </a:t>
            </a:r>
            <a:r>
              <a:rPr lang="en-US" altLang="en-US" sz="1200" b="1" dirty="0">
                <a:latin typeface="Times New Roman" panose="02020603050405020304" pitchFamily="18" charset="0"/>
              </a:rPr>
              <a:t>Thresholding </a:t>
            </a:r>
            <a:endParaRPr lang="en-US" altLang="en-US" sz="1200" b="1" dirty="0" smtClean="0">
              <a:latin typeface="Times New Roman" panose="02020603050405020304" pitchFamily="18" charset="0"/>
            </a:endParaRPr>
          </a:p>
          <a:p>
            <a:pPr defTabSz="365760">
              <a:lnSpc>
                <a:spcPts val="1363"/>
              </a:lnSpc>
            </a:pPr>
            <a:r>
              <a:rPr lang="en-US" altLang="en-US" sz="1200" b="1" dirty="0" smtClean="0">
                <a:latin typeface="Times New Roman" panose="02020603050405020304" pitchFamily="18" charset="0"/>
              </a:rPr>
              <a:t>	Step-3</a:t>
            </a:r>
            <a:r>
              <a:rPr lang="en-US" altLang="en-US" sz="1200" b="1" dirty="0">
                <a:latin typeface="Times New Roman" panose="02020603050405020304" pitchFamily="18" charset="0"/>
              </a:rPr>
              <a:t>: </a:t>
            </a:r>
            <a:r>
              <a:rPr lang="en-US" altLang="en-US" sz="1200" dirty="0">
                <a:latin typeface="Times New Roman" panose="02020603050405020304" pitchFamily="18" charset="0"/>
              </a:rPr>
              <a:t>Edge Detection - </a:t>
            </a:r>
            <a:r>
              <a:rPr lang="en-US" altLang="en-US" sz="1200" b="1" dirty="0">
                <a:latin typeface="Times New Roman" panose="02020603050405020304" pitchFamily="18" charset="0"/>
              </a:rPr>
              <a:t>Canny edge detection algorithm </a:t>
            </a:r>
            <a:endParaRPr lang="en-US" altLang="en-US" sz="1200" b="1" dirty="0" smtClean="0">
              <a:latin typeface="Times New Roman" panose="02020603050405020304" pitchFamily="18" charset="0"/>
            </a:endParaRPr>
          </a:p>
          <a:p>
            <a:pPr defTabSz="365760">
              <a:lnSpc>
                <a:spcPts val="1363"/>
              </a:lnSpc>
            </a:pPr>
            <a:r>
              <a:rPr lang="en-US" altLang="en-US" sz="1200" b="1" dirty="0" smtClean="0">
                <a:latin typeface="Times New Roman" panose="02020603050405020304" pitchFamily="18" charset="0"/>
              </a:rPr>
              <a:t>	Step-4</a:t>
            </a:r>
            <a:r>
              <a:rPr lang="en-US" altLang="en-US" sz="1200" b="1" dirty="0">
                <a:latin typeface="Times New Roman" panose="02020603050405020304" pitchFamily="18" charset="0"/>
              </a:rPr>
              <a:t>: </a:t>
            </a:r>
            <a:r>
              <a:rPr lang="en-US" altLang="en-US" sz="1200" dirty="0" smtClean="0">
                <a:latin typeface="Times New Roman" panose="02020603050405020304" pitchFamily="18" charset="0"/>
              </a:rPr>
              <a:t>Resizing </a:t>
            </a:r>
            <a:r>
              <a:rPr lang="en-US" altLang="en-US" sz="1200" dirty="0">
                <a:latin typeface="Times New Roman" panose="02020603050405020304" pitchFamily="18" charset="0"/>
              </a:rPr>
              <a:t>and cropping the image - </a:t>
            </a:r>
            <a:r>
              <a:rPr lang="en-US" altLang="en-US" sz="1200" b="1" dirty="0">
                <a:latin typeface="Times New Roman" panose="02020603050405020304" pitchFamily="18" charset="0"/>
              </a:rPr>
              <a:t>Hough </a:t>
            </a:r>
            <a:r>
              <a:rPr lang="en-US" altLang="en-US" sz="1200" b="1" dirty="0" smtClean="0">
                <a:latin typeface="Times New Roman" panose="02020603050405020304" pitchFamily="18" charset="0"/>
              </a:rPr>
              <a:t>transform</a:t>
            </a:r>
          </a:p>
          <a:p>
            <a:pPr defTabSz="365760">
              <a:lnSpc>
                <a:spcPts val="1363"/>
              </a:lnSpc>
            </a:pPr>
            <a:r>
              <a:rPr lang="en-US" altLang="en-US" sz="1200" b="1" dirty="0" smtClean="0">
                <a:latin typeface="Times New Roman" panose="02020603050405020304" pitchFamily="18" charset="0"/>
              </a:rPr>
              <a:t>	Step-5</a:t>
            </a:r>
            <a:r>
              <a:rPr lang="en-US" altLang="en-US" sz="1200" b="1" dirty="0">
                <a:latin typeface="Times New Roman" panose="02020603050405020304" pitchFamily="18" charset="0"/>
              </a:rPr>
              <a:t>: </a:t>
            </a:r>
            <a:r>
              <a:rPr lang="en-US" altLang="en-US" sz="1200" dirty="0">
                <a:latin typeface="Times New Roman" panose="02020603050405020304" pitchFamily="18" charset="0"/>
              </a:rPr>
              <a:t>Slicing the image - using </a:t>
            </a:r>
            <a:r>
              <a:rPr lang="en-US" altLang="en-US" sz="1200" b="1" dirty="0">
                <a:latin typeface="Times New Roman" panose="02020603050405020304" pitchFamily="18" charset="0"/>
              </a:rPr>
              <a:t>PIL </a:t>
            </a:r>
            <a:r>
              <a:rPr lang="en-US" altLang="en-US" sz="1200" dirty="0" smtClean="0">
                <a:latin typeface="Times New Roman" panose="02020603050405020304" pitchFamily="18" charset="0"/>
              </a:rPr>
              <a:t>library</a:t>
            </a:r>
            <a:endParaRPr lang="en-US" altLang="en-US" sz="1200" dirty="0">
              <a:latin typeface="Times New Roman" panose="02020603050405020304" pitchFamily="18" charset="0"/>
            </a:endParaRPr>
          </a:p>
          <a:p>
            <a:pPr defTabSz="365760">
              <a:lnSpc>
                <a:spcPts val="1363"/>
              </a:lnSpc>
              <a:spcAft>
                <a:spcPts val="838"/>
              </a:spcAft>
            </a:pPr>
            <a:r>
              <a:rPr lang="en-US" altLang="en-US" sz="1200" b="1" dirty="0" smtClean="0">
                <a:latin typeface="Times New Roman" panose="02020603050405020304" pitchFamily="18" charset="0"/>
              </a:rPr>
              <a:t>	Step-6</a:t>
            </a:r>
            <a:r>
              <a:rPr lang="en-US" altLang="en-US" sz="1200" b="1" dirty="0">
                <a:latin typeface="Times New Roman" panose="02020603050405020304" pitchFamily="18" charset="0"/>
              </a:rPr>
              <a:t>: </a:t>
            </a:r>
            <a:r>
              <a:rPr lang="en-US" altLang="en-US" sz="1200" dirty="0">
                <a:latin typeface="Times New Roman" panose="02020603050405020304" pitchFamily="18" charset="0"/>
              </a:rPr>
              <a:t>Recognizing digits from each slice - </a:t>
            </a:r>
            <a:r>
              <a:rPr lang="en-US" altLang="en-US" sz="1200" b="1" dirty="0">
                <a:latin typeface="Times New Roman" panose="02020603050405020304" pitchFamily="18" charset="0"/>
              </a:rPr>
              <a:t>Tesseract OCR </a:t>
            </a:r>
            <a:r>
              <a:rPr lang="en-US" altLang="en-US" sz="1200" b="1" dirty="0" smtClean="0">
                <a:latin typeface="Times New Roman" panose="02020603050405020304" pitchFamily="18" charset="0"/>
              </a:rPr>
              <a:t>Engine</a:t>
            </a:r>
          </a:p>
          <a:p>
            <a:pPr defTabSz="365760">
              <a:lnSpc>
                <a:spcPts val="1363"/>
              </a:lnSpc>
              <a:spcAft>
                <a:spcPts val="838"/>
              </a:spcAft>
            </a:pPr>
            <a:r>
              <a:rPr lang="en-US" altLang="en-US" sz="1200" b="1" dirty="0" smtClean="0">
                <a:latin typeface="Times New Roman" panose="02020603050405020304" pitchFamily="18" charset="0"/>
              </a:rPr>
              <a:t>	Step-7: </a:t>
            </a:r>
            <a:r>
              <a:rPr lang="en-US" altLang="en-US" sz="1200" dirty="0" smtClean="0">
                <a:latin typeface="Times New Roman" panose="02020603050405020304" pitchFamily="18" charset="0"/>
              </a:rPr>
              <a:t>Solving the sudoku puzzle – </a:t>
            </a:r>
            <a:r>
              <a:rPr lang="en-US" altLang="en-US" sz="1200" b="1" dirty="0" smtClean="0">
                <a:latin typeface="Times New Roman" panose="02020603050405020304" pitchFamily="18" charset="0"/>
              </a:rPr>
              <a:t>Backtracking</a:t>
            </a:r>
          </a:p>
          <a:p>
            <a:pPr defTabSz="365760">
              <a:lnSpc>
                <a:spcPts val="1363"/>
              </a:lnSpc>
              <a:spcAft>
                <a:spcPts val="838"/>
              </a:spcAft>
            </a:pPr>
            <a:r>
              <a:rPr lang="en-US" altLang="en-US" sz="1200" b="1" dirty="0" smtClean="0">
                <a:latin typeface="Times New Roman" panose="02020603050405020304" pitchFamily="18" charset="0"/>
              </a:rPr>
              <a:t>	Step-8</a:t>
            </a:r>
            <a:r>
              <a:rPr lang="en-US" altLang="en-US" sz="1200" b="1" dirty="0">
                <a:latin typeface="Times New Roman" panose="02020603050405020304" pitchFamily="18" charset="0"/>
              </a:rPr>
              <a:t>: </a:t>
            </a:r>
            <a:r>
              <a:rPr lang="en-US" altLang="en-US" sz="1200" dirty="0">
                <a:latin typeface="Times New Roman" panose="02020603050405020304" pitchFamily="18" charset="0"/>
              </a:rPr>
              <a:t>Projecting back the result</a:t>
            </a:r>
          </a:p>
        </p:txBody>
      </p:sp>
      <p:sp>
        <p:nvSpPr>
          <p:cNvPr id="3" name="Rectangle 2"/>
          <p:cNvSpPr/>
          <p:nvPr/>
        </p:nvSpPr>
        <p:spPr>
          <a:xfrm>
            <a:off x="641444" y="3032679"/>
            <a:ext cx="11276235" cy="2667397"/>
          </a:xfrm>
          <a:prstGeom prst="rect">
            <a:avLst/>
          </a:prstGeom>
        </p:spPr>
        <p:txBody>
          <a:bodyPr wrap="square">
            <a:spAutoFit/>
          </a:bodyPr>
          <a:lstStyle/>
          <a:p>
            <a:pPr lvl="0">
              <a:spcAft>
                <a:spcPts val="1050"/>
              </a:spcAft>
            </a:pPr>
            <a:r>
              <a:rPr lang="en-US" altLang="en-US" sz="1200" b="1" dirty="0">
                <a:solidFill>
                  <a:prstClr val="black"/>
                </a:solidFill>
                <a:latin typeface="Times New Roman" panose="02020603050405020304" pitchFamily="18" charset="0"/>
              </a:rPr>
              <a:t>Step -1 : Reading the image</a:t>
            </a:r>
          </a:p>
          <a:p>
            <a:pPr lvl="0">
              <a:lnSpc>
                <a:spcPts val="1363"/>
              </a:lnSpc>
              <a:spcAft>
                <a:spcPts val="838"/>
              </a:spcAft>
            </a:pPr>
            <a:r>
              <a:rPr lang="en-US" altLang="en-US" sz="1200" dirty="0">
                <a:solidFill>
                  <a:prstClr val="black"/>
                </a:solidFill>
                <a:latin typeface="Times New Roman" panose="02020603050405020304" pitchFamily="18" charset="0"/>
              </a:rPr>
              <a:t>First, we need to read the image containing the Sudoku puzzle. We can use various Python libraries to read an image. Python supports very powerful tools when it comes to image processing. We can read an image using any one of the following libraries:</a:t>
            </a:r>
          </a:p>
          <a:p>
            <a:pPr marL="342900" lvl="0" indent="-342900" algn="just">
              <a:lnSpc>
                <a:spcPts val="1363"/>
              </a:lnSpc>
              <a:buFontTx/>
              <a:buAutoNum type="alphaLcPeriod"/>
            </a:pPr>
            <a:r>
              <a:rPr lang="en-US" altLang="en-US" sz="1200" dirty="0">
                <a:solidFill>
                  <a:prstClr val="black"/>
                </a:solidFill>
                <a:latin typeface="Times New Roman" panose="02020603050405020304" pitchFamily="18" charset="0"/>
              </a:rPr>
              <a:t>Using </a:t>
            </a:r>
            <a:r>
              <a:rPr lang="en-US" altLang="en-US" sz="1200" b="1" dirty="0">
                <a:solidFill>
                  <a:prstClr val="black"/>
                </a:solidFill>
                <a:latin typeface="Times New Roman" panose="02020603050405020304" pitchFamily="18" charset="0"/>
              </a:rPr>
              <a:t>MatplotLib</a:t>
            </a:r>
          </a:p>
          <a:p>
            <a:pPr marL="342900" lvl="0" indent="-342900" algn="just">
              <a:lnSpc>
                <a:spcPts val="1363"/>
              </a:lnSpc>
              <a:buFontTx/>
              <a:buAutoNum type="alphaLcPeriod" startAt="2"/>
            </a:pPr>
            <a:r>
              <a:rPr lang="en-US" altLang="en-US" sz="1200" dirty="0">
                <a:solidFill>
                  <a:prstClr val="black"/>
                </a:solidFill>
                <a:latin typeface="Times New Roman" panose="02020603050405020304" pitchFamily="18" charset="0"/>
              </a:rPr>
              <a:t>Using </a:t>
            </a:r>
            <a:r>
              <a:rPr lang="en-US" altLang="en-US" sz="1200" b="1" dirty="0">
                <a:solidFill>
                  <a:prstClr val="black"/>
                </a:solidFill>
                <a:latin typeface="Times New Roman" panose="02020603050405020304" pitchFamily="18" charset="0"/>
              </a:rPr>
              <a:t>PIL (Python Imaging Library)</a:t>
            </a:r>
          </a:p>
          <a:p>
            <a:pPr marL="342900" lvl="0" indent="-342900" algn="just">
              <a:lnSpc>
                <a:spcPts val="1363"/>
              </a:lnSpc>
              <a:spcAft>
                <a:spcPts val="838"/>
              </a:spcAft>
              <a:buFontTx/>
              <a:buAutoNum type="alphaLcPeriod" startAt="3"/>
            </a:pPr>
            <a:r>
              <a:rPr lang="en-US" altLang="en-US" sz="1200" dirty="0">
                <a:solidFill>
                  <a:prstClr val="black"/>
                </a:solidFill>
                <a:latin typeface="Times New Roman" panose="02020603050405020304" pitchFamily="18" charset="0"/>
              </a:rPr>
              <a:t>Using </a:t>
            </a:r>
            <a:r>
              <a:rPr lang="en-US" altLang="en-US" sz="1200" b="1" dirty="0">
                <a:solidFill>
                  <a:prstClr val="black"/>
                </a:solidFill>
                <a:latin typeface="Times New Roman" panose="02020603050405020304" pitchFamily="18" charset="0"/>
              </a:rPr>
              <a:t>OpenCV (Open Source Computer Vision</a:t>
            </a:r>
            <a:r>
              <a:rPr lang="en-US" altLang="en-US" sz="1200" b="1" dirty="0" smtClean="0">
                <a:solidFill>
                  <a:prstClr val="black"/>
                </a:solidFill>
                <a:latin typeface="Times New Roman" panose="02020603050405020304" pitchFamily="18" charset="0"/>
              </a:rPr>
              <a:t>)</a:t>
            </a:r>
          </a:p>
          <a:p>
            <a:pPr lvl="0" algn="just">
              <a:lnSpc>
                <a:spcPts val="1363"/>
              </a:lnSpc>
              <a:spcAft>
                <a:spcPts val="838"/>
              </a:spcAft>
            </a:pPr>
            <a:endParaRPr lang="en-US" altLang="en-US" sz="1200" b="1" dirty="0">
              <a:solidFill>
                <a:prstClr val="black"/>
              </a:solidFill>
              <a:latin typeface="Times New Roman" panose="02020603050405020304" pitchFamily="18" charset="0"/>
            </a:endParaRPr>
          </a:p>
          <a:p>
            <a:pPr lvl="0">
              <a:spcAft>
                <a:spcPts val="1050"/>
              </a:spcAft>
            </a:pPr>
            <a:r>
              <a:rPr lang="en-US" altLang="en-US" sz="1200" b="1" dirty="0">
                <a:solidFill>
                  <a:prstClr val="black"/>
                </a:solidFill>
                <a:latin typeface="Times New Roman" panose="02020603050405020304" pitchFamily="18" charset="0"/>
              </a:rPr>
              <a:t>Step-2 : Basic image processing</a:t>
            </a:r>
          </a:p>
          <a:p>
            <a:pPr lvl="0">
              <a:lnSpc>
                <a:spcPts val="1363"/>
              </a:lnSpc>
              <a:spcAft>
                <a:spcPts val="838"/>
              </a:spcAft>
            </a:pPr>
            <a:r>
              <a:rPr lang="en-US" altLang="en-US" sz="1200" dirty="0">
                <a:solidFill>
                  <a:prstClr val="black"/>
                </a:solidFill>
                <a:latin typeface="Times New Roman" panose="02020603050405020304" pitchFamily="18" charset="0"/>
              </a:rPr>
              <a:t>We perform the basic image processing task i.e., Thresholding of the image. Thresholding is the simplest method of segmenting image. From a grayscale image, thresholding can be used to create binary images. We use </a:t>
            </a:r>
            <a:r>
              <a:rPr lang="en-US" altLang="en-US" sz="1200" b="1" dirty="0">
                <a:solidFill>
                  <a:prstClr val="black"/>
                </a:solidFill>
                <a:latin typeface="Times New Roman" panose="02020603050405020304" pitchFamily="18" charset="0"/>
              </a:rPr>
              <a:t>Binary Thresholding </a:t>
            </a:r>
            <a:r>
              <a:rPr lang="en-US" altLang="en-US" sz="1200" dirty="0">
                <a:solidFill>
                  <a:prstClr val="black"/>
                </a:solidFill>
                <a:latin typeface="Times New Roman" panose="02020603050405020304" pitchFamily="18" charset="0"/>
              </a:rPr>
              <a:t>in our project to separate background from foreground, i.e., making the background white and foreground (digits and lines) black.</a:t>
            </a:r>
          </a:p>
        </p:txBody>
      </p:sp>
      <p:sp>
        <p:nvSpPr>
          <p:cNvPr id="4" name="Rectangle 3"/>
          <p:cNvSpPr/>
          <p:nvPr/>
        </p:nvSpPr>
        <p:spPr>
          <a:xfrm>
            <a:off x="641443" y="5856831"/>
            <a:ext cx="11276235" cy="1007968"/>
          </a:xfrm>
          <a:prstGeom prst="rect">
            <a:avLst/>
          </a:prstGeom>
        </p:spPr>
        <p:txBody>
          <a:bodyPr wrap="square">
            <a:spAutoFit/>
          </a:bodyPr>
          <a:lstStyle/>
          <a:p>
            <a:pPr lvl="0">
              <a:spcBef>
                <a:spcPts val="1680"/>
              </a:spcBef>
              <a:spcAft>
                <a:spcPts val="840"/>
              </a:spcAft>
              <a:defRPr/>
            </a:pPr>
            <a:r>
              <a:rPr lang="en-US" sz="1200" b="1" dirty="0">
                <a:solidFill>
                  <a:prstClr val="black"/>
                </a:solidFill>
                <a:latin typeface="Times New Roman"/>
              </a:rPr>
              <a:t>Step-3 : Edge Detection</a:t>
            </a:r>
          </a:p>
          <a:p>
            <a:pPr lvl="0" indent="495300">
              <a:lnSpc>
                <a:spcPts val="1488"/>
              </a:lnSpc>
              <a:spcAft>
                <a:spcPts val="420"/>
              </a:spcAft>
              <a:defRPr/>
            </a:pPr>
            <a:r>
              <a:rPr lang="en-US" sz="1200" dirty="0">
                <a:solidFill>
                  <a:prstClr val="black"/>
                </a:solidFill>
                <a:latin typeface="Times New Roman"/>
              </a:rPr>
              <a:t>Edge detection is an image processing technique for finding the boundaries of objects within images. Common edge detection algorithms include Sobel, Canny, Prewitt, Roberts, and fuzzy logic methods. In our project, we use </a:t>
            </a:r>
            <a:r>
              <a:rPr lang="en-US" sz="1200" b="1" dirty="0">
                <a:solidFill>
                  <a:prstClr val="black"/>
                </a:solidFill>
                <a:latin typeface="Times New Roman"/>
              </a:rPr>
              <a:t>Canny Edge Detection Algorithm </a:t>
            </a:r>
            <a:r>
              <a:rPr lang="en-US" sz="1200" dirty="0">
                <a:solidFill>
                  <a:prstClr val="black"/>
                </a:solidFill>
                <a:latin typeface="Times New Roman"/>
              </a:rPr>
              <a:t>to detect edges and remove unwanted edges.</a:t>
            </a:r>
          </a:p>
          <a:p>
            <a:pPr lvl="0" indent="495300">
              <a:lnSpc>
                <a:spcPts val="1488"/>
              </a:lnSpc>
              <a:defRPr/>
            </a:pPr>
            <a:endParaRPr lang="en-US" sz="1200" dirty="0">
              <a:solidFill>
                <a:prstClr val="black"/>
              </a:solidFill>
              <a:latin typeface="Times New Roman"/>
            </a:endParaRPr>
          </a:p>
        </p:txBody>
      </p:sp>
    </p:spTree>
    <p:extLst>
      <p:ext uri="{BB962C8B-B14F-4D97-AF65-F5344CB8AC3E}">
        <p14:creationId xmlns:p14="http://schemas.microsoft.com/office/powerpoint/2010/main" val="2069292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530" y="199989"/>
            <a:ext cx="11470488" cy="2500685"/>
          </a:xfrm>
          <a:prstGeom prst="rect">
            <a:avLst/>
          </a:prstGeom>
        </p:spPr>
        <p:txBody>
          <a:bodyPr wrap="square">
            <a:spAutoFit/>
          </a:bodyPr>
          <a:lstStyle/>
          <a:p>
            <a:pPr lvl="0" algn="just">
              <a:spcAft>
                <a:spcPts val="1050"/>
              </a:spcAft>
              <a:defRPr/>
            </a:pPr>
            <a:r>
              <a:rPr lang="en-US" sz="1200" b="1" dirty="0" smtClean="0">
                <a:solidFill>
                  <a:prstClr val="black"/>
                </a:solidFill>
                <a:latin typeface="Times New Roman"/>
              </a:rPr>
              <a:t>Step-4 </a:t>
            </a:r>
            <a:r>
              <a:rPr lang="en-US" sz="1200" b="1" dirty="0">
                <a:solidFill>
                  <a:prstClr val="black"/>
                </a:solidFill>
                <a:latin typeface="Times New Roman"/>
              </a:rPr>
              <a:t>: Resizing and cropping the image</a:t>
            </a:r>
          </a:p>
          <a:p>
            <a:pPr lvl="0" indent="520700">
              <a:lnSpc>
                <a:spcPts val="1464"/>
              </a:lnSpc>
              <a:spcAft>
                <a:spcPts val="840"/>
              </a:spcAft>
              <a:defRPr/>
            </a:pPr>
            <a:r>
              <a:rPr lang="en-US" sz="1200" dirty="0">
                <a:solidFill>
                  <a:prstClr val="black"/>
                </a:solidFill>
                <a:latin typeface="Times New Roman"/>
              </a:rPr>
              <a:t>We need to resize the image to obtain only the part of the image which we are interested in. Resizing means changing how large an image appears on some output medium, whether printing or on screen. Cropping is the process of removal of unwanted outer areas from an image.</a:t>
            </a:r>
          </a:p>
          <a:p>
            <a:pPr lvl="0" indent="520700">
              <a:lnSpc>
                <a:spcPts val="1464"/>
              </a:lnSpc>
              <a:spcAft>
                <a:spcPts val="840"/>
              </a:spcAft>
              <a:defRPr/>
            </a:pPr>
            <a:r>
              <a:rPr lang="en-US" sz="1200" dirty="0">
                <a:solidFill>
                  <a:prstClr val="black"/>
                </a:solidFill>
                <a:latin typeface="Times New Roman"/>
              </a:rPr>
              <a:t>We use </a:t>
            </a:r>
            <a:r>
              <a:rPr lang="en-US" sz="1200" b="1" dirty="0">
                <a:solidFill>
                  <a:prstClr val="black"/>
                </a:solidFill>
                <a:latin typeface="Times New Roman"/>
              </a:rPr>
              <a:t>Hough Transform </a:t>
            </a:r>
            <a:r>
              <a:rPr lang="en-US" sz="1200" dirty="0">
                <a:solidFill>
                  <a:prstClr val="black"/>
                </a:solidFill>
                <a:latin typeface="Times New Roman"/>
              </a:rPr>
              <a:t>to resize and crop the image. The </a:t>
            </a:r>
            <a:r>
              <a:rPr lang="en-US" sz="1200" b="1" dirty="0">
                <a:solidFill>
                  <a:prstClr val="black"/>
                </a:solidFill>
                <a:latin typeface="Times New Roman"/>
              </a:rPr>
              <a:t>Hough Transform </a:t>
            </a:r>
            <a:r>
              <a:rPr lang="en-US" sz="1200" dirty="0">
                <a:solidFill>
                  <a:prstClr val="black"/>
                </a:solidFill>
                <a:latin typeface="Times New Roman"/>
              </a:rPr>
              <a:t>is a method used in image processing to detect any shape, if that shape can be represented in mathematical form. Hough transform works for line detection using the HoughLine transform method.</a:t>
            </a:r>
          </a:p>
          <a:p>
            <a:pPr lvl="0" algn="just">
              <a:spcBef>
                <a:spcPts val="1470"/>
              </a:spcBef>
              <a:spcAft>
                <a:spcPts val="840"/>
              </a:spcAft>
              <a:defRPr/>
            </a:pPr>
            <a:r>
              <a:rPr lang="en-US" sz="1200" b="1" dirty="0">
                <a:solidFill>
                  <a:prstClr val="black"/>
                </a:solidFill>
                <a:latin typeface="Times New Roman"/>
              </a:rPr>
              <a:t>Step-5 : Slicing the image</a:t>
            </a:r>
          </a:p>
          <a:p>
            <a:pPr lvl="0" indent="520700">
              <a:lnSpc>
                <a:spcPts val="1488"/>
              </a:lnSpc>
              <a:spcAft>
                <a:spcPts val="420"/>
              </a:spcAft>
              <a:defRPr/>
            </a:pPr>
            <a:r>
              <a:rPr lang="en-US" sz="1200" dirty="0">
                <a:solidFill>
                  <a:prstClr val="black"/>
                </a:solidFill>
                <a:latin typeface="Times New Roman"/>
              </a:rPr>
              <a:t>We need to cut the image into smaller parts to get the required information from each part. Slicing is the process of cutting up the image into smaller logical images. We use </a:t>
            </a:r>
            <a:r>
              <a:rPr lang="en-US" sz="1200" b="1" dirty="0">
                <a:solidFill>
                  <a:prstClr val="black"/>
                </a:solidFill>
                <a:latin typeface="Times New Roman"/>
              </a:rPr>
              <a:t>PIL </a:t>
            </a:r>
            <a:r>
              <a:rPr lang="en-US" sz="1200" dirty="0">
                <a:solidFill>
                  <a:prstClr val="black"/>
                </a:solidFill>
                <a:latin typeface="Times New Roman"/>
              </a:rPr>
              <a:t>library of python to slice the image into smaller images.</a:t>
            </a:r>
          </a:p>
          <a:p>
            <a:pPr lvl="0">
              <a:lnSpc>
                <a:spcPts val="1488"/>
              </a:lnSpc>
              <a:defRPr/>
            </a:pPr>
            <a:endParaRPr lang="en-US" sz="1200" dirty="0">
              <a:solidFill>
                <a:prstClr val="black"/>
              </a:solidFill>
              <a:latin typeface="Times New Roman"/>
            </a:endParaRPr>
          </a:p>
        </p:txBody>
      </p:sp>
      <p:sp>
        <p:nvSpPr>
          <p:cNvPr id="4" name="Rectangle 3"/>
          <p:cNvSpPr/>
          <p:nvPr/>
        </p:nvSpPr>
        <p:spPr>
          <a:xfrm>
            <a:off x="307530" y="2508366"/>
            <a:ext cx="11470488" cy="3408625"/>
          </a:xfrm>
          <a:prstGeom prst="rect">
            <a:avLst/>
          </a:prstGeom>
        </p:spPr>
        <p:txBody>
          <a:bodyPr wrap="square">
            <a:spAutoFit/>
          </a:bodyPr>
          <a:lstStyle/>
          <a:p>
            <a:pPr lvl="0" algn="just">
              <a:spcBef>
                <a:spcPts val="2520"/>
              </a:spcBef>
              <a:spcAft>
                <a:spcPts val="840"/>
              </a:spcAft>
              <a:defRPr/>
            </a:pPr>
            <a:r>
              <a:rPr lang="en-US" sz="1200" b="1" dirty="0">
                <a:solidFill>
                  <a:prstClr val="black"/>
                </a:solidFill>
                <a:latin typeface="Times New Roman"/>
              </a:rPr>
              <a:t>Step-6 : Recognizing the digits from each slice</a:t>
            </a:r>
          </a:p>
          <a:p>
            <a:pPr lvl="0" indent="520700">
              <a:spcAft>
                <a:spcPts val="840"/>
              </a:spcAft>
              <a:defRPr/>
            </a:pPr>
            <a:r>
              <a:rPr lang="en-US" sz="1200" dirty="0">
                <a:solidFill>
                  <a:prstClr val="black"/>
                </a:solidFill>
                <a:latin typeface="Times New Roman"/>
              </a:rPr>
              <a:t>After slicing, we need to recognize the digits present in each slice of the image. We use </a:t>
            </a:r>
            <a:r>
              <a:rPr lang="en-US" sz="1200" b="1" dirty="0">
                <a:solidFill>
                  <a:prstClr val="black"/>
                </a:solidFill>
                <a:latin typeface="Times New Roman"/>
              </a:rPr>
              <a:t>Tesseract OCR Engine </a:t>
            </a:r>
            <a:r>
              <a:rPr lang="en-US" sz="1200" dirty="0">
                <a:solidFill>
                  <a:prstClr val="black"/>
                </a:solidFill>
                <a:latin typeface="Times New Roman"/>
              </a:rPr>
              <a:t>to recognize the digits in each slice. Tesseract is an open source optical character recognition (OCR) engine originally developed at HewlettPackard between 1985 and 1995. Since HP had independently-developed page layout analysis technology that was used in products, (and therefore not released for open-source) Tesseract never needed its own page layout analysis. Tesseract therefore assumes that its input is a binary image.</a:t>
            </a:r>
          </a:p>
          <a:p>
            <a:pPr lvl="0" algn="just">
              <a:spcBef>
                <a:spcPts val="1470"/>
              </a:spcBef>
              <a:spcAft>
                <a:spcPts val="840"/>
              </a:spcAft>
              <a:defRPr/>
            </a:pPr>
            <a:r>
              <a:rPr lang="en-US" sz="1200" b="1" dirty="0">
                <a:solidFill>
                  <a:prstClr val="black"/>
                </a:solidFill>
                <a:latin typeface="Times New Roman"/>
              </a:rPr>
              <a:t>Step-7 : Solving the sudoku puzzle</a:t>
            </a:r>
          </a:p>
          <a:p>
            <a:pPr lvl="0" indent="520700">
              <a:lnSpc>
                <a:spcPts val="1488"/>
              </a:lnSpc>
              <a:spcAft>
                <a:spcPts val="1470"/>
              </a:spcAft>
              <a:defRPr/>
            </a:pPr>
            <a:r>
              <a:rPr lang="en-US" sz="1200" dirty="0">
                <a:solidFill>
                  <a:prstClr val="black"/>
                </a:solidFill>
                <a:latin typeface="Times New Roman"/>
              </a:rPr>
              <a:t>After recognizing the digits of the puzzle, we need to solve the sudoku puzzle. We solve it using </a:t>
            </a:r>
            <a:r>
              <a:rPr lang="en-US" sz="1200" b="1" dirty="0">
                <a:solidFill>
                  <a:prstClr val="black"/>
                </a:solidFill>
                <a:latin typeface="Times New Roman"/>
              </a:rPr>
              <a:t>Backtracking </a:t>
            </a:r>
            <a:r>
              <a:rPr lang="en-US" sz="1200" dirty="0">
                <a:solidFill>
                  <a:prstClr val="black"/>
                </a:solidFill>
                <a:latin typeface="Times New Roman"/>
              </a:rPr>
              <a:t>approach. Backtracking is an algorithmic - technique for solving problems recursively by trying to build a solution incrementally, one piece at a time, removing those solutions that fail to satisfy the constraints of the problem at any point of time.</a:t>
            </a:r>
          </a:p>
          <a:p>
            <a:pPr lvl="0" algn="just">
              <a:spcAft>
                <a:spcPts val="1050"/>
              </a:spcAft>
              <a:defRPr/>
            </a:pPr>
            <a:r>
              <a:rPr lang="en-US" sz="1200" b="1" dirty="0">
                <a:solidFill>
                  <a:prstClr val="black"/>
                </a:solidFill>
                <a:latin typeface="Times New Roman"/>
              </a:rPr>
              <a:t>Step-8 : Projecting back the result</a:t>
            </a:r>
          </a:p>
          <a:p>
            <a:pPr lvl="0" indent="520700">
              <a:spcAft>
                <a:spcPts val="420"/>
              </a:spcAft>
              <a:defRPr/>
            </a:pPr>
            <a:r>
              <a:rPr lang="en-US" sz="1200" dirty="0">
                <a:solidFill>
                  <a:prstClr val="black"/>
                </a:solidFill>
                <a:latin typeface="Times New Roman"/>
              </a:rPr>
              <a:t>After solving the puzzle completely, we need to print or project the result back to the </a:t>
            </a:r>
            <a:r>
              <a:rPr lang="en-US" sz="1200" dirty="0" err="1">
                <a:solidFill>
                  <a:prstClr val="black"/>
                </a:solidFill>
                <a:latin typeface="Times New Roman"/>
              </a:rPr>
              <a:t>user.We</a:t>
            </a:r>
            <a:r>
              <a:rPr lang="en-US" sz="1200" dirty="0">
                <a:solidFill>
                  <a:prstClr val="black"/>
                </a:solidFill>
                <a:latin typeface="Times New Roman"/>
              </a:rPr>
              <a:t> project back the result in a browser window using the concept of </a:t>
            </a:r>
            <a:r>
              <a:rPr lang="en-US" sz="1200" b="1" dirty="0">
                <a:solidFill>
                  <a:prstClr val="black"/>
                </a:solidFill>
                <a:latin typeface="Times New Roman"/>
              </a:rPr>
              <a:t>HTML </a:t>
            </a:r>
            <a:r>
              <a:rPr lang="en-US" sz="1200" dirty="0">
                <a:solidFill>
                  <a:prstClr val="black"/>
                </a:solidFill>
                <a:latin typeface="Times New Roman"/>
              </a:rPr>
              <a:t>and </a:t>
            </a:r>
            <a:r>
              <a:rPr lang="en-US" sz="1200" b="1" dirty="0">
                <a:solidFill>
                  <a:prstClr val="black"/>
                </a:solidFill>
                <a:latin typeface="Times New Roman"/>
              </a:rPr>
              <a:t>CSS</a:t>
            </a:r>
            <a:r>
              <a:rPr lang="en-US" sz="1200" dirty="0">
                <a:solidFill>
                  <a:prstClr val="black"/>
                </a:solidFill>
                <a:latin typeface="Times New Roman"/>
              </a:rPr>
              <a:t>.</a:t>
            </a:r>
          </a:p>
          <a:p>
            <a:pPr lvl="0">
              <a:lnSpc>
                <a:spcPts val="1488"/>
              </a:lnSpc>
              <a:spcAft>
                <a:spcPts val="1470"/>
              </a:spcAft>
              <a:defRPr/>
            </a:pPr>
            <a:endParaRPr lang="en-US" sz="1200" dirty="0">
              <a:solidFill>
                <a:prstClr val="black"/>
              </a:solidFill>
              <a:latin typeface="Times New Roman"/>
            </a:endParaRPr>
          </a:p>
        </p:txBody>
      </p:sp>
    </p:spTree>
    <p:extLst>
      <p:ext uri="{BB962C8B-B14F-4D97-AF65-F5344CB8AC3E}">
        <p14:creationId xmlns:p14="http://schemas.microsoft.com/office/powerpoint/2010/main" val="490821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6124</Words>
  <Application>Microsoft Office PowerPoint</Application>
  <PresentationFormat>Widescreen</PresentationFormat>
  <Paragraphs>271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 works as follows:  Step-1 : Reading the original image which contains the Sudoku puzzle. </vt:lpstr>
      <vt:lpstr>Step-3 : The grayscaled image is then made to undergo Thresholding. The threshold value is kept as 40 and the maximum value of the pixel generally is 255. The pixel values above 40 are set to the highest value i.e., 255, and the pixel values below 40 are set to 0.</vt:lpstr>
      <vt:lpstr>Step-5 : The Hough Transform detects the individual boxes in each 3x3 grids and we slice the individual boxes to get a total of 81 boxes. Each box contains one value present in the Sudoku puzzle. The empty image boxes do not contain any value.</vt:lpstr>
      <vt:lpstr>Step-7 : The sudoku puzzle is then solved by reading the digits stored in the text file using Backtracking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Kirthan M</dc:creator>
  <cp:lastModifiedBy>Kirthan M</cp:lastModifiedBy>
  <cp:revision>102</cp:revision>
  <dcterms:created xsi:type="dcterms:W3CDTF">2020-04-25T06:31:44Z</dcterms:created>
  <dcterms:modified xsi:type="dcterms:W3CDTF">2020-04-25T10:48:13Z</dcterms:modified>
</cp:coreProperties>
</file>