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0" r:id="rId4"/>
    <p:sldId id="290" r:id="rId5"/>
    <p:sldId id="291" r:id="rId6"/>
    <p:sldId id="292" r:id="rId7"/>
    <p:sldId id="263" r:id="rId8"/>
    <p:sldId id="280" r:id="rId9"/>
    <p:sldId id="281" r:id="rId10"/>
    <p:sldId id="282" r:id="rId11"/>
    <p:sldId id="284" r:id="rId12"/>
    <p:sldId id="286" r:id="rId13"/>
    <p:sldId id="287" r:id="rId14"/>
    <p:sldId id="288" r:id="rId15"/>
    <p:sldId id="289" r:id="rId16"/>
    <p:sldId id="279" r:id="rId17"/>
    <p:sldId id="283" r:id="rId18"/>
    <p:sldId id="285" r:id="rId19"/>
    <p:sldId id="264" r:id="rId20"/>
    <p:sldId id="273" r:id="rId21"/>
    <p:sldId id="267" r:id="rId22"/>
    <p:sldId id="278" r:id="rId23"/>
    <p:sldId id="268" r:id="rId24"/>
    <p:sldId id="266" r:id="rId25"/>
    <p:sldId id="274" r:id="rId26"/>
    <p:sldId id="259" r:id="rId27"/>
    <p:sldId id="269" r:id="rId28"/>
    <p:sldId id="27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FEC46D-0AAD-BA40-82FE-92C206D98F1F}">
          <p14:sldIdLst>
            <p14:sldId id="256"/>
            <p14:sldId id="257"/>
            <p14:sldId id="260"/>
            <p14:sldId id="290"/>
            <p14:sldId id="291"/>
            <p14:sldId id="292"/>
            <p14:sldId id="263"/>
            <p14:sldId id="280"/>
            <p14:sldId id="281"/>
            <p14:sldId id="282"/>
            <p14:sldId id="284"/>
            <p14:sldId id="286"/>
            <p14:sldId id="287"/>
            <p14:sldId id="288"/>
            <p14:sldId id="289"/>
            <p14:sldId id="279"/>
            <p14:sldId id="283"/>
            <p14:sldId id="285"/>
            <p14:sldId id="264"/>
            <p14:sldId id="273"/>
            <p14:sldId id="267"/>
            <p14:sldId id="278"/>
            <p14:sldId id="268"/>
            <p14:sldId id="266"/>
            <p14:sldId id="274"/>
            <p14:sldId id="259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67"/>
    <p:restoredTop sz="94690"/>
  </p:normalViewPr>
  <p:slideViewPr>
    <p:cSldViewPr snapToGrid="0">
      <p:cViewPr>
        <p:scale>
          <a:sx n="80" d="100"/>
          <a:sy n="80" d="100"/>
        </p:scale>
        <p:origin x="29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574-4C1E-AA96-1212C819A9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9880176"/>
        <c:axId val="785965952"/>
      </c:barChart>
      <c:catAx>
        <c:axId val="809880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965952"/>
        <c:crosses val="autoZero"/>
        <c:auto val="1"/>
        <c:lblAlgn val="ctr"/>
        <c:lblOffset val="100"/>
        <c:noMultiLvlLbl val="0"/>
      </c:catAx>
      <c:valAx>
        <c:axId val="78596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880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945-408F-9A57-2E0296F73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945-408F-9A57-2E0296F73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9918704"/>
        <c:axId val="809921184"/>
      </c:barChart>
      <c:catAx>
        <c:axId val="80991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921184"/>
        <c:crosses val="autoZero"/>
        <c:auto val="1"/>
        <c:lblAlgn val="ctr"/>
        <c:lblOffset val="100"/>
        <c:noMultiLvlLbl val="0"/>
      </c:catAx>
      <c:valAx>
        <c:axId val="80992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918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28A-4F8F-B9A2-C042019502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28A-4F8F-B9A2-C042019502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09954880"/>
        <c:axId val="809957632"/>
      </c:barChart>
      <c:catAx>
        <c:axId val="80995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957632"/>
        <c:crosses val="autoZero"/>
        <c:auto val="1"/>
        <c:lblAlgn val="ctr"/>
        <c:lblOffset val="100"/>
        <c:noMultiLvlLbl val="0"/>
      </c:catAx>
      <c:valAx>
        <c:axId val="80995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95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2011.0</c:v>
                </c:pt>
                <c:pt idx="1">
                  <c:v>2012.0</c:v>
                </c:pt>
                <c:pt idx="2">
                  <c:v>2013.0</c:v>
                </c:pt>
                <c:pt idx="3">
                  <c:v>2014.0</c:v>
                </c:pt>
                <c:pt idx="4">
                  <c:v>2015.0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5.0</c:v>
                </c:pt>
                <c:pt idx="1">
                  <c:v>15.0</c:v>
                </c:pt>
                <c:pt idx="2">
                  <c:v>25.0</c:v>
                </c:pt>
                <c:pt idx="3">
                  <c:v>20.0</c:v>
                </c:pt>
                <c:pt idx="4">
                  <c:v>35.0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632-4F18-BEF5-FF7CD9322D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9595536"/>
        <c:axId val="807781088"/>
      </c:barChart>
      <c:catAx>
        <c:axId val="80959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7781088"/>
        <c:crosses val="autoZero"/>
        <c:auto val="1"/>
        <c:lblAlgn val="ctr"/>
        <c:lblOffset val="100"/>
        <c:noMultiLvlLbl val="0"/>
      </c:catAx>
      <c:valAx>
        <c:axId val="807781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595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276DBA-18D6-5142-BC9B-19B52683A50A}" type="doc">
      <dgm:prSet loTypeId="urn:microsoft.com/office/officeart/2005/8/layout/process1" loCatId="" qsTypeId="urn:microsoft.com/office/officeart/2005/8/quickstyle/simple1" qsCatId="simple" csTypeId="urn:microsoft.com/office/officeart/2005/8/colors/accent5_2" csCatId="accent5" phldr="1"/>
      <dgm:spPr/>
    </dgm:pt>
    <dgm:pt modelId="{8A585EA5-1DB3-F94E-9988-0DD18ACE2C09}">
      <dgm:prSet phldrT="[Text]"/>
      <dgm:spPr/>
      <dgm:t>
        <a:bodyPr/>
        <a:lstStyle/>
        <a:p>
          <a:r>
            <a:rPr lang="en-US"/>
            <a:t>Preprocess images</a:t>
          </a:r>
        </a:p>
      </dgm:t>
    </dgm:pt>
    <dgm:pt modelId="{23856A7E-64B2-BC48-BB11-13546CF10149}" type="parTrans" cxnId="{405DF7E3-E322-E741-BD67-122C97335B6B}">
      <dgm:prSet/>
      <dgm:spPr/>
      <dgm:t>
        <a:bodyPr/>
        <a:lstStyle/>
        <a:p>
          <a:endParaRPr lang="en-US"/>
        </a:p>
      </dgm:t>
    </dgm:pt>
    <dgm:pt modelId="{10AB977B-F41E-7641-BA75-7ECBF1B7A070}" type="sibTrans" cxnId="{405DF7E3-E322-E741-BD67-122C97335B6B}">
      <dgm:prSet/>
      <dgm:spPr/>
      <dgm:t>
        <a:bodyPr/>
        <a:lstStyle/>
        <a:p>
          <a:endParaRPr lang="en-US"/>
        </a:p>
      </dgm:t>
    </dgm:pt>
    <dgm:pt modelId="{1E4EA41D-964D-0441-A4EF-DBF3963BD33B}">
      <dgm:prSet phldrT="[Text]"/>
      <dgm:spPr/>
      <dgm:t>
        <a:bodyPr/>
        <a:lstStyle/>
        <a:p>
          <a:r>
            <a:rPr lang="en-US"/>
            <a:t>Feed images to CNN</a:t>
          </a:r>
        </a:p>
      </dgm:t>
    </dgm:pt>
    <dgm:pt modelId="{322F7374-2678-7F43-A85F-C70226E028E5}" type="parTrans" cxnId="{FFD9E14C-B0A3-804B-822D-D1FC792908A1}">
      <dgm:prSet/>
      <dgm:spPr/>
      <dgm:t>
        <a:bodyPr/>
        <a:lstStyle/>
        <a:p>
          <a:endParaRPr lang="en-US"/>
        </a:p>
      </dgm:t>
    </dgm:pt>
    <dgm:pt modelId="{AB12E221-2DFA-4449-B4F2-410D161972B2}" type="sibTrans" cxnId="{FFD9E14C-B0A3-804B-822D-D1FC792908A1}">
      <dgm:prSet/>
      <dgm:spPr/>
      <dgm:t>
        <a:bodyPr/>
        <a:lstStyle/>
        <a:p>
          <a:endParaRPr lang="en-US"/>
        </a:p>
      </dgm:t>
    </dgm:pt>
    <dgm:pt modelId="{754D2E8D-8B2A-C948-9F96-FF30A49D33D9}">
      <dgm:prSet phldrT="[Text]"/>
      <dgm:spPr/>
      <dgm:t>
        <a:bodyPr/>
        <a:lstStyle/>
        <a:p>
          <a:r>
            <a:rPr lang="en-US"/>
            <a:t>Classify images into chart category</a:t>
          </a:r>
        </a:p>
      </dgm:t>
    </dgm:pt>
    <dgm:pt modelId="{6CE1575F-AB30-B440-89CB-E7D1B9C293C8}" type="parTrans" cxnId="{F51BD597-9C54-E342-A1ED-F380AD0D7DD7}">
      <dgm:prSet/>
      <dgm:spPr/>
      <dgm:t>
        <a:bodyPr/>
        <a:lstStyle/>
        <a:p>
          <a:endParaRPr lang="en-US"/>
        </a:p>
      </dgm:t>
    </dgm:pt>
    <dgm:pt modelId="{1D50029B-DAF2-5941-833F-51C9D8794C44}" type="sibTrans" cxnId="{F51BD597-9C54-E342-A1ED-F380AD0D7DD7}">
      <dgm:prSet/>
      <dgm:spPr/>
      <dgm:t>
        <a:bodyPr/>
        <a:lstStyle/>
        <a:p>
          <a:endParaRPr lang="en-US"/>
        </a:p>
      </dgm:t>
    </dgm:pt>
    <dgm:pt modelId="{262449BF-6C79-1248-A1F0-8E59A8AB230D}">
      <dgm:prSet/>
      <dgm:spPr/>
      <dgm:t>
        <a:bodyPr/>
        <a:lstStyle/>
        <a:p>
          <a:r>
            <a:rPr lang="en-US"/>
            <a:t>Extract information from charts</a:t>
          </a:r>
        </a:p>
      </dgm:t>
    </dgm:pt>
    <dgm:pt modelId="{FBD9E1DB-C162-CD42-8F87-B2231A5FD357}" type="parTrans" cxnId="{EA7938A9-745E-564F-B16F-0FD6B4F850BF}">
      <dgm:prSet/>
      <dgm:spPr/>
      <dgm:t>
        <a:bodyPr/>
        <a:lstStyle/>
        <a:p>
          <a:endParaRPr lang="en-US"/>
        </a:p>
      </dgm:t>
    </dgm:pt>
    <dgm:pt modelId="{76D556AE-8912-9B4A-8F3C-D0659DDD93F4}" type="sibTrans" cxnId="{EA7938A9-745E-564F-B16F-0FD6B4F850BF}">
      <dgm:prSet/>
      <dgm:spPr/>
      <dgm:t>
        <a:bodyPr/>
        <a:lstStyle/>
        <a:p>
          <a:endParaRPr lang="en-US"/>
        </a:p>
      </dgm:t>
    </dgm:pt>
    <dgm:pt modelId="{A37A1F3D-E947-D14E-8DFE-F121F02D53DD}">
      <dgm:prSet/>
      <dgm:spPr/>
      <dgm:t>
        <a:bodyPr/>
        <a:lstStyle/>
        <a:p>
          <a:r>
            <a:rPr lang="en-US"/>
            <a:t>Display text</a:t>
          </a:r>
        </a:p>
      </dgm:t>
    </dgm:pt>
    <dgm:pt modelId="{6CA3F146-7B69-7D40-B851-D0CFC4E7E443}" type="parTrans" cxnId="{BC64C039-0187-594D-B5B9-0FC8C7084E1D}">
      <dgm:prSet/>
      <dgm:spPr/>
      <dgm:t>
        <a:bodyPr/>
        <a:lstStyle/>
        <a:p>
          <a:endParaRPr lang="en-US"/>
        </a:p>
      </dgm:t>
    </dgm:pt>
    <dgm:pt modelId="{1D050C1E-CAA0-0B48-8C3C-EAB7C8513E60}" type="sibTrans" cxnId="{BC64C039-0187-594D-B5B9-0FC8C7084E1D}">
      <dgm:prSet/>
      <dgm:spPr/>
      <dgm:t>
        <a:bodyPr/>
        <a:lstStyle/>
        <a:p>
          <a:endParaRPr lang="en-US"/>
        </a:p>
      </dgm:t>
    </dgm:pt>
    <dgm:pt modelId="{F244E82F-45FB-3442-88D3-988369C64BDF}" type="pres">
      <dgm:prSet presAssocID="{6C276DBA-18D6-5142-BC9B-19B52683A50A}" presName="Name0" presStyleCnt="0">
        <dgm:presLayoutVars>
          <dgm:dir/>
          <dgm:resizeHandles val="exact"/>
        </dgm:presLayoutVars>
      </dgm:prSet>
      <dgm:spPr/>
    </dgm:pt>
    <dgm:pt modelId="{F1CE206B-E810-6B44-91CF-D926838810FE}" type="pres">
      <dgm:prSet presAssocID="{8A585EA5-1DB3-F94E-9988-0DD18ACE2C0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FF118C-4BB1-7E4B-8F88-8E925028C12A}" type="pres">
      <dgm:prSet presAssocID="{10AB977B-F41E-7641-BA75-7ECBF1B7A070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658707A-B358-6E4F-BE8D-E4EF62682B38}" type="pres">
      <dgm:prSet presAssocID="{10AB977B-F41E-7641-BA75-7ECBF1B7A07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01EA030-A9F4-7D45-8D4A-E839A77CDB9D}" type="pres">
      <dgm:prSet presAssocID="{1E4EA41D-964D-0441-A4EF-DBF3963BD33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D2F0C-AA7D-6B4D-904A-6F63C616FCDA}" type="pres">
      <dgm:prSet presAssocID="{AB12E221-2DFA-4449-B4F2-410D161972B2}" presName="sibTrans" presStyleLbl="sibTrans2D1" presStyleIdx="1" presStyleCnt="4"/>
      <dgm:spPr/>
      <dgm:t>
        <a:bodyPr/>
        <a:lstStyle/>
        <a:p>
          <a:endParaRPr lang="en-US"/>
        </a:p>
      </dgm:t>
    </dgm:pt>
    <dgm:pt modelId="{50D7B5BB-01A6-7B44-833A-4F55647415F5}" type="pres">
      <dgm:prSet presAssocID="{AB12E221-2DFA-4449-B4F2-410D161972B2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33728AA5-4AA4-2340-A0F8-A4D4CEF204EC}" type="pres">
      <dgm:prSet presAssocID="{754D2E8D-8B2A-C948-9F96-FF30A49D33D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D88A70-0D26-5D41-BCE0-62155CA8FC91}" type="pres">
      <dgm:prSet presAssocID="{1D50029B-DAF2-5941-833F-51C9D8794C44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D400A7C-5F6C-2943-86D0-2AE8661668B0}" type="pres">
      <dgm:prSet presAssocID="{1D50029B-DAF2-5941-833F-51C9D8794C44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268D9C3-308A-584A-A571-659D57474DFB}" type="pres">
      <dgm:prSet presAssocID="{262449BF-6C79-1248-A1F0-8E59A8AB230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829E9-5D93-AA45-BE3B-85A4B0183CFA}" type="pres">
      <dgm:prSet presAssocID="{76D556AE-8912-9B4A-8F3C-D0659DDD93F4}" presName="sibTrans" presStyleLbl="sibTrans2D1" presStyleIdx="3" presStyleCnt="4"/>
      <dgm:spPr/>
      <dgm:t>
        <a:bodyPr/>
        <a:lstStyle/>
        <a:p>
          <a:endParaRPr lang="en-US"/>
        </a:p>
      </dgm:t>
    </dgm:pt>
    <dgm:pt modelId="{B75B14B8-06A7-204A-BE6E-5E6C89468DA8}" type="pres">
      <dgm:prSet presAssocID="{76D556AE-8912-9B4A-8F3C-D0659DDD93F4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08D5C17C-00D4-B74F-81EB-385A99D2514D}" type="pres">
      <dgm:prSet presAssocID="{A37A1F3D-E947-D14E-8DFE-F121F02D53D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D9E14C-B0A3-804B-822D-D1FC792908A1}" srcId="{6C276DBA-18D6-5142-BC9B-19B52683A50A}" destId="{1E4EA41D-964D-0441-A4EF-DBF3963BD33B}" srcOrd="1" destOrd="0" parTransId="{322F7374-2678-7F43-A85F-C70226E028E5}" sibTransId="{AB12E221-2DFA-4449-B4F2-410D161972B2}"/>
    <dgm:cxn modelId="{EA7938A9-745E-564F-B16F-0FD6B4F850BF}" srcId="{6C276DBA-18D6-5142-BC9B-19B52683A50A}" destId="{262449BF-6C79-1248-A1F0-8E59A8AB230D}" srcOrd="3" destOrd="0" parTransId="{FBD9E1DB-C162-CD42-8F87-B2231A5FD357}" sibTransId="{76D556AE-8912-9B4A-8F3C-D0659DDD93F4}"/>
    <dgm:cxn modelId="{16F21F5D-7BCB-3A4C-870B-F6651A0547D5}" type="presOf" srcId="{1E4EA41D-964D-0441-A4EF-DBF3963BD33B}" destId="{A01EA030-A9F4-7D45-8D4A-E839A77CDB9D}" srcOrd="0" destOrd="0" presId="urn:microsoft.com/office/officeart/2005/8/layout/process1"/>
    <dgm:cxn modelId="{380F9485-D4CC-CE43-A22F-2A4BF2A3BD99}" type="presOf" srcId="{6C276DBA-18D6-5142-BC9B-19B52683A50A}" destId="{F244E82F-45FB-3442-88D3-988369C64BDF}" srcOrd="0" destOrd="0" presId="urn:microsoft.com/office/officeart/2005/8/layout/process1"/>
    <dgm:cxn modelId="{3D2FF647-9728-E947-A38D-D6390B6C7FEB}" type="presOf" srcId="{754D2E8D-8B2A-C948-9F96-FF30A49D33D9}" destId="{33728AA5-4AA4-2340-A0F8-A4D4CEF204EC}" srcOrd="0" destOrd="0" presId="urn:microsoft.com/office/officeart/2005/8/layout/process1"/>
    <dgm:cxn modelId="{28126C32-9DB0-7046-A259-C75B5BFBA2CA}" type="presOf" srcId="{10AB977B-F41E-7641-BA75-7ECBF1B7A070}" destId="{D2FF118C-4BB1-7E4B-8F88-8E925028C12A}" srcOrd="0" destOrd="0" presId="urn:microsoft.com/office/officeart/2005/8/layout/process1"/>
    <dgm:cxn modelId="{156083EA-2BF1-404D-89A5-081992B1B935}" type="presOf" srcId="{AB12E221-2DFA-4449-B4F2-410D161972B2}" destId="{F6ED2F0C-AA7D-6B4D-904A-6F63C616FCDA}" srcOrd="0" destOrd="0" presId="urn:microsoft.com/office/officeart/2005/8/layout/process1"/>
    <dgm:cxn modelId="{7BFEE96E-BBA1-A847-8158-3C78824499DF}" type="presOf" srcId="{1D50029B-DAF2-5941-833F-51C9D8794C44}" destId="{BD400A7C-5F6C-2943-86D0-2AE8661668B0}" srcOrd="1" destOrd="0" presId="urn:microsoft.com/office/officeart/2005/8/layout/process1"/>
    <dgm:cxn modelId="{90295491-0C5B-6F45-9079-1AC0BB708AC7}" type="presOf" srcId="{76D556AE-8912-9B4A-8F3C-D0659DDD93F4}" destId="{4F4829E9-5D93-AA45-BE3B-85A4B0183CFA}" srcOrd="0" destOrd="0" presId="urn:microsoft.com/office/officeart/2005/8/layout/process1"/>
    <dgm:cxn modelId="{F51BD597-9C54-E342-A1ED-F380AD0D7DD7}" srcId="{6C276DBA-18D6-5142-BC9B-19B52683A50A}" destId="{754D2E8D-8B2A-C948-9F96-FF30A49D33D9}" srcOrd="2" destOrd="0" parTransId="{6CE1575F-AB30-B440-89CB-E7D1B9C293C8}" sibTransId="{1D50029B-DAF2-5941-833F-51C9D8794C44}"/>
    <dgm:cxn modelId="{405DF7E3-E322-E741-BD67-122C97335B6B}" srcId="{6C276DBA-18D6-5142-BC9B-19B52683A50A}" destId="{8A585EA5-1DB3-F94E-9988-0DD18ACE2C09}" srcOrd="0" destOrd="0" parTransId="{23856A7E-64B2-BC48-BB11-13546CF10149}" sibTransId="{10AB977B-F41E-7641-BA75-7ECBF1B7A070}"/>
    <dgm:cxn modelId="{1468CD06-5581-5D42-B4D2-18E863346C73}" type="presOf" srcId="{76D556AE-8912-9B4A-8F3C-D0659DDD93F4}" destId="{B75B14B8-06A7-204A-BE6E-5E6C89468DA8}" srcOrd="1" destOrd="0" presId="urn:microsoft.com/office/officeart/2005/8/layout/process1"/>
    <dgm:cxn modelId="{005FDDDD-5E86-3741-BA5C-10684D5C2AB9}" type="presOf" srcId="{262449BF-6C79-1248-A1F0-8E59A8AB230D}" destId="{2268D9C3-308A-584A-A571-659D57474DFB}" srcOrd="0" destOrd="0" presId="urn:microsoft.com/office/officeart/2005/8/layout/process1"/>
    <dgm:cxn modelId="{BC64C039-0187-594D-B5B9-0FC8C7084E1D}" srcId="{6C276DBA-18D6-5142-BC9B-19B52683A50A}" destId="{A37A1F3D-E947-D14E-8DFE-F121F02D53DD}" srcOrd="4" destOrd="0" parTransId="{6CA3F146-7B69-7D40-B851-D0CFC4E7E443}" sibTransId="{1D050C1E-CAA0-0B48-8C3C-EAB7C8513E60}"/>
    <dgm:cxn modelId="{F513B558-BCFD-6640-BE17-7AFFF51FBBB3}" type="presOf" srcId="{A37A1F3D-E947-D14E-8DFE-F121F02D53DD}" destId="{08D5C17C-00D4-B74F-81EB-385A99D2514D}" srcOrd="0" destOrd="0" presId="urn:microsoft.com/office/officeart/2005/8/layout/process1"/>
    <dgm:cxn modelId="{0794A582-F3C0-E842-90DF-ACECA01B5646}" type="presOf" srcId="{10AB977B-F41E-7641-BA75-7ECBF1B7A070}" destId="{E658707A-B358-6E4F-BE8D-E4EF62682B38}" srcOrd="1" destOrd="0" presId="urn:microsoft.com/office/officeart/2005/8/layout/process1"/>
    <dgm:cxn modelId="{EC7C3A53-DC0A-5A41-8CB6-A0B811BDB335}" type="presOf" srcId="{1D50029B-DAF2-5941-833F-51C9D8794C44}" destId="{D3D88A70-0D26-5D41-BCE0-62155CA8FC91}" srcOrd="0" destOrd="0" presId="urn:microsoft.com/office/officeart/2005/8/layout/process1"/>
    <dgm:cxn modelId="{F2206069-A800-944A-9704-F0D48AE76500}" type="presOf" srcId="{8A585EA5-1DB3-F94E-9988-0DD18ACE2C09}" destId="{F1CE206B-E810-6B44-91CF-D926838810FE}" srcOrd="0" destOrd="0" presId="urn:microsoft.com/office/officeart/2005/8/layout/process1"/>
    <dgm:cxn modelId="{55327BFA-26E9-AF48-89B0-BB5ADBEC181D}" type="presOf" srcId="{AB12E221-2DFA-4449-B4F2-410D161972B2}" destId="{50D7B5BB-01A6-7B44-833A-4F55647415F5}" srcOrd="1" destOrd="0" presId="urn:microsoft.com/office/officeart/2005/8/layout/process1"/>
    <dgm:cxn modelId="{5AF67BA4-4F80-634D-A39A-9DA1C543DD19}" type="presParOf" srcId="{F244E82F-45FB-3442-88D3-988369C64BDF}" destId="{F1CE206B-E810-6B44-91CF-D926838810FE}" srcOrd="0" destOrd="0" presId="urn:microsoft.com/office/officeart/2005/8/layout/process1"/>
    <dgm:cxn modelId="{FFF74E5C-E029-6C4E-AC45-C45833F68AF5}" type="presParOf" srcId="{F244E82F-45FB-3442-88D3-988369C64BDF}" destId="{D2FF118C-4BB1-7E4B-8F88-8E925028C12A}" srcOrd="1" destOrd="0" presId="urn:microsoft.com/office/officeart/2005/8/layout/process1"/>
    <dgm:cxn modelId="{AF97ECA0-D79C-5544-9E92-F78F023B1946}" type="presParOf" srcId="{D2FF118C-4BB1-7E4B-8F88-8E925028C12A}" destId="{E658707A-B358-6E4F-BE8D-E4EF62682B38}" srcOrd="0" destOrd="0" presId="urn:microsoft.com/office/officeart/2005/8/layout/process1"/>
    <dgm:cxn modelId="{72893B5F-7981-DB42-9ADD-83A47C64C6AD}" type="presParOf" srcId="{F244E82F-45FB-3442-88D3-988369C64BDF}" destId="{A01EA030-A9F4-7D45-8D4A-E839A77CDB9D}" srcOrd="2" destOrd="0" presId="urn:microsoft.com/office/officeart/2005/8/layout/process1"/>
    <dgm:cxn modelId="{2E33DA0B-3AB1-7A4C-9A28-D2BB3E45D233}" type="presParOf" srcId="{F244E82F-45FB-3442-88D3-988369C64BDF}" destId="{F6ED2F0C-AA7D-6B4D-904A-6F63C616FCDA}" srcOrd="3" destOrd="0" presId="urn:microsoft.com/office/officeart/2005/8/layout/process1"/>
    <dgm:cxn modelId="{264CC8DF-8D29-234F-904E-D0CE672108EC}" type="presParOf" srcId="{F6ED2F0C-AA7D-6B4D-904A-6F63C616FCDA}" destId="{50D7B5BB-01A6-7B44-833A-4F55647415F5}" srcOrd="0" destOrd="0" presId="urn:microsoft.com/office/officeart/2005/8/layout/process1"/>
    <dgm:cxn modelId="{95927C5B-199C-9845-BAD3-21C662E1CB99}" type="presParOf" srcId="{F244E82F-45FB-3442-88D3-988369C64BDF}" destId="{33728AA5-4AA4-2340-A0F8-A4D4CEF204EC}" srcOrd="4" destOrd="0" presId="urn:microsoft.com/office/officeart/2005/8/layout/process1"/>
    <dgm:cxn modelId="{AB6513BD-E7C3-8C45-AF82-C31DBD7E9CDD}" type="presParOf" srcId="{F244E82F-45FB-3442-88D3-988369C64BDF}" destId="{D3D88A70-0D26-5D41-BCE0-62155CA8FC91}" srcOrd="5" destOrd="0" presId="urn:microsoft.com/office/officeart/2005/8/layout/process1"/>
    <dgm:cxn modelId="{D154AD89-01C9-3542-8E94-774C7BBA85C4}" type="presParOf" srcId="{D3D88A70-0D26-5D41-BCE0-62155CA8FC91}" destId="{BD400A7C-5F6C-2943-86D0-2AE8661668B0}" srcOrd="0" destOrd="0" presId="urn:microsoft.com/office/officeart/2005/8/layout/process1"/>
    <dgm:cxn modelId="{ECF9720D-9BDF-3145-90D6-A7A166BDF088}" type="presParOf" srcId="{F244E82F-45FB-3442-88D3-988369C64BDF}" destId="{2268D9C3-308A-584A-A571-659D57474DFB}" srcOrd="6" destOrd="0" presId="urn:microsoft.com/office/officeart/2005/8/layout/process1"/>
    <dgm:cxn modelId="{611B9657-8744-7541-91DB-1DC35C361553}" type="presParOf" srcId="{F244E82F-45FB-3442-88D3-988369C64BDF}" destId="{4F4829E9-5D93-AA45-BE3B-85A4B0183CFA}" srcOrd="7" destOrd="0" presId="urn:microsoft.com/office/officeart/2005/8/layout/process1"/>
    <dgm:cxn modelId="{A8BAD0DD-B54E-B54D-BB33-DC2EF211E8E6}" type="presParOf" srcId="{4F4829E9-5D93-AA45-BE3B-85A4B0183CFA}" destId="{B75B14B8-06A7-204A-BE6E-5E6C89468DA8}" srcOrd="0" destOrd="0" presId="urn:microsoft.com/office/officeart/2005/8/layout/process1"/>
    <dgm:cxn modelId="{4178EA26-C534-2846-895F-CD5BA191942A}" type="presParOf" srcId="{F244E82F-45FB-3442-88D3-988369C64BDF}" destId="{08D5C17C-00D4-B74F-81EB-385A99D2514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E206B-E810-6B44-91CF-D926838810FE}">
      <dsp:nvSpPr>
        <dsp:cNvPr id="0" name=""/>
        <dsp:cNvSpPr/>
      </dsp:nvSpPr>
      <dsp:spPr>
        <a:xfrm>
          <a:off x="4643" y="469619"/>
          <a:ext cx="1439369" cy="12279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Preprocess images</a:t>
          </a:r>
        </a:p>
      </dsp:txBody>
      <dsp:txXfrm>
        <a:off x="40609" y="505585"/>
        <a:ext cx="1367437" cy="1156030"/>
      </dsp:txXfrm>
    </dsp:sp>
    <dsp:sp modelId="{D2FF118C-4BB1-7E4B-8F88-8E925028C12A}">
      <dsp:nvSpPr>
        <dsp:cNvPr id="0" name=""/>
        <dsp:cNvSpPr/>
      </dsp:nvSpPr>
      <dsp:spPr>
        <a:xfrm>
          <a:off x="1587949" y="905119"/>
          <a:ext cx="305146" cy="356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587949" y="976512"/>
        <a:ext cx="213602" cy="214177"/>
      </dsp:txXfrm>
    </dsp:sp>
    <dsp:sp modelId="{A01EA030-A9F4-7D45-8D4A-E839A77CDB9D}">
      <dsp:nvSpPr>
        <dsp:cNvPr id="0" name=""/>
        <dsp:cNvSpPr/>
      </dsp:nvSpPr>
      <dsp:spPr>
        <a:xfrm>
          <a:off x="2019760" y="469619"/>
          <a:ext cx="1439369" cy="12279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Feed images to CNN</a:t>
          </a:r>
        </a:p>
      </dsp:txBody>
      <dsp:txXfrm>
        <a:off x="2055726" y="505585"/>
        <a:ext cx="1367437" cy="1156030"/>
      </dsp:txXfrm>
    </dsp:sp>
    <dsp:sp modelId="{F6ED2F0C-AA7D-6B4D-904A-6F63C616FCDA}">
      <dsp:nvSpPr>
        <dsp:cNvPr id="0" name=""/>
        <dsp:cNvSpPr/>
      </dsp:nvSpPr>
      <dsp:spPr>
        <a:xfrm>
          <a:off x="3603066" y="905119"/>
          <a:ext cx="305146" cy="356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603066" y="976512"/>
        <a:ext cx="213602" cy="214177"/>
      </dsp:txXfrm>
    </dsp:sp>
    <dsp:sp modelId="{33728AA5-4AA4-2340-A0F8-A4D4CEF204EC}">
      <dsp:nvSpPr>
        <dsp:cNvPr id="0" name=""/>
        <dsp:cNvSpPr/>
      </dsp:nvSpPr>
      <dsp:spPr>
        <a:xfrm>
          <a:off x="4034877" y="469619"/>
          <a:ext cx="1439369" cy="12279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Classify images into chart category</a:t>
          </a:r>
        </a:p>
      </dsp:txBody>
      <dsp:txXfrm>
        <a:off x="4070843" y="505585"/>
        <a:ext cx="1367437" cy="1156030"/>
      </dsp:txXfrm>
    </dsp:sp>
    <dsp:sp modelId="{D3D88A70-0D26-5D41-BCE0-62155CA8FC91}">
      <dsp:nvSpPr>
        <dsp:cNvPr id="0" name=""/>
        <dsp:cNvSpPr/>
      </dsp:nvSpPr>
      <dsp:spPr>
        <a:xfrm>
          <a:off x="5618184" y="905119"/>
          <a:ext cx="305146" cy="356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618184" y="976512"/>
        <a:ext cx="213602" cy="214177"/>
      </dsp:txXfrm>
    </dsp:sp>
    <dsp:sp modelId="{2268D9C3-308A-584A-A571-659D57474DFB}">
      <dsp:nvSpPr>
        <dsp:cNvPr id="0" name=""/>
        <dsp:cNvSpPr/>
      </dsp:nvSpPr>
      <dsp:spPr>
        <a:xfrm>
          <a:off x="6049995" y="469619"/>
          <a:ext cx="1439369" cy="12279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Extract information from charts</a:t>
          </a:r>
        </a:p>
      </dsp:txBody>
      <dsp:txXfrm>
        <a:off x="6085961" y="505585"/>
        <a:ext cx="1367437" cy="1156030"/>
      </dsp:txXfrm>
    </dsp:sp>
    <dsp:sp modelId="{4F4829E9-5D93-AA45-BE3B-85A4B0183CFA}">
      <dsp:nvSpPr>
        <dsp:cNvPr id="0" name=""/>
        <dsp:cNvSpPr/>
      </dsp:nvSpPr>
      <dsp:spPr>
        <a:xfrm>
          <a:off x="7633301" y="905119"/>
          <a:ext cx="305146" cy="356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633301" y="976512"/>
        <a:ext cx="213602" cy="214177"/>
      </dsp:txXfrm>
    </dsp:sp>
    <dsp:sp modelId="{08D5C17C-00D4-B74F-81EB-385A99D2514D}">
      <dsp:nvSpPr>
        <dsp:cNvPr id="0" name=""/>
        <dsp:cNvSpPr/>
      </dsp:nvSpPr>
      <dsp:spPr>
        <a:xfrm>
          <a:off x="8065112" y="469619"/>
          <a:ext cx="1439369" cy="12279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Display text</a:t>
          </a:r>
        </a:p>
      </dsp:txBody>
      <dsp:txXfrm>
        <a:off x="8101078" y="505585"/>
        <a:ext cx="1367437" cy="1156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EB7CC-B21E-5E47-AA22-B76EB1BF9374}" type="datetimeFigureOut">
              <a:rPr lang="en-US" smtClean="0"/>
              <a:t>5/6/17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E4C0C-5655-5A45-8A38-C4A48A24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23E02-593F-6043-B42B-1DE65B1A6054}" type="datetimeFigureOut">
              <a:rPr lang="en-US" smtClean="0"/>
              <a:t>5/6/17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4E399-CCD2-AF45-A2D8-5BA8E0DAA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4E399-CCD2-AF45-A2D8-5BA8E0DAAA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77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4E399-CCD2-AF45-A2D8-5BA8E0DAAA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41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4E399-CCD2-AF45-A2D8-5BA8E0DAAA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06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4E399-CCD2-AF45-A2D8-5BA8E0DAAA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00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4E399-CCD2-AF45-A2D8-5BA8E0DAAA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95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4E399-CCD2-AF45-A2D8-5BA8E0DAAA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16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4E399-CCD2-AF45-A2D8-5BA8E0DAAA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68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4E399-CCD2-AF45-A2D8-5BA8E0DAAA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8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FE42-C22F-E643-ACF0-156E507DCBE8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265A-D81B-A541-BB55-8A1BB1C5C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FE42-C22F-E643-ACF0-156E507DCBE8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265A-D81B-A541-BB55-8A1BB1C5C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FE42-C22F-E643-ACF0-156E507DCBE8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265A-D81B-A541-BB55-8A1BB1C5C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FE42-C22F-E643-ACF0-156E507DCBE8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265A-D81B-A541-BB55-8A1BB1C5C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FE42-C22F-E643-ACF0-156E507DCBE8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265A-D81B-A541-BB55-8A1BB1C5C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FE42-C22F-E643-ACF0-156E507DCBE8}" type="datetimeFigureOut">
              <a:rPr lang="en-US" smtClean="0"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265A-D81B-A541-BB55-8A1BB1C5C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FE42-C22F-E643-ACF0-156E507DCBE8}" type="datetimeFigureOut">
              <a:rPr lang="en-US" smtClean="0"/>
              <a:t>5/6/17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265A-D81B-A541-BB55-8A1BB1C5C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FE42-C22F-E643-ACF0-156E507DCBE8}" type="datetimeFigureOut">
              <a:rPr lang="en-US" smtClean="0"/>
              <a:t>5/6/17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265A-D81B-A541-BB55-8A1BB1C5C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FE42-C22F-E643-ACF0-156E507DCBE8}" type="datetimeFigureOut">
              <a:rPr lang="en-US" smtClean="0"/>
              <a:t>5/6/17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265A-D81B-A541-BB55-8A1BB1C5C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FE42-C22F-E643-ACF0-156E507DCBE8}" type="datetimeFigureOut">
              <a:rPr lang="en-US" smtClean="0"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265A-D81B-A541-BB55-8A1BB1C5C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FE42-C22F-E643-ACF0-156E507DCBE8}" type="datetimeFigureOut">
              <a:rPr lang="en-US" smtClean="0"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265A-D81B-A541-BB55-8A1BB1C5C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CFE42-C22F-E643-ACF0-156E507DCBE8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265A-D81B-A541-BB55-8A1BB1C5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6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07963"/>
            <a:ext cx="11187953" cy="2387600"/>
          </a:xfrm>
        </p:spPr>
        <p:txBody>
          <a:bodyPr>
            <a:normAutofit/>
          </a:bodyPr>
          <a:lstStyle/>
          <a:p>
            <a:r>
              <a:rPr lang="en-US"/>
              <a:t>Textual descriptions of STEM images to aid Visually-impaired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Kirthanaa</a:t>
            </a:r>
            <a:r>
              <a:rPr lang="en-US"/>
              <a:t> </a:t>
            </a:r>
            <a:r>
              <a:rPr lang="en-US" err="1"/>
              <a:t>Raghuraman</a:t>
            </a:r>
            <a:endParaRPr lang="en-US"/>
          </a:p>
          <a:p>
            <a:r>
              <a:rPr lang="en-US" err="1"/>
              <a:t>Raghuram</a:t>
            </a:r>
            <a:r>
              <a:rPr lang="en-US"/>
              <a:t> </a:t>
            </a:r>
            <a:r>
              <a:rPr lang="en-US" err="1"/>
              <a:t>Janakiraman</a:t>
            </a:r>
            <a:endParaRPr lang="en-US"/>
          </a:p>
          <a:p>
            <a:r>
              <a:rPr lang="en-US"/>
              <a:t>Abraham Daniel</a:t>
            </a:r>
          </a:p>
        </p:txBody>
      </p:sp>
    </p:spTree>
    <p:extLst>
      <p:ext uri="{BB962C8B-B14F-4D97-AF65-F5344CB8AC3E}">
        <p14:creationId xmlns:p14="http://schemas.microsoft.com/office/powerpoint/2010/main" val="188420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alibri Light"/>
              </a:rPr>
              <a:t>Iteration 1 Model stats: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After 100 epochs of training, </a:t>
            </a:r>
          </a:p>
          <a:p>
            <a:r>
              <a:rPr lang="en-US" dirty="0"/>
              <a:t>Accuracy reported on training set – 80%</a:t>
            </a:r>
          </a:p>
          <a:p>
            <a:r>
              <a:rPr lang="en-US" dirty="0"/>
              <a:t>Accuracy reported on test set – 45%</a:t>
            </a:r>
          </a:p>
          <a:p>
            <a:r>
              <a:rPr lang="en-US" dirty="0"/>
              <a:t>Observations: seem to over fit, not generalizing very well.</a:t>
            </a:r>
          </a:p>
        </p:txBody>
      </p:sp>
    </p:spTree>
    <p:extLst>
      <p:ext uri="{BB962C8B-B14F-4D97-AF65-F5344CB8AC3E}">
        <p14:creationId xmlns:p14="http://schemas.microsoft.com/office/powerpoint/2010/main" val="169178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74" y="414393"/>
            <a:ext cx="10515600" cy="1325563"/>
          </a:xfrm>
        </p:spPr>
        <p:txBody>
          <a:bodyPr/>
          <a:lstStyle/>
          <a:p>
            <a:r>
              <a:rPr lang="en-US" b="1"/>
              <a:t>Iteration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474" y="1947134"/>
            <a:ext cx="11109512" cy="43783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avoid overfitting, we used dropouts.</a:t>
            </a:r>
          </a:p>
          <a:p>
            <a:r>
              <a:rPr lang="en-US" dirty="0"/>
              <a:t>We found that there was too much loss of info in pictures and hence increased resolution of images to 100x100.</a:t>
            </a:r>
          </a:p>
          <a:p>
            <a:r>
              <a:rPr lang="en-US" dirty="0"/>
              <a:t>Also, in general, to learn better features through convolution, we used autoencoder (unsupervised learning) followed by a classifier .</a:t>
            </a:r>
          </a:p>
          <a:p>
            <a:r>
              <a:rPr lang="en-US" dirty="0"/>
              <a:t>Autoencoder is used to pre-train the convolution filters to generate the best possible representation in a lower dimension.</a:t>
            </a:r>
          </a:p>
          <a:p>
            <a:r>
              <a:rPr lang="en-US" dirty="0"/>
              <a:t>Since training set is small (~1000) images, we reduced the number of nodes in fully connected classifier layer to 64.</a:t>
            </a:r>
          </a:p>
        </p:txBody>
      </p:sp>
    </p:spTree>
    <p:extLst>
      <p:ext uri="{BB962C8B-B14F-4D97-AF65-F5344CB8AC3E}">
        <p14:creationId xmlns:p14="http://schemas.microsoft.com/office/powerpoint/2010/main" val="4136828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85750"/>
            <a:ext cx="10515600" cy="1325563"/>
          </a:xfrm>
        </p:spPr>
        <p:txBody>
          <a:bodyPr/>
          <a:lstStyle/>
          <a:p>
            <a:r>
              <a:rPr lang="en-US"/>
              <a:t>Architecture: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7925"/>
            <a:ext cx="11422117" cy="435128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"/>
                <a:cs typeface="Arial"/>
              </a:rPr>
              <a:t>Input batch:  Batch size – 100, image size – 100x100 , input dimensions - [100,100,100,1] </a:t>
            </a:r>
          </a:p>
          <a:p>
            <a:r>
              <a:rPr lang="en-US" dirty="0">
                <a:latin typeface="Arial"/>
                <a:cs typeface="Arial"/>
              </a:rPr>
              <a:t>Conv1: padding – same, no of filters – 32, kernel size – 7x7 , output dimensions - [100, 100, 100, 32] </a:t>
            </a:r>
          </a:p>
          <a:p>
            <a:r>
              <a:rPr lang="en-US" dirty="0">
                <a:latin typeface="Arial"/>
                <a:cs typeface="Arial"/>
              </a:rPr>
              <a:t>Pool1: stride size – 2, type – </a:t>
            </a:r>
            <a:r>
              <a:rPr lang="en-US" dirty="0" err="1">
                <a:latin typeface="Arial"/>
                <a:cs typeface="Arial"/>
              </a:rPr>
              <a:t>maxpool</a:t>
            </a:r>
            <a:r>
              <a:rPr lang="en-US" dirty="0">
                <a:latin typeface="Arial"/>
                <a:cs typeface="Arial"/>
              </a:rPr>
              <a:t>, output dimensions - [100, 50, 50, 32] </a:t>
            </a:r>
          </a:p>
          <a:p>
            <a:r>
              <a:rPr lang="en-US" dirty="0">
                <a:latin typeface="Arial"/>
                <a:cs typeface="Arial"/>
              </a:rPr>
              <a:t>Dropout: drop few outputs at probability 0.4</a:t>
            </a:r>
          </a:p>
          <a:p>
            <a:r>
              <a:rPr lang="en-US" dirty="0">
                <a:latin typeface="Arial"/>
                <a:cs typeface="Arial"/>
              </a:rPr>
              <a:t>Conv2: padding – same, no of filters – 64, kernel size – 7x7 , output dimensions - [100, 50, 50, 64] </a:t>
            </a:r>
          </a:p>
          <a:p>
            <a:r>
              <a:rPr lang="en-US" dirty="0">
                <a:latin typeface="Arial"/>
                <a:cs typeface="Arial"/>
              </a:rPr>
              <a:t>Pool2: stride size – 2, type – </a:t>
            </a:r>
            <a:r>
              <a:rPr lang="en-US" dirty="0" err="1">
                <a:latin typeface="Arial"/>
                <a:cs typeface="Arial"/>
              </a:rPr>
              <a:t>maxpool</a:t>
            </a:r>
            <a:r>
              <a:rPr lang="en-US" dirty="0">
                <a:latin typeface="Arial"/>
                <a:cs typeface="Arial"/>
              </a:rPr>
              <a:t>, output dimensions - [100, 25, 25, 64] </a:t>
            </a:r>
          </a:p>
          <a:p>
            <a:r>
              <a:rPr lang="en-US" dirty="0">
                <a:latin typeface="Arial"/>
                <a:cs typeface="Arial"/>
              </a:rPr>
              <a:t>Flatten 1: o/p - [ 100, 25*25*64]  , flatten 2: o/p - [ 100, 50*50*32 ], concatenate : o/p - [ 100, (25*25*64 + 50*50*32)]</a:t>
            </a:r>
          </a:p>
          <a:p>
            <a:r>
              <a:rPr lang="en-US" dirty="0">
                <a:latin typeface="Arial"/>
                <a:cs typeface="Arial"/>
              </a:rPr>
              <a:t>Fully connected 1: no of nodes – 5000, o/p - [100, 5000] </a:t>
            </a:r>
          </a:p>
          <a:p>
            <a:r>
              <a:rPr lang="en-US" dirty="0">
                <a:latin typeface="Arial"/>
                <a:cs typeface="Arial"/>
              </a:rPr>
              <a:t>Fully connected 2 ( output ): no of nodes – 10000, o/p - [100,10000] </a:t>
            </a:r>
          </a:p>
          <a:p>
            <a:r>
              <a:rPr lang="en-US" dirty="0">
                <a:latin typeface="Arial"/>
                <a:cs typeface="Arial"/>
              </a:rPr>
              <a:t>Output: reshape the output tensor  to image shape - [100,100,100,1]</a:t>
            </a:r>
          </a:p>
          <a:p>
            <a:r>
              <a:rPr lang="en-US" dirty="0">
                <a:latin typeface="Arial"/>
                <a:cs typeface="Arial"/>
              </a:rPr>
              <a:t>Cost function : reduce the reconstruction error</a:t>
            </a:r>
          </a:p>
          <a:p>
            <a:endParaRPr lang="en-US" dirty="0"/>
          </a:p>
        </p:txBody>
      </p:sp>
      <p:pic>
        <p:nvPicPr>
          <p:cNvPr id="7" name="Picture 4" descr="Untitled Diagram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819150"/>
            <a:ext cx="8655087" cy="229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1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-304800"/>
            <a:ext cx="10515600" cy="1325563"/>
          </a:xfrm>
        </p:spPr>
        <p:txBody>
          <a:bodyPr/>
          <a:lstStyle/>
          <a:p>
            <a:r>
              <a:rPr lang="en-US" dirty="0"/>
              <a:t>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609600"/>
            <a:ext cx="12407462" cy="616437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pretrained</a:t>
            </a:r>
            <a:r>
              <a:rPr lang="en-US" dirty="0"/>
              <a:t> weights are used as the convolution filters for classifier.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Input batch:  Batch size – 100, image size – 100x100 , input dimensions - [100,100,100,1] </a:t>
            </a:r>
          </a:p>
          <a:p>
            <a:r>
              <a:rPr lang="en-US" dirty="0">
                <a:latin typeface="Arial"/>
                <a:cs typeface="Arial"/>
              </a:rPr>
              <a:t>Conv1: padding – same, no of filters – 32, kernel size – 7x7 , output dimensions - [100, 100, 100, 32] </a:t>
            </a:r>
          </a:p>
          <a:p>
            <a:r>
              <a:rPr lang="en-US" dirty="0">
                <a:latin typeface="Arial"/>
                <a:cs typeface="Arial"/>
              </a:rPr>
              <a:t>Pool1: stride size – 2, type – </a:t>
            </a:r>
            <a:r>
              <a:rPr lang="en-US" dirty="0" err="1">
                <a:latin typeface="Arial"/>
                <a:cs typeface="Arial"/>
              </a:rPr>
              <a:t>maxpool</a:t>
            </a:r>
            <a:r>
              <a:rPr lang="en-US" dirty="0">
                <a:latin typeface="Arial"/>
                <a:cs typeface="Arial"/>
              </a:rPr>
              <a:t>, output dimensions - [100, 50, 50, 32] </a:t>
            </a:r>
          </a:p>
          <a:p>
            <a:r>
              <a:rPr lang="en-US" dirty="0">
                <a:latin typeface="Arial"/>
                <a:cs typeface="Arial"/>
              </a:rPr>
              <a:t>Conv2: padding – same, no of filters – 64, kernel size – 7x7 , output dimensions - [100, 50, 50, 64] </a:t>
            </a:r>
          </a:p>
          <a:p>
            <a:r>
              <a:rPr lang="en-US" dirty="0">
                <a:latin typeface="Arial"/>
                <a:cs typeface="Arial"/>
              </a:rPr>
              <a:t>Pool2: stride size – 2, type – </a:t>
            </a:r>
            <a:r>
              <a:rPr lang="en-US" dirty="0" err="1">
                <a:latin typeface="Arial"/>
                <a:cs typeface="Arial"/>
              </a:rPr>
              <a:t>maxpool</a:t>
            </a:r>
            <a:r>
              <a:rPr lang="en-US" dirty="0">
                <a:latin typeface="Arial"/>
                <a:cs typeface="Arial"/>
              </a:rPr>
              <a:t>, output dimensions - [100, 25, 25, 64] </a:t>
            </a:r>
          </a:p>
          <a:p>
            <a:r>
              <a:rPr lang="en-US" dirty="0">
                <a:latin typeface="Arial"/>
                <a:cs typeface="Arial"/>
              </a:rPr>
              <a:t>Flatten: flatten the output of conv layers , o/p - [ 100, 25*25*64] </a:t>
            </a:r>
          </a:p>
          <a:p>
            <a:r>
              <a:rPr lang="en-US" dirty="0">
                <a:latin typeface="Arial"/>
                <a:cs typeface="Arial"/>
              </a:rPr>
              <a:t>Fully connected 1: no of nodes – 64, o/p - [100, 64] </a:t>
            </a:r>
          </a:p>
          <a:p>
            <a:r>
              <a:rPr lang="en-US" dirty="0">
                <a:latin typeface="Arial"/>
                <a:cs typeface="Arial"/>
              </a:rPr>
              <a:t>Fully connected 2 ( output ): no of nodes – 10 , o/p - [100,10] </a:t>
            </a:r>
          </a:p>
          <a:p>
            <a:r>
              <a:rPr lang="en-US" dirty="0">
                <a:latin typeface="Arial"/>
                <a:cs typeface="Arial"/>
              </a:rPr>
              <a:t>Output: </a:t>
            </a:r>
            <a:r>
              <a:rPr lang="en-US" dirty="0" err="1">
                <a:latin typeface="Arial"/>
                <a:cs typeface="Arial"/>
              </a:rPr>
              <a:t>softmax</a:t>
            </a:r>
            <a:r>
              <a:rPr lang="en-US" dirty="0">
                <a:latin typeface="Arial"/>
                <a:cs typeface="Arial"/>
              </a:rPr>
              <a:t> function to convert scores(logits) to probabilities </a:t>
            </a:r>
          </a:p>
          <a:p>
            <a:r>
              <a:rPr lang="en-US" dirty="0">
                <a:latin typeface="Arial"/>
                <a:cs typeface="Arial"/>
              </a:rPr>
              <a:t>Cost function : cross entropy with </a:t>
            </a:r>
            <a:r>
              <a:rPr lang="en-US" dirty="0" err="1">
                <a:latin typeface="Arial"/>
                <a:cs typeface="Arial"/>
              </a:rPr>
              <a:t>labelset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  <p:pic>
        <p:nvPicPr>
          <p:cNvPr id="4" name="Picture 3" descr="Untitled Diagram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52525"/>
            <a:ext cx="8870950" cy="176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2 stats: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After 100 epochs of training,  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Accuracy reported on training set – 95% 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Accuracy reported on test set – 75% 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Observations: </a:t>
            </a:r>
          </a:p>
          <a:p>
            <a:r>
              <a:rPr lang="en-US" dirty="0">
                <a:latin typeface="Arial"/>
                <a:cs typeface="Arial"/>
              </a:rPr>
              <a:t>Generalizes to certain extent.</a:t>
            </a:r>
          </a:p>
          <a:p>
            <a:r>
              <a:rPr lang="en-US" dirty="0">
                <a:latin typeface="Arial"/>
                <a:cs typeface="Arial"/>
              </a:rPr>
              <a:t>Training set seems to be small, we can get better generalization with larger training data.</a:t>
            </a:r>
          </a:p>
          <a:p>
            <a:r>
              <a:rPr lang="en-US" dirty="0">
                <a:latin typeface="Arial"/>
                <a:cs typeface="Arial"/>
              </a:rPr>
              <a:t>Increasing resolution to 100x100 helps in learning better features.</a:t>
            </a:r>
          </a:p>
        </p:txBody>
      </p:sp>
    </p:spTree>
    <p:extLst>
      <p:ext uri="{BB962C8B-B14F-4D97-AF65-F5344CB8AC3E}">
        <p14:creationId xmlns:p14="http://schemas.microsoft.com/office/powerpoint/2010/main" val="3024427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 Light"/>
              </a:rPr>
              <a:t>Current limitations: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Less training data – larger training data can help in better generalization.</a:t>
            </a:r>
          </a:p>
          <a:p>
            <a:r>
              <a:rPr lang="en-US" dirty="0"/>
              <a:t>Convolution provides translational invariance and not much scale invariance. One solution maybe to input image in different resolutions (100x100 , 200x200, 400x400) and then combine their classification results.</a:t>
            </a:r>
          </a:p>
          <a:p>
            <a:r>
              <a:rPr lang="en-US" dirty="0"/>
              <a:t>Limitation in compute power – we could not try out color related features (RGB channel) , we could not try high resolution of images, we could not try out larger no of filters (convolution is computation intensive). </a:t>
            </a:r>
          </a:p>
        </p:txBody>
      </p:sp>
    </p:spTree>
    <p:extLst>
      <p:ext uri="{BB962C8B-B14F-4D97-AF65-F5344CB8AC3E}">
        <p14:creationId xmlns:p14="http://schemas.microsoft.com/office/powerpoint/2010/main" val="3941754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Inception Architecture for Classification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Inception is a deep learning model designed to scale well for huge networks and to be computationally efficient.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We used transfer learning to enhance the model.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/>
              <a:t>Transfer learning -  A common prescription to a computer vision problem is to first train an image classification model with the ImageNet Challenge data set, and then transfer this model’s knowledge to a distinct task. 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625" y="1701800"/>
            <a:ext cx="6586538" cy="417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49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Inception Architecture for Classification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625" y="1701800"/>
            <a:ext cx="6586538" cy="417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2188809"/>
            <a:ext cx="9245600" cy="344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00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Inception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Retrained the last layer of the network.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Achieved an accuracy of 84.72%.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Accuracy relatively low </a:t>
            </a:r>
            <a:r>
              <a:rPr lang="mr-IN"/>
              <a:t>–</a:t>
            </a:r>
            <a:r>
              <a:rPr lang="en-US"/>
              <a:t> small dataset.</a:t>
            </a:r>
          </a:p>
        </p:txBody>
      </p:sp>
    </p:spTree>
    <p:extLst>
      <p:ext uri="{BB962C8B-B14F-4D97-AF65-F5344CB8AC3E}">
        <p14:creationId xmlns:p14="http://schemas.microsoft.com/office/powerpoint/2010/main" val="1941278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9538"/>
            <a:ext cx="10515600" cy="1101096"/>
          </a:xfrm>
        </p:spPr>
        <p:txBody>
          <a:bodyPr/>
          <a:lstStyle/>
          <a:p>
            <a:r>
              <a:rPr lang="en-US" b="1" dirty="0"/>
              <a:t>Information Retrieval from Bar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5945"/>
            <a:ext cx="10515600" cy="425669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concentrate on retrieving information from Bar Charts.</a:t>
            </a:r>
          </a:p>
          <a:p>
            <a:r>
              <a:rPr lang="en-US" dirty="0"/>
              <a:t>There are several types of bar charts </a:t>
            </a:r>
            <a:r>
              <a:rPr lang="mr-IN" dirty="0"/>
              <a:t>–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Single column bar chart</a:t>
            </a:r>
          </a:p>
          <a:p>
            <a:pPr lvl="1"/>
            <a:r>
              <a:rPr lang="en-US" dirty="0"/>
              <a:t>Clustered column chart and </a:t>
            </a:r>
          </a:p>
          <a:p>
            <a:pPr lvl="1"/>
            <a:r>
              <a:rPr lang="en-US" dirty="0"/>
              <a:t>Stacked bar charts.</a:t>
            </a:r>
          </a:p>
          <a:p>
            <a:r>
              <a:rPr lang="en-US" dirty="0"/>
              <a:t>To make things simple, we have developed algorithm for only 2D single and clustered column bar charts.</a:t>
            </a:r>
          </a:p>
        </p:txBody>
      </p:sp>
    </p:spTree>
    <p:extLst>
      <p:ext uri="{BB962C8B-B14F-4D97-AF65-F5344CB8AC3E}">
        <p14:creationId xmlns:p14="http://schemas.microsoft.com/office/powerpoint/2010/main" val="38079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25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To aid people with visual impairment to utilize academic papers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People with visual impairment cannot utilize Research papers until the contents are converted to auditory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 order to convert the Research papers to auditory form we have to convert the charts (in image format) to text.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9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Bar charts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91097108"/>
              </p:ext>
            </p:extLst>
          </p:nvPr>
        </p:nvGraphicFramePr>
        <p:xfrm>
          <a:off x="1408387" y="1524000"/>
          <a:ext cx="3247696" cy="2112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882417313"/>
              </p:ext>
            </p:extLst>
          </p:nvPr>
        </p:nvGraphicFramePr>
        <p:xfrm>
          <a:off x="6495392" y="1524000"/>
          <a:ext cx="3384331" cy="2112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058691987"/>
              </p:ext>
            </p:extLst>
          </p:nvPr>
        </p:nvGraphicFramePr>
        <p:xfrm>
          <a:off x="3933058" y="4014788"/>
          <a:ext cx="3996506" cy="2545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45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Type 1 : 2D Single Column Bar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Assumptions:</a:t>
            </a:r>
          </a:p>
          <a:p>
            <a:pPr marL="0" indent="0">
              <a:buNone/>
            </a:pPr>
            <a:r>
              <a:rPr lang="en-US" sz="2800"/>
              <a:t>	</a:t>
            </a:r>
            <a:r>
              <a:rPr lang="en-US"/>
              <a:t>The X-axis should be at the bottom.</a:t>
            </a:r>
          </a:p>
          <a:p>
            <a:pPr marL="0" indent="0">
              <a:buNone/>
            </a:pPr>
            <a:r>
              <a:rPr lang="en-US" sz="2800"/>
              <a:t>	</a:t>
            </a:r>
            <a:r>
              <a:rPr lang="en-US"/>
              <a:t>The Y-axis should be on the left.</a:t>
            </a:r>
            <a:endParaRPr lang="en-US" sz="2800"/>
          </a:p>
          <a:p>
            <a:pPr marL="0" indent="0">
              <a:buNone/>
            </a:pPr>
            <a:r>
              <a:rPr lang="en-US"/>
              <a:t>	</a:t>
            </a:r>
            <a:r>
              <a:rPr lang="en-US" sz="2800"/>
              <a:t>Labels are below bars for X axis, left of Y axis and axis titles are 	below and left of the labels for x and y axes respectively.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z="2800"/>
              <a:t>We aren’t looking for title as most STEM charts have title outside 	the chart area.</a:t>
            </a:r>
            <a:endParaRPr lang="en-US"/>
          </a:p>
          <a:p>
            <a:pPr marL="0" indent="0">
              <a:buNone/>
            </a:pPr>
            <a:r>
              <a:rPr lang="en-US" sz="2800"/>
              <a:t>	The bars should have only color and should not have patterns.</a:t>
            </a:r>
          </a:p>
          <a:p>
            <a:pPr lvl="1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1410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Convert image to gray scale and find connected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Text also identified as connected components – so we remove the connected components which have area &lt; 0.5 * mean(area) of all connected components.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Create a bounding box to identify x and y axis labels –x axis labels below the bars and y axis labels to the extreme left of the chart area. If exact values are not available we use a sliding window to traverse up and down the Y-axis to estimate the value.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Scale the image in bounding box to twice its original size.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Use OCR to recognize text in each bounding box.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Map the labels to the bars.</a:t>
            </a:r>
          </a:p>
        </p:txBody>
      </p:sp>
    </p:spTree>
    <p:extLst>
      <p:ext uri="{BB962C8B-B14F-4D97-AF65-F5344CB8AC3E}">
        <p14:creationId xmlns:p14="http://schemas.microsoft.com/office/powerpoint/2010/main" val="213765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964"/>
            <a:ext cx="10515600" cy="749300"/>
          </a:xfrm>
        </p:spPr>
        <p:txBody>
          <a:bodyPr/>
          <a:lstStyle/>
          <a:p>
            <a:r>
              <a:rPr lang="en-US" b="1"/>
              <a:t>Type 1 : 2D Single Column Bar chart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13" y="1188345"/>
            <a:ext cx="2733675" cy="2023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314" y="1157290"/>
            <a:ext cx="2395418" cy="20692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026" y="4269482"/>
            <a:ext cx="2395418" cy="20238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13" y="4269482"/>
            <a:ext cx="2733675" cy="202444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200651" y="2085975"/>
            <a:ext cx="177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200651" y="5281413"/>
            <a:ext cx="175736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636735" y="3312222"/>
            <a:ext cx="0" cy="74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45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Type 2 : 2D Clustered Column Bar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Assumptions:</a:t>
            </a:r>
          </a:p>
          <a:p>
            <a:pPr lvl="1"/>
            <a:r>
              <a:rPr lang="en-US"/>
              <a:t>Assumptions for Single column bar charts apply here.</a:t>
            </a:r>
          </a:p>
          <a:p>
            <a:pPr lvl="1"/>
            <a:r>
              <a:rPr lang="en-US"/>
              <a:t>Each cluster share the same label on the X Axis.</a:t>
            </a:r>
          </a:p>
          <a:p>
            <a:r>
              <a:rPr lang="en-US"/>
              <a:t>Algorithm:</a:t>
            </a:r>
          </a:p>
          <a:p>
            <a:pPr marL="457200" lvl="1" indent="0">
              <a:buNone/>
            </a:pPr>
            <a:r>
              <a:rPr lang="en-US"/>
              <a:t>Same as previous, except:</a:t>
            </a:r>
          </a:p>
          <a:p>
            <a:pPr lvl="1"/>
            <a:r>
              <a:rPr lang="en-US"/>
              <a:t>Estimating number of bars in a cluster</a:t>
            </a:r>
          </a:p>
          <a:p>
            <a:pPr lvl="1"/>
            <a:r>
              <a:rPr lang="en-US"/>
              <a:t>Calculating bounding boxes for identifying labels for each cluster.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27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964"/>
            <a:ext cx="10515600" cy="749300"/>
          </a:xfrm>
        </p:spPr>
        <p:txBody>
          <a:bodyPr/>
          <a:lstStyle/>
          <a:p>
            <a:r>
              <a:rPr lang="en-US" b="1"/>
              <a:t>Type 1 : 2D Clustered Column Bar chart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13" y="1309979"/>
            <a:ext cx="2733675" cy="1689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026" y="1440553"/>
            <a:ext cx="2395418" cy="14741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026" y="4327112"/>
            <a:ext cx="2395418" cy="14849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13" y="4236437"/>
            <a:ext cx="2733675" cy="166687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5114925" y="2143125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643938" y="2999887"/>
            <a:ext cx="14287" cy="123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114925" y="5072063"/>
            <a:ext cx="2057400" cy="1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9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Results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9445652"/>
              </p:ext>
            </p:extLst>
          </p:nvPr>
        </p:nvGraphicFramePr>
        <p:xfrm>
          <a:off x="838200" y="2525712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25" y="2525712"/>
            <a:ext cx="5183188" cy="3239492"/>
          </a:xfrm>
        </p:spPr>
      </p:pic>
      <p:sp>
        <p:nvSpPr>
          <p:cNvPr id="13" name="TextBox 12"/>
          <p:cNvSpPr txBox="1"/>
          <p:nvPr/>
        </p:nvSpPr>
        <p:spPr>
          <a:xfrm>
            <a:off x="1128713" y="1690688"/>
            <a:ext cx="1935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Input Image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43700" y="1708478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45700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Difficulties/Challenges</a:t>
            </a:r>
            <a:r>
              <a:rPr lang="en-US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Charts:</a:t>
            </a:r>
          </a:p>
          <a:p>
            <a:pPr lvl="1"/>
            <a:r>
              <a:rPr lang="en-US"/>
              <a:t>Charts had varying designs.</a:t>
            </a:r>
          </a:p>
          <a:p>
            <a:pPr lvl="1"/>
            <a:r>
              <a:rPr lang="en-US"/>
              <a:t>The labels in the axis might be at different positions.</a:t>
            </a:r>
          </a:p>
          <a:p>
            <a:r>
              <a:rPr lang="en-US"/>
              <a:t>OCR:</a:t>
            </a:r>
          </a:p>
          <a:p>
            <a:pPr lvl="1"/>
            <a:r>
              <a:rPr lang="en-US"/>
              <a:t>Text in many charts were not identified correctly </a:t>
            </a:r>
            <a:r>
              <a:rPr lang="mr-IN"/>
              <a:t>–</a:t>
            </a:r>
            <a:r>
              <a:rPr lang="en-US"/>
              <a:t> they were either too small or illegible for small values of labels.</a:t>
            </a:r>
          </a:p>
          <a:p>
            <a:r>
              <a:rPr lang="en-US"/>
              <a:t>2D Clustered charts:</a:t>
            </a:r>
          </a:p>
          <a:p>
            <a:pPr lvl="1"/>
            <a:r>
              <a:rPr lang="en-US"/>
              <a:t>We couldn't come up with any robust algorithms for correlating each bar to the category </a:t>
            </a:r>
            <a:r>
              <a:rPr lang="mr-IN"/>
              <a:t>–</a:t>
            </a:r>
            <a:r>
              <a:rPr lang="en-US"/>
              <a:t> Some charts used patterns while others used colors to differentiate clusters.</a:t>
            </a:r>
          </a:p>
        </p:txBody>
      </p:sp>
    </p:spTree>
    <p:extLst>
      <p:ext uri="{BB962C8B-B14F-4D97-AF65-F5344CB8AC3E}">
        <p14:creationId xmlns:p14="http://schemas.microsoft.com/office/powerpoint/2010/main" val="415173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Future</a:t>
            </a:r>
            <a:r>
              <a:rPr lang="en-US"/>
              <a:t> </a:t>
            </a:r>
            <a:r>
              <a:rPr lang="en-US" b="1"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classification on a more extensive dataset on machines with GPU support.</a:t>
            </a:r>
          </a:p>
          <a:p>
            <a:r>
              <a:rPr lang="en-US" dirty="0"/>
              <a:t>Extend the algorithm for other charts </a:t>
            </a:r>
            <a:r>
              <a:rPr lang="mr-IN" dirty="0"/>
              <a:t>–</a:t>
            </a:r>
            <a:r>
              <a:rPr lang="en-US" dirty="0"/>
              <a:t> Pie charts, Venn Diagrams, scatter plots etc.</a:t>
            </a:r>
          </a:p>
          <a:p>
            <a:r>
              <a:rPr lang="en-US" dirty="0"/>
              <a:t>Improve OCR performance by using more robust libraries.</a:t>
            </a:r>
          </a:p>
          <a:p>
            <a:r>
              <a:rPr lang="en-US" dirty="0"/>
              <a:t>Incorporate Crowd sourcing + algorithms to get more reliable descriptions.</a:t>
            </a:r>
          </a:p>
          <a:p>
            <a:r>
              <a:rPr lang="en-US" dirty="0"/>
              <a:t>3D charts?</a:t>
            </a:r>
          </a:p>
        </p:txBody>
      </p:sp>
    </p:spTree>
    <p:extLst>
      <p:ext uri="{BB962C8B-B14F-4D97-AF65-F5344CB8AC3E}">
        <p14:creationId xmlns:p14="http://schemas.microsoft.com/office/powerpoint/2010/main" val="59852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Why? Continued.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So far, the work of converting the visual data to textual form has been done manually by human workforce.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Services like Amazon’s Mechanical Turk provides human workforce which could be utilized to extract information from the the charts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manual way of doing it is time consuming and expensive.</a:t>
            </a:r>
          </a:p>
        </p:txBody>
      </p:sp>
    </p:spTree>
    <p:extLst>
      <p:ext uri="{BB962C8B-B14F-4D97-AF65-F5344CB8AC3E}">
        <p14:creationId xmlns:p14="http://schemas.microsoft.com/office/powerpoint/2010/main" val="53829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Our system tries to automate this process to a certain extent by answering the following questions.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Questions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What kind of chart is it?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What are the values associated with the entities in the chart (</a:t>
            </a:r>
            <a:r>
              <a:rPr lang="en-US" err="1"/>
              <a:t>eg</a:t>
            </a:r>
            <a:r>
              <a:rPr lang="en-US"/>
              <a:t>. X-axis categories)</a:t>
            </a:r>
          </a:p>
        </p:txBody>
      </p:sp>
    </p:spTree>
    <p:extLst>
      <p:ext uri="{BB962C8B-B14F-4D97-AF65-F5344CB8AC3E}">
        <p14:creationId xmlns:p14="http://schemas.microsoft.com/office/powerpoint/2010/main" val="643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Expectations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0" r="1" b="1"/>
          <a:stretch/>
        </p:blipFill>
        <p:spPr>
          <a:xfrm>
            <a:off x="1188405" y="2388791"/>
            <a:ext cx="5526339" cy="378817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52944" y="1825625"/>
            <a:ext cx="3800856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b="1"/>
              <a:t>Expected output: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00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00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b="1"/>
              <a:t>Type:</a:t>
            </a:r>
            <a:r>
              <a:rPr lang="en-US" sz="2000"/>
              <a:t> Bar Chart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b="1"/>
              <a:t>Data:</a:t>
            </a:r>
            <a:r>
              <a:rPr lang="en-US" sz="200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/>
              <a:t>2011 - 5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/>
              <a:t>2012 - 15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/>
              <a:t>2013 - 25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/>
              <a:t>2014 - 20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/>
              <a:t>2015 </a:t>
            </a:r>
            <a:r>
              <a:rPr lang="mr-IN" sz="2000"/>
              <a:t>–</a:t>
            </a:r>
            <a:r>
              <a:rPr lang="en-US" sz="2000"/>
              <a:t> 35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1334814" y="1690688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 Chart</a:t>
            </a:r>
          </a:p>
        </p:txBody>
      </p:sp>
    </p:spTree>
    <p:extLst>
      <p:ext uri="{BB962C8B-B14F-4D97-AF65-F5344CB8AC3E}">
        <p14:creationId xmlns:p14="http://schemas.microsoft.com/office/powerpoint/2010/main" val="5723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have divided the system into two parts as mentioned below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Part 1 : Classify chart based on its type (</a:t>
            </a:r>
            <a:r>
              <a:rPr lang="en-US" dirty="0" err="1"/>
              <a:t>eg</a:t>
            </a:r>
            <a:r>
              <a:rPr lang="en-US" dirty="0"/>
              <a:t>. Bar chart, Pie chart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Part 2 : Extract information from chart.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9648145"/>
              </p:ext>
            </p:extLst>
          </p:nvPr>
        </p:nvGraphicFramePr>
        <p:xfrm>
          <a:off x="1227137" y="4001294"/>
          <a:ext cx="9509125" cy="2167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03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of charts </a:t>
            </a:r>
            <a:r>
              <a:rPr lang="mr-IN" b="1" dirty="0"/>
              <a:t>–</a:t>
            </a:r>
            <a:r>
              <a:rPr lang="en-US" b="1" dirty="0"/>
              <a:t> Using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The models developed were trained as follows: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Training dataset: 1200 images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Test dataset : 300 images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No of categories: 10 (bar charts, pie charts, scatter plot, maps, </a:t>
            </a:r>
            <a:r>
              <a:rPr lang="en-US" dirty="0" err="1"/>
              <a:t>venn</a:t>
            </a:r>
            <a:r>
              <a:rPr lang="en-US" dirty="0"/>
              <a:t> diagrams, area graphs, line graphs, </a:t>
            </a:r>
            <a:r>
              <a:rPr lang="en-US" dirty="0" err="1"/>
              <a:t>pareto</a:t>
            </a:r>
            <a:r>
              <a:rPr lang="en-US" dirty="0"/>
              <a:t> chart, radar plot, table)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8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Models developed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came up with few models using CNN and they were designed/trained on </a:t>
            </a:r>
            <a:r>
              <a:rPr lang="en-US" dirty="0" err="1"/>
              <a:t>Tensorflow</a:t>
            </a:r>
            <a:r>
              <a:rPr lang="en-US" dirty="0"/>
              <a:t>.</a:t>
            </a: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We also used a pre-developed Inception architecture to train a model for our classification task .</a:t>
            </a: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44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7150"/>
            <a:ext cx="9953787" cy="881628"/>
          </a:xfrm>
        </p:spPr>
        <p:txBody>
          <a:bodyPr/>
          <a:lstStyle/>
          <a:p>
            <a:r>
              <a:rPr lang="en-US" b="1" dirty="0"/>
              <a:t>Iteration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753" y="901647"/>
            <a:ext cx="11865997" cy="589285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2000" dirty="0"/>
              <a:t>We started with a simple supervised model for the task.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Input batch:  Batch size – 100, image size – 50x50 , input dimensions - [100,50,50,1]</a:t>
            </a:r>
          </a:p>
          <a:p>
            <a:r>
              <a:rPr lang="en-US" sz="2000" dirty="0"/>
              <a:t>Conv1: padding – same, no of filters – 32, kernel size – 5x5 , output dimensions - [100, 50, 50, 32]</a:t>
            </a:r>
          </a:p>
          <a:p>
            <a:r>
              <a:rPr lang="en-US" sz="2000" dirty="0"/>
              <a:t>Pool1: stride size – 2, type – </a:t>
            </a:r>
            <a:r>
              <a:rPr lang="en-US" sz="2000" dirty="0" err="1"/>
              <a:t>maxpool</a:t>
            </a:r>
            <a:r>
              <a:rPr lang="en-US" sz="2000" dirty="0"/>
              <a:t>, output dimensions - [100, 25, 25, 32]</a:t>
            </a:r>
          </a:p>
          <a:p>
            <a:r>
              <a:rPr lang="en-US" sz="2000" dirty="0"/>
              <a:t>Conv2: padding – same, no of filters – 64, kernel size – 5x5 , output dimensions - [100, 50, 50, 64]</a:t>
            </a:r>
          </a:p>
          <a:p>
            <a:r>
              <a:rPr lang="en-US" sz="2000" dirty="0"/>
              <a:t>Pool2: stride size – 2, type – </a:t>
            </a:r>
            <a:r>
              <a:rPr lang="en-US" sz="2000" dirty="0" err="1"/>
              <a:t>maxpool</a:t>
            </a:r>
            <a:r>
              <a:rPr lang="en-US" sz="2000" dirty="0"/>
              <a:t>, output dimensions - [100, 13, 13, 64]</a:t>
            </a:r>
          </a:p>
          <a:p>
            <a:r>
              <a:rPr lang="en-US" sz="2000" dirty="0"/>
              <a:t>Flatten: flatten the output of conv layers , o/p - [ 100, 13*13*64]</a:t>
            </a:r>
          </a:p>
          <a:p>
            <a:r>
              <a:rPr lang="en-US" sz="2000" dirty="0"/>
              <a:t>Fully connected 1: no of nodes – 1024, o/p - [100, 1024]</a:t>
            </a:r>
          </a:p>
          <a:p>
            <a:r>
              <a:rPr lang="en-US" sz="2000" dirty="0"/>
              <a:t>Fully connected 2 ( output ): no of nodes – 10 , o/p - [100,10]</a:t>
            </a:r>
          </a:p>
          <a:p>
            <a:r>
              <a:rPr lang="en-US" sz="2000" dirty="0"/>
              <a:t>Output: </a:t>
            </a:r>
            <a:r>
              <a:rPr lang="en-US" sz="2000" dirty="0" err="1"/>
              <a:t>softmax</a:t>
            </a:r>
            <a:r>
              <a:rPr lang="en-US" sz="2000" dirty="0"/>
              <a:t> function to convert scores(logits) to probabilities</a:t>
            </a:r>
          </a:p>
          <a:p>
            <a:r>
              <a:rPr lang="en-US" sz="2000" dirty="0"/>
              <a:t>Cost function : cross entropy with </a:t>
            </a:r>
            <a:r>
              <a:rPr lang="en-US" sz="2000" dirty="0" err="1"/>
              <a:t>labelset</a:t>
            </a:r>
            <a:endParaRPr lang="en-US" sz="2000" dirty="0"/>
          </a:p>
        </p:txBody>
      </p:sp>
      <p:pic>
        <p:nvPicPr>
          <p:cNvPr id="4" name="Picture 3" descr="Untitled Diagram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192961"/>
            <a:ext cx="7868124" cy="231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9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971</Words>
  <Application>Microsoft Macintosh PowerPoint</Application>
  <PresentationFormat>Widescreen</PresentationFormat>
  <Paragraphs>213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Mangal</vt:lpstr>
      <vt:lpstr>Arial</vt:lpstr>
      <vt:lpstr>Office Theme</vt:lpstr>
      <vt:lpstr>Textual descriptions of STEM images to aid Visually-impaired</vt:lpstr>
      <vt:lpstr>Why?</vt:lpstr>
      <vt:lpstr>Why? Continued.</vt:lpstr>
      <vt:lpstr>Proposed System</vt:lpstr>
      <vt:lpstr>Expectations</vt:lpstr>
      <vt:lpstr>Pipeline</vt:lpstr>
      <vt:lpstr>Classification of charts – Using CNN</vt:lpstr>
      <vt:lpstr>Models developed</vt:lpstr>
      <vt:lpstr>Iteration 1:</vt:lpstr>
      <vt:lpstr>Iteration 1 Model stats:</vt:lpstr>
      <vt:lpstr>Iteration 2:</vt:lpstr>
      <vt:lpstr>Architecture:</vt:lpstr>
      <vt:lpstr>Classifier</vt:lpstr>
      <vt:lpstr>Iteration 2 stats:</vt:lpstr>
      <vt:lpstr>Current limitations:</vt:lpstr>
      <vt:lpstr>Inception Architecture for Classification</vt:lpstr>
      <vt:lpstr>Inception Architecture for Classification</vt:lpstr>
      <vt:lpstr>Inception Results</vt:lpstr>
      <vt:lpstr>Information Retrieval from Bar charts</vt:lpstr>
      <vt:lpstr>Bar charts</vt:lpstr>
      <vt:lpstr>Type 1 : 2D Single Column Bar chart</vt:lpstr>
      <vt:lpstr>Algorithm</vt:lpstr>
      <vt:lpstr>Type 1 : 2D Single Column Bar chart</vt:lpstr>
      <vt:lpstr>Type 2 : 2D Clustered Column Bar chart</vt:lpstr>
      <vt:lpstr>Type 1 : 2D Clustered Column Bar chart</vt:lpstr>
      <vt:lpstr>Results</vt:lpstr>
      <vt:lpstr>Difficulties/Challenges:</vt:lpstr>
      <vt:lpstr>Future work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Textual descriptions of STEM images to aid Visually-impaired</dc:title>
  <cp:lastModifiedBy>ABRAHAM DANIEL IMMANUAL WILLIAMS</cp:lastModifiedBy>
  <cp:revision>4</cp:revision>
  <dcterms:modified xsi:type="dcterms:W3CDTF">2017-05-07T03:53:30Z</dcterms:modified>
</cp:coreProperties>
</file>