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7" r:id="rId17"/>
    <p:sldId id="273" r:id="rId18"/>
    <p:sldId id="274" r:id="rId19"/>
    <p:sldId id="275" r:id="rId20"/>
    <p:sldId id="276" r:id="rId21"/>
    <p:sldId id="278" r:id="rId22"/>
    <p:sldId id="279" r:id="rId23"/>
    <p:sldId id="280" r:id="rId24"/>
    <p:sldId id="281" r:id="rId25"/>
    <p:sldId id="282"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1B84DB-A83E-4BE9-B0BD-0BDC8751ED90}"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1E734-CCA9-44B1-BE15-ACE459B9ABDD}" type="slidenum">
              <a:rPr lang="en-US" smtClean="0"/>
              <a:t>‹#›</a:t>
            </a:fld>
            <a:endParaRPr lang="en-US"/>
          </a:p>
        </p:txBody>
      </p:sp>
    </p:spTree>
    <p:extLst>
      <p:ext uri="{BB962C8B-B14F-4D97-AF65-F5344CB8AC3E}">
        <p14:creationId xmlns:p14="http://schemas.microsoft.com/office/powerpoint/2010/main" val="655190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1B84DB-A83E-4BE9-B0BD-0BDC8751ED90}"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1E734-CCA9-44B1-BE15-ACE459B9ABDD}" type="slidenum">
              <a:rPr lang="en-US" smtClean="0"/>
              <a:t>‹#›</a:t>
            </a:fld>
            <a:endParaRPr lang="en-US"/>
          </a:p>
        </p:txBody>
      </p:sp>
    </p:spTree>
    <p:extLst>
      <p:ext uri="{BB962C8B-B14F-4D97-AF65-F5344CB8AC3E}">
        <p14:creationId xmlns:p14="http://schemas.microsoft.com/office/powerpoint/2010/main" val="4042928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1B84DB-A83E-4BE9-B0BD-0BDC8751ED90}"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1E734-CCA9-44B1-BE15-ACE459B9ABDD}" type="slidenum">
              <a:rPr lang="en-US" smtClean="0"/>
              <a:t>‹#›</a:t>
            </a:fld>
            <a:endParaRPr lang="en-US"/>
          </a:p>
        </p:txBody>
      </p:sp>
    </p:spTree>
    <p:extLst>
      <p:ext uri="{BB962C8B-B14F-4D97-AF65-F5344CB8AC3E}">
        <p14:creationId xmlns:p14="http://schemas.microsoft.com/office/powerpoint/2010/main" val="2439652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1B84DB-A83E-4BE9-B0BD-0BDC8751ED90}"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1E734-CCA9-44B1-BE15-ACE459B9ABDD}" type="slidenum">
              <a:rPr lang="en-US" smtClean="0"/>
              <a:t>‹#›</a:t>
            </a:fld>
            <a:endParaRPr lang="en-US"/>
          </a:p>
        </p:txBody>
      </p:sp>
    </p:spTree>
    <p:extLst>
      <p:ext uri="{BB962C8B-B14F-4D97-AF65-F5344CB8AC3E}">
        <p14:creationId xmlns:p14="http://schemas.microsoft.com/office/powerpoint/2010/main" val="3885059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1B84DB-A83E-4BE9-B0BD-0BDC8751ED90}"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1E734-CCA9-44B1-BE15-ACE459B9ABDD}" type="slidenum">
              <a:rPr lang="en-US" smtClean="0"/>
              <a:t>‹#›</a:t>
            </a:fld>
            <a:endParaRPr lang="en-US"/>
          </a:p>
        </p:txBody>
      </p:sp>
    </p:spTree>
    <p:extLst>
      <p:ext uri="{BB962C8B-B14F-4D97-AF65-F5344CB8AC3E}">
        <p14:creationId xmlns:p14="http://schemas.microsoft.com/office/powerpoint/2010/main" val="2972313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1B84DB-A83E-4BE9-B0BD-0BDC8751ED90}"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1E734-CCA9-44B1-BE15-ACE459B9ABDD}" type="slidenum">
              <a:rPr lang="en-US" smtClean="0"/>
              <a:t>‹#›</a:t>
            </a:fld>
            <a:endParaRPr lang="en-US"/>
          </a:p>
        </p:txBody>
      </p:sp>
    </p:spTree>
    <p:extLst>
      <p:ext uri="{BB962C8B-B14F-4D97-AF65-F5344CB8AC3E}">
        <p14:creationId xmlns:p14="http://schemas.microsoft.com/office/powerpoint/2010/main" val="876784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1B84DB-A83E-4BE9-B0BD-0BDC8751ED90}" type="datetimeFigureOut">
              <a:rPr lang="en-US" smtClean="0"/>
              <a:t>6/24/2024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C1E734-CCA9-44B1-BE15-ACE459B9ABDD}" type="slidenum">
              <a:rPr lang="en-US" smtClean="0"/>
              <a:t>‹#›</a:t>
            </a:fld>
            <a:endParaRPr lang="en-US"/>
          </a:p>
        </p:txBody>
      </p:sp>
    </p:spTree>
    <p:extLst>
      <p:ext uri="{BB962C8B-B14F-4D97-AF65-F5344CB8AC3E}">
        <p14:creationId xmlns:p14="http://schemas.microsoft.com/office/powerpoint/2010/main" val="2888461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1B84DB-A83E-4BE9-B0BD-0BDC8751ED90}" type="datetimeFigureOut">
              <a:rPr lang="en-US" smtClean="0"/>
              <a:t>6/24/2024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C1E734-CCA9-44B1-BE15-ACE459B9ABDD}" type="slidenum">
              <a:rPr lang="en-US" smtClean="0"/>
              <a:t>‹#›</a:t>
            </a:fld>
            <a:endParaRPr lang="en-US"/>
          </a:p>
        </p:txBody>
      </p:sp>
    </p:spTree>
    <p:extLst>
      <p:ext uri="{BB962C8B-B14F-4D97-AF65-F5344CB8AC3E}">
        <p14:creationId xmlns:p14="http://schemas.microsoft.com/office/powerpoint/2010/main" val="408563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1B84DB-A83E-4BE9-B0BD-0BDC8751ED90}" type="datetimeFigureOut">
              <a:rPr lang="en-US" smtClean="0"/>
              <a:t>6/24/2024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C1E734-CCA9-44B1-BE15-ACE459B9ABDD}" type="slidenum">
              <a:rPr lang="en-US" smtClean="0"/>
              <a:t>‹#›</a:t>
            </a:fld>
            <a:endParaRPr lang="en-US"/>
          </a:p>
        </p:txBody>
      </p:sp>
    </p:spTree>
    <p:extLst>
      <p:ext uri="{BB962C8B-B14F-4D97-AF65-F5344CB8AC3E}">
        <p14:creationId xmlns:p14="http://schemas.microsoft.com/office/powerpoint/2010/main" val="243661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21B84DB-A83E-4BE9-B0BD-0BDC8751ED90}"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1E734-CCA9-44B1-BE15-ACE459B9ABDD}" type="slidenum">
              <a:rPr lang="en-US" smtClean="0"/>
              <a:t>‹#›</a:t>
            </a:fld>
            <a:endParaRPr lang="en-US"/>
          </a:p>
        </p:txBody>
      </p:sp>
    </p:spTree>
    <p:extLst>
      <p:ext uri="{BB962C8B-B14F-4D97-AF65-F5344CB8AC3E}">
        <p14:creationId xmlns:p14="http://schemas.microsoft.com/office/powerpoint/2010/main" val="352736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21B84DB-A83E-4BE9-B0BD-0BDC8751ED90}"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1E734-CCA9-44B1-BE15-ACE459B9ABDD}" type="slidenum">
              <a:rPr lang="en-US" smtClean="0"/>
              <a:t>‹#›</a:t>
            </a:fld>
            <a:endParaRPr lang="en-US"/>
          </a:p>
        </p:txBody>
      </p:sp>
    </p:spTree>
    <p:extLst>
      <p:ext uri="{BB962C8B-B14F-4D97-AF65-F5344CB8AC3E}">
        <p14:creationId xmlns:p14="http://schemas.microsoft.com/office/powerpoint/2010/main" val="3905713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1B84DB-A83E-4BE9-B0BD-0BDC8751ED90}" type="datetimeFigureOut">
              <a:rPr lang="en-US" smtClean="0"/>
              <a:t>6/24/2024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1E734-CCA9-44B1-BE15-ACE459B9ABDD}" type="slidenum">
              <a:rPr lang="en-US" smtClean="0"/>
              <a:t>‹#›</a:t>
            </a:fld>
            <a:endParaRPr lang="en-US"/>
          </a:p>
        </p:txBody>
      </p:sp>
    </p:spTree>
    <p:extLst>
      <p:ext uri="{BB962C8B-B14F-4D97-AF65-F5344CB8AC3E}">
        <p14:creationId xmlns:p14="http://schemas.microsoft.com/office/powerpoint/2010/main" val="1240190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5250" y="1786597"/>
            <a:ext cx="6093162" cy="369332"/>
          </a:xfrm>
          <a:prstGeom prst="rect">
            <a:avLst/>
          </a:prstGeom>
          <a:noFill/>
        </p:spPr>
        <p:txBody>
          <a:bodyPr wrap="square" rtlCol="0">
            <a:spAutoFit/>
          </a:bodyPr>
          <a:lstStyle/>
          <a:p>
            <a:endParaRPr lang="en-US" dirty="0"/>
          </a:p>
        </p:txBody>
      </p:sp>
      <p:sp>
        <p:nvSpPr>
          <p:cNvPr id="7" name="TextBox 6"/>
          <p:cNvSpPr txBox="1"/>
          <p:nvPr/>
        </p:nvSpPr>
        <p:spPr>
          <a:xfrm>
            <a:off x="3987264" y="610048"/>
            <a:ext cx="8525022" cy="923330"/>
          </a:xfrm>
          <a:prstGeom prst="rect">
            <a:avLst/>
          </a:prstGeom>
          <a:noFill/>
        </p:spPr>
        <p:txBody>
          <a:bodyPr wrap="square" rtlCol="0">
            <a:spAutoFit/>
          </a:bodyPr>
          <a:lstStyle/>
          <a:p>
            <a:r>
              <a:rPr lang="en-US" sz="5400" dirty="0" smtClean="0">
                <a:solidFill>
                  <a:schemeClr val="bg1"/>
                </a:solidFill>
                <a:latin typeface="Arial Black" panose="020B0A04020102020204" pitchFamily="34" charset="0"/>
              </a:rPr>
              <a:t>STARTUP PROPHET </a:t>
            </a:r>
            <a:endParaRPr lang="en-US" sz="5400" dirty="0">
              <a:solidFill>
                <a:schemeClr val="bg1"/>
              </a:solidFill>
              <a:latin typeface="Arial Black" panose="020B0A04020102020204" pitchFamily="34" charset="0"/>
            </a:endParaRPr>
          </a:p>
        </p:txBody>
      </p:sp>
      <p:sp>
        <p:nvSpPr>
          <p:cNvPr id="8" name="TextBox 7"/>
          <p:cNvSpPr txBox="1"/>
          <p:nvPr/>
        </p:nvSpPr>
        <p:spPr>
          <a:xfrm>
            <a:off x="6527409" y="1533378"/>
            <a:ext cx="4647811" cy="2431435"/>
          </a:xfrm>
          <a:prstGeom prst="rect">
            <a:avLst/>
          </a:prstGeom>
          <a:noFill/>
        </p:spPr>
        <p:txBody>
          <a:bodyPr wrap="none" rtlCol="0">
            <a:spAutoFit/>
          </a:bodyPr>
          <a:lstStyle/>
          <a:p>
            <a:r>
              <a:rPr lang="en-US" sz="2400" dirty="0" smtClean="0">
                <a:solidFill>
                  <a:schemeClr val="bg1"/>
                </a:solidFill>
                <a:latin typeface="Arial Black" panose="020B0A04020102020204" pitchFamily="34" charset="0"/>
              </a:rPr>
              <a:t>       </a:t>
            </a:r>
            <a:r>
              <a:rPr lang="en-US" sz="2000" dirty="0" smtClean="0">
                <a:solidFill>
                  <a:schemeClr val="bg1"/>
                </a:solidFill>
                <a:latin typeface="Arial Black" panose="020B0A04020102020204" pitchFamily="34" charset="0"/>
              </a:rPr>
              <a:t>PRESENTED</a:t>
            </a:r>
            <a:r>
              <a:rPr lang="en-US" sz="2400" dirty="0" smtClean="0">
                <a:solidFill>
                  <a:schemeClr val="bg1"/>
                </a:solidFill>
                <a:latin typeface="Arial Black" panose="020B0A04020102020204" pitchFamily="34" charset="0"/>
              </a:rPr>
              <a:t> </a:t>
            </a:r>
            <a:r>
              <a:rPr lang="en-US" sz="2000" dirty="0" smtClean="0">
                <a:solidFill>
                  <a:schemeClr val="bg1"/>
                </a:solidFill>
                <a:latin typeface="Arial Black" panose="020B0A04020102020204" pitchFamily="34" charset="0"/>
              </a:rPr>
              <a:t>BY</a:t>
            </a:r>
            <a:r>
              <a:rPr lang="en-US" sz="2400" dirty="0">
                <a:solidFill>
                  <a:schemeClr val="bg1"/>
                </a:solidFill>
                <a:latin typeface="Arial Black" panose="020B0A04020102020204" pitchFamily="34" charset="0"/>
              </a:rPr>
              <a:t>:</a:t>
            </a:r>
            <a:endParaRPr lang="en-US" sz="2400" dirty="0" smtClean="0">
              <a:solidFill>
                <a:schemeClr val="bg1"/>
              </a:solidFill>
              <a:latin typeface="Arial Black" panose="020B0A04020102020204" pitchFamily="34" charset="0"/>
            </a:endParaRPr>
          </a:p>
          <a:p>
            <a:r>
              <a:rPr lang="en-US" sz="2400" dirty="0">
                <a:solidFill>
                  <a:schemeClr val="bg1"/>
                </a:solidFill>
                <a:latin typeface="Arial Black" panose="020B0A04020102020204" pitchFamily="34" charset="0"/>
              </a:rPr>
              <a:t> </a:t>
            </a:r>
            <a:r>
              <a:rPr lang="en-US" sz="2400" dirty="0" smtClean="0">
                <a:solidFill>
                  <a:schemeClr val="bg1"/>
                </a:solidFill>
                <a:latin typeface="Arial Black" panose="020B0A04020102020204" pitchFamily="34" charset="0"/>
              </a:rPr>
              <a:t>      </a:t>
            </a:r>
            <a:r>
              <a:rPr lang="en-US" sz="2000" dirty="0" smtClean="0">
                <a:solidFill>
                  <a:schemeClr val="bg1"/>
                </a:solidFill>
                <a:latin typeface="Arial Black" panose="020B0A04020102020204" pitchFamily="34" charset="0"/>
              </a:rPr>
              <a:t>TEAM</a:t>
            </a:r>
            <a:r>
              <a:rPr lang="en-US" sz="2400" dirty="0" smtClean="0">
                <a:solidFill>
                  <a:schemeClr val="bg1"/>
                </a:solidFill>
                <a:latin typeface="Arial Black" panose="020B0A04020102020204" pitchFamily="34" charset="0"/>
              </a:rPr>
              <a:t> </a:t>
            </a:r>
            <a:r>
              <a:rPr lang="en-US" sz="2000" dirty="0" smtClean="0">
                <a:solidFill>
                  <a:schemeClr val="bg1"/>
                </a:solidFill>
                <a:latin typeface="Arial Black" panose="020B0A04020102020204" pitchFamily="34" charset="0"/>
              </a:rPr>
              <a:t>NO : CSD-B01</a:t>
            </a:r>
          </a:p>
          <a:p>
            <a:endParaRPr lang="en-US" sz="2400" dirty="0">
              <a:solidFill>
                <a:schemeClr val="bg1"/>
              </a:solidFill>
              <a:latin typeface="Arial Black" panose="020B0A04020102020204" pitchFamily="34" charset="0"/>
            </a:endParaRPr>
          </a:p>
          <a:p>
            <a:r>
              <a:rPr lang="en-US" sz="2000" dirty="0" smtClean="0">
                <a:solidFill>
                  <a:schemeClr val="bg1"/>
                </a:solidFill>
                <a:latin typeface="Arial Black" panose="020B0A04020102020204" pitchFamily="34" charset="0"/>
              </a:rPr>
              <a:t>SALLA SAHAS       21UK1A6704</a:t>
            </a:r>
          </a:p>
          <a:p>
            <a:r>
              <a:rPr lang="en-US" sz="2000" dirty="0" smtClean="0">
                <a:solidFill>
                  <a:schemeClr val="bg1"/>
                </a:solidFill>
                <a:latin typeface="Arial Black" panose="020B0A04020102020204" pitchFamily="34" charset="0"/>
              </a:rPr>
              <a:t>GK MANIKUMAR   21UK1A6758</a:t>
            </a:r>
          </a:p>
          <a:p>
            <a:r>
              <a:rPr lang="en-US" sz="2000" dirty="0" smtClean="0">
                <a:solidFill>
                  <a:schemeClr val="bg1"/>
                </a:solidFill>
                <a:latin typeface="Arial Black" panose="020B0A04020102020204" pitchFamily="34" charset="0"/>
              </a:rPr>
              <a:t>SUDHATI KIRAN    21UK1A6753</a:t>
            </a:r>
          </a:p>
          <a:p>
            <a:r>
              <a:rPr lang="en-US" sz="2000" dirty="0" smtClean="0">
                <a:solidFill>
                  <a:schemeClr val="bg1"/>
                </a:solidFill>
                <a:latin typeface="Arial Black" panose="020B0A04020102020204" pitchFamily="34" charset="0"/>
              </a:rPr>
              <a:t>AKARAPU JYOTHI 21UK1A6743</a:t>
            </a:r>
            <a:endParaRPr lang="en-US" sz="2000" dirty="0">
              <a:solidFill>
                <a:schemeClr val="bg1"/>
              </a:solidFill>
              <a:latin typeface="Arial Black" panose="020B0A0402010202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7090117"/>
          </a:xfrm>
          <a:prstGeom prst="rect">
            <a:avLst/>
          </a:prstGeom>
        </p:spPr>
      </p:pic>
      <p:sp>
        <p:nvSpPr>
          <p:cNvPr id="10" name="TextBox 9"/>
          <p:cNvSpPr txBox="1"/>
          <p:nvPr/>
        </p:nvSpPr>
        <p:spPr>
          <a:xfrm>
            <a:off x="1152322" y="1232599"/>
            <a:ext cx="7698711" cy="923330"/>
          </a:xfrm>
          <a:prstGeom prst="rect">
            <a:avLst/>
          </a:prstGeom>
          <a:noFill/>
        </p:spPr>
        <p:txBody>
          <a:bodyPr wrap="none" rtlCol="0">
            <a:spAutoFit/>
          </a:bodyPr>
          <a:lstStyle/>
          <a:p>
            <a:r>
              <a:rPr lang="en-US" sz="5400" dirty="0" smtClean="0">
                <a:solidFill>
                  <a:schemeClr val="bg1"/>
                </a:solidFill>
                <a:latin typeface="Arial Black" panose="020B0A04020102020204" pitchFamily="34" charset="0"/>
              </a:rPr>
              <a:t>STARTUP PROPHET</a:t>
            </a:r>
          </a:p>
        </p:txBody>
      </p:sp>
      <p:sp>
        <p:nvSpPr>
          <p:cNvPr id="11" name="TextBox 10"/>
          <p:cNvSpPr txBox="1"/>
          <p:nvPr/>
        </p:nvSpPr>
        <p:spPr>
          <a:xfrm>
            <a:off x="1152322" y="2853308"/>
            <a:ext cx="6678110" cy="3539430"/>
          </a:xfrm>
          <a:prstGeom prst="rect">
            <a:avLst/>
          </a:prstGeom>
          <a:noFill/>
        </p:spPr>
        <p:txBody>
          <a:bodyPr wrap="none" rtlCol="0">
            <a:spAutoFit/>
          </a:bodyPr>
          <a:lstStyle/>
          <a:p>
            <a:r>
              <a:rPr lang="en-US" sz="2800" dirty="0" smtClean="0">
                <a:solidFill>
                  <a:schemeClr val="bg1"/>
                </a:solidFill>
              </a:rPr>
              <a:t>PRESENTED BY:</a:t>
            </a:r>
          </a:p>
          <a:p>
            <a:r>
              <a:rPr lang="en-US" sz="2800" dirty="0" smtClean="0">
                <a:solidFill>
                  <a:schemeClr val="bg1"/>
                </a:solidFill>
              </a:rPr>
              <a:t>TEAM NO : CSD(B01)</a:t>
            </a:r>
          </a:p>
          <a:p>
            <a:r>
              <a:rPr lang="en-US" sz="2800" dirty="0">
                <a:solidFill>
                  <a:schemeClr val="bg1"/>
                </a:solidFill>
              </a:rPr>
              <a:t> </a:t>
            </a:r>
            <a:endParaRPr lang="en-US" sz="2800" dirty="0" smtClean="0">
              <a:solidFill>
                <a:schemeClr val="bg1"/>
              </a:solidFill>
            </a:endParaRPr>
          </a:p>
          <a:p>
            <a:r>
              <a:rPr lang="en-US" sz="2800" dirty="0" smtClean="0">
                <a:solidFill>
                  <a:schemeClr val="bg1"/>
                </a:solidFill>
              </a:rPr>
              <a:t>SALLA SAHAS           </a:t>
            </a:r>
            <a:r>
              <a:rPr lang="en-US" sz="2800" dirty="0" smtClean="0">
                <a:solidFill>
                  <a:schemeClr val="bg1"/>
                </a:solidFill>
              </a:rPr>
              <a:t>                     21UK1A6704</a:t>
            </a:r>
            <a:endParaRPr lang="en-US" sz="2800" dirty="0" smtClean="0">
              <a:solidFill>
                <a:schemeClr val="bg1"/>
              </a:solidFill>
            </a:endParaRPr>
          </a:p>
          <a:p>
            <a:r>
              <a:rPr lang="en-US" sz="2800" dirty="0" smtClean="0">
                <a:solidFill>
                  <a:schemeClr val="bg1"/>
                </a:solidFill>
              </a:rPr>
              <a:t>GATTIKOPPULA MANI                 21UK1A6758</a:t>
            </a:r>
            <a:endParaRPr lang="en-US" sz="2800" dirty="0" smtClean="0">
              <a:solidFill>
                <a:schemeClr val="bg1"/>
              </a:solidFill>
            </a:endParaRPr>
          </a:p>
          <a:p>
            <a:r>
              <a:rPr lang="en-US" sz="2800" dirty="0" smtClean="0">
                <a:solidFill>
                  <a:schemeClr val="bg1"/>
                </a:solidFill>
              </a:rPr>
              <a:t>SUDHATI KIRAN      </a:t>
            </a:r>
            <a:r>
              <a:rPr lang="en-US" sz="2800" dirty="0" smtClean="0">
                <a:solidFill>
                  <a:schemeClr val="bg1"/>
                </a:solidFill>
              </a:rPr>
              <a:t>                      21UK1A6753</a:t>
            </a:r>
            <a:endParaRPr lang="en-US" sz="2800" dirty="0" smtClean="0">
              <a:solidFill>
                <a:schemeClr val="bg1"/>
              </a:solidFill>
            </a:endParaRPr>
          </a:p>
          <a:p>
            <a:r>
              <a:rPr lang="en-US" sz="2800" dirty="0" smtClean="0">
                <a:solidFill>
                  <a:schemeClr val="bg1"/>
                </a:solidFill>
              </a:rPr>
              <a:t>AKARAPU JYOTHI   </a:t>
            </a:r>
            <a:r>
              <a:rPr lang="en-US" sz="2800" dirty="0" smtClean="0">
                <a:solidFill>
                  <a:schemeClr val="bg1"/>
                </a:solidFill>
              </a:rPr>
              <a:t>                      21UK1A6743</a:t>
            </a:r>
            <a:endParaRPr lang="en-US" sz="2800" dirty="0" smtClean="0">
              <a:solidFill>
                <a:schemeClr val="bg1"/>
              </a:solidFill>
            </a:endParaRPr>
          </a:p>
          <a:p>
            <a:endParaRPr lang="en-US" sz="2800" dirty="0">
              <a:solidFill>
                <a:schemeClr val="bg1"/>
              </a:solidFill>
            </a:endParaRPr>
          </a:p>
        </p:txBody>
      </p:sp>
    </p:spTree>
    <p:extLst>
      <p:ext uri="{BB962C8B-B14F-4D97-AF65-F5344CB8AC3E}">
        <p14:creationId xmlns:p14="http://schemas.microsoft.com/office/powerpoint/2010/main" val="1123974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3" name="TextBox 2"/>
          <p:cNvSpPr txBox="1"/>
          <p:nvPr/>
        </p:nvSpPr>
        <p:spPr>
          <a:xfrm>
            <a:off x="1280161" y="717452"/>
            <a:ext cx="4694490" cy="461665"/>
          </a:xfrm>
          <a:prstGeom prst="rect">
            <a:avLst/>
          </a:prstGeom>
          <a:noFill/>
        </p:spPr>
        <p:txBody>
          <a:bodyPr wrap="none" rtlCol="0">
            <a:spAutoFit/>
          </a:bodyPr>
          <a:lstStyle/>
          <a:p>
            <a:r>
              <a:rPr lang="en-US" sz="2400" dirty="0" smtClean="0">
                <a:solidFill>
                  <a:schemeClr val="bg1"/>
                </a:solidFill>
                <a:latin typeface="Arial Black" panose="020B0A04020102020204" pitchFamily="34" charset="0"/>
              </a:rPr>
              <a:t>MULTIVARIENT ANALYSIS:</a:t>
            </a:r>
            <a:endParaRPr lang="en-US" sz="2400" dirty="0">
              <a:solidFill>
                <a:schemeClr val="bg1"/>
              </a:solidFill>
              <a:latin typeface="Arial Black" panose="020B0A04020102020204" pitchFamily="34" charset="0"/>
            </a:endParaRPr>
          </a:p>
        </p:txBody>
      </p:sp>
      <p:sp>
        <p:nvSpPr>
          <p:cNvPr id="4" name="TextBox 3"/>
          <p:cNvSpPr txBox="1"/>
          <p:nvPr/>
        </p:nvSpPr>
        <p:spPr>
          <a:xfrm>
            <a:off x="1280160" y="1179117"/>
            <a:ext cx="10269415" cy="400110"/>
          </a:xfrm>
          <a:prstGeom prst="rect">
            <a:avLst/>
          </a:prstGeom>
          <a:noFill/>
        </p:spPr>
        <p:txBody>
          <a:bodyPr wrap="square" rtlCol="0">
            <a:spAutoFit/>
          </a:bodyPr>
          <a:lstStyle/>
          <a:p>
            <a:r>
              <a:rPr lang="en-US" sz="2000" dirty="0">
                <a:solidFill>
                  <a:schemeClr val="bg1"/>
                </a:solidFill>
              </a:rPr>
              <a:t>In </a:t>
            </a:r>
            <a:r>
              <a:rPr lang="en-US" sz="2000" dirty="0" smtClean="0">
                <a:solidFill>
                  <a:schemeClr val="bg1"/>
                </a:solidFill>
              </a:rPr>
              <a:t>simple words , </a:t>
            </a:r>
            <a:r>
              <a:rPr lang="en-US" sz="2000" dirty="0">
                <a:solidFill>
                  <a:schemeClr val="bg1"/>
                </a:solidFill>
              </a:rPr>
              <a:t>multivariate analysis is to find the relation between </a:t>
            </a:r>
            <a:r>
              <a:rPr lang="en-US" sz="2000" dirty="0" smtClean="0">
                <a:solidFill>
                  <a:schemeClr val="bg1"/>
                </a:solidFill>
              </a:rPr>
              <a:t>multiple features</a:t>
            </a:r>
            <a:r>
              <a:rPr lang="en-US" dirty="0">
                <a:solidFill>
                  <a:schemeClr val="bg1"/>
                </a:solidFill>
              </a:rPr>
              <a: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2701" y="1896569"/>
            <a:ext cx="9608233" cy="8617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3711" y="3075686"/>
            <a:ext cx="6541477" cy="3212572"/>
          </a:xfrm>
          <a:prstGeom prst="rect">
            <a:avLst/>
          </a:prstGeom>
        </p:spPr>
      </p:pic>
    </p:spTree>
    <p:extLst>
      <p:ext uri="{BB962C8B-B14F-4D97-AF65-F5344CB8AC3E}">
        <p14:creationId xmlns:p14="http://schemas.microsoft.com/office/powerpoint/2010/main" val="1568541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1999" cy="6857999"/>
          </a:xfrm>
          <a:prstGeom prst="rect">
            <a:avLst/>
          </a:prstGeom>
        </p:spPr>
      </p:pic>
      <p:sp>
        <p:nvSpPr>
          <p:cNvPr id="3" name="TextBox 2"/>
          <p:cNvSpPr txBox="1"/>
          <p:nvPr/>
        </p:nvSpPr>
        <p:spPr>
          <a:xfrm>
            <a:off x="1225320" y="1082703"/>
            <a:ext cx="5004703" cy="523220"/>
          </a:xfrm>
          <a:prstGeom prst="rect">
            <a:avLst/>
          </a:prstGeom>
          <a:noFill/>
        </p:spPr>
        <p:txBody>
          <a:bodyPr wrap="none" rtlCol="0">
            <a:spAutoFit/>
          </a:bodyPr>
          <a:lstStyle/>
          <a:p>
            <a:r>
              <a:rPr lang="en-US" sz="2800" dirty="0" smtClean="0">
                <a:solidFill>
                  <a:schemeClr val="bg1"/>
                </a:solidFill>
                <a:latin typeface="Arial Black" panose="020B0A04020102020204" pitchFamily="34" charset="0"/>
              </a:rPr>
              <a:t>DATA PRE-PROCESSING:</a:t>
            </a:r>
            <a:endParaRPr lang="en-US" sz="2800" dirty="0">
              <a:solidFill>
                <a:schemeClr val="bg1"/>
              </a:solidFill>
              <a:latin typeface="Arial Black" panose="020B0A04020102020204" pitchFamily="34" charset="0"/>
            </a:endParaRPr>
          </a:p>
        </p:txBody>
      </p:sp>
      <p:sp>
        <p:nvSpPr>
          <p:cNvPr id="4" name="TextBox 3"/>
          <p:cNvSpPr txBox="1"/>
          <p:nvPr/>
        </p:nvSpPr>
        <p:spPr>
          <a:xfrm>
            <a:off x="1617786" y="2110154"/>
            <a:ext cx="9467556" cy="3693319"/>
          </a:xfrm>
          <a:prstGeom prst="rect">
            <a:avLst/>
          </a:prstGeom>
          <a:no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5" name="Rectangle 1"/>
          <p:cNvSpPr>
            <a:spLocks noChangeArrowheads="1"/>
          </p:cNvSpPr>
          <p:nvPr/>
        </p:nvSpPr>
        <p:spPr bwMode="auto">
          <a:xfrm>
            <a:off x="1225320" y="2383379"/>
            <a:ext cx="1045670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bg1"/>
                </a:solidFill>
                <a:effectLst/>
                <a:latin typeface="Montserrat"/>
              </a:rPr>
              <a:t>As we have understood how the data is lets pre-process the collected data.</a:t>
            </a:r>
            <a:endParaRPr kumimoji="0" lang="en-US" altLang="en-US"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smtClean="0">
                <a:ln>
                  <a:noFill/>
                </a:ln>
                <a:solidFill>
                  <a:schemeClr val="bg1"/>
                </a:solidFill>
                <a:effectLst/>
                <a:latin typeface="Montserrat"/>
              </a:rPr>
              <a:t>The download data set is not suitable for training the machine learning model as it might have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smtClean="0">
                <a:ln>
                  <a:noFill/>
                </a:ln>
                <a:solidFill>
                  <a:schemeClr val="bg1"/>
                </a:solidFill>
                <a:effectLst/>
                <a:latin typeface="Montserrat"/>
              </a:rPr>
              <a:t> so much of randomness so we need to clean the dataset properly in order to fetch good results.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smtClean="0">
                <a:ln>
                  <a:noFill/>
                </a:ln>
                <a:solidFill>
                  <a:schemeClr val="bg1"/>
                </a:solidFill>
                <a:effectLst/>
                <a:latin typeface="Montserrat"/>
              </a:rPr>
              <a:t> This activity includes the following steps.</a:t>
            </a:r>
            <a:endParaRPr kumimoji="0" lang="en-GB" altLang="en-US"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GB" altLang="en-US" dirty="0" smtClean="0">
                <a:solidFill>
                  <a:schemeClr val="bg1"/>
                </a:solidFill>
                <a:latin typeface="Montserrat"/>
                <a:sym typeface="Wingdings" panose="05000000000000000000" pitchFamily="2" charset="2"/>
              </a:rPr>
              <a:t></a:t>
            </a:r>
            <a:r>
              <a:rPr kumimoji="0" lang="en-GB" altLang="en-US" b="0" i="0" u="none" strike="noStrike" cap="none" normalizeH="0" baseline="0" dirty="0" smtClean="0">
                <a:ln>
                  <a:noFill/>
                </a:ln>
                <a:solidFill>
                  <a:schemeClr val="bg1"/>
                </a:solidFill>
                <a:effectLst/>
                <a:latin typeface="Montserrat"/>
              </a:rPr>
              <a:t>    Handling missing values</a:t>
            </a:r>
            <a:endParaRPr kumimoji="0" lang="en-GB" altLang="en-US"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GB" altLang="en-US" dirty="0" smtClean="0">
                <a:solidFill>
                  <a:schemeClr val="bg1"/>
                </a:solidFill>
                <a:latin typeface="Montserrat"/>
                <a:sym typeface="Wingdings" panose="05000000000000000000" pitchFamily="2" charset="2"/>
              </a:rPr>
              <a:t></a:t>
            </a:r>
            <a:r>
              <a:rPr kumimoji="0" lang="en-GB" altLang="en-US" b="0" i="0" u="none" strike="noStrike" cap="none" normalizeH="0" baseline="0" dirty="0" smtClean="0">
                <a:ln>
                  <a:noFill/>
                </a:ln>
                <a:solidFill>
                  <a:schemeClr val="bg1"/>
                </a:solidFill>
                <a:effectLst/>
                <a:latin typeface="Montserrat"/>
              </a:rPr>
              <a:t>       Handling categorical data</a:t>
            </a:r>
            <a:endParaRPr kumimoji="0" lang="en-GB" altLang="en-US"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GB" altLang="en-US" dirty="0" smtClean="0">
                <a:solidFill>
                  <a:schemeClr val="bg1"/>
                </a:solidFill>
                <a:latin typeface="Montserrat"/>
                <a:sym typeface="Wingdings" panose="05000000000000000000" pitchFamily="2" charset="2"/>
              </a:rPr>
              <a:t></a:t>
            </a:r>
            <a:r>
              <a:rPr kumimoji="0" lang="en-GB" altLang="en-US" b="0" i="0" u="none" strike="noStrike" cap="none" normalizeH="0" baseline="0" dirty="0" smtClean="0">
                <a:ln>
                  <a:noFill/>
                </a:ln>
                <a:solidFill>
                  <a:schemeClr val="bg1"/>
                </a:solidFill>
                <a:effectLst/>
                <a:latin typeface="Montserrat"/>
              </a:rPr>
              <a:t>      Scaling Techniques</a:t>
            </a:r>
            <a:endParaRPr kumimoji="0" lang="en-GB" altLang="en-US"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GB" altLang="en-US" dirty="0" smtClean="0">
                <a:solidFill>
                  <a:schemeClr val="bg1"/>
                </a:solidFill>
                <a:latin typeface="Montserrat"/>
                <a:sym typeface="Wingdings" panose="05000000000000000000" pitchFamily="2" charset="2"/>
              </a:rPr>
              <a:t></a:t>
            </a:r>
            <a:r>
              <a:rPr kumimoji="0" lang="en-GB" altLang="en-US" b="0" i="0" u="none" strike="noStrike" cap="none" normalizeH="0" baseline="0" dirty="0" smtClean="0">
                <a:ln>
                  <a:noFill/>
                </a:ln>
                <a:solidFill>
                  <a:schemeClr val="bg1"/>
                </a:solidFill>
                <a:effectLst/>
                <a:latin typeface="Montserrat"/>
              </a:rPr>
              <a:t>     Handling class imbalance</a:t>
            </a:r>
            <a:endParaRPr kumimoji="0" lang="en-GB" altLang="en-US"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solidFill>
                  <a:schemeClr val="bg1"/>
                </a:solidFill>
                <a:latin typeface="Montserrat"/>
                <a:sym typeface="Wingdings" panose="05000000000000000000" pitchFamily="2" charset="2"/>
              </a:rPr>
              <a:t></a:t>
            </a:r>
            <a:r>
              <a:rPr kumimoji="0" lang="en-US" altLang="en-US" b="0" i="0" u="none" strike="noStrike" cap="none" normalizeH="0" baseline="0" dirty="0" smtClean="0">
                <a:ln>
                  <a:noFill/>
                </a:ln>
                <a:solidFill>
                  <a:schemeClr val="bg1"/>
                </a:solidFill>
                <a:effectLst/>
                <a:latin typeface="Montserrat"/>
              </a:rPr>
              <a:t>     Splitting dataset into training and test set</a:t>
            </a:r>
            <a:endParaRPr kumimoji="0" lang="en-US" altLang="en-US"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bg1"/>
                </a:solidFill>
                <a:effectLst/>
                <a:latin typeface="Montserrat"/>
              </a:rPr>
              <a:t> </a:t>
            </a:r>
            <a:endParaRPr kumimoji="0" lang="en-US" altLang="en-US"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smtClean="0">
                <a:ln>
                  <a:noFill/>
                </a:ln>
                <a:solidFill>
                  <a:schemeClr val="bg1"/>
                </a:solidFill>
                <a:effectLst/>
                <a:latin typeface="Montserrat"/>
              </a:rPr>
              <a:t>Note: These are the general steps of pre-processing the data before using it for machine learning.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smtClean="0">
                <a:ln>
                  <a:noFill/>
                </a:ln>
                <a:solidFill>
                  <a:schemeClr val="bg1"/>
                </a:solidFill>
                <a:effectLst/>
                <a:latin typeface="Montserrat"/>
              </a:rPr>
              <a:t> Depending on the condition of your dataset, you may or may not have to go through all these steps. </a:t>
            </a:r>
            <a:endParaRPr kumimoji="0" lang="en-GB" altLang="en-US" b="0" i="0" u="none" strike="noStrike" cap="none" normalizeH="0" baseline="0" dirty="0" smtClean="0">
              <a:ln>
                <a:noFill/>
              </a:ln>
              <a:solidFill>
                <a:schemeClr val="bg1"/>
              </a:solidFill>
              <a:effectLst/>
            </a:endParaRPr>
          </a:p>
        </p:txBody>
      </p:sp>
    </p:spTree>
    <p:extLst>
      <p:ext uri="{BB962C8B-B14F-4D97-AF65-F5344CB8AC3E}">
        <p14:creationId xmlns:p14="http://schemas.microsoft.com/office/powerpoint/2010/main" val="2428403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3" name="TextBox 2"/>
          <p:cNvSpPr txBox="1"/>
          <p:nvPr/>
        </p:nvSpPr>
        <p:spPr>
          <a:xfrm>
            <a:off x="1181686" y="499040"/>
            <a:ext cx="6302366" cy="523220"/>
          </a:xfrm>
          <a:prstGeom prst="rect">
            <a:avLst/>
          </a:prstGeom>
          <a:noFill/>
        </p:spPr>
        <p:txBody>
          <a:bodyPr wrap="none" rtlCol="0">
            <a:spAutoFit/>
          </a:bodyPr>
          <a:lstStyle/>
          <a:p>
            <a:r>
              <a:rPr lang="en-US" sz="2800" dirty="0" smtClean="0">
                <a:solidFill>
                  <a:schemeClr val="bg1"/>
                </a:solidFill>
                <a:latin typeface="Arial Black" panose="020B0A04020102020204" pitchFamily="34" charset="0"/>
              </a:rPr>
              <a:t>CHECKING FOR NULL VALUES:</a:t>
            </a:r>
            <a:endParaRPr lang="en-US" sz="2800" dirty="0">
              <a:solidFill>
                <a:schemeClr val="bg1"/>
              </a:solidFill>
              <a:latin typeface="Arial Black" panose="020B0A04020102020204" pitchFamily="34" charset="0"/>
            </a:endParaRPr>
          </a:p>
        </p:txBody>
      </p:sp>
      <p:pic>
        <p:nvPicPr>
          <p:cNvPr id="5" name="Picture 4"/>
          <p:cNvPicPr>
            <a:picLocks noChangeAspect="1"/>
          </p:cNvPicPr>
          <p:nvPr/>
        </p:nvPicPr>
        <p:blipFill>
          <a:blip r:embed="rId3"/>
          <a:stretch>
            <a:fillRect/>
          </a:stretch>
        </p:blipFill>
        <p:spPr>
          <a:xfrm>
            <a:off x="3819206" y="1794872"/>
            <a:ext cx="4553585" cy="4535589"/>
          </a:xfrm>
          <a:prstGeom prst="rect">
            <a:avLst/>
          </a:prstGeom>
        </p:spPr>
      </p:pic>
      <p:sp>
        <p:nvSpPr>
          <p:cNvPr id="6" name="TextBox 5"/>
          <p:cNvSpPr txBox="1"/>
          <p:nvPr/>
        </p:nvSpPr>
        <p:spPr>
          <a:xfrm>
            <a:off x="1194576" y="1029130"/>
            <a:ext cx="9121921" cy="646331"/>
          </a:xfrm>
          <a:prstGeom prst="rect">
            <a:avLst/>
          </a:prstGeom>
          <a:noFill/>
        </p:spPr>
        <p:txBody>
          <a:bodyPr wrap="none" rtlCol="0">
            <a:spAutoFit/>
          </a:bodyPr>
          <a:lstStyle/>
          <a:p>
            <a:r>
              <a:rPr lang="en-US" dirty="0">
                <a:solidFill>
                  <a:schemeClr val="bg1"/>
                </a:solidFill>
              </a:rPr>
              <a:t>Let’s find the shape of our dataset first, To find the shape of our data, </a:t>
            </a:r>
            <a:r>
              <a:rPr lang="en-US" dirty="0" err="1">
                <a:solidFill>
                  <a:schemeClr val="bg1"/>
                </a:solidFill>
              </a:rPr>
              <a:t>df.shape</a:t>
            </a:r>
            <a:r>
              <a:rPr lang="en-US" dirty="0">
                <a:solidFill>
                  <a:schemeClr val="bg1"/>
                </a:solidFill>
              </a:rPr>
              <a:t> method is used. </a:t>
            </a:r>
            <a:endParaRPr lang="en-US" dirty="0" smtClean="0">
              <a:solidFill>
                <a:schemeClr val="bg1"/>
              </a:solidFill>
            </a:endParaRPr>
          </a:p>
          <a:p>
            <a:r>
              <a:rPr lang="en-US" dirty="0" smtClean="0">
                <a:solidFill>
                  <a:schemeClr val="bg1"/>
                </a:solidFill>
              </a:rPr>
              <a:t>To </a:t>
            </a:r>
            <a:r>
              <a:rPr lang="en-US" dirty="0">
                <a:solidFill>
                  <a:schemeClr val="bg1"/>
                </a:solidFill>
              </a:rPr>
              <a:t>find the data type, df.info() function is used.</a:t>
            </a:r>
          </a:p>
        </p:txBody>
      </p:sp>
    </p:spTree>
    <p:extLst>
      <p:ext uri="{BB962C8B-B14F-4D97-AF65-F5344CB8AC3E}">
        <p14:creationId xmlns:p14="http://schemas.microsoft.com/office/powerpoint/2010/main" val="3467377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6857999"/>
          </a:xfrm>
          <a:prstGeom prst="rect">
            <a:avLst/>
          </a:prstGeom>
        </p:spPr>
      </p:pic>
      <p:sp>
        <p:nvSpPr>
          <p:cNvPr id="3" name="TextBox 2"/>
          <p:cNvSpPr txBox="1"/>
          <p:nvPr/>
        </p:nvSpPr>
        <p:spPr>
          <a:xfrm>
            <a:off x="1181686" y="647114"/>
            <a:ext cx="5318379" cy="523220"/>
          </a:xfrm>
          <a:prstGeom prst="rect">
            <a:avLst/>
          </a:prstGeom>
          <a:noFill/>
        </p:spPr>
        <p:txBody>
          <a:bodyPr wrap="none" rtlCol="0">
            <a:spAutoFit/>
          </a:bodyPr>
          <a:lstStyle/>
          <a:p>
            <a:r>
              <a:rPr lang="en-US" sz="2800" dirty="0" smtClean="0">
                <a:solidFill>
                  <a:schemeClr val="bg1"/>
                </a:solidFill>
                <a:latin typeface="Arial Black" panose="020B0A04020102020204" pitchFamily="34" charset="0"/>
              </a:rPr>
              <a:t>DROPPING NULL VALUES:</a:t>
            </a:r>
            <a:endParaRPr lang="en-US" sz="2800" dirty="0">
              <a:solidFill>
                <a:schemeClr val="bg1"/>
              </a:solidFill>
              <a:latin typeface="Arial Black" panose="020B0A040201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106" y="1620501"/>
            <a:ext cx="3737139" cy="404878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1687124"/>
            <a:ext cx="4734586" cy="3982157"/>
          </a:xfrm>
          <a:prstGeom prst="rect">
            <a:avLst/>
          </a:prstGeom>
        </p:spPr>
      </p:pic>
    </p:spTree>
    <p:extLst>
      <p:ext uri="{BB962C8B-B14F-4D97-AF65-F5344CB8AC3E}">
        <p14:creationId xmlns:p14="http://schemas.microsoft.com/office/powerpoint/2010/main" val="1380487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3" name="TextBox 2"/>
          <p:cNvSpPr txBox="1"/>
          <p:nvPr/>
        </p:nvSpPr>
        <p:spPr>
          <a:xfrm>
            <a:off x="1097281" y="858129"/>
            <a:ext cx="7133620" cy="523220"/>
          </a:xfrm>
          <a:prstGeom prst="rect">
            <a:avLst/>
          </a:prstGeom>
          <a:noFill/>
        </p:spPr>
        <p:txBody>
          <a:bodyPr wrap="none" rtlCol="0">
            <a:spAutoFit/>
          </a:bodyPr>
          <a:lstStyle/>
          <a:p>
            <a:r>
              <a:rPr lang="en-US" sz="2800" dirty="0" smtClean="0">
                <a:solidFill>
                  <a:schemeClr val="bg1"/>
                </a:solidFill>
                <a:latin typeface="Arial Black" panose="020B0A04020102020204" pitchFamily="34" charset="0"/>
              </a:rPr>
              <a:t>HANDLING CATEGORICAL VALUES:</a:t>
            </a:r>
            <a:endParaRPr lang="en-US" sz="2800" dirty="0">
              <a:solidFill>
                <a:schemeClr val="bg1"/>
              </a:solidFill>
              <a:latin typeface="Arial Black" panose="020B0A04020102020204" pitchFamily="34" charset="0"/>
            </a:endParaRPr>
          </a:p>
        </p:txBody>
      </p:sp>
      <p:sp>
        <p:nvSpPr>
          <p:cNvPr id="4" name="TextBox 3"/>
          <p:cNvSpPr txBox="1"/>
          <p:nvPr/>
        </p:nvSpPr>
        <p:spPr>
          <a:xfrm>
            <a:off x="1097281" y="1381349"/>
            <a:ext cx="8287718" cy="400110"/>
          </a:xfrm>
          <a:prstGeom prst="rect">
            <a:avLst/>
          </a:prstGeom>
          <a:noFill/>
        </p:spPr>
        <p:txBody>
          <a:bodyPr wrap="none" rtlCol="0">
            <a:spAutoFit/>
          </a:bodyPr>
          <a:lstStyle/>
          <a:p>
            <a:r>
              <a:rPr lang="en-US" sz="2000" dirty="0">
                <a:solidFill>
                  <a:schemeClr val="bg1"/>
                </a:solidFill>
              </a:rPr>
              <a:t>As we can see our dataset has  no categorical data so no need to do anything </a:t>
            </a:r>
            <a:r>
              <a:rPr lang="en-US" dirty="0"/>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680" y="2152649"/>
            <a:ext cx="4572638" cy="3867690"/>
          </a:xfrm>
          <a:prstGeom prst="rect">
            <a:avLst/>
          </a:prstGeom>
        </p:spPr>
      </p:pic>
    </p:spTree>
    <p:extLst>
      <p:ext uri="{BB962C8B-B14F-4D97-AF65-F5344CB8AC3E}">
        <p14:creationId xmlns:p14="http://schemas.microsoft.com/office/powerpoint/2010/main" val="3177679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6857999"/>
          </a:xfrm>
          <a:prstGeom prst="rect">
            <a:avLst/>
          </a:prstGeom>
        </p:spPr>
      </p:pic>
      <p:sp>
        <p:nvSpPr>
          <p:cNvPr id="3" name="TextBox 2"/>
          <p:cNvSpPr txBox="1"/>
          <p:nvPr/>
        </p:nvSpPr>
        <p:spPr>
          <a:xfrm>
            <a:off x="1195754" y="689317"/>
            <a:ext cx="6143285" cy="523220"/>
          </a:xfrm>
          <a:prstGeom prst="rect">
            <a:avLst/>
          </a:prstGeom>
          <a:noFill/>
        </p:spPr>
        <p:txBody>
          <a:bodyPr wrap="none" rtlCol="0">
            <a:spAutoFit/>
          </a:bodyPr>
          <a:lstStyle/>
          <a:p>
            <a:r>
              <a:rPr lang="en-US" sz="2800" dirty="0" smtClean="0">
                <a:solidFill>
                  <a:schemeClr val="bg1"/>
                </a:solidFill>
                <a:latin typeface="Arial Black" panose="020B0A04020102020204" pitchFamily="34" charset="0"/>
              </a:rPr>
              <a:t>HANDING CLASS IMBALANCE:</a:t>
            </a:r>
            <a:endParaRPr lang="en-US" sz="2800" dirty="0">
              <a:solidFill>
                <a:schemeClr val="bg1"/>
              </a:solidFill>
              <a:latin typeface="Arial Black" panose="020B0A04020102020204" pitchFamily="34" charset="0"/>
            </a:endParaRPr>
          </a:p>
        </p:txBody>
      </p:sp>
      <p:sp>
        <p:nvSpPr>
          <p:cNvPr id="4" name="TextBox 3"/>
          <p:cNvSpPr txBox="1"/>
          <p:nvPr/>
        </p:nvSpPr>
        <p:spPr>
          <a:xfrm>
            <a:off x="1195754" y="1550532"/>
            <a:ext cx="10128738" cy="2585323"/>
          </a:xfrm>
          <a:prstGeom prst="rect">
            <a:avLst/>
          </a:prstGeom>
          <a:noFill/>
        </p:spPr>
        <p:txBody>
          <a:bodyPr wrap="square" rtlCol="0">
            <a:spAutoFit/>
          </a:bodyPr>
          <a:lstStyle/>
          <a:p>
            <a:r>
              <a:rPr lang="en-US" dirty="0">
                <a:solidFill>
                  <a:schemeClr val="bg1"/>
                </a:solidFill>
              </a:rPr>
              <a:t>Our data is imbalance so by using SMOTE technique to balance the data .</a:t>
            </a:r>
            <a:br>
              <a:rPr lang="en-US" dirty="0">
                <a:solidFill>
                  <a:schemeClr val="bg1"/>
                </a:solidFill>
              </a:rPr>
            </a:br>
            <a:endParaRPr lang="en-US" dirty="0">
              <a:solidFill>
                <a:schemeClr val="bg1"/>
              </a:solidFill>
            </a:endParaRPr>
          </a:p>
          <a:p>
            <a:r>
              <a:rPr lang="en-US" dirty="0">
                <a:solidFill>
                  <a:schemeClr val="bg1"/>
                </a:solidFill>
              </a:rPr>
              <a:t>SMOTE (Synthetic Minority Over-sampling Technique) is a technique used to address class imbalance in machine learning datasets, particularly in classification tasks. It aims to balance the distribution of classes by generating synthetic samples for the minority class. SMOTE creates these synthetic samples by interpolating between existing instances of the minority class.</a:t>
            </a:r>
          </a:p>
          <a:p>
            <a:endParaRPr lang="en-US" dirty="0" smtClean="0">
              <a:solidFill>
                <a:schemeClr val="bg1"/>
              </a:solidFill>
            </a:endParaRPr>
          </a:p>
          <a:p>
            <a:endParaRPr lang="en-US" dirty="0">
              <a:solidFill>
                <a:schemeClr val="bg1"/>
              </a:solidFill>
            </a:endParaRPr>
          </a:p>
          <a:p>
            <a:endParaRPr lang="en-US" dirty="0"/>
          </a:p>
        </p:txBody>
      </p:sp>
      <p:pic>
        <p:nvPicPr>
          <p:cNvPr id="5" name="Picture 4"/>
          <p:cNvPicPr>
            <a:picLocks noChangeAspect="1"/>
          </p:cNvPicPr>
          <p:nvPr/>
        </p:nvPicPr>
        <p:blipFill>
          <a:blip r:embed="rId3"/>
          <a:stretch>
            <a:fillRect/>
          </a:stretch>
        </p:blipFill>
        <p:spPr>
          <a:xfrm>
            <a:off x="2992777" y="4023360"/>
            <a:ext cx="6206443" cy="1463040"/>
          </a:xfrm>
          <a:prstGeom prst="rect">
            <a:avLst/>
          </a:prstGeom>
        </p:spPr>
      </p:pic>
    </p:spTree>
    <p:extLst>
      <p:ext uri="{BB962C8B-B14F-4D97-AF65-F5344CB8AC3E}">
        <p14:creationId xmlns:p14="http://schemas.microsoft.com/office/powerpoint/2010/main" val="519506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3" name="TextBox 2"/>
          <p:cNvSpPr txBox="1"/>
          <p:nvPr/>
        </p:nvSpPr>
        <p:spPr>
          <a:xfrm>
            <a:off x="1786596" y="1828800"/>
            <a:ext cx="3806170" cy="523220"/>
          </a:xfrm>
          <a:prstGeom prst="rect">
            <a:avLst/>
          </a:prstGeom>
          <a:noFill/>
        </p:spPr>
        <p:txBody>
          <a:bodyPr wrap="none" rtlCol="0">
            <a:spAutoFit/>
          </a:bodyPr>
          <a:lstStyle/>
          <a:p>
            <a:r>
              <a:rPr lang="en-US" sz="2800" dirty="0" smtClean="0">
                <a:solidFill>
                  <a:schemeClr val="bg1"/>
                </a:solidFill>
                <a:latin typeface="Arial Black" panose="020B0A04020102020204" pitchFamily="34" charset="0"/>
              </a:rPr>
              <a:t>MODEL BUILDING:</a:t>
            </a:r>
            <a:endParaRPr lang="en-US" sz="2800" dirty="0">
              <a:solidFill>
                <a:schemeClr val="bg1"/>
              </a:solidFill>
              <a:latin typeface="Arial Black" panose="020B0A04020102020204" pitchFamily="34" charset="0"/>
            </a:endParaRPr>
          </a:p>
        </p:txBody>
      </p:sp>
      <p:sp>
        <p:nvSpPr>
          <p:cNvPr id="4" name="TextBox 3"/>
          <p:cNvSpPr txBox="1"/>
          <p:nvPr/>
        </p:nvSpPr>
        <p:spPr>
          <a:xfrm>
            <a:off x="1786596" y="2785403"/>
            <a:ext cx="9270610" cy="1815882"/>
          </a:xfrm>
          <a:prstGeom prst="rect">
            <a:avLst/>
          </a:prstGeom>
          <a:noFill/>
        </p:spPr>
        <p:txBody>
          <a:bodyPr wrap="square" rtlCol="0">
            <a:spAutoFit/>
          </a:bodyPr>
          <a:lstStyle/>
          <a:p>
            <a:r>
              <a:rPr lang="en-US" sz="2800" dirty="0">
                <a:solidFill>
                  <a:schemeClr val="bg1"/>
                </a:solidFill>
              </a:rPr>
              <a:t>Now our data is cleaned and it’s time to build the model. We can train our data on different algorithms. For this project we are applying three classification algorithms. The best model is saved based on its </a:t>
            </a:r>
            <a:r>
              <a:rPr lang="en-US" sz="2800" dirty="0" smtClean="0">
                <a:solidFill>
                  <a:schemeClr val="bg1"/>
                </a:solidFill>
              </a:rPr>
              <a:t>performance</a:t>
            </a:r>
            <a:r>
              <a:rPr lang="en-US" dirty="0">
                <a:solidFill>
                  <a:schemeClr val="bg1"/>
                </a:solidFill>
              </a:rPr>
              <a:t>.</a:t>
            </a:r>
            <a:endParaRPr lang="en-US" dirty="0"/>
          </a:p>
        </p:txBody>
      </p:sp>
    </p:spTree>
    <p:extLst>
      <p:ext uri="{BB962C8B-B14F-4D97-AF65-F5344CB8AC3E}">
        <p14:creationId xmlns:p14="http://schemas.microsoft.com/office/powerpoint/2010/main" val="1723211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3" name="TextBox 2"/>
          <p:cNvSpPr txBox="1"/>
          <p:nvPr/>
        </p:nvSpPr>
        <p:spPr>
          <a:xfrm>
            <a:off x="1519312" y="703385"/>
            <a:ext cx="4969887" cy="523220"/>
          </a:xfrm>
          <a:prstGeom prst="rect">
            <a:avLst/>
          </a:prstGeom>
          <a:noFill/>
        </p:spPr>
        <p:txBody>
          <a:bodyPr wrap="none" rtlCol="0">
            <a:spAutoFit/>
          </a:bodyPr>
          <a:lstStyle/>
          <a:p>
            <a:r>
              <a:rPr lang="en-US" sz="2800" dirty="0" smtClean="0">
                <a:solidFill>
                  <a:schemeClr val="bg1"/>
                </a:solidFill>
                <a:latin typeface="Arial Black" panose="020B0A04020102020204" pitchFamily="34" charset="0"/>
              </a:rPr>
              <a:t>LOGISTIC REGRESSION:</a:t>
            </a:r>
            <a:endParaRPr lang="en-US" sz="2800" dirty="0">
              <a:solidFill>
                <a:schemeClr val="bg1"/>
              </a:solidFill>
              <a:latin typeface="Arial Black" panose="020B0A04020102020204" pitchFamily="34" charset="0"/>
            </a:endParaRPr>
          </a:p>
        </p:txBody>
      </p:sp>
      <p:sp>
        <p:nvSpPr>
          <p:cNvPr id="4" name="TextBox 3"/>
          <p:cNvSpPr txBox="1"/>
          <p:nvPr/>
        </p:nvSpPr>
        <p:spPr>
          <a:xfrm>
            <a:off x="1519313" y="1659988"/>
            <a:ext cx="9959924" cy="2585323"/>
          </a:xfrm>
          <a:prstGeom prst="rect">
            <a:avLst/>
          </a:prstGeom>
          <a:noFill/>
        </p:spPr>
        <p:txBody>
          <a:bodyPr wrap="square" rtlCol="0">
            <a:spAutoFit/>
          </a:bodyPr>
          <a:lstStyle/>
          <a:p>
            <a:r>
              <a:rPr lang="en-US" dirty="0">
                <a:solidFill>
                  <a:schemeClr val="bg1"/>
                </a:solidFill>
              </a:rPr>
              <a:t>We create a </a:t>
            </a:r>
            <a:r>
              <a:rPr lang="en-US" dirty="0" err="1">
                <a:solidFill>
                  <a:schemeClr val="bg1"/>
                </a:solidFill>
              </a:rPr>
              <a:t>LogisticRegression</a:t>
            </a:r>
            <a:r>
              <a:rPr lang="en-US" dirty="0">
                <a:solidFill>
                  <a:schemeClr val="bg1"/>
                </a:solidFill>
              </a:rPr>
              <a:t> model .The model is trained on the training data using the fit </a:t>
            </a:r>
            <a:r>
              <a:rPr lang="en-US" dirty="0" err="1">
                <a:solidFill>
                  <a:schemeClr val="bg1"/>
                </a:solidFill>
              </a:rPr>
              <a:t>method.Predictions</a:t>
            </a:r>
            <a:r>
              <a:rPr lang="en-US" dirty="0">
                <a:solidFill>
                  <a:schemeClr val="bg1"/>
                </a:solidFill>
              </a:rPr>
              <a:t> are made on the test data using the predict </a:t>
            </a:r>
            <a:r>
              <a:rPr lang="en-US" dirty="0" err="1">
                <a:solidFill>
                  <a:schemeClr val="bg1"/>
                </a:solidFill>
              </a:rPr>
              <a:t>method.We</a:t>
            </a:r>
            <a:r>
              <a:rPr lang="en-US" dirty="0">
                <a:solidFill>
                  <a:schemeClr val="bg1"/>
                </a:solidFill>
              </a:rPr>
              <a:t> calculate the accuracy of the model's predictions using the </a:t>
            </a:r>
            <a:r>
              <a:rPr lang="en-US" dirty="0" err="1">
                <a:solidFill>
                  <a:schemeClr val="bg1"/>
                </a:solidFill>
              </a:rPr>
              <a:t>accuracy_score</a:t>
            </a:r>
            <a:r>
              <a:rPr lang="en-US" dirty="0">
                <a:solidFill>
                  <a:schemeClr val="bg1"/>
                </a:solidFill>
              </a:rPr>
              <a:t> function. A classification report is printed, providing a more detailed evaluation of the model's performance  Accuracy , precision, recall, F1-score, and support.</a:t>
            </a:r>
            <a:endParaRPr lang="en-US" dirty="0" smtClean="0">
              <a:solidFill>
                <a:schemeClr val="bg1"/>
              </a:solidFill>
            </a:endParaRPr>
          </a:p>
          <a:p>
            <a:endParaRPr lang="en-US" dirty="0">
              <a:solidFill>
                <a:schemeClr val="bg1"/>
              </a:solidFill>
            </a:endParaRPr>
          </a:p>
          <a:p>
            <a:endParaRPr lang="en-US" dirty="0" smtClean="0"/>
          </a:p>
          <a:p>
            <a:endParaRPr lang="en-US" dirty="0"/>
          </a:p>
          <a:p>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1675" y="3123028"/>
            <a:ext cx="7441808" cy="2935766"/>
          </a:xfrm>
          <a:prstGeom prst="rect">
            <a:avLst/>
          </a:prstGeom>
        </p:spPr>
      </p:pic>
    </p:spTree>
    <p:extLst>
      <p:ext uri="{BB962C8B-B14F-4D97-AF65-F5344CB8AC3E}">
        <p14:creationId xmlns:p14="http://schemas.microsoft.com/office/powerpoint/2010/main" val="1928299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3" name="TextBox 2"/>
          <p:cNvSpPr txBox="1"/>
          <p:nvPr/>
        </p:nvSpPr>
        <p:spPr>
          <a:xfrm>
            <a:off x="1026942" y="604910"/>
            <a:ext cx="5991320" cy="523220"/>
          </a:xfrm>
          <a:prstGeom prst="rect">
            <a:avLst/>
          </a:prstGeom>
          <a:noFill/>
        </p:spPr>
        <p:txBody>
          <a:bodyPr wrap="none" rtlCol="0">
            <a:spAutoFit/>
          </a:bodyPr>
          <a:lstStyle/>
          <a:p>
            <a:r>
              <a:rPr lang="en-US" sz="2800" dirty="0" smtClean="0">
                <a:solidFill>
                  <a:schemeClr val="bg1"/>
                </a:solidFill>
                <a:latin typeface="Arial Black" panose="020B0A04020102020204" pitchFamily="34" charset="0"/>
              </a:rPr>
              <a:t>SUPPORT VECTOR MACHINE:</a:t>
            </a:r>
            <a:endParaRPr lang="en-US" sz="2800" dirty="0">
              <a:solidFill>
                <a:schemeClr val="bg1"/>
              </a:solidFill>
              <a:latin typeface="Arial Black" panose="020B0A04020102020204" pitchFamily="34" charset="0"/>
            </a:endParaRPr>
          </a:p>
        </p:txBody>
      </p:sp>
      <p:sp>
        <p:nvSpPr>
          <p:cNvPr id="4" name="TextBox 3"/>
          <p:cNvSpPr txBox="1"/>
          <p:nvPr/>
        </p:nvSpPr>
        <p:spPr>
          <a:xfrm>
            <a:off x="1026942" y="1116777"/>
            <a:ext cx="10269415" cy="4524315"/>
          </a:xfrm>
          <a:prstGeom prst="rect">
            <a:avLst/>
          </a:prstGeom>
          <a:noFill/>
        </p:spPr>
        <p:txBody>
          <a:bodyPr wrap="square" rtlCol="0">
            <a:spAutoFit/>
          </a:bodyPr>
          <a:lstStyle/>
          <a:p>
            <a:r>
              <a:rPr lang="en-US" dirty="0">
                <a:solidFill>
                  <a:schemeClr val="bg1"/>
                </a:solidFill>
              </a:rPr>
              <a:t>We create code  trains a Support Vector Machine (SVM) classifier with a radial basis function (RBF) kernel on a balanced dataset and then evaluates its performance using a confusion matrix and a classification report.</a:t>
            </a:r>
            <a:br>
              <a:rPr lang="en-US" dirty="0">
                <a:solidFill>
                  <a:schemeClr val="bg1"/>
                </a:solidFill>
              </a:rPr>
            </a:br>
            <a:endParaRPr lang="en-US" dirty="0">
              <a:solidFill>
                <a:schemeClr val="bg1"/>
              </a:solidFill>
            </a:endParaRPr>
          </a:p>
          <a:p>
            <a:r>
              <a:rPr lang="en-US" dirty="0" err="1">
                <a:solidFill>
                  <a:schemeClr val="bg1"/>
                </a:solidFill>
              </a:rPr>
              <a:t>SVCclass</a:t>
            </a:r>
            <a:r>
              <a:rPr lang="en-US" dirty="0">
                <a:solidFill>
                  <a:schemeClr val="bg1"/>
                </a:solidFill>
              </a:rPr>
              <a:t> from </a:t>
            </a:r>
            <a:r>
              <a:rPr lang="en-US" dirty="0" err="1">
                <a:solidFill>
                  <a:schemeClr val="bg1"/>
                </a:solidFill>
              </a:rPr>
              <a:t>scikit-learn's</a:t>
            </a:r>
            <a:r>
              <a:rPr lang="en-US" dirty="0">
                <a:solidFill>
                  <a:schemeClr val="bg1"/>
                </a:solidFill>
              </a:rPr>
              <a:t> </a:t>
            </a:r>
            <a:r>
              <a:rPr lang="en-US" dirty="0" err="1">
                <a:solidFill>
                  <a:schemeClr val="bg1"/>
                </a:solidFill>
              </a:rPr>
              <a:t>svm</a:t>
            </a:r>
            <a:r>
              <a:rPr lang="en-US" dirty="0">
                <a:solidFill>
                  <a:schemeClr val="bg1"/>
                </a:solidFill>
              </a:rPr>
              <a:t> module to use the RBF kernel by setting kernel='</a:t>
            </a:r>
            <a:r>
              <a:rPr lang="en-US" dirty="0" err="1">
                <a:solidFill>
                  <a:schemeClr val="bg1"/>
                </a:solidFill>
              </a:rPr>
              <a:t>rbf</a:t>
            </a:r>
            <a:r>
              <a:rPr lang="en-US" dirty="0">
                <a:solidFill>
                  <a:schemeClr val="bg1"/>
                </a:solidFill>
              </a:rPr>
              <a:t>'. The C parameter controls the trade-off between maximizing the margin and minimizing the classification error. A larger C value leads to a narrower margin and potentially more accurate classification on the training data. The </a:t>
            </a:r>
            <a:r>
              <a:rPr lang="en-US" dirty="0" err="1">
                <a:solidFill>
                  <a:schemeClr val="bg1"/>
                </a:solidFill>
              </a:rPr>
              <a:t>random_state</a:t>
            </a:r>
            <a:r>
              <a:rPr lang="en-US" dirty="0">
                <a:solidFill>
                  <a:schemeClr val="bg1"/>
                </a:solidFill>
              </a:rPr>
              <a:t> parameter ensures reproducibility then fit (train) the SVM classifier on the balanced dataset </a:t>
            </a:r>
            <a:r>
              <a:rPr lang="en-US" dirty="0" err="1">
                <a:solidFill>
                  <a:schemeClr val="bg1"/>
                </a:solidFill>
              </a:rPr>
              <a:t>x_bal</a:t>
            </a:r>
            <a:r>
              <a:rPr lang="en-US" dirty="0">
                <a:solidFill>
                  <a:schemeClr val="bg1"/>
                </a:solidFill>
              </a:rPr>
              <a:t> and </a:t>
            </a:r>
            <a:r>
              <a:rPr lang="en-US" dirty="0" err="1">
                <a:solidFill>
                  <a:schemeClr val="bg1"/>
                </a:solidFill>
              </a:rPr>
              <a:t>y_bal</a:t>
            </a:r>
            <a:r>
              <a:rPr lang="en-US" dirty="0">
                <a:solidFill>
                  <a:schemeClr val="bg1"/>
                </a:solidFill>
              </a:rPr>
              <a:t>, to make predictions on the test set </a:t>
            </a:r>
            <a:r>
              <a:rPr lang="en-US" dirty="0" err="1">
                <a:solidFill>
                  <a:schemeClr val="bg1"/>
                </a:solidFill>
              </a:rPr>
              <a:t>X_test</a:t>
            </a:r>
            <a:r>
              <a:rPr lang="en-US" dirty="0">
                <a:solidFill>
                  <a:schemeClr val="bg1"/>
                </a:solidFill>
              </a:rPr>
              <a:t> using the predict method. This produces predicted labels </a:t>
            </a:r>
            <a:r>
              <a:rPr lang="en-US" dirty="0" err="1">
                <a:solidFill>
                  <a:schemeClr val="bg1"/>
                </a:solidFill>
              </a:rPr>
              <a:t>y_pred</a:t>
            </a:r>
            <a:r>
              <a:rPr lang="en-US" dirty="0">
                <a:solidFill>
                  <a:schemeClr val="bg1"/>
                </a:solidFill>
              </a:rPr>
              <a:t> for the test instances</a:t>
            </a:r>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4048" y="3699803"/>
            <a:ext cx="6808763" cy="2704705"/>
          </a:xfrm>
          <a:prstGeom prst="rect">
            <a:avLst/>
          </a:prstGeom>
        </p:spPr>
      </p:pic>
    </p:spTree>
    <p:extLst>
      <p:ext uri="{BB962C8B-B14F-4D97-AF65-F5344CB8AC3E}">
        <p14:creationId xmlns:p14="http://schemas.microsoft.com/office/powerpoint/2010/main" val="3891730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3" name="TextBox 2"/>
          <p:cNvSpPr txBox="1"/>
          <p:nvPr/>
        </p:nvSpPr>
        <p:spPr>
          <a:xfrm>
            <a:off x="1097279" y="675250"/>
            <a:ext cx="4594528" cy="461665"/>
          </a:xfrm>
          <a:prstGeom prst="rect">
            <a:avLst/>
          </a:prstGeom>
          <a:noFill/>
        </p:spPr>
        <p:txBody>
          <a:bodyPr wrap="none" rtlCol="0">
            <a:spAutoFit/>
          </a:bodyPr>
          <a:lstStyle/>
          <a:p>
            <a:r>
              <a:rPr lang="en-US" sz="2400" dirty="0" smtClean="0">
                <a:solidFill>
                  <a:schemeClr val="bg1"/>
                </a:solidFill>
                <a:latin typeface="Arial Black" panose="020B0A04020102020204" pitchFamily="34" charset="0"/>
              </a:rPr>
              <a:t>RANDOM FOREST MODEL:</a:t>
            </a:r>
            <a:endParaRPr lang="en-US" sz="2400" dirty="0">
              <a:solidFill>
                <a:schemeClr val="bg1"/>
              </a:solidFill>
              <a:latin typeface="Arial Black" panose="020B0A04020102020204" pitchFamily="34" charset="0"/>
            </a:endParaRPr>
          </a:p>
        </p:txBody>
      </p:sp>
      <p:sp>
        <p:nvSpPr>
          <p:cNvPr id="4" name="TextBox 3"/>
          <p:cNvSpPr txBox="1"/>
          <p:nvPr/>
        </p:nvSpPr>
        <p:spPr>
          <a:xfrm>
            <a:off x="1097279" y="1136915"/>
            <a:ext cx="10353820" cy="1477328"/>
          </a:xfrm>
          <a:prstGeom prst="rect">
            <a:avLst/>
          </a:prstGeom>
          <a:noFill/>
        </p:spPr>
        <p:txBody>
          <a:bodyPr wrap="square" rtlCol="0">
            <a:spAutoFit/>
          </a:bodyPr>
          <a:lstStyle/>
          <a:p>
            <a:r>
              <a:rPr lang="en-US" dirty="0">
                <a:solidFill>
                  <a:schemeClr val="bg1"/>
                </a:solidFill>
              </a:rPr>
              <a:t>We create a </a:t>
            </a:r>
            <a:r>
              <a:rPr lang="en-US" dirty="0" err="1">
                <a:solidFill>
                  <a:schemeClr val="bg1"/>
                </a:solidFill>
              </a:rPr>
              <a:t>RandomForest</a:t>
            </a:r>
            <a:r>
              <a:rPr lang="en-US" dirty="0">
                <a:solidFill>
                  <a:schemeClr val="bg1"/>
                </a:solidFill>
              </a:rPr>
              <a:t> model named RF is created and  Inside the function, </a:t>
            </a:r>
            <a:r>
              <a:rPr lang="en-US" dirty="0" err="1">
                <a:solidFill>
                  <a:schemeClr val="bg1"/>
                </a:solidFill>
              </a:rPr>
              <a:t>RandomForestClassifier</a:t>
            </a:r>
            <a:r>
              <a:rPr lang="en-US" dirty="0">
                <a:solidFill>
                  <a:schemeClr val="bg1"/>
                </a:solidFill>
              </a:rPr>
              <a:t> algorithm is initialized and training data is passed to the model with .fit() function. Test data is predicted with .predict() function and saved in new variable. For evaluating the model, confusion matrix and classification report is done</a:t>
            </a:r>
            <a:r>
              <a:rPr lang="en-US" dirty="0"/>
              <a:t>.</a:t>
            </a:r>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9815" y="2447778"/>
            <a:ext cx="8961119" cy="3685735"/>
          </a:xfrm>
          <a:prstGeom prst="rect">
            <a:avLst/>
          </a:prstGeom>
        </p:spPr>
      </p:pic>
    </p:spTree>
    <p:extLst>
      <p:ext uri="{BB962C8B-B14F-4D97-AF65-F5344CB8AC3E}">
        <p14:creationId xmlns:p14="http://schemas.microsoft.com/office/powerpoint/2010/main" val="2668158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6857999"/>
          </a:xfrm>
          <a:prstGeom prst="rect">
            <a:avLst/>
          </a:prstGeom>
        </p:spPr>
      </p:pic>
      <p:sp>
        <p:nvSpPr>
          <p:cNvPr id="3" name="TextBox 2"/>
          <p:cNvSpPr txBox="1"/>
          <p:nvPr/>
        </p:nvSpPr>
        <p:spPr>
          <a:xfrm>
            <a:off x="1055077" y="1228672"/>
            <a:ext cx="2922595" cy="707886"/>
          </a:xfrm>
          <a:prstGeom prst="rect">
            <a:avLst/>
          </a:prstGeom>
          <a:noFill/>
        </p:spPr>
        <p:txBody>
          <a:bodyPr wrap="none" rtlCol="0">
            <a:spAutoFit/>
          </a:bodyPr>
          <a:lstStyle/>
          <a:p>
            <a:r>
              <a:rPr lang="en-US" sz="4000" dirty="0" smtClean="0">
                <a:solidFill>
                  <a:schemeClr val="bg1"/>
                </a:solidFill>
                <a:latin typeface="Arial Black" panose="020B0A04020102020204" pitchFamily="34" charset="0"/>
              </a:rPr>
              <a:t>OUTLINE:</a:t>
            </a:r>
            <a:endParaRPr lang="en-US" sz="4000" dirty="0">
              <a:solidFill>
                <a:schemeClr val="bg1"/>
              </a:solidFill>
              <a:latin typeface="Arial Black" panose="020B0A04020102020204" pitchFamily="34" charset="0"/>
            </a:endParaRPr>
          </a:p>
        </p:txBody>
      </p:sp>
      <p:sp>
        <p:nvSpPr>
          <p:cNvPr id="4" name="TextBox 3"/>
          <p:cNvSpPr txBox="1"/>
          <p:nvPr/>
        </p:nvSpPr>
        <p:spPr>
          <a:xfrm>
            <a:off x="1055077" y="2349304"/>
            <a:ext cx="6814751" cy="3046988"/>
          </a:xfrm>
          <a:prstGeom prst="rect">
            <a:avLst/>
          </a:prstGeom>
          <a:noFill/>
        </p:spPr>
        <p:txBody>
          <a:bodyPr wrap="none" rtlCol="0">
            <a:spAutoFit/>
          </a:bodyPr>
          <a:lstStyle/>
          <a:p>
            <a:pPr marL="457200" indent="-457200">
              <a:buFont typeface="Wingdings" panose="05000000000000000000" pitchFamily="2" charset="2"/>
              <a:buChar char="à"/>
            </a:pPr>
            <a:r>
              <a:rPr lang="en-US" sz="2400" dirty="0" smtClean="0">
                <a:solidFill>
                  <a:schemeClr val="bg1"/>
                </a:solidFill>
                <a:latin typeface="Arial Black" panose="020B0A04020102020204" pitchFamily="34" charset="0"/>
              </a:rPr>
              <a:t>INTRODUCTION</a:t>
            </a:r>
          </a:p>
          <a:p>
            <a:pPr marL="457200" indent="-457200">
              <a:buFont typeface="Wingdings" panose="05000000000000000000" pitchFamily="2" charset="2"/>
              <a:buChar char="à"/>
            </a:pPr>
            <a:r>
              <a:rPr lang="en-US" sz="2400" dirty="0" smtClean="0">
                <a:solidFill>
                  <a:schemeClr val="bg1"/>
                </a:solidFill>
                <a:latin typeface="Arial Black" panose="020B0A04020102020204" pitchFamily="34" charset="0"/>
                <a:sym typeface="Wingdings" panose="05000000000000000000" pitchFamily="2" charset="2"/>
              </a:rPr>
              <a:t>OBJECTIVES</a:t>
            </a:r>
          </a:p>
          <a:p>
            <a:pPr marL="457200" indent="-457200">
              <a:buFont typeface="Wingdings" panose="05000000000000000000" pitchFamily="2" charset="2"/>
              <a:buChar char="à"/>
            </a:pPr>
            <a:r>
              <a:rPr lang="en-US" sz="2400" dirty="0" smtClean="0">
                <a:solidFill>
                  <a:schemeClr val="bg1"/>
                </a:solidFill>
                <a:latin typeface="Arial Black" panose="020B0A04020102020204" pitchFamily="34" charset="0"/>
                <a:sym typeface="Wingdings" panose="05000000000000000000" pitchFamily="2" charset="2"/>
              </a:rPr>
              <a:t>VISUALIZING AND ANALYSING DATA</a:t>
            </a:r>
          </a:p>
          <a:p>
            <a:pPr marL="457200" indent="-457200">
              <a:buFont typeface="Wingdings" panose="05000000000000000000" pitchFamily="2" charset="2"/>
              <a:buChar char="à"/>
            </a:pPr>
            <a:r>
              <a:rPr lang="en-US" sz="2400" dirty="0" smtClean="0">
                <a:solidFill>
                  <a:schemeClr val="bg1"/>
                </a:solidFill>
                <a:latin typeface="Arial Black" panose="020B0A04020102020204" pitchFamily="34" charset="0"/>
                <a:sym typeface="Wingdings" panose="05000000000000000000" pitchFamily="2" charset="2"/>
              </a:rPr>
              <a:t>DATA PRE-PROCESSING</a:t>
            </a:r>
          </a:p>
          <a:p>
            <a:pPr marL="457200" indent="-457200">
              <a:buFont typeface="Wingdings" panose="05000000000000000000" pitchFamily="2" charset="2"/>
              <a:buChar char="à"/>
            </a:pPr>
            <a:r>
              <a:rPr lang="en-US" sz="2400" dirty="0" smtClean="0">
                <a:solidFill>
                  <a:schemeClr val="bg1"/>
                </a:solidFill>
                <a:latin typeface="Arial Black" panose="020B0A04020102020204" pitchFamily="34" charset="0"/>
                <a:sym typeface="Wingdings" panose="05000000000000000000" pitchFamily="2" charset="2"/>
              </a:rPr>
              <a:t>MODEL BUILDING</a:t>
            </a:r>
          </a:p>
          <a:p>
            <a:pPr marL="457200" indent="-457200">
              <a:buFont typeface="Wingdings" panose="05000000000000000000" pitchFamily="2" charset="2"/>
              <a:buChar char="à"/>
            </a:pPr>
            <a:r>
              <a:rPr lang="en-US" sz="2400" dirty="0" smtClean="0">
                <a:solidFill>
                  <a:schemeClr val="bg1"/>
                </a:solidFill>
                <a:latin typeface="Arial Black" panose="020B0A04020102020204" pitchFamily="34" charset="0"/>
                <a:sym typeface="Wingdings" panose="05000000000000000000" pitchFamily="2" charset="2"/>
              </a:rPr>
              <a:t>APPLICATION BUILDING</a:t>
            </a:r>
          </a:p>
          <a:p>
            <a:pPr marL="457200" indent="-457200">
              <a:buFont typeface="Wingdings" panose="05000000000000000000" pitchFamily="2" charset="2"/>
              <a:buChar char="à"/>
            </a:pPr>
            <a:r>
              <a:rPr lang="en-US" sz="2400" dirty="0" smtClean="0">
                <a:solidFill>
                  <a:schemeClr val="bg1"/>
                </a:solidFill>
                <a:latin typeface="Arial Black" panose="020B0A04020102020204" pitchFamily="34" charset="0"/>
                <a:sym typeface="Wingdings" panose="05000000000000000000" pitchFamily="2" charset="2"/>
              </a:rPr>
              <a:t>SOFTWARE REQUIREMENTS</a:t>
            </a:r>
          </a:p>
          <a:p>
            <a:pPr marL="457200" indent="-457200">
              <a:buFont typeface="Wingdings" panose="05000000000000000000" pitchFamily="2" charset="2"/>
              <a:buChar char="à"/>
            </a:pPr>
            <a:r>
              <a:rPr lang="en-US" sz="2400" dirty="0" smtClean="0">
                <a:solidFill>
                  <a:schemeClr val="bg1"/>
                </a:solidFill>
                <a:latin typeface="Arial Black" panose="020B0A04020102020204" pitchFamily="34" charset="0"/>
                <a:sym typeface="Wingdings" panose="05000000000000000000" pitchFamily="2" charset="2"/>
              </a:rPr>
              <a:t>CONCLUSION</a:t>
            </a:r>
            <a:endParaRPr lang="en-US" sz="2400" dirty="0">
              <a:solidFill>
                <a:schemeClr val="bg1"/>
              </a:solidFill>
              <a:latin typeface="Arial Black" panose="020B0A04020102020204" pitchFamily="34" charset="0"/>
              <a:sym typeface="Wingdings" panose="05000000000000000000" pitchFamily="2" charset="2"/>
            </a:endParaRPr>
          </a:p>
        </p:txBody>
      </p:sp>
    </p:spTree>
    <p:extLst>
      <p:ext uri="{BB962C8B-B14F-4D97-AF65-F5344CB8AC3E}">
        <p14:creationId xmlns:p14="http://schemas.microsoft.com/office/powerpoint/2010/main" val="3666168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3" name="TextBox 2"/>
          <p:cNvSpPr txBox="1"/>
          <p:nvPr/>
        </p:nvSpPr>
        <p:spPr>
          <a:xfrm>
            <a:off x="1209821" y="689318"/>
            <a:ext cx="3305713" cy="400110"/>
          </a:xfrm>
          <a:prstGeom prst="rect">
            <a:avLst/>
          </a:prstGeom>
          <a:noFill/>
        </p:spPr>
        <p:txBody>
          <a:bodyPr wrap="none" rtlCol="0">
            <a:spAutoFit/>
          </a:bodyPr>
          <a:lstStyle/>
          <a:p>
            <a:r>
              <a:rPr lang="en-US" sz="2000" dirty="0" smtClean="0">
                <a:solidFill>
                  <a:schemeClr val="bg1"/>
                </a:solidFill>
                <a:latin typeface="Arial Black" panose="020B0A04020102020204" pitchFamily="34" charset="0"/>
              </a:rPr>
              <a:t>TESTING THE MODEL:</a:t>
            </a:r>
            <a:endParaRPr lang="en-US" sz="2000" dirty="0">
              <a:solidFill>
                <a:schemeClr val="bg1"/>
              </a:solidFill>
              <a:latin typeface="Arial Black" panose="020B0A04020102020204" pitchFamily="34" charset="0"/>
            </a:endParaRPr>
          </a:p>
        </p:txBody>
      </p:sp>
      <p:sp>
        <p:nvSpPr>
          <p:cNvPr id="4" name="TextBox 3"/>
          <p:cNvSpPr txBox="1"/>
          <p:nvPr/>
        </p:nvSpPr>
        <p:spPr>
          <a:xfrm>
            <a:off x="1209821" y="1089428"/>
            <a:ext cx="10747716" cy="1415772"/>
          </a:xfrm>
          <a:prstGeom prst="rect">
            <a:avLst/>
          </a:prstGeom>
          <a:noFill/>
        </p:spPr>
        <p:txBody>
          <a:bodyPr wrap="square" rtlCol="0">
            <a:spAutoFit/>
          </a:bodyPr>
          <a:lstStyle/>
          <a:p>
            <a:r>
              <a:rPr lang="en-US" sz="1600" dirty="0">
                <a:solidFill>
                  <a:schemeClr val="bg1"/>
                </a:solidFill>
              </a:rPr>
              <a:t>Here we have tested with Random forest algorithm. You can test with all </a:t>
            </a:r>
            <a:r>
              <a:rPr lang="en-US" sz="1600" dirty="0" err="1" smtClean="0">
                <a:solidFill>
                  <a:schemeClr val="bg1"/>
                </a:solidFill>
              </a:rPr>
              <a:t>algorithm.With</a:t>
            </a:r>
            <a:r>
              <a:rPr lang="en-US" sz="1600" dirty="0" smtClean="0">
                <a:solidFill>
                  <a:schemeClr val="bg1"/>
                </a:solidFill>
              </a:rPr>
              <a:t> </a:t>
            </a:r>
            <a:r>
              <a:rPr lang="en-US" sz="1600" dirty="0">
                <a:solidFill>
                  <a:schemeClr val="bg1"/>
                </a:solidFill>
              </a:rPr>
              <a:t>the help of predict</a:t>
            </a:r>
            <a:r>
              <a:rPr lang="en-US" sz="1600" dirty="0" smtClean="0">
                <a:solidFill>
                  <a:schemeClr val="bg1"/>
                </a:solidFill>
              </a:rPr>
              <a:t>() function</a:t>
            </a:r>
            <a:r>
              <a:rPr lang="en-US" sz="1600" dirty="0">
                <a:solidFill>
                  <a:schemeClr val="bg1"/>
                </a:solidFill>
              </a:rPr>
              <a:t>.</a:t>
            </a:r>
            <a:br>
              <a:rPr lang="en-US" sz="1600" dirty="0">
                <a:solidFill>
                  <a:schemeClr val="bg1"/>
                </a:solidFill>
              </a:rPr>
            </a:br>
            <a:endParaRPr lang="en-US" sz="1600" dirty="0">
              <a:solidFill>
                <a:schemeClr val="bg1"/>
              </a:solidFill>
            </a:endParaRPr>
          </a:p>
          <a:p>
            <a:r>
              <a:rPr lang="en-US" dirty="0" smtClean="0"/>
              <a:t/>
            </a:r>
            <a:br>
              <a:rPr lang="en-US" dirty="0" smtClean="0"/>
            </a:br>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8450" y="1489537"/>
            <a:ext cx="5528602" cy="1942979"/>
          </a:xfrm>
          <a:prstGeom prst="rect">
            <a:avLst/>
          </a:prstGeom>
        </p:spPr>
      </p:pic>
      <p:sp>
        <p:nvSpPr>
          <p:cNvPr id="6" name="TextBox 5"/>
          <p:cNvSpPr txBox="1"/>
          <p:nvPr/>
        </p:nvSpPr>
        <p:spPr>
          <a:xfrm>
            <a:off x="1209821" y="3663944"/>
            <a:ext cx="2954720" cy="369332"/>
          </a:xfrm>
          <a:prstGeom prst="rect">
            <a:avLst/>
          </a:prstGeom>
          <a:noFill/>
        </p:spPr>
        <p:txBody>
          <a:bodyPr wrap="none" rtlCol="0">
            <a:spAutoFit/>
          </a:bodyPr>
          <a:lstStyle/>
          <a:p>
            <a:r>
              <a:rPr lang="en-US" dirty="0" smtClean="0">
                <a:solidFill>
                  <a:schemeClr val="bg1"/>
                </a:solidFill>
                <a:latin typeface="Arial Black" panose="020B0A04020102020204" pitchFamily="34" charset="0"/>
              </a:rPr>
              <a:t>PICKLE MODEL SAVE:</a:t>
            </a:r>
            <a:endParaRPr lang="en-US" dirty="0">
              <a:solidFill>
                <a:schemeClr val="bg1"/>
              </a:solidFill>
              <a:latin typeface="Arial Black" panose="020B0A04020102020204" pitchFamily="34" charset="0"/>
            </a:endParaRPr>
          </a:p>
        </p:txBody>
      </p:sp>
      <p:sp>
        <p:nvSpPr>
          <p:cNvPr id="7" name="TextBox 6"/>
          <p:cNvSpPr txBox="1"/>
          <p:nvPr/>
        </p:nvSpPr>
        <p:spPr>
          <a:xfrm>
            <a:off x="1209821" y="4033276"/>
            <a:ext cx="10325686" cy="646331"/>
          </a:xfrm>
          <a:prstGeom prst="rect">
            <a:avLst/>
          </a:prstGeom>
          <a:noFill/>
        </p:spPr>
        <p:txBody>
          <a:bodyPr wrap="square" rtlCol="0">
            <a:spAutoFit/>
          </a:bodyPr>
          <a:lstStyle/>
          <a:p>
            <a:r>
              <a:rPr lang="en-US" dirty="0">
                <a:solidFill>
                  <a:schemeClr val="bg1"/>
                </a:solidFill>
              </a:rPr>
              <a:t>Randomforest given the good accuracy so we the </a:t>
            </a:r>
            <a:r>
              <a:rPr lang="en-US" dirty="0" err="1">
                <a:solidFill>
                  <a:schemeClr val="bg1"/>
                </a:solidFill>
              </a:rPr>
              <a:t>RandF</a:t>
            </a:r>
            <a:r>
              <a:rPr lang="en-US" dirty="0">
                <a:solidFill>
                  <a:schemeClr val="bg1"/>
                </a:solidFill>
              </a:rPr>
              <a:t> model for pickle model and for wed </a:t>
            </a:r>
            <a:r>
              <a:rPr lang="en-US" dirty="0" err="1">
                <a:solidFill>
                  <a:schemeClr val="bg1"/>
                </a:solidFill>
              </a:rPr>
              <a:t>integeration</a:t>
            </a:r>
            <a:r>
              <a:rPr lang="en-US" dirty="0">
                <a:solidFill>
                  <a:schemeClr val="bg1"/>
                </a:solidFill>
              </a:rPr>
              <a:t>  . by the below code we save the pickle model.</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1428" y="4925185"/>
            <a:ext cx="4544059" cy="647790"/>
          </a:xfrm>
          <a:prstGeom prst="rect">
            <a:avLst/>
          </a:prstGeom>
        </p:spPr>
      </p:pic>
    </p:spTree>
    <p:extLst>
      <p:ext uri="{BB962C8B-B14F-4D97-AF65-F5344CB8AC3E}">
        <p14:creationId xmlns:p14="http://schemas.microsoft.com/office/powerpoint/2010/main" val="26059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3" name="TextBox 2"/>
          <p:cNvSpPr txBox="1"/>
          <p:nvPr/>
        </p:nvSpPr>
        <p:spPr>
          <a:xfrm>
            <a:off x="1336432" y="1441870"/>
            <a:ext cx="5099088" cy="523220"/>
          </a:xfrm>
          <a:prstGeom prst="rect">
            <a:avLst/>
          </a:prstGeom>
          <a:noFill/>
        </p:spPr>
        <p:txBody>
          <a:bodyPr wrap="none" rtlCol="0">
            <a:spAutoFit/>
          </a:bodyPr>
          <a:lstStyle/>
          <a:p>
            <a:r>
              <a:rPr lang="en-US" sz="2800" dirty="0" smtClean="0">
                <a:solidFill>
                  <a:schemeClr val="bg1"/>
                </a:solidFill>
                <a:latin typeface="Arial Black" panose="020B0A04020102020204" pitchFamily="34" charset="0"/>
              </a:rPr>
              <a:t>APPLICATION BUILDING:</a:t>
            </a:r>
            <a:endParaRPr lang="en-US" sz="2800" dirty="0">
              <a:solidFill>
                <a:schemeClr val="bg1"/>
              </a:solidFill>
              <a:latin typeface="Arial Black" panose="020B0A04020102020204" pitchFamily="34" charset="0"/>
            </a:endParaRPr>
          </a:p>
        </p:txBody>
      </p:sp>
      <p:sp>
        <p:nvSpPr>
          <p:cNvPr id="4" name="TextBox 3"/>
          <p:cNvSpPr txBox="1"/>
          <p:nvPr/>
        </p:nvSpPr>
        <p:spPr>
          <a:xfrm>
            <a:off x="3221503" y="4797083"/>
            <a:ext cx="8342141" cy="2585323"/>
          </a:xfrm>
          <a:prstGeom prst="rect">
            <a:avLst/>
          </a:prstGeom>
          <a:no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5" name="Rectangle 1"/>
          <p:cNvSpPr>
            <a:spLocks noChangeArrowheads="1"/>
          </p:cNvSpPr>
          <p:nvPr/>
        </p:nvSpPr>
        <p:spPr bwMode="auto">
          <a:xfrm>
            <a:off x="1336432" y="2550314"/>
            <a:ext cx="10541668"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bg1"/>
                </a:solidFill>
                <a:effectLst/>
                <a:latin typeface="Montserrat"/>
              </a:rPr>
              <a:t>In this section, we will be building a web application that is integrated to the model we built.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bg1"/>
                </a:solidFill>
                <a:effectLst/>
                <a:latin typeface="Montserrat"/>
              </a:rPr>
              <a:t>A UI is provided for the uses where he has to enter the values for predictions.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bg1"/>
                </a:solidFill>
                <a:effectLst/>
                <a:latin typeface="Montserrat"/>
              </a:rPr>
              <a:t>The enter values are given to the saved model and prediction is showcased on the UI.</a:t>
            </a:r>
            <a:endParaRPr kumimoji="0" lang="en-US" altLang="en-US" sz="20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bg1"/>
                </a:solidFill>
                <a:effectLst/>
                <a:latin typeface="Montserrat"/>
              </a:rPr>
              <a:t>This section has the following tasks</a:t>
            </a:r>
            <a:endParaRPr kumimoji="0" lang="en-US" altLang="en-US" sz="20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smtClean="0">
                <a:solidFill>
                  <a:schemeClr val="bg1"/>
                </a:solidFill>
                <a:latin typeface="Montserrat"/>
                <a:sym typeface="Wingdings" panose="05000000000000000000" pitchFamily="2" charset="2"/>
              </a:rPr>
              <a:t></a:t>
            </a:r>
            <a:r>
              <a:rPr kumimoji="0" lang="en-US" altLang="en-US" sz="2000" b="0" i="0" u="none" strike="noStrike" cap="none" normalizeH="0" baseline="0" dirty="0" smtClean="0">
                <a:ln>
                  <a:noFill/>
                </a:ln>
                <a:solidFill>
                  <a:schemeClr val="bg1"/>
                </a:solidFill>
                <a:effectLst/>
                <a:latin typeface="Montserrat"/>
              </a:rPr>
              <a:t>     Building HTML Pages</a:t>
            </a:r>
            <a:endParaRPr kumimoji="0" lang="en-US" altLang="en-US" sz="20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smtClean="0">
                <a:solidFill>
                  <a:schemeClr val="bg1"/>
                </a:solidFill>
                <a:latin typeface="Montserrat"/>
                <a:sym typeface="Wingdings" panose="05000000000000000000" pitchFamily="2" charset="2"/>
              </a:rPr>
              <a:t></a:t>
            </a:r>
            <a:r>
              <a:rPr kumimoji="0" lang="en-US" altLang="en-US" sz="2000" b="0" i="0" u="none" strike="noStrike" cap="none" normalizeH="0" baseline="0" dirty="0" smtClean="0">
                <a:ln>
                  <a:noFill/>
                </a:ln>
                <a:solidFill>
                  <a:schemeClr val="bg1"/>
                </a:solidFill>
                <a:effectLst/>
                <a:latin typeface="Montserrat"/>
              </a:rPr>
              <a:t>     Building </a:t>
            </a:r>
            <a:r>
              <a:rPr kumimoji="0" lang="en-US" altLang="en-US" sz="2000" b="0" i="0" u="none" strike="noStrike" cap="none" normalizeH="0" baseline="0" dirty="0" err="1" smtClean="0">
                <a:ln>
                  <a:noFill/>
                </a:ln>
                <a:solidFill>
                  <a:schemeClr val="bg1"/>
                </a:solidFill>
                <a:effectLst/>
                <a:latin typeface="Montserrat"/>
              </a:rPr>
              <a:t>serverside</a:t>
            </a:r>
            <a:r>
              <a:rPr kumimoji="0" lang="en-US" altLang="en-US" sz="2000" b="0" i="0" u="none" strike="noStrike" cap="none" normalizeH="0" baseline="0" dirty="0" smtClean="0">
                <a:ln>
                  <a:noFill/>
                </a:ln>
                <a:solidFill>
                  <a:schemeClr val="bg1"/>
                </a:solidFill>
                <a:effectLst/>
                <a:latin typeface="Montserrat"/>
              </a:rPr>
              <a:t> script</a:t>
            </a:r>
            <a:endParaRPr kumimoji="0" lang="en-US" altLang="en-US" sz="20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smtClean="0">
                <a:solidFill>
                  <a:schemeClr val="bg1"/>
                </a:solidFill>
                <a:latin typeface="Montserrat"/>
                <a:sym typeface="Wingdings" panose="05000000000000000000" pitchFamily="2" charset="2"/>
              </a:rPr>
              <a:t></a:t>
            </a:r>
            <a:r>
              <a:rPr kumimoji="0" lang="en-US" altLang="en-US" sz="2000" b="0" i="0" u="none" strike="noStrike" cap="none" normalizeH="0" baseline="0" dirty="0" smtClean="0">
                <a:ln>
                  <a:noFill/>
                </a:ln>
                <a:solidFill>
                  <a:schemeClr val="bg1"/>
                </a:solidFill>
                <a:effectLst/>
                <a:latin typeface="Montserrat"/>
              </a:rPr>
              <a:t>     Run the web application</a:t>
            </a:r>
            <a:endParaRPr kumimoji="0" lang="en-US" altLang="en-US" sz="2000" b="0" i="0" u="none" strike="noStrike" cap="none" normalizeH="0" baseline="0" dirty="0" smtClean="0">
              <a:ln>
                <a:noFill/>
              </a:ln>
              <a:solidFill>
                <a:schemeClr val="bg1"/>
              </a:solidFill>
              <a:effectLst/>
            </a:endParaRPr>
          </a:p>
        </p:txBody>
      </p:sp>
    </p:spTree>
    <p:extLst>
      <p:ext uri="{BB962C8B-B14F-4D97-AF65-F5344CB8AC3E}">
        <p14:creationId xmlns:p14="http://schemas.microsoft.com/office/powerpoint/2010/main" val="2842100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3" name="TextBox 2"/>
          <p:cNvSpPr txBox="1"/>
          <p:nvPr/>
        </p:nvSpPr>
        <p:spPr>
          <a:xfrm>
            <a:off x="1209822" y="647114"/>
            <a:ext cx="3012812" cy="892552"/>
          </a:xfrm>
          <a:prstGeom prst="rect">
            <a:avLst/>
          </a:prstGeom>
          <a:noFill/>
        </p:spPr>
        <p:txBody>
          <a:bodyPr wrap="none" rtlCol="0">
            <a:spAutoFit/>
          </a:bodyPr>
          <a:lstStyle/>
          <a:p>
            <a:r>
              <a:rPr lang="en-US" dirty="0" smtClean="0">
                <a:solidFill>
                  <a:schemeClr val="bg1"/>
                </a:solidFill>
                <a:latin typeface="Arial Black" panose="020B0A04020102020204" pitchFamily="34" charset="0"/>
              </a:rPr>
              <a:t>BUILD PYTHON CODE:</a:t>
            </a:r>
          </a:p>
          <a:p>
            <a:endParaRPr lang="en-US" dirty="0" smtClean="0">
              <a:solidFill>
                <a:schemeClr val="bg1"/>
              </a:solidFill>
              <a:latin typeface="Arial Black" panose="020B0A04020102020204" pitchFamily="34" charset="0"/>
            </a:endParaRPr>
          </a:p>
          <a:p>
            <a:r>
              <a:rPr lang="en-US" sz="1600" dirty="0" smtClean="0">
                <a:solidFill>
                  <a:schemeClr val="bg1"/>
                </a:solidFill>
                <a:latin typeface="Arial Black" panose="020B0A04020102020204" pitchFamily="34" charset="0"/>
              </a:rPr>
              <a:t>Import the libraries:</a:t>
            </a:r>
            <a:endParaRPr lang="en-US" sz="1600" dirty="0">
              <a:solidFill>
                <a:schemeClr val="bg1"/>
              </a:solidFill>
              <a:latin typeface="Arial Black" panose="020B0A040201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4442" y="1719990"/>
            <a:ext cx="4563112" cy="933580"/>
          </a:xfrm>
          <a:prstGeom prst="rect">
            <a:avLst/>
          </a:prstGeom>
        </p:spPr>
      </p:pic>
      <p:sp>
        <p:nvSpPr>
          <p:cNvPr id="5" name="TextBox 4"/>
          <p:cNvSpPr txBox="1"/>
          <p:nvPr/>
        </p:nvSpPr>
        <p:spPr>
          <a:xfrm>
            <a:off x="1041009" y="2833894"/>
            <a:ext cx="7046673" cy="830997"/>
          </a:xfrm>
          <a:prstGeom prst="rect">
            <a:avLst/>
          </a:prstGeom>
          <a:noFill/>
        </p:spPr>
        <p:txBody>
          <a:bodyPr wrap="none" rtlCol="0">
            <a:spAutoFit/>
          </a:bodyPr>
          <a:lstStyle/>
          <a:p>
            <a:r>
              <a:rPr lang="en-US" sz="1600" dirty="0">
                <a:solidFill>
                  <a:schemeClr val="bg1"/>
                </a:solidFill>
              </a:rPr>
              <a:t>Load the saved model. Importing flask module in the project is mandatory</a:t>
            </a:r>
            <a:r>
              <a:rPr lang="en-US" sz="1600" dirty="0" smtClean="0">
                <a:solidFill>
                  <a:schemeClr val="bg1"/>
                </a:solidFill>
              </a:rPr>
              <a:t>.</a:t>
            </a:r>
          </a:p>
          <a:p>
            <a:r>
              <a:rPr lang="en-US" sz="1600" dirty="0" smtClean="0">
                <a:solidFill>
                  <a:schemeClr val="bg1"/>
                </a:solidFill>
              </a:rPr>
              <a:t> </a:t>
            </a:r>
            <a:r>
              <a:rPr lang="en-US" sz="1600" dirty="0">
                <a:solidFill>
                  <a:schemeClr val="bg1"/>
                </a:solidFill>
              </a:rPr>
              <a:t>An object of Flask class is our WSGI application</a:t>
            </a:r>
            <a:r>
              <a:rPr lang="en-US" sz="1600" dirty="0" smtClean="0">
                <a:solidFill>
                  <a:schemeClr val="bg1"/>
                </a:solidFill>
              </a:rPr>
              <a:t>.</a:t>
            </a:r>
          </a:p>
          <a:p>
            <a:r>
              <a:rPr lang="en-US" sz="1600" dirty="0" smtClean="0">
                <a:solidFill>
                  <a:schemeClr val="bg1"/>
                </a:solidFill>
              </a:rPr>
              <a:t> </a:t>
            </a:r>
            <a:r>
              <a:rPr lang="en-US" sz="1600" dirty="0">
                <a:solidFill>
                  <a:schemeClr val="bg1"/>
                </a:solidFill>
              </a:rPr>
              <a:t>Flask constructor takes the name of the current module (__name__) as argument.</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4442" y="3797623"/>
            <a:ext cx="4553585" cy="905001"/>
          </a:xfrm>
          <a:prstGeom prst="rect">
            <a:avLst/>
          </a:prstGeom>
        </p:spPr>
      </p:pic>
      <p:sp>
        <p:nvSpPr>
          <p:cNvPr id="7" name="TextBox 6"/>
          <p:cNvSpPr txBox="1"/>
          <p:nvPr/>
        </p:nvSpPr>
        <p:spPr>
          <a:xfrm>
            <a:off x="1364566" y="5008098"/>
            <a:ext cx="1824025" cy="338554"/>
          </a:xfrm>
          <a:prstGeom prst="rect">
            <a:avLst/>
          </a:prstGeom>
          <a:noFill/>
        </p:spPr>
        <p:txBody>
          <a:bodyPr wrap="none" rtlCol="0">
            <a:spAutoFit/>
          </a:bodyPr>
          <a:lstStyle/>
          <a:p>
            <a:r>
              <a:rPr lang="en-US" sz="1600" dirty="0" smtClean="0">
                <a:solidFill>
                  <a:schemeClr val="bg1"/>
                </a:solidFill>
              </a:rPr>
              <a:t>Render HTML page:</a:t>
            </a:r>
            <a:endParaRPr lang="en-US" sz="1600" dirty="0">
              <a:solidFill>
                <a:schemeClr val="bg1"/>
              </a:solidFill>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4441" y="5467913"/>
            <a:ext cx="4553585" cy="903407"/>
          </a:xfrm>
          <a:prstGeom prst="rect">
            <a:avLst/>
          </a:prstGeom>
        </p:spPr>
      </p:pic>
    </p:spTree>
    <p:extLst>
      <p:ext uri="{BB962C8B-B14F-4D97-AF65-F5344CB8AC3E}">
        <p14:creationId xmlns:p14="http://schemas.microsoft.com/office/powerpoint/2010/main" val="492754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8" name="Rectangle 1"/>
          <p:cNvSpPr>
            <a:spLocks noChangeArrowheads="1"/>
          </p:cNvSpPr>
          <p:nvPr/>
        </p:nvSpPr>
        <p:spPr bwMode="auto">
          <a:xfrm>
            <a:off x="1122692" y="549174"/>
            <a:ext cx="10725244"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bg1"/>
                </a:solidFill>
                <a:effectLst/>
                <a:latin typeface="Montserrat"/>
              </a:rPr>
              <a:t>Here we will be using declared constructor to route to the HTML page which we have created earlier.</a:t>
            </a:r>
            <a:endParaRPr kumimoji="0" lang="en-US" altLang="en-US" sz="14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bg1"/>
                </a:solidFill>
                <a:effectLst/>
                <a:latin typeface="Montserrat"/>
              </a:rPr>
              <a:t>In the above example, ‘/’ URL is bound with home.html function. Hence, when the home page of the web server is opened in browser,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bg1"/>
                </a:solidFill>
                <a:effectLst/>
                <a:latin typeface="Montserrat"/>
              </a:rPr>
              <a:t> the html page will be rendered. Whenever you enter the values from the html page the values can be retrieved using POST Method.</a:t>
            </a:r>
            <a:endParaRPr kumimoji="0" lang="en-US" altLang="en-US" sz="14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bg1"/>
                </a:solidFill>
                <a:effectLst/>
                <a:latin typeface="Montserrat"/>
              </a:rPr>
              <a:t> </a:t>
            </a:r>
            <a:endParaRPr kumimoji="0" lang="en-US" altLang="en-US" sz="14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bg1"/>
                </a:solidFill>
                <a:effectLst/>
                <a:latin typeface="Montserrat"/>
              </a:rPr>
              <a:t>Retrieves the value from UI:</a:t>
            </a:r>
            <a:endParaRPr kumimoji="0" lang="en-US" altLang="en-US" sz="1400" b="0" i="0" u="none" strike="noStrike" cap="none" normalizeH="0" baseline="0" dirty="0" smtClean="0">
              <a:ln>
                <a:noFill/>
              </a:ln>
              <a:solidFill>
                <a:schemeClr val="bg1"/>
              </a:solidFill>
              <a:effectLst/>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3419" y="1915672"/>
            <a:ext cx="5633884" cy="2257811"/>
          </a:xfrm>
          <a:prstGeom prst="rect">
            <a:avLst/>
          </a:prstGeom>
        </p:spPr>
      </p:pic>
      <p:sp>
        <p:nvSpPr>
          <p:cNvPr id="11" name="Rectangle 2"/>
          <p:cNvSpPr>
            <a:spLocks noChangeArrowheads="1"/>
          </p:cNvSpPr>
          <p:nvPr/>
        </p:nvSpPr>
        <p:spPr bwMode="auto">
          <a:xfrm>
            <a:off x="1300354" y="4173483"/>
            <a:ext cx="983128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bg1"/>
                </a:solidFill>
                <a:effectLst/>
                <a:latin typeface="Montserrat"/>
              </a:rPr>
              <a:t>This function retrieves all the values from the HTML page using Post request. That is stored in an array.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bg1"/>
                </a:solidFill>
                <a:effectLst/>
                <a:latin typeface="Montserrat"/>
              </a:rPr>
              <a:t> This array is passed to the </a:t>
            </a:r>
            <a:r>
              <a:rPr kumimoji="0" lang="en-US" altLang="en-US" sz="1400" b="0" i="0" u="none" strike="noStrike" cap="none" normalizeH="0" baseline="0" dirty="0" err="1" smtClean="0">
                <a:ln>
                  <a:noFill/>
                </a:ln>
                <a:solidFill>
                  <a:schemeClr val="bg1"/>
                </a:solidFill>
                <a:effectLst/>
                <a:latin typeface="Montserrat"/>
              </a:rPr>
              <a:t>model.predict</a:t>
            </a:r>
            <a:r>
              <a:rPr kumimoji="0" lang="en-US" altLang="en-US" sz="1400" b="0" i="0" u="none" strike="noStrike" cap="none" normalizeH="0" baseline="0" dirty="0" smtClean="0">
                <a:ln>
                  <a:noFill/>
                </a:ln>
                <a:solidFill>
                  <a:schemeClr val="bg1"/>
                </a:solidFill>
                <a:effectLst/>
                <a:latin typeface="Montserrat"/>
              </a:rPr>
              <a:t>() function. This function returns the prediction.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bg1"/>
                </a:solidFill>
                <a:effectLst/>
                <a:latin typeface="Montserrat"/>
              </a:rPr>
              <a:t>And this prediction value will rendered to the text that we have mentioned in the inner-page.html(submit.html) page earlier.</a:t>
            </a:r>
            <a:endParaRPr kumimoji="0" lang="en-US" altLang="en-US" sz="14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bg1"/>
                </a:solidFill>
                <a:effectLst/>
                <a:latin typeface="Montserrat"/>
              </a:rPr>
              <a:t> </a:t>
            </a:r>
            <a:endParaRPr kumimoji="0" lang="en-US" altLang="en-US" sz="14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bg1"/>
                </a:solidFill>
                <a:effectLst/>
                <a:latin typeface="Montserrat"/>
              </a:rPr>
              <a:t>Main Function:</a:t>
            </a:r>
            <a:endParaRPr kumimoji="0" lang="en-US" altLang="en-US" sz="1400" b="0" i="0" u="none" strike="noStrike" cap="none" normalizeH="0" baseline="0" dirty="0" smtClean="0">
              <a:ln>
                <a:noFill/>
              </a:ln>
              <a:solidFill>
                <a:schemeClr val="bg1"/>
              </a:solidFill>
              <a:effectLst/>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2076" y="5343034"/>
            <a:ext cx="4563112" cy="1002580"/>
          </a:xfrm>
          <a:prstGeom prst="rect">
            <a:avLst/>
          </a:prstGeom>
        </p:spPr>
      </p:pic>
    </p:spTree>
    <p:extLst>
      <p:ext uri="{BB962C8B-B14F-4D97-AF65-F5344CB8AC3E}">
        <p14:creationId xmlns:p14="http://schemas.microsoft.com/office/powerpoint/2010/main" val="1669114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3" name="TextBox 2"/>
          <p:cNvSpPr txBox="1"/>
          <p:nvPr/>
        </p:nvSpPr>
        <p:spPr>
          <a:xfrm>
            <a:off x="1463040" y="1350498"/>
            <a:ext cx="4843698" cy="461665"/>
          </a:xfrm>
          <a:prstGeom prst="rect">
            <a:avLst/>
          </a:prstGeom>
          <a:noFill/>
        </p:spPr>
        <p:txBody>
          <a:bodyPr wrap="none" rtlCol="0">
            <a:spAutoFit/>
          </a:bodyPr>
          <a:lstStyle/>
          <a:p>
            <a:r>
              <a:rPr lang="en-US" sz="2400" dirty="0" smtClean="0">
                <a:solidFill>
                  <a:schemeClr val="bg1"/>
                </a:solidFill>
                <a:latin typeface="Arial Black" panose="020B0A04020102020204" pitchFamily="34" charset="0"/>
              </a:rPr>
              <a:t>SOFTWARE REQUIREMENT:</a:t>
            </a:r>
            <a:endParaRPr lang="en-US" sz="2400" dirty="0">
              <a:solidFill>
                <a:schemeClr val="bg1"/>
              </a:solidFill>
              <a:latin typeface="Arial Black" panose="020B0A04020102020204" pitchFamily="34" charset="0"/>
            </a:endParaRPr>
          </a:p>
        </p:txBody>
      </p:sp>
      <p:sp>
        <p:nvSpPr>
          <p:cNvPr id="4" name="TextBox 3"/>
          <p:cNvSpPr txBox="1"/>
          <p:nvPr/>
        </p:nvSpPr>
        <p:spPr>
          <a:xfrm>
            <a:off x="1463040" y="1812163"/>
            <a:ext cx="6192593" cy="2954655"/>
          </a:xfrm>
          <a:prstGeom prst="rect">
            <a:avLst/>
          </a:prstGeom>
          <a:noFill/>
        </p:spPr>
        <p:txBody>
          <a:bodyPr wrap="none" rtlCol="0">
            <a:spAutoFit/>
          </a:bodyPr>
          <a:lstStyle/>
          <a:p>
            <a:pPr lvl="1"/>
            <a:endParaRPr lang="en-US" dirty="0" smtClean="0">
              <a:solidFill>
                <a:schemeClr val="bg1"/>
              </a:solidFill>
              <a:sym typeface="Wingdings" panose="05000000000000000000" pitchFamily="2" charset="2"/>
            </a:endParaRPr>
          </a:p>
          <a:p>
            <a:pPr marL="285750" indent="-285750">
              <a:buFont typeface="Wingdings" panose="05000000000000000000" pitchFamily="2" charset="2"/>
              <a:buChar char="à"/>
            </a:pPr>
            <a:r>
              <a:rPr lang="en-US" sz="2400" dirty="0" smtClean="0">
                <a:solidFill>
                  <a:schemeClr val="bg1"/>
                </a:solidFill>
                <a:sym typeface="Wingdings" panose="05000000000000000000" pitchFamily="2" charset="2"/>
              </a:rPr>
              <a:t>JUPYTER NOTEBOOK</a:t>
            </a:r>
          </a:p>
          <a:p>
            <a:pPr marL="285750" indent="-285750">
              <a:buFont typeface="Wingdings" panose="05000000000000000000" pitchFamily="2" charset="2"/>
              <a:buChar char="à"/>
            </a:pPr>
            <a:r>
              <a:rPr lang="en-US" sz="2400" dirty="0" smtClean="0">
                <a:solidFill>
                  <a:schemeClr val="bg1"/>
                </a:solidFill>
                <a:sym typeface="Wingdings" panose="05000000000000000000" pitchFamily="2" charset="2"/>
              </a:rPr>
              <a:t>ANACONDA NAVIGATOR</a:t>
            </a:r>
          </a:p>
          <a:p>
            <a:pPr marL="285750" indent="-285750">
              <a:buFont typeface="Wingdings" panose="05000000000000000000" pitchFamily="2" charset="2"/>
              <a:buChar char="à"/>
            </a:pPr>
            <a:r>
              <a:rPr lang="en-US" sz="2400" dirty="0" smtClean="0">
                <a:solidFill>
                  <a:schemeClr val="bg1"/>
                </a:solidFill>
                <a:sym typeface="Wingdings" panose="05000000000000000000" pitchFamily="2" charset="2"/>
              </a:rPr>
              <a:t>MACHINE LEARNING TOOLS :-&gt; NUMPY,</a:t>
            </a:r>
          </a:p>
          <a:p>
            <a:r>
              <a:rPr lang="en-US" sz="2400" dirty="0" smtClean="0">
                <a:solidFill>
                  <a:schemeClr val="bg1"/>
                </a:solidFill>
                <a:sym typeface="Wingdings" panose="05000000000000000000" pitchFamily="2" charset="2"/>
              </a:rPr>
              <a:t>                                                          -&gt;PANDAS,</a:t>
            </a:r>
          </a:p>
          <a:p>
            <a:r>
              <a:rPr lang="en-US" sz="2400" dirty="0">
                <a:solidFill>
                  <a:schemeClr val="bg1"/>
                </a:solidFill>
                <a:sym typeface="Wingdings" panose="05000000000000000000" pitchFamily="2" charset="2"/>
              </a:rPr>
              <a:t> </a:t>
            </a:r>
            <a:r>
              <a:rPr lang="en-US" sz="2400" dirty="0" smtClean="0">
                <a:solidFill>
                  <a:schemeClr val="bg1"/>
                </a:solidFill>
                <a:sym typeface="Wingdings" panose="05000000000000000000" pitchFamily="2" charset="2"/>
              </a:rPr>
              <a:t>                                                         -&gt;MATPLOTLIB,</a:t>
            </a:r>
          </a:p>
          <a:p>
            <a:r>
              <a:rPr lang="en-US" sz="2400" dirty="0">
                <a:solidFill>
                  <a:schemeClr val="bg1"/>
                </a:solidFill>
                <a:sym typeface="Wingdings" panose="05000000000000000000" pitchFamily="2" charset="2"/>
              </a:rPr>
              <a:t> </a:t>
            </a:r>
            <a:r>
              <a:rPr lang="en-US" sz="2400" dirty="0" smtClean="0">
                <a:solidFill>
                  <a:schemeClr val="bg1"/>
                </a:solidFill>
                <a:sym typeface="Wingdings" panose="05000000000000000000" pitchFamily="2" charset="2"/>
              </a:rPr>
              <a:t>                                                         -&gt;SCIKIT-LEARN,</a:t>
            </a:r>
          </a:p>
          <a:p>
            <a:r>
              <a:rPr lang="en-US" sz="2400" dirty="0">
                <a:solidFill>
                  <a:schemeClr val="bg1"/>
                </a:solidFill>
                <a:sym typeface="Wingdings" panose="05000000000000000000" pitchFamily="2" charset="2"/>
              </a:rPr>
              <a:t> </a:t>
            </a:r>
            <a:r>
              <a:rPr lang="en-US" sz="2400" dirty="0" smtClean="0">
                <a:solidFill>
                  <a:schemeClr val="bg1"/>
                </a:solidFill>
                <a:sym typeface="Wingdings" panose="05000000000000000000" pitchFamily="2" charset="2"/>
              </a:rPr>
              <a:t>                                                         -&gt;SEABORN.</a:t>
            </a:r>
          </a:p>
        </p:txBody>
      </p:sp>
    </p:spTree>
    <p:extLst>
      <p:ext uri="{BB962C8B-B14F-4D97-AF65-F5344CB8AC3E}">
        <p14:creationId xmlns:p14="http://schemas.microsoft.com/office/powerpoint/2010/main" val="2472557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3" name="TextBox 2"/>
          <p:cNvSpPr txBox="1"/>
          <p:nvPr/>
        </p:nvSpPr>
        <p:spPr>
          <a:xfrm>
            <a:off x="1308295" y="759655"/>
            <a:ext cx="1714637" cy="461665"/>
          </a:xfrm>
          <a:prstGeom prst="rect">
            <a:avLst/>
          </a:prstGeom>
          <a:noFill/>
        </p:spPr>
        <p:txBody>
          <a:bodyPr wrap="none" rtlCol="0">
            <a:spAutoFit/>
          </a:bodyPr>
          <a:lstStyle/>
          <a:p>
            <a:r>
              <a:rPr lang="en-US" sz="2400" dirty="0" smtClean="0">
                <a:solidFill>
                  <a:schemeClr val="bg1"/>
                </a:solidFill>
                <a:latin typeface="Arial Black" panose="020B0A04020102020204" pitchFamily="34" charset="0"/>
              </a:rPr>
              <a:t>OUTPUT:</a:t>
            </a:r>
            <a:endParaRPr lang="en-US" sz="24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922627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3" name="TextBox 2"/>
          <p:cNvSpPr txBox="1"/>
          <p:nvPr/>
        </p:nvSpPr>
        <p:spPr>
          <a:xfrm>
            <a:off x="1167618" y="1645921"/>
            <a:ext cx="2587631" cy="461665"/>
          </a:xfrm>
          <a:prstGeom prst="rect">
            <a:avLst/>
          </a:prstGeom>
          <a:noFill/>
        </p:spPr>
        <p:txBody>
          <a:bodyPr wrap="none" rtlCol="0">
            <a:spAutoFit/>
          </a:bodyPr>
          <a:lstStyle/>
          <a:p>
            <a:r>
              <a:rPr lang="en-US" sz="2400" dirty="0" smtClean="0">
                <a:solidFill>
                  <a:schemeClr val="bg1"/>
                </a:solidFill>
                <a:latin typeface="Arial Black" panose="020B0A04020102020204" pitchFamily="34" charset="0"/>
              </a:rPr>
              <a:t>CONCLUSION:</a:t>
            </a:r>
            <a:endParaRPr lang="en-US" sz="2400" dirty="0">
              <a:solidFill>
                <a:schemeClr val="bg1"/>
              </a:solidFill>
              <a:latin typeface="Arial Black" panose="020B0A04020102020204" pitchFamily="34" charset="0"/>
            </a:endParaRPr>
          </a:p>
        </p:txBody>
      </p:sp>
      <p:sp>
        <p:nvSpPr>
          <p:cNvPr id="4" name="TextBox 3"/>
          <p:cNvSpPr txBox="1"/>
          <p:nvPr/>
        </p:nvSpPr>
        <p:spPr>
          <a:xfrm>
            <a:off x="1167618" y="2417074"/>
            <a:ext cx="8691803" cy="2308324"/>
          </a:xfrm>
          <a:prstGeom prst="rect">
            <a:avLst/>
          </a:prstGeom>
          <a:noFill/>
        </p:spPr>
        <p:txBody>
          <a:bodyPr wrap="none" rtlCol="0">
            <a:spAutoFit/>
          </a:bodyPr>
          <a:lstStyle/>
          <a:p>
            <a:pPr marL="342900" indent="-342900">
              <a:buFont typeface="Wingdings" panose="05000000000000000000" pitchFamily="2" charset="2"/>
              <a:buChar char="à"/>
            </a:pPr>
            <a:r>
              <a:rPr lang="en-US" sz="2400" dirty="0" smtClean="0">
                <a:solidFill>
                  <a:schemeClr val="bg1"/>
                </a:solidFill>
              </a:rPr>
              <a:t>IN THIS PROJECT WE HAVE PREDICT STARTUP PREDICTION FOR </a:t>
            </a:r>
          </a:p>
          <a:p>
            <a:r>
              <a:rPr lang="en-US" sz="2400" dirty="0" smtClean="0">
                <a:solidFill>
                  <a:schemeClr val="bg1"/>
                </a:solidFill>
              </a:rPr>
              <a:t>STARTUP ORGANIZATION.</a:t>
            </a:r>
          </a:p>
          <a:p>
            <a:r>
              <a:rPr lang="en-US" sz="2400" dirty="0" smtClean="0">
                <a:solidFill>
                  <a:schemeClr val="bg1"/>
                </a:solidFill>
                <a:sym typeface="Wingdings" panose="05000000000000000000" pitchFamily="2" charset="2"/>
              </a:rPr>
              <a:t> </a:t>
            </a:r>
            <a:r>
              <a:rPr lang="en-US" sz="2400" dirty="0" smtClean="0">
                <a:solidFill>
                  <a:schemeClr val="bg1"/>
                </a:solidFill>
              </a:rPr>
              <a:t>WE HAVE ACHIEVED THIS BY USING MACHINE LEARNING MODEL,</a:t>
            </a:r>
          </a:p>
          <a:p>
            <a:r>
              <a:rPr lang="en-US" sz="2400" dirty="0" smtClean="0">
                <a:solidFill>
                  <a:schemeClr val="bg1"/>
                </a:solidFill>
              </a:rPr>
              <a:t>FOR BETTER RESULTS WE USED SVM(SUPPORT VECTOR MACHINE),</a:t>
            </a:r>
          </a:p>
          <a:p>
            <a:r>
              <a:rPr lang="en-US" sz="2400" dirty="0" smtClean="0">
                <a:solidFill>
                  <a:schemeClr val="bg1"/>
                </a:solidFill>
              </a:rPr>
              <a:t>RANDOM FOREST MODEL</a:t>
            </a:r>
          </a:p>
          <a:p>
            <a:r>
              <a:rPr lang="en-US" sz="2400" dirty="0" smtClean="0">
                <a:solidFill>
                  <a:schemeClr val="bg1"/>
                </a:solidFill>
              </a:rPr>
              <a:t>AND LOGISTIC REGRESSION MACHINE LEARNING ALGORITHM.</a:t>
            </a:r>
            <a:endParaRPr lang="en-US" sz="2400" dirty="0">
              <a:solidFill>
                <a:schemeClr val="bg1"/>
              </a:solidFill>
            </a:endParaRPr>
          </a:p>
        </p:txBody>
      </p:sp>
    </p:spTree>
    <p:extLst>
      <p:ext uri="{BB962C8B-B14F-4D97-AF65-F5344CB8AC3E}">
        <p14:creationId xmlns:p14="http://schemas.microsoft.com/office/powerpoint/2010/main" val="2311052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p:spPr>
      </p:pic>
      <p:sp>
        <p:nvSpPr>
          <p:cNvPr id="3" name="TextBox 2"/>
          <p:cNvSpPr txBox="1"/>
          <p:nvPr/>
        </p:nvSpPr>
        <p:spPr>
          <a:xfrm>
            <a:off x="1223890" y="1280160"/>
            <a:ext cx="3432606" cy="523220"/>
          </a:xfrm>
          <a:prstGeom prst="rect">
            <a:avLst/>
          </a:prstGeom>
          <a:noFill/>
        </p:spPr>
        <p:txBody>
          <a:bodyPr wrap="none" rtlCol="0">
            <a:spAutoFit/>
          </a:bodyPr>
          <a:lstStyle/>
          <a:p>
            <a:r>
              <a:rPr lang="en-US" sz="2800" dirty="0" smtClean="0">
                <a:solidFill>
                  <a:schemeClr val="bg1"/>
                </a:solidFill>
                <a:latin typeface="Arial Black" panose="020B0A04020102020204" pitchFamily="34" charset="0"/>
              </a:rPr>
              <a:t>INTRODUCTION:</a:t>
            </a:r>
            <a:endParaRPr lang="en-US" sz="2800" dirty="0">
              <a:solidFill>
                <a:schemeClr val="bg1"/>
              </a:solidFill>
              <a:latin typeface="Arial Black" panose="020B0A04020102020204" pitchFamily="34" charset="0"/>
            </a:endParaRPr>
          </a:p>
        </p:txBody>
      </p:sp>
      <p:sp>
        <p:nvSpPr>
          <p:cNvPr id="4" name="TextBox 3"/>
          <p:cNvSpPr txBox="1"/>
          <p:nvPr/>
        </p:nvSpPr>
        <p:spPr>
          <a:xfrm>
            <a:off x="1223890" y="2349305"/>
            <a:ext cx="10030263" cy="7048083"/>
          </a:xfrm>
          <a:prstGeom prst="rect">
            <a:avLst/>
          </a:prstGeom>
          <a:noFill/>
        </p:spPr>
        <p:txBody>
          <a:bodyPr wrap="square" rtlCol="0">
            <a:spAutoFit/>
          </a:bodyPr>
          <a:lstStyle/>
          <a:p>
            <a:r>
              <a:rPr lang="en-US" sz="2000" dirty="0">
                <a:solidFill>
                  <a:schemeClr val="bg1"/>
                </a:solidFill>
              </a:rPr>
              <a:t>A startup or start-up is a company or project begun by an entrepreneur to seek,  develop, and validate a scalable economic model. While entrepreneurship refers to all new businesses, including self-employment and businesses that never intend to become registered, startups refer to new businesses that intend to grow large beyond the solo founder. Startups face high uncertainty and have high rates of failure, but a minority of them do go on to be successful and influential.  Startups play a major role in economic growth. They bring new ideas, spur innovation, create employment thereby moving the economy. There has been an exponential growth in startups over the past few years. Predicting the success of a startup allows investors to find companies that have the potential for rapid growth, thereby allowing them to be one step ahead of the competition.</a:t>
            </a:r>
            <a:endParaRPr lang="en-US" sz="2000" dirty="0">
              <a:solidFill>
                <a:schemeClr val="bg1"/>
              </a:solidFill>
              <a:latin typeface="Arial Black" panose="020B0A04020102020204" pitchFamily="34" charset="0"/>
            </a:endParaRPr>
          </a:p>
          <a:p>
            <a:endParaRPr lang="en-US" dirty="0" smtClean="0">
              <a:solidFill>
                <a:schemeClr val="bg1"/>
              </a:solidFill>
              <a:latin typeface="Arial Black" panose="020B0A04020102020204" pitchFamily="34" charset="0"/>
            </a:endParaRPr>
          </a:p>
          <a:p>
            <a:endParaRPr lang="en-US" dirty="0">
              <a:latin typeface="Arial Black" panose="020B0A04020102020204" pitchFamily="34" charset="0"/>
            </a:endParaRPr>
          </a:p>
          <a:p>
            <a:endParaRPr lang="en-US" dirty="0" smtClean="0">
              <a:latin typeface="Arial Black" panose="020B0A04020102020204" pitchFamily="34" charset="0"/>
            </a:endParaRPr>
          </a:p>
          <a:p>
            <a:endParaRPr lang="en-US" dirty="0">
              <a:latin typeface="Arial Black" panose="020B0A04020102020204" pitchFamily="34" charset="0"/>
            </a:endParaRPr>
          </a:p>
          <a:p>
            <a:endParaRPr lang="en-US" dirty="0" smtClean="0">
              <a:latin typeface="Arial Black" panose="020B0A04020102020204" pitchFamily="34" charset="0"/>
            </a:endParaRPr>
          </a:p>
          <a:p>
            <a:endParaRPr lang="en-US" dirty="0">
              <a:latin typeface="Arial Black" panose="020B0A04020102020204" pitchFamily="34" charset="0"/>
            </a:endParaRPr>
          </a:p>
          <a:p>
            <a:endParaRPr lang="en-US" dirty="0" smtClean="0">
              <a:latin typeface="Arial Black" panose="020B0A04020102020204" pitchFamily="34" charset="0"/>
            </a:endParaRPr>
          </a:p>
          <a:p>
            <a:endParaRPr lang="en-US" dirty="0">
              <a:latin typeface="Arial Black" panose="020B0A04020102020204" pitchFamily="34" charset="0"/>
            </a:endParaRPr>
          </a:p>
          <a:p>
            <a:endParaRPr lang="en-US" dirty="0" smtClean="0">
              <a:latin typeface="Arial Black" panose="020B0A04020102020204" pitchFamily="34" charset="0"/>
            </a:endParaRPr>
          </a:p>
          <a:p>
            <a:endParaRPr lang="en-US" dirty="0">
              <a:latin typeface="Arial Black" panose="020B0A04020102020204" pitchFamily="34" charset="0"/>
            </a:endParaRPr>
          </a:p>
          <a:p>
            <a:endParaRPr lang="en-US" dirty="0" smtClean="0">
              <a:latin typeface="Arial Black" panose="020B0A04020102020204" pitchFamily="34" charset="0"/>
            </a:endParaRPr>
          </a:p>
          <a:p>
            <a:endParaRPr lang="en-US" dirty="0">
              <a:latin typeface="Arial Black" panose="020B0A04020102020204" pitchFamily="34" charset="0"/>
            </a:endParaRPr>
          </a:p>
          <a:p>
            <a:endParaRPr lang="en-US" dirty="0" smtClean="0">
              <a:latin typeface="Arial Black" panose="020B0A04020102020204" pitchFamily="34" charset="0"/>
            </a:endParaRPr>
          </a:p>
          <a:p>
            <a:endParaRPr lang="en-US" dirty="0">
              <a:latin typeface="Arial Black" panose="020B0A04020102020204" pitchFamily="34" charset="0"/>
            </a:endParaRPr>
          </a:p>
        </p:txBody>
      </p:sp>
    </p:spTree>
    <p:extLst>
      <p:ext uri="{BB962C8B-B14F-4D97-AF65-F5344CB8AC3E}">
        <p14:creationId xmlns:p14="http://schemas.microsoft.com/office/powerpoint/2010/main" val="3659627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0" cy="6858000"/>
          </a:xfrm>
          <a:prstGeom prst="rect">
            <a:avLst/>
          </a:prstGeom>
        </p:spPr>
      </p:pic>
      <p:sp>
        <p:nvSpPr>
          <p:cNvPr id="3" name="TextBox 2"/>
          <p:cNvSpPr txBox="1"/>
          <p:nvPr/>
        </p:nvSpPr>
        <p:spPr>
          <a:xfrm>
            <a:off x="1294228" y="1167619"/>
            <a:ext cx="2858475" cy="523220"/>
          </a:xfrm>
          <a:prstGeom prst="rect">
            <a:avLst/>
          </a:prstGeom>
          <a:noFill/>
        </p:spPr>
        <p:txBody>
          <a:bodyPr wrap="none" rtlCol="0">
            <a:spAutoFit/>
          </a:bodyPr>
          <a:lstStyle/>
          <a:p>
            <a:r>
              <a:rPr lang="en-US" sz="2800" dirty="0" smtClean="0">
                <a:solidFill>
                  <a:schemeClr val="bg1"/>
                </a:solidFill>
                <a:latin typeface="Arial Black" panose="020B0A04020102020204" pitchFamily="34" charset="0"/>
              </a:rPr>
              <a:t>OBJECTIVES:</a:t>
            </a:r>
            <a:endParaRPr lang="en-US" sz="2800" dirty="0">
              <a:solidFill>
                <a:schemeClr val="bg1"/>
              </a:solidFill>
              <a:latin typeface="Arial Black" panose="020B0A04020102020204" pitchFamily="34" charset="0"/>
            </a:endParaRPr>
          </a:p>
        </p:txBody>
      </p:sp>
      <p:sp>
        <p:nvSpPr>
          <p:cNvPr id="4" name="TextBox 3"/>
          <p:cNvSpPr txBox="1"/>
          <p:nvPr/>
        </p:nvSpPr>
        <p:spPr>
          <a:xfrm>
            <a:off x="1294228" y="2349305"/>
            <a:ext cx="8792307" cy="6278642"/>
          </a:xfrm>
          <a:prstGeom prst="rect">
            <a:avLst/>
          </a:prstGeom>
          <a:noFill/>
        </p:spPr>
        <p:txBody>
          <a:bodyPr wrap="square" rtlCol="0">
            <a:spAutoFit/>
          </a:bodyPr>
          <a:lstStyle/>
          <a:p>
            <a:r>
              <a:rPr lang="en-US" sz="2400" dirty="0">
                <a:solidFill>
                  <a:schemeClr val="bg1"/>
                </a:solidFill>
              </a:rPr>
              <a:t>By the end of this project you will</a:t>
            </a:r>
            <a:r>
              <a:rPr lang="en-US" sz="2400" dirty="0" smtClean="0">
                <a:solidFill>
                  <a:schemeClr val="bg1"/>
                </a:solidFill>
              </a:rPr>
              <a:t>: </a:t>
            </a:r>
            <a:endParaRPr lang="en-US" sz="2400" dirty="0">
              <a:solidFill>
                <a:schemeClr val="bg1"/>
              </a:solidFill>
            </a:endParaRPr>
          </a:p>
          <a:p>
            <a:r>
              <a:rPr lang="en-US" sz="2400" dirty="0" smtClean="0">
                <a:solidFill>
                  <a:schemeClr val="bg1"/>
                </a:solidFill>
                <a:sym typeface="Wingdings" panose="05000000000000000000" pitchFamily="2" charset="2"/>
              </a:rPr>
              <a:t></a:t>
            </a:r>
            <a:r>
              <a:rPr lang="en-US" sz="2400" dirty="0">
                <a:solidFill>
                  <a:schemeClr val="bg1"/>
                </a:solidFill>
              </a:rPr>
              <a:t>     </a:t>
            </a:r>
            <a:r>
              <a:rPr lang="en-US" sz="2400" dirty="0" smtClean="0">
                <a:solidFill>
                  <a:schemeClr val="bg1"/>
                </a:solidFill>
              </a:rPr>
              <a:t>Know </a:t>
            </a:r>
            <a:r>
              <a:rPr lang="en-US" sz="2400" dirty="0">
                <a:solidFill>
                  <a:schemeClr val="bg1"/>
                </a:solidFill>
              </a:rPr>
              <a:t>fundamental concepts and techniques used for machine learning.</a:t>
            </a:r>
          </a:p>
          <a:p>
            <a:r>
              <a:rPr lang="en-US" sz="2400" dirty="0" smtClean="0">
                <a:solidFill>
                  <a:schemeClr val="bg1"/>
                </a:solidFill>
                <a:sym typeface="Wingdings" panose="05000000000000000000" pitchFamily="2" charset="2"/>
              </a:rPr>
              <a:t></a:t>
            </a:r>
            <a:r>
              <a:rPr lang="en-US" sz="2400" dirty="0">
                <a:solidFill>
                  <a:schemeClr val="bg1"/>
                </a:solidFill>
              </a:rPr>
              <a:t>    Gain a broad understanding about data.</a:t>
            </a:r>
          </a:p>
          <a:p>
            <a:r>
              <a:rPr lang="en-US" sz="2400" dirty="0" smtClean="0">
                <a:solidFill>
                  <a:schemeClr val="bg1"/>
                </a:solidFill>
                <a:sym typeface="Wingdings" panose="05000000000000000000" pitchFamily="2" charset="2"/>
              </a:rPr>
              <a:t></a:t>
            </a:r>
            <a:r>
              <a:rPr lang="en-US" sz="2400" dirty="0">
                <a:solidFill>
                  <a:schemeClr val="bg1"/>
                </a:solidFill>
              </a:rPr>
              <a:t>     </a:t>
            </a:r>
            <a:r>
              <a:rPr lang="en-US" sz="2400" dirty="0" smtClean="0">
                <a:solidFill>
                  <a:schemeClr val="bg1"/>
                </a:solidFill>
              </a:rPr>
              <a:t>Have </a:t>
            </a:r>
            <a:r>
              <a:rPr lang="en-US" sz="2400" dirty="0">
                <a:solidFill>
                  <a:schemeClr val="bg1"/>
                </a:solidFill>
              </a:rPr>
              <a:t>knowledge on pre-processing the data/transformation techniques and some visualization concepts.</a:t>
            </a:r>
          </a:p>
          <a:p>
            <a:endParaRPr lang="en-US" sz="2400"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158553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p:spPr>
      </p:pic>
      <p:sp>
        <p:nvSpPr>
          <p:cNvPr id="3" name="TextBox 2"/>
          <p:cNvSpPr txBox="1"/>
          <p:nvPr/>
        </p:nvSpPr>
        <p:spPr>
          <a:xfrm>
            <a:off x="1252025" y="773723"/>
            <a:ext cx="5924955" cy="523220"/>
          </a:xfrm>
          <a:prstGeom prst="rect">
            <a:avLst/>
          </a:prstGeom>
          <a:noFill/>
        </p:spPr>
        <p:txBody>
          <a:bodyPr wrap="none" rtlCol="0">
            <a:spAutoFit/>
          </a:bodyPr>
          <a:lstStyle/>
          <a:p>
            <a:r>
              <a:rPr lang="en-US" sz="2800" dirty="0" smtClean="0">
                <a:solidFill>
                  <a:schemeClr val="bg1"/>
                </a:solidFill>
                <a:latin typeface="Arial Black" panose="020B0A04020102020204" pitchFamily="34" charset="0"/>
              </a:rPr>
              <a:t>TECHNICAL ARCHITECTURE:</a:t>
            </a:r>
            <a:endParaRPr lang="en-US" sz="2800" dirty="0">
              <a:solidFill>
                <a:schemeClr val="bg1"/>
              </a:solidFill>
              <a:latin typeface="Arial Black" panose="020B0A040201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2357" y="1744394"/>
            <a:ext cx="8482818" cy="4135901"/>
          </a:xfrm>
          <a:prstGeom prst="rect">
            <a:avLst/>
          </a:prstGeom>
        </p:spPr>
      </p:pic>
    </p:spTree>
    <p:extLst>
      <p:ext uri="{BB962C8B-B14F-4D97-AF65-F5344CB8AC3E}">
        <p14:creationId xmlns:p14="http://schemas.microsoft.com/office/powerpoint/2010/main" val="3772246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3" name="TextBox 2"/>
          <p:cNvSpPr txBox="1"/>
          <p:nvPr/>
        </p:nvSpPr>
        <p:spPr>
          <a:xfrm>
            <a:off x="1434904" y="1350498"/>
            <a:ext cx="7503914" cy="523220"/>
          </a:xfrm>
          <a:prstGeom prst="rect">
            <a:avLst/>
          </a:prstGeom>
          <a:noFill/>
        </p:spPr>
        <p:txBody>
          <a:bodyPr wrap="none" rtlCol="0">
            <a:spAutoFit/>
          </a:bodyPr>
          <a:lstStyle/>
          <a:p>
            <a:r>
              <a:rPr lang="en-US" sz="2800" dirty="0" smtClean="0">
                <a:solidFill>
                  <a:schemeClr val="bg1"/>
                </a:solidFill>
                <a:latin typeface="Arial Black" panose="020B0A04020102020204" pitchFamily="34" charset="0"/>
              </a:rPr>
              <a:t>VISUALIZING AND ANALYSING DATA:</a:t>
            </a:r>
            <a:endParaRPr lang="en-US" sz="2800" dirty="0">
              <a:solidFill>
                <a:schemeClr val="bg1"/>
              </a:solidFill>
              <a:latin typeface="Arial Black" panose="020B0A04020102020204" pitchFamily="34" charset="0"/>
            </a:endParaRPr>
          </a:p>
        </p:txBody>
      </p:sp>
      <p:sp>
        <p:nvSpPr>
          <p:cNvPr id="4" name="TextBox 3"/>
          <p:cNvSpPr txBox="1"/>
          <p:nvPr/>
        </p:nvSpPr>
        <p:spPr>
          <a:xfrm>
            <a:off x="1434904" y="2425167"/>
            <a:ext cx="8665699" cy="4616648"/>
          </a:xfrm>
          <a:prstGeom prst="rect">
            <a:avLst/>
          </a:prstGeom>
          <a:noFill/>
        </p:spPr>
        <p:txBody>
          <a:bodyPr wrap="square" rtlCol="0">
            <a:spAutoFit/>
          </a:bodyPr>
          <a:lstStyle/>
          <a:p>
            <a:r>
              <a:rPr lang="en-US" sz="2400" dirty="0">
                <a:solidFill>
                  <a:schemeClr val="bg1"/>
                </a:solidFill>
              </a:rPr>
              <a:t>As the dataset is downloaded. Let us read and understand the data properly with the help of some visualization techniques and some </a:t>
            </a:r>
            <a:r>
              <a:rPr lang="en-US" sz="2400" dirty="0" err="1">
                <a:solidFill>
                  <a:schemeClr val="bg1"/>
                </a:solidFill>
              </a:rPr>
              <a:t>analysing</a:t>
            </a:r>
            <a:r>
              <a:rPr lang="en-US" sz="2400" dirty="0">
                <a:solidFill>
                  <a:schemeClr val="bg1"/>
                </a:solidFill>
              </a:rPr>
              <a:t> techniques.</a:t>
            </a:r>
          </a:p>
          <a:p>
            <a:r>
              <a:rPr lang="en-US" sz="2400" dirty="0">
                <a:solidFill>
                  <a:schemeClr val="bg1"/>
                </a:solidFill>
              </a:rPr>
              <a:t> </a:t>
            </a:r>
          </a:p>
          <a:p>
            <a:r>
              <a:rPr lang="en-US" sz="2400" dirty="0">
                <a:solidFill>
                  <a:schemeClr val="bg1"/>
                </a:solidFill>
              </a:rPr>
              <a:t>Note: There is n number of techniques for understanding the data. But here we have used some of it. In an additional way, you can use multiple </a:t>
            </a:r>
            <a:r>
              <a:rPr lang="en-US" sz="2400" dirty="0" smtClean="0">
                <a:solidFill>
                  <a:schemeClr val="bg1"/>
                </a:solidFill>
              </a:rPr>
              <a:t>techniques.</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038560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p:spPr>
      </p:pic>
      <p:sp>
        <p:nvSpPr>
          <p:cNvPr id="3" name="TextBox 2"/>
          <p:cNvSpPr txBox="1"/>
          <p:nvPr/>
        </p:nvSpPr>
        <p:spPr>
          <a:xfrm>
            <a:off x="1448972" y="815927"/>
            <a:ext cx="4889544" cy="523220"/>
          </a:xfrm>
          <a:prstGeom prst="rect">
            <a:avLst/>
          </a:prstGeom>
          <a:noFill/>
        </p:spPr>
        <p:txBody>
          <a:bodyPr wrap="none" rtlCol="0">
            <a:spAutoFit/>
          </a:bodyPr>
          <a:lstStyle/>
          <a:p>
            <a:r>
              <a:rPr lang="en-US" sz="2800" dirty="0" smtClean="0">
                <a:solidFill>
                  <a:schemeClr val="bg1"/>
                </a:solidFill>
                <a:latin typeface="Arial Black" panose="020B0A04020102020204" pitchFamily="34" charset="0"/>
              </a:rPr>
              <a:t>IMPORTING LIBRARIES:</a:t>
            </a:r>
            <a:endParaRPr lang="en-US" sz="2800" dirty="0">
              <a:solidFill>
                <a:schemeClr val="bg1"/>
              </a:solidFill>
              <a:latin typeface="Arial Black" panose="020B0A040201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6086" y="1575583"/>
            <a:ext cx="8932985" cy="4487592"/>
          </a:xfrm>
          <a:prstGeom prst="rect">
            <a:avLst/>
          </a:prstGeom>
        </p:spPr>
      </p:pic>
    </p:spTree>
    <p:extLst>
      <p:ext uri="{BB962C8B-B14F-4D97-AF65-F5344CB8AC3E}">
        <p14:creationId xmlns:p14="http://schemas.microsoft.com/office/powerpoint/2010/main" val="2282073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
        <p:nvSpPr>
          <p:cNvPr id="3" name="TextBox 2"/>
          <p:cNvSpPr txBox="1"/>
          <p:nvPr/>
        </p:nvSpPr>
        <p:spPr>
          <a:xfrm>
            <a:off x="1280159" y="566722"/>
            <a:ext cx="4209679" cy="461665"/>
          </a:xfrm>
          <a:prstGeom prst="rect">
            <a:avLst/>
          </a:prstGeom>
          <a:noFill/>
        </p:spPr>
        <p:txBody>
          <a:bodyPr wrap="none" rtlCol="0">
            <a:spAutoFit/>
          </a:bodyPr>
          <a:lstStyle/>
          <a:p>
            <a:r>
              <a:rPr lang="en-US" sz="2400" dirty="0" smtClean="0">
                <a:solidFill>
                  <a:schemeClr val="bg1"/>
                </a:solidFill>
                <a:latin typeface="Arial Black" panose="020B0A04020102020204" pitchFamily="34" charset="0"/>
              </a:rPr>
              <a:t>UNIVARIATE ANALYSIS:</a:t>
            </a:r>
            <a:endParaRPr lang="en-US" sz="2400" dirty="0">
              <a:solidFill>
                <a:schemeClr val="bg1"/>
              </a:solidFill>
              <a:latin typeface="Arial Black" panose="020B0A04020102020204" pitchFamily="34" charset="0"/>
            </a:endParaRPr>
          </a:p>
        </p:txBody>
      </p:sp>
      <p:sp>
        <p:nvSpPr>
          <p:cNvPr id="8" name="Rectangle 3"/>
          <p:cNvSpPr>
            <a:spLocks noChangeArrowheads="1"/>
          </p:cNvSpPr>
          <p:nvPr/>
        </p:nvSpPr>
        <p:spPr bwMode="auto">
          <a:xfrm>
            <a:off x="1351525" y="1174984"/>
            <a:ext cx="827662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bg1"/>
                </a:solidFill>
                <a:effectLst/>
                <a:latin typeface="Montserrat"/>
              </a:rPr>
              <a:t>In simple words, univariate analysis is </a:t>
            </a:r>
            <a:r>
              <a:rPr kumimoji="0" lang="en-US" altLang="en-US" b="0" i="0" u="none" strike="noStrike" cap="none" normalizeH="0" baseline="0" dirty="0" err="1" smtClean="0">
                <a:ln>
                  <a:noFill/>
                </a:ln>
                <a:solidFill>
                  <a:schemeClr val="bg1"/>
                </a:solidFill>
                <a:effectLst/>
                <a:latin typeface="Montserrat"/>
              </a:rPr>
              <a:t>underanding</a:t>
            </a:r>
            <a:r>
              <a:rPr kumimoji="0" lang="en-US" altLang="en-US" b="0" i="0" u="none" strike="noStrike" cap="none" normalizeH="0" baseline="0" dirty="0" smtClean="0">
                <a:ln>
                  <a:noFill/>
                </a:ln>
                <a:solidFill>
                  <a:schemeClr val="bg1"/>
                </a:solidFill>
                <a:effectLst/>
                <a:latin typeface="Montserrat"/>
              </a:rPr>
              <a:t> the data with single feature.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solidFill>
                  <a:schemeClr val="bg1"/>
                </a:solidFill>
                <a:latin typeface="Montserrat"/>
                <a:sym typeface="Wingdings" panose="05000000000000000000" pitchFamily="2" charset="2"/>
              </a:rPr>
              <a:t> </a:t>
            </a:r>
            <a:r>
              <a:rPr kumimoji="0" lang="en-US" altLang="en-US" b="0" i="0" u="none" strike="noStrike" cap="none" normalizeH="0" baseline="0" dirty="0" err="1" smtClean="0">
                <a:ln>
                  <a:noFill/>
                </a:ln>
                <a:solidFill>
                  <a:schemeClr val="bg1"/>
                </a:solidFill>
                <a:effectLst/>
                <a:latin typeface="Montserrat"/>
              </a:rPr>
              <a:t>Seaborn</a:t>
            </a:r>
            <a:r>
              <a:rPr kumimoji="0" lang="en-US" altLang="en-US" b="0" i="0" u="none" strike="noStrike" cap="none" normalizeH="0" baseline="0" dirty="0" smtClean="0">
                <a:ln>
                  <a:noFill/>
                </a:ln>
                <a:solidFill>
                  <a:schemeClr val="bg1"/>
                </a:solidFill>
                <a:effectLst/>
                <a:latin typeface="Montserrat"/>
              </a:rPr>
              <a:t> package provides a wonderful function </a:t>
            </a:r>
            <a:r>
              <a:rPr kumimoji="0" lang="en-US" altLang="en-US" b="0" i="0" u="none" strike="noStrike" cap="none" normalizeH="0" baseline="0" dirty="0" err="1" smtClean="0">
                <a:ln>
                  <a:noFill/>
                </a:ln>
                <a:solidFill>
                  <a:schemeClr val="bg1"/>
                </a:solidFill>
                <a:effectLst/>
                <a:latin typeface="Montserrat"/>
              </a:rPr>
              <a:t>distplot</a:t>
            </a:r>
            <a:r>
              <a:rPr kumimoji="0" lang="en-US" altLang="en-US" b="0" i="0" u="none" strike="noStrike" cap="none" normalizeH="0" baseline="0" dirty="0" smtClean="0">
                <a:ln>
                  <a:noFill/>
                </a:ln>
                <a:solidFill>
                  <a:schemeClr val="bg1"/>
                </a:solidFill>
                <a:effectLst/>
                <a:latin typeface="Montserra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bg1"/>
                </a:solidFill>
                <a:effectLst/>
                <a:latin typeface="Montserrat"/>
              </a:rPr>
              <a:t>With the help of </a:t>
            </a:r>
            <a:r>
              <a:rPr kumimoji="0" lang="en-US" altLang="en-US" b="0" i="0" u="none" strike="noStrike" cap="none" normalizeH="0" baseline="0" dirty="0" err="1" smtClean="0">
                <a:ln>
                  <a:noFill/>
                </a:ln>
                <a:solidFill>
                  <a:schemeClr val="bg1"/>
                </a:solidFill>
                <a:effectLst/>
                <a:latin typeface="Montserrat"/>
              </a:rPr>
              <a:t>distplot</a:t>
            </a:r>
            <a:r>
              <a:rPr kumimoji="0" lang="en-US" altLang="en-US" b="0" i="0" u="none" strike="noStrike" cap="none" normalizeH="0" baseline="0" dirty="0" smtClean="0">
                <a:ln>
                  <a:noFill/>
                </a:ln>
                <a:solidFill>
                  <a:schemeClr val="bg1"/>
                </a:solidFill>
                <a:effectLst/>
                <a:latin typeface="Montserrat"/>
              </a:rPr>
              <a:t>, we can find the distribution of the feature.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bg1"/>
                </a:solidFill>
                <a:effectLst/>
                <a:latin typeface="Montserrat"/>
              </a:rPr>
              <a:t> To make multiple graphs in a single plot, we use subplot</a:t>
            </a:r>
            <a:r>
              <a:rPr kumimoji="0" lang="en-US" altLang="en-US" sz="1000" b="0" i="0" u="none" strike="noStrike" cap="none" normalizeH="0" baseline="0" dirty="0" smtClean="0">
                <a:ln>
                  <a:noFill/>
                </a:ln>
                <a:solidFill>
                  <a:schemeClr val="tx1"/>
                </a:solidFill>
                <a:effectLst/>
                <a:latin typeface="Montserrat"/>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6929" y="2963706"/>
            <a:ext cx="6541477" cy="3376246"/>
          </a:xfrm>
          <a:prstGeom prst="rect">
            <a:avLst/>
          </a:prstGeom>
        </p:spPr>
      </p:pic>
    </p:spTree>
    <p:extLst>
      <p:ext uri="{BB962C8B-B14F-4D97-AF65-F5344CB8AC3E}">
        <p14:creationId xmlns:p14="http://schemas.microsoft.com/office/powerpoint/2010/main" val="3673697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3" name="TextBox 2"/>
          <p:cNvSpPr txBox="1"/>
          <p:nvPr/>
        </p:nvSpPr>
        <p:spPr>
          <a:xfrm>
            <a:off x="1308296" y="633046"/>
            <a:ext cx="4560287" cy="523220"/>
          </a:xfrm>
          <a:prstGeom prst="rect">
            <a:avLst/>
          </a:prstGeom>
          <a:noFill/>
        </p:spPr>
        <p:txBody>
          <a:bodyPr wrap="none" rtlCol="0">
            <a:spAutoFit/>
          </a:bodyPr>
          <a:lstStyle/>
          <a:p>
            <a:r>
              <a:rPr lang="en-US" sz="2800" dirty="0" smtClean="0">
                <a:solidFill>
                  <a:schemeClr val="bg1"/>
                </a:solidFill>
                <a:latin typeface="Arial Black" panose="020B0A04020102020204" pitchFamily="34" charset="0"/>
              </a:rPr>
              <a:t>BIVARIATE ANALYSIS:</a:t>
            </a:r>
            <a:endParaRPr lang="en-US" sz="2800" dirty="0">
              <a:solidFill>
                <a:schemeClr val="bg1"/>
              </a:solidFill>
              <a:latin typeface="Arial Black" panose="020B0A04020102020204" pitchFamily="34" charset="0"/>
            </a:endParaRPr>
          </a:p>
        </p:txBody>
      </p:sp>
      <p:sp>
        <p:nvSpPr>
          <p:cNvPr id="4" name="TextBox 3"/>
          <p:cNvSpPr txBox="1"/>
          <p:nvPr/>
        </p:nvSpPr>
        <p:spPr>
          <a:xfrm>
            <a:off x="1308296" y="1294227"/>
            <a:ext cx="6560194" cy="677108"/>
          </a:xfrm>
          <a:prstGeom prst="rect">
            <a:avLst/>
          </a:prstGeom>
          <a:noFill/>
        </p:spPr>
        <p:txBody>
          <a:bodyPr wrap="none" rtlCol="0">
            <a:spAutoFit/>
          </a:bodyPr>
          <a:lstStyle/>
          <a:p>
            <a:r>
              <a:rPr lang="en-US" dirty="0"/>
              <a:t> </a:t>
            </a:r>
            <a:r>
              <a:rPr lang="en-US" dirty="0">
                <a:solidFill>
                  <a:schemeClr val="bg1"/>
                </a:solidFill>
              </a:rPr>
              <a:t>To find the relation between two features we use bivariate analysis</a:t>
            </a:r>
            <a:r>
              <a:rPr lang="en-US" dirty="0" smtClean="0">
                <a:solidFill>
                  <a:schemeClr val="bg1"/>
                </a:solidFill>
              </a:rPr>
              <a:t>.</a:t>
            </a:r>
          </a:p>
          <a:p>
            <a:r>
              <a:rPr lang="en-US" dirty="0" smtClean="0">
                <a:solidFill>
                  <a:schemeClr val="bg1"/>
                </a:solidFill>
              </a:rPr>
              <a:t> </a:t>
            </a:r>
            <a:r>
              <a:rPr lang="en-US" dirty="0">
                <a:solidFill>
                  <a:schemeClr val="bg1"/>
                </a:solidFill>
              </a:rPr>
              <a:t>Here we are visualizing the </a:t>
            </a:r>
            <a:r>
              <a:rPr lang="en-US" sz="2000" dirty="0">
                <a:solidFill>
                  <a:schemeClr val="bg1"/>
                </a:solidFill>
              </a:rPr>
              <a:t>relationship</a:t>
            </a:r>
            <a:r>
              <a:rPr lang="en-US" dirty="0">
                <a:solidFill>
                  <a:schemeClr val="bg1"/>
                </a:solidFill>
              </a:rPr>
              <a:t> between two features.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688" y="2109296"/>
            <a:ext cx="5809414" cy="399608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3607" y="2109296"/>
            <a:ext cx="4544059" cy="3996081"/>
          </a:xfrm>
          <a:prstGeom prst="rect">
            <a:avLst/>
          </a:prstGeom>
        </p:spPr>
      </p:pic>
    </p:spTree>
    <p:extLst>
      <p:ext uri="{BB962C8B-B14F-4D97-AF65-F5344CB8AC3E}">
        <p14:creationId xmlns:p14="http://schemas.microsoft.com/office/powerpoint/2010/main" val="144131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835</Words>
  <Application>Microsoft Office PowerPoint</Application>
  <PresentationFormat>Widescreen</PresentationFormat>
  <Paragraphs>183</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Arial Black</vt:lpstr>
      <vt:lpstr>Calibri</vt:lpstr>
      <vt:lpstr>Calibri Light</vt:lpstr>
      <vt:lpstr>Montserrat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20</cp:revision>
  <dcterms:created xsi:type="dcterms:W3CDTF">2024-06-23T13:50:29Z</dcterms:created>
  <dcterms:modified xsi:type="dcterms:W3CDTF">2024-06-24T07:49:14Z</dcterms:modified>
</cp:coreProperties>
</file>