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0.jpg" ContentType="image/jpg"/>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17" r:id="rId5"/>
    <p:sldId id="308" r:id="rId6"/>
    <p:sldId id="307" r:id="rId7"/>
    <p:sldId id="278" r:id="rId8"/>
    <p:sldId id="309" r:id="rId9"/>
    <p:sldId id="263" r:id="rId10"/>
    <p:sldId id="315" r:id="rId11"/>
    <p:sldId id="310" r:id="rId12"/>
    <p:sldId id="311" r:id="rId13"/>
    <p:sldId id="318" r:id="rId14"/>
    <p:sldId id="312" r:id="rId15"/>
    <p:sldId id="319" r:id="rId16"/>
    <p:sldId id="320" r:id="rId17"/>
    <p:sldId id="321" r:id="rId18"/>
    <p:sldId id="32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000000"/>
    <a:srgbClr val="FFF4ED"/>
    <a:srgbClr val="636A58"/>
    <a:srgbClr val="505A47"/>
    <a:srgbClr val="D1D8B7"/>
    <a:srgbClr val="A09D79"/>
    <a:srgbClr val="543E35"/>
    <a:srgbClr val="637700"/>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78" d="100"/>
          <a:sy n="78" d="100"/>
        </p:scale>
        <p:origin x="835"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th\AppData\Roaming\Microsoft\Excel\employee_data%20KIRTHIKA%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KIRTHIKA (version 1).xlsb]employee_data KIRTHIKA!PivotTable1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070761209692653E-2"/>
          <c:y val="8.0666687034155291E-2"/>
          <c:w val="0.80883818558802567"/>
          <c:h val="0.84365633213723612"/>
        </c:manualLayout>
      </c:layout>
      <c:barChart>
        <c:barDir val="col"/>
        <c:grouping val="clustered"/>
        <c:varyColors val="0"/>
        <c:ser>
          <c:idx val="0"/>
          <c:order val="0"/>
          <c:tx>
            <c:strRef>
              <c:f>'employee_data KIRTHIKA'!$B$3:$B$4</c:f>
              <c:strCache>
                <c:ptCount val="1"/>
                <c:pt idx="0">
                  <c:v>HIGH</c:v>
                </c:pt>
              </c:strCache>
            </c:strRef>
          </c:tx>
          <c:spPr>
            <a:solidFill>
              <a:schemeClr val="accent1"/>
            </a:solidFill>
            <a:ln>
              <a:noFill/>
            </a:ln>
            <a:effectLst/>
          </c:spPr>
          <c:invertIfNegative val="0"/>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KIRTHIKA'!$B$5:$B$15</c:f>
              <c:numCache>
                <c:formatCode>General</c:formatCode>
                <c:ptCount val="10"/>
                <c:pt idx="0">
                  <c:v>13</c:v>
                </c:pt>
                <c:pt idx="1">
                  <c:v>10</c:v>
                </c:pt>
                <c:pt idx="2">
                  <c:v>11</c:v>
                </c:pt>
                <c:pt idx="3">
                  <c:v>16</c:v>
                </c:pt>
                <c:pt idx="4">
                  <c:v>8</c:v>
                </c:pt>
                <c:pt idx="5">
                  <c:v>21</c:v>
                </c:pt>
                <c:pt idx="6">
                  <c:v>21</c:v>
                </c:pt>
                <c:pt idx="7">
                  <c:v>16</c:v>
                </c:pt>
                <c:pt idx="8">
                  <c:v>16</c:v>
                </c:pt>
                <c:pt idx="9">
                  <c:v>7</c:v>
                </c:pt>
              </c:numCache>
            </c:numRef>
          </c:val>
          <c:extLst>
            <c:ext xmlns:c16="http://schemas.microsoft.com/office/drawing/2014/chart" uri="{C3380CC4-5D6E-409C-BE32-E72D297353CC}">
              <c16:uniqueId val="{00000000-7678-4FD4-8F97-98F82D9321D6}"/>
            </c:ext>
          </c:extLst>
        </c:ser>
        <c:ser>
          <c:idx val="1"/>
          <c:order val="1"/>
          <c:tx>
            <c:strRef>
              <c:f>'employee_data KIRTHIKA'!$C$3:$C$4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KIRTHIKA'!$C$5:$C$15</c:f>
              <c:numCache>
                <c:formatCode>General</c:formatCode>
                <c:ptCount val="10"/>
                <c:pt idx="0">
                  <c:v>32</c:v>
                </c:pt>
                <c:pt idx="1">
                  <c:v>22</c:v>
                </c:pt>
                <c:pt idx="2">
                  <c:v>29</c:v>
                </c:pt>
                <c:pt idx="3">
                  <c:v>22</c:v>
                </c:pt>
                <c:pt idx="4">
                  <c:v>26</c:v>
                </c:pt>
                <c:pt idx="5">
                  <c:v>25</c:v>
                </c:pt>
                <c:pt idx="6">
                  <c:v>21</c:v>
                </c:pt>
                <c:pt idx="7">
                  <c:v>25</c:v>
                </c:pt>
                <c:pt idx="8">
                  <c:v>25</c:v>
                </c:pt>
                <c:pt idx="9">
                  <c:v>25</c:v>
                </c:pt>
              </c:numCache>
            </c:numRef>
          </c:val>
          <c:extLst>
            <c:ext xmlns:c16="http://schemas.microsoft.com/office/drawing/2014/chart" uri="{C3380CC4-5D6E-409C-BE32-E72D297353CC}">
              <c16:uniqueId val="{00000002-7678-4FD4-8F97-98F82D9321D6}"/>
            </c:ext>
          </c:extLst>
        </c:ser>
        <c:ser>
          <c:idx val="2"/>
          <c:order val="2"/>
          <c:tx>
            <c:strRef>
              <c:f>'employee_data KIRTHIKA'!$D$3:$D$4</c:f>
              <c:strCache>
                <c:ptCount val="1"/>
                <c:pt idx="0">
                  <c:v>MEDIUM</c:v>
                </c:pt>
              </c:strCache>
            </c:strRef>
          </c:tx>
          <c:spPr>
            <a:solidFill>
              <a:schemeClr val="accent3"/>
            </a:solidFill>
            <a:ln>
              <a:noFill/>
            </a:ln>
            <a:effectLst/>
          </c:spPr>
          <c:invertIfNegative val="0"/>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KIRTHIKA'!$D$5:$D$15</c:f>
              <c:numCache>
                <c:formatCode>General</c:formatCode>
                <c:ptCount val="10"/>
                <c:pt idx="0">
                  <c:v>52</c:v>
                </c:pt>
                <c:pt idx="1">
                  <c:v>52</c:v>
                </c:pt>
                <c:pt idx="2">
                  <c:v>52</c:v>
                </c:pt>
                <c:pt idx="3">
                  <c:v>47</c:v>
                </c:pt>
                <c:pt idx="4">
                  <c:v>37</c:v>
                </c:pt>
                <c:pt idx="5">
                  <c:v>50</c:v>
                </c:pt>
                <c:pt idx="6">
                  <c:v>48</c:v>
                </c:pt>
                <c:pt idx="7">
                  <c:v>51</c:v>
                </c:pt>
                <c:pt idx="8">
                  <c:v>50</c:v>
                </c:pt>
                <c:pt idx="9">
                  <c:v>41</c:v>
                </c:pt>
              </c:numCache>
            </c:numRef>
          </c:val>
          <c:extLst>
            <c:ext xmlns:c16="http://schemas.microsoft.com/office/drawing/2014/chart" uri="{C3380CC4-5D6E-409C-BE32-E72D297353CC}">
              <c16:uniqueId val="{00000003-7678-4FD4-8F97-98F82D9321D6}"/>
            </c:ext>
          </c:extLst>
        </c:ser>
        <c:ser>
          <c:idx val="3"/>
          <c:order val="3"/>
          <c:tx>
            <c:strRef>
              <c:f>'employee_data KIRTHIKA'!$E$3:$E$4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'employee_data KIRTHIKA'!$A$5:$A$15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KIRTHIKA'!$E$5:$E$15</c:f>
              <c:numCache>
                <c:formatCode>General</c:formatCode>
                <c:ptCount val="10"/>
                <c:pt idx="0">
                  <c:v>10</c:v>
                </c:pt>
                <c:pt idx="1">
                  <c:v>5</c:v>
                </c:pt>
                <c:pt idx="2">
                  <c:v>11</c:v>
                </c:pt>
                <c:pt idx="3">
                  <c:v>7</c:v>
                </c:pt>
                <c:pt idx="4">
                  <c:v>7</c:v>
                </c:pt>
                <c:pt idx="5">
                  <c:v>10</c:v>
                </c:pt>
                <c:pt idx="6">
                  <c:v>6</c:v>
                </c:pt>
                <c:pt idx="7">
                  <c:v>10</c:v>
                </c:pt>
                <c:pt idx="8">
                  <c:v>9</c:v>
                </c:pt>
                <c:pt idx="9">
                  <c:v>8</c:v>
                </c:pt>
              </c:numCache>
            </c:numRef>
          </c:val>
          <c:extLst>
            <c:ext xmlns:c16="http://schemas.microsoft.com/office/drawing/2014/chart" uri="{C3380CC4-5D6E-409C-BE32-E72D297353CC}">
              <c16:uniqueId val="{00000005-7678-4FD4-8F97-98F82D9321D6}"/>
            </c:ext>
          </c:extLst>
        </c:ser>
        <c:dLbls>
          <c:showLegendKey val="0"/>
          <c:showVal val="0"/>
          <c:showCatName val="0"/>
          <c:showSerName val="0"/>
          <c:showPercent val="0"/>
          <c:showBubbleSize val="0"/>
        </c:dLbls>
        <c:gapWidth val="219"/>
        <c:overlap val="-27"/>
        <c:axId val="156029087"/>
        <c:axId val="3038047"/>
      </c:barChart>
      <c:catAx>
        <c:axId val="156029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8047"/>
        <c:crosses val="autoZero"/>
        <c:auto val="1"/>
        <c:lblAlgn val="ctr"/>
        <c:lblOffset val="100"/>
        <c:noMultiLvlLbl val="0"/>
      </c:catAx>
      <c:valAx>
        <c:axId val="3038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0290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8/31/2024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347241" y="243284"/>
            <a:ext cx="10162572" cy="6614716"/>
          </a:xfrm>
        </p:spPr>
        <p:txBody>
          <a:bodyPr anchor="ctr"/>
          <a:lstStyle/>
          <a:p>
            <a:pPr algn="l"/>
            <a:r>
              <a:rPr lang="en-US" sz="2800" dirty="0">
                <a:solidFill>
                  <a:schemeClr val="bg2">
                    <a:lumMod val="10000"/>
                  </a:schemeClr>
                </a:solidFill>
                <a:latin typeface="Arial Black" panose="020B0A04020102020204" pitchFamily="34" charset="0"/>
              </a:rPr>
              <a:t>                  </a:t>
            </a:r>
            <a:r>
              <a:rPr lang="en-US" sz="3200" b="1" dirty="0">
                <a:solidFill>
                  <a:schemeClr val="bg2">
                    <a:lumMod val="10000"/>
                  </a:schemeClr>
                </a:solidFill>
                <a:latin typeface="Algerian" panose="04020705040A02060702" pitchFamily="82" charset="0"/>
              </a:rPr>
              <a:t>Employee Data Analysis Using Excel</a:t>
            </a:r>
            <a:br>
              <a:rPr lang="en-US" sz="2800" b="1" dirty="0">
                <a:solidFill>
                  <a:schemeClr val="bg2">
                    <a:lumMod val="10000"/>
                  </a:schemeClr>
                </a:solidFill>
                <a:latin typeface="Algerian" panose="04020705040A02060702" pitchFamily="82" charset="0"/>
              </a:rPr>
            </a:br>
            <a:br>
              <a:rPr lang="en-US" sz="2800" dirty="0">
                <a:solidFill>
                  <a:schemeClr val="bg2">
                    <a:lumMod val="10000"/>
                  </a:schemeClr>
                </a:solidFill>
                <a:latin typeface="Arial Black" panose="020B0A04020102020204" pitchFamily="34" charset="0"/>
              </a:rPr>
            </a:br>
            <a:br>
              <a:rPr lang="en-US" sz="2800" dirty="0">
                <a:solidFill>
                  <a:schemeClr val="bg2">
                    <a:lumMod val="10000"/>
                  </a:schemeClr>
                </a:solidFill>
                <a:latin typeface="Arial Black" panose="020B0A04020102020204" pitchFamily="34" charset="0"/>
              </a:rPr>
            </a:br>
            <a:br>
              <a:rPr lang="en-US" sz="2800" dirty="0">
                <a:solidFill>
                  <a:schemeClr val="bg2">
                    <a:lumMod val="10000"/>
                  </a:schemeClr>
                </a:solidFill>
                <a:latin typeface="Arial Black" panose="020B0A04020102020204" pitchFamily="34" charset="0"/>
              </a:rPr>
            </a:br>
            <a:r>
              <a:rPr lang="en-US" sz="3200" dirty="0">
                <a:latin typeface="Bahnschrift Condensed" panose="020B0502040204020203" pitchFamily="34" charset="0"/>
              </a:rPr>
              <a:t>STUDENT NAME: KIRTHIKA B</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REGISTER: 312217935</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NM ID: 4CC64838EBD7B75BB20430FA6C88C24A</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DEPARTMENT: B.COM ACCOUNTING AND FINANCE</a:t>
            </a:r>
            <a:br>
              <a:rPr lang="en-US" sz="2800" dirty="0">
                <a:latin typeface="Bahnschrift Condensed" panose="020B0502040204020203" pitchFamily="34" charset="0"/>
              </a:rPr>
            </a:br>
            <a:br>
              <a:rPr lang="en-US" sz="2800" dirty="0">
                <a:latin typeface="Bahnschrift Condensed" panose="020B0502040204020203" pitchFamily="34" charset="0"/>
              </a:rPr>
            </a:br>
            <a:r>
              <a:rPr lang="en-US" sz="3200" dirty="0">
                <a:latin typeface="Bahnschrift Condensed" panose="020B0502040204020203" pitchFamily="34" charset="0"/>
              </a:rPr>
              <a:t>COLLEGE: St. Anne’s Arts And Science College, Chennai</a:t>
            </a:r>
            <a:br>
              <a:rPr lang="en-US" sz="2800" dirty="0">
                <a:latin typeface="Bahnschrift Condensed" panose="020B0502040204020203" pitchFamily="34" charset="0"/>
              </a:rPr>
            </a:br>
            <a:endParaRPr lang="en-US" sz="28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F555-9D92-6686-8520-7611AE640314}"/>
              </a:ext>
            </a:extLst>
          </p:cNvPr>
          <p:cNvSpPr>
            <a:spLocks noGrp="1"/>
          </p:cNvSpPr>
          <p:nvPr>
            <p:ph type="title"/>
          </p:nvPr>
        </p:nvSpPr>
        <p:spPr>
          <a:xfrm>
            <a:off x="226142" y="157317"/>
            <a:ext cx="7934631" cy="727588"/>
          </a:xfrm>
        </p:spPr>
        <p:txBody>
          <a:bodyPr/>
          <a:lstStyle/>
          <a:p>
            <a:r>
              <a:rPr lang="en-US" sz="4000" dirty="0">
                <a:solidFill>
                  <a:srgbClr val="000000"/>
                </a:solidFill>
                <a:latin typeface="Franklin Gothic Heavy" panose="020B0903020102020204" pitchFamily="34" charset="0"/>
              </a:rPr>
              <a:t>MODELLING AND APPROACH</a:t>
            </a:r>
            <a:endParaRPr lang="en-IN" sz="4000" dirty="0">
              <a:solidFill>
                <a:srgbClr val="000000"/>
              </a:solidFill>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00379D50-44BD-0B56-91A0-0F42E896FC2C}"/>
              </a:ext>
            </a:extLst>
          </p:cNvPr>
          <p:cNvSpPr>
            <a:spLocks noGrp="1"/>
          </p:cNvSpPr>
          <p:nvPr>
            <p:ph sz="quarter" idx="12"/>
          </p:nvPr>
        </p:nvSpPr>
        <p:spPr>
          <a:xfrm>
            <a:off x="353961" y="1179871"/>
            <a:ext cx="7708491" cy="4975122"/>
          </a:xfrm>
        </p:spPr>
        <p:txBody>
          <a:bodyPr>
            <a:normAutofit/>
          </a:bodyPr>
          <a:lstStyle/>
          <a:p>
            <a:r>
              <a:rPr lang="en-US" dirty="0">
                <a:latin typeface="Franklin Gothic Heavy" panose="020B0903020102020204" pitchFamily="34" charset="0"/>
              </a:rPr>
              <a:t>DATA COLLECTION</a:t>
            </a:r>
          </a:p>
          <a:p>
            <a:r>
              <a:rPr lang="en-US" dirty="0">
                <a:latin typeface="Franklin Gothic Heavy" panose="020B0903020102020204" pitchFamily="34" charset="0"/>
              </a:rPr>
              <a:t>      </a:t>
            </a:r>
            <a:r>
              <a:rPr lang="en-US" dirty="0">
                <a:latin typeface="Agency FB" panose="020B0503020202020204" pitchFamily="34" charset="0"/>
              </a:rPr>
              <a:t>DATA SOURCES:  EDUNET FOUNDATION DASHBOARD</a:t>
            </a:r>
          </a:p>
          <a:p>
            <a:r>
              <a:rPr lang="en-US" dirty="0">
                <a:latin typeface="Agency FB" panose="020B0503020202020204" pitchFamily="34" charset="0"/>
              </a:rPr>
              <a:t>        BASIS: EMPLOYEE DATASET</a:t>
            </a:r>
          </a:p>
          <a:p>
            <a:endParaRPr lang="en-US" dirty="0">
              <a:latin typeface="Agency FB" panose="020B0503020202020204" pitchFamily="34" charset="0"/>
            </a:endParaRPr>
          </a:p>
          <a:p>
            <a:r>
              <a:rPr lang="en-US" dirty="0">
                <a:latin typeface="Franklin Gothic Heavy" panose="020B0903020102020204" pitchFamily="34" charset="0"/>
              </a:rPr>
              <a:t>DATA PREPARATION</a:t>
            </a:r>
          </a:p>
          <a:p>
            <a:r>
              <a:rPr lang="en-IN" dirty="0">
                <a:latin typeface="Agency FB" panose="020B0503020202020204" pitchFamily="34" charset="0"/>
              </a:rPr>
              <a:t>      FEATURE : FIRST NAME, DEPARTMENT, GENDER CODE, PERFORMANCE LEVEL, EMPLOYEE TYPE.</a:t>
            </a:r>
          </a:p>
          <a:p>
            <a:r>
              <a:rPr lang="en-IN" dirty="0">
                <a:latin typeface="Agency FB" panose="020B0503020202020204" pitchFamily="34" charset="0"/>
              </a:rPr>
              <a:t>      FEATURE SELECTION; SELECTION BASED ON PERFORMANCE.</a:t>
            </a:r>
          </a:p>
          <a:p>
            <a:endParaRPr lang="en-IN" dirty="0">
              <a:latin typeface="Agency FB" panose="020B0503020202020204" pitchFamily="34" charset="0"/>
            </a:endParaRPr>
          </a:p>
          <a:p>
            <a:r>
              <a:rPr lang="en-IN" dirty="0">
                <a:latin typeface="Franklin Gothic Heavy" panose="020B0903020102020204" pitchFamily="34" charset="0"/>
              </a:rPr>
              <a:t>DATA CLEANING</a:t>
            </a:r>
          </a:p>
          <a:p>
            <a:r>
              <a:rPr lang="en-IN" dirty="0">
                <a:latin typeface="Agency FB" panose="020B0503020202020204" pitchFamily="34" charset="0"/>
              </a:rPr>
              <a:t>       CONDITIONAL FORMATTING: MISSING VALUES WAS IDENTIFIED.</a:t>
            </a:r>
          </a:p>
          <a:p>
            <a:r>
              <a:rPr lang="en-IN" dirty="0">
                <a:latin typeface="Franklin Gothic Heavy" panose="020B0903020102020204" pitchFamily="34" charset="0"/>
              </a:rPr>
              <a:t>   </a:t>
            </a:r>
          </a:p>
        </p:txBody>
      </p:sp>
      <p:sp>
        <p:nvSpPr>
          <p:cNvPr id="5" name="Slide Number Placeholder 4">
            <a:extLst>
              <a:ext uri="{FF2B5EF4-FFF2-40B4-BE49-F238E27FC236}">
                <a16:creationId xmlns:a16="http://schemas.microsoft.com/office/drawing/2014/main" id="{63B15557-087A-5F1C-A85E-A799E54CCC2F}"/>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8" name="Picture Placeholder 14" descr="A person in an apron holding a computer">
            <a:extLst>
              <a:ext uri="{FF2B5EF4-FFF2-40B4-BE49-F238E27FC236}">
                <a16:creationId xmlns:a16="http://schemas.microsoft.com/office/drawing/2014/main" id="{FDB3409B-AC22-4F91-89A9-6DA93C3D85D9}"/>
              </a:ext>
            </a:extLst>
          </p:cNvPr>
          <p:cNvPicPr>
            <a:picLocks noGrp="1" noChangeAspect="1"/>
          </p:cNvPicPr>
          <p:nvPr>
            <p:ph type="pic" sz="quarter" idx="10"/>
          </p:nvPr>
        </p:nvPicPr>
        <p:blipFill>
          <a:blip r:embed="rId2"/>
          <a:srcRect l="331" r="331"/>
          <a:stretch/>
        </p:blipFill>
        <p:spPr>
          <a:xfrm>
            <a:off x="8160773" y="157317"/>
            <a:ext cx="3677265" cy="6700684"/>
          </a:xfrm>
        </p:spPr>
      </p:pic>
    </p:spTree>
    <p:extLst>
      <p:ext uri="{BB962C8B-B14F-4D97-AF65-F5344CB8AC3E}">
        <p14:creationId xmlns:p14="http://schemas.microsoft.com/office/powerpoint/2010/main" val="209443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AE739BA-8525-BF78-C602-EB497DBE75B7}"/>
              </a:ext>
            </a:extLst>
          </p:cNvPr>
          <p:cNvSpPr>
            <a:spLocks noGrp="1"/>
          </p:cNvSpPr>
          <p:nvPr>
            <p:ph sz="quarter" idx="12"/>
          </p:nvPr>
        </p:nvSpPr>
        <p:spPr>
          <a:xfrm>
            <a:off x="599768" y="936522"/>
            <a:ext cx="5987845" cy="4611329"/>
          </a:xfrm>
        </p:spPr>
        <p:txBody>
          <a:bodyPr/>
          <a:lstStyle/>
          <a:p>
            <a:r>
              <a:rPr lang="en-US" sz="3200" dirty="0">
                <a:solidFill>
                  <a:srgbClr val="000000"/>
                </a:solidFill>
                <a:latin typeface="Franklin Gothic Heavy" panose="020B0903020102020204" pitchFamily="34" charset="0"/>
              </a:rPr>
              <a:t>MODELLING AND APPROACH</a:t>
            </a:r>
          </a:p>
          <a:p>
            <a:r>
              <a:rPr lang="en-IN" dirty="0">
                <a:solidFill>
                  <a:srgbClr val="000000"/>
                </a:solidFill>
                <a:latin typeface="Franklin Gothic Heavy" panose="020B0903020102020204" pitchFamily="34" charset="0"/>
              </a:rPr>
              <a:t>DATA AGGREGATION</a:t>
            </a:r>
          </a:p>
          <a:p>
            <a:r>
              <a:rPr lang="en-IN" dirty="0">
                <a:solidFill>
                  <a:srgbClr val="000000"/>
                </a:solidFill>
                <a:latin typeface="Franklin Gothic Heavy" panose="020B0903020102020204" pitchFamily="34" charset="0"/>
              </a:rPr>
              <a:t> EXCEL FUNCTION</a:t>
            </a:r>
            <a:r>
              <a:rPr lang="en-IN" dirty="0">
                <a:solidFill>
                  <a:srgbClr val="000000"/>
                </a:solidFill>
                <a:latin typeface="Agency FB" panose="020B0503020202020204" pitchFamily="34" charset="0"/>
              </a:rPr>
              <a:t>: IFS FUNCTION USED FOR CATEGORIZING EMPLOYEES ON THE BASIS OF THEIR PERFORMANCE LEVEL.</a:t>
            </a:r>
          </a:p>
          <a:p>
            <a:endParaRPr lang="en-IN" dirty="0">
              <a:solidFill>
                <a:srgbClr val="000000"/>
              </a:solidFill>
              <a:latin typeface="Agency FB" panose="020B0503020202020204" pitchFamily="34" charset="0"/>
            </a:endParaRPr>
          </a:p>
          <a:p>
            <a:r>
              <a:rPr lang="en-IN" dirty="0">
                <a:solidFill>
                  <a:srgbClr val="000000"/>
                </a:solidFill>
                <a:latin typeface="Franklin Gothic Heavy" panose="020B0903020102020204" pitchFamily="34" charset="0"/>
              </a:rPr>
              <a:t>PERFORMANCE LEVEL CATEGORIES</a:t>
            </a:r>
          </a:p>
          <a:p>
            <a:r>
              <a:rPr lang="en-IN" dirty="0">
                <a:solidFill>
                  <a:srgbClr val="000000"/>
                </a:solidFill>
                <a:latin typeface="Franklin Gothic Heavy" panose="020B0903020102020204" pitchFamily="34" charset="0"/>
              </a:rPr>
              <a:t>          5 – VERY HIGH</a:t>
            </a:r>
          </a:p>
          <a:p>
            <a:r>
              <a:rPr lang="en-IN" dirty="0">
                <a:solidFill>
                  <a:srgbClr val="000000"/>
                </a:solidFill>
                <a:latin typeface="Franklin Gothic Heavy" panose="020B0903020102020204" pitchFamily="34" charset="0"/>
              </a:rPr>
              <a:t>          4 – HIGH</a:t>
            </a:r>
          </a:p>
          <a:p>
            <a:r>
              <a:rPr lang="en-IN" dirty="0">
                <a:solidFill>
                  <a:srgbClr val="000000"/>
                </a:solidFill>
                <a:latin typeface="Franklin Gothic Heavy" panose="020B0903020102020204" pitchFamily="34" charset="0"/>
              </a:rPr>
              <a:t>          3 – MEDIUM</a:t>
            </a:r>
          </a:p>
          <a:p>
            <a:r>
              <a:rPr lang="en-IN" dirty="0">
                <a:solidFill>
                  <a:srgbClr val="000000"/>
                </a:solidFill>
                <a:latin typeface="Franklin Gothic Heavy" panose="020B0903020102020204" pitchFamily="34" charset="0"/>
              </a:rPr>
              <a:t>          2&amp;1 - LOW</a:t>
            </a:r>
            <a:endParaRPr lang="en-US" dirty="0">
              <a:solidFill>
                <a:srgbClr val="000000"/>
              </a:solidFill>
              <a:latin typeface="Franklin Gothic Heavy" panose="020B0903020102020204" pitchFamily="34" charset="0"/>
            </a:endParaRPr>
          </a:p>
        </p:txBody>
      </p:sp>
      <p:pic>
        <p:nvPicPr>
          <p:cNvPr id="19" name="Picture Placeholder 18">
            <a:extLst>
              <a:ext uri="{FF2B5EF4-FFF2-40B4-BE49-F238E27FC236}">
                <a16:creationId xmlns:a16="http://schemas.microsoft.com/office/drawing/2014/main" id="{C7394C5D-5B22-D8F6-6825-00ADA84B3320}"/>
              </a:ext>
            </a:extLst>
          </p:cNvPr>
          <p:cNvPicPr>
            <a:picLocks noGrp="1" noChangeAspect="1"/>
          </p:cNvPicPr>
          <p:nvPr>
            <p:ph type="pic" sz="quarter" idx="10"/>
          </p:nvPr>
        </p:nvPicPr>
        <p:blipFill>
          <a:blip r:embed="rId3"/>
          <a:srcRect l="26649" r="26649"/>
          <a:stretch>
            <a:fillRect/>
          </a:stretch>
        </p:blipFill>
        <p:spPr>
          <a:xfrm>
            <a:off x="6882582" y="760173"/>
            <a:ext cx="5024284" cy="5774095"/>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pic>
    </p:spTree>
    <p:extLst>
      <p:ext uri="{BB962C8B-B14F-4D97-AF65-F5344CB8AC3E}">
        <p14:creationId xmlns:p14="http://schemas.microsoft.com/office/powerpoint/2010/main" val="85990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2F68-E372-7E7D-7DFF-296FD507D7FC}"/>
              </a:ext>
            </a:extLst>
          </p:cNvPr>
          <p:cNvSpPr>
            <a:spLocks noGrp="1"/>
          </p:cNvSpPr>
          <p:nvPr>
            <p:ph type="title"/>
          </p:nvPr>
        </p:nvSpPr>
        <p:spPr>
          <a:xfrm>
            <a:off x="353961" y="0"/>
            <a:ext cx="8075430" cy="806245"/>
          </a:xfrm>
        </p:spPr>
        <p:txBody>
          <a:bodyPr/>
          <a:lstStyle/>
          <a:p>
            <a:r>
              <a:rPr lang="en-US" sz="4000" dirty="0">
                <a:solidFill>
                  <a:schemeClr val="tx1"/>
                </a:solidFill>
                <a:latin typeface="Franklin Gothic Heavy" panose="020B0903020102020204" pitchFamily="34" charset="0"/>
              </a:rPr>
              <a:t>MODELLING AND APPROACH</a:t>
            </a:r>
            <a:endParaRPr lang="en-IN" sz="4000" dirty="0">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855C2146-A232-CD43-2688-0D0C76EE7C54}"/>
              </a:ext>
            </a:extLst>
          </p:cNvPr>
          <p:cNvSpPr>
            <a:spLocks noGrp="1"/>
          </p:cNvSpPr>
          <p:nvPr>
            <p:ph sz="quarter" idx="12"/>
          </p:nvPr>
        </p:nvSpPr>
        <p:spPr>
          <a:xfrm>
            <a:off x="176784" y="1101212"/>
            <a:ext cx="6863113" cy="5142271"/>
          </a:xfrm>
        </p:spPr>
        <p:txBody>
          <a:bodyPr>
            <a:normAutofit/>
          </a:bodyPr>
          <a:lstStyle/>
          <a:p>
            <a:r>
              <a:rPr lang="en-IN" dirty="0">
                <a:latin typeface="Franklin Gothic Heavy" panose="020B0903020102020204" pitchFamily="34" charset="0"/>
              </a:rPr>
              <a:t>DATA ANALYSIS</a:t>
            </a:r>
          </a:p>
          <a:p>
            <a:r>
              <a:rPr lang="en-IN" dirty="0">
                <a:latin typeface="Franklin Gothic Heavy" panose="020B0903020102020204" pitchFamily="34" charset="0"/>
              </a:rPr>
              <a:t>         PIVOT TABLE</a:t>
            </a:r>
            <a:r>
              <a:rPr lang="en-IN" dirty="0">
                <a:latin typeface="Agency FB" panose="020B0503020202020204" pitchFamily="34" charset="0"/>
              </a:rPr>
              <a:t>: PIVOT TABLE WAS GENERATED TO SUMMARIZE DATA AND CROSS TABULATION(PERFORMANCE LEVEL BY DEPARTMENT;FILTERED BY GENDER)</a:t>
            </a:r>
          </a:p>
          <a:p>
            <a:r>
              <a:rPr lang="en-IN" dirty="0">
                <a:latin typeface="Franklin Gothic Heavy" panose="020B0903020102020204" pitchFamily="34" charset="0"/>
              </a:rPr>
              <a:t>           SLICER</a:t>
            </a:r>
            <a:r>
              <a:rPr lang="en-IN" dirty="0">
                <a:latin typeface="Agency FB" panose="020B0503020202020204" pitchFamily="34" charset="0"/>
              </a:rPr>
              <a:t>: TO FILTER/SLICE THE DATA TO SCRUTINIZE AND SORT PARTICULAR INFORMATION(EMPLOYEE TYPE)</a:t>
            </a:r>
          </a:p>
          <a:p>
            <a:endParaRPr lang="en-IN" dirty="0">
              <a:latin typeface="Agency FB" panose="020B0503020202020204" pitchFamily="34" charset="0"/>
            </a:endParaRPr>
          </a:p>
          <a:p>
            <a:r>
              <a:rPr lang="en-IN" dirty="0">
                <a:latin typeface="Franklin Gothic Heavy" panose="020B0903020102020204" pitchFamily="34" charset="0"/>
              </a:rPr>
              <a:t>VISUALIZATION OF DATA</a:t>
            </a:r>
          </a:p>
          <a:p>
            <a:r>
              <a:rPr lang="en-IN" dirty="0">
                <a:latin typeface="Franklin Gothic Heavy" panose="020B0903020102020204" pitchFamily="34" charset="0"/>
              </a:rPr>
              <a:t>           CHART: </a:t>
            </a:r>
            <a:r>
              <a:rPr lang="en-IN" dirty="0">
                <a:latin typeface="Agency FB" panose="020B0503020202020204" pitchFamily="34" charset="0"/>
              </a:rPr>
              <a:t>RECOMMENDED CHARTS(COLUMN CHART) WAS USED</a:t>
            </a:r>
          </a:p>
          <a:p>
            <a:r>
              <a:rPr lang="en-IN" dirty="0">
                <a:latin typeface="Franklin Gothic Heavy" panose="020B0903020102020204" pitchFamily="34" charset="0"/>
              </a:rPr>
              <a:t>            CHART ELEMENT</a:t>
            </a:r>
            <a:r>
              <a:rPr lang="en-IN" dirty="0">
                <a:latin typeface="Agency FB" panose="020B0503020202020204" pitchFamily="34" charset="0"/>
              </a:rPr>
              <a:t>: CHART TITLE WAS ADDED</a:t>
            </a:r>
          </a:p>
          <a:p>
            <a:r>
              <a:rPr lang="en-IN" dirty="0">
                <a:latin typeface="Franklin Gothic Heavy" panose="020B0903020102020204" pitchFamily="34" charset="0"/>
              </a:rPr>
              <a:t>            TRENDLINE: </a:t>
            </a:r>
            <a:r>
              <a:rPr lang="en-IN" dirty="0">
                <a:latin typeface="Agency FB" panose="020B0503020202020204" pitchFamily="34" charset="0"/>
              </a:rPr>
              <a:t>LINEAR AND EXPONENTIAL LINE WAS USED</a:t>
            </a:r>
          </a:p>
          <a:p>
            <a:r>
              <a:rPr lang="en-IN" dirty="0">
                <a:latin typeface="Franklin Gothic Heavy" panose="020B0903020102020204" pitchFamily="34" charset="0"/>
              </a:rPr>
              <a:t>            </a:t>
            </a:r>
          </a:p>
        </p:txBody>
      </p:sp>
      <p:pic>
        <p:nvPicPr>
          <p:cNvPr id="7" name="Picture Placeholder 6">
            <a:extLst>
              <a:ext uri="{FF2B5EF4-FFF2-40B4-BE49-F238E27FC236}">
                <a16:creationId xmlns:a16="http://schemas.microsoft.com/office/drawing/2014/main" id="{1E00C615-C2CD-694F-18A0-3CD31CA11029}"/>
              </a:ext>
            </a:extLst>
          </p:cNvPr>
          <p:cNvPicPr>
            <a:picLocks noGrp="1" noChangeAspect="1"/>
          </p:cNvPicPr>
          <p:nvPr>
            <p:ph type="pic" sz="quarter" idx="10"/>
          </p:nvPr>
        </p:nvPicPr>
        <p:blipFill>
          <a:blip r:embed="rId2"/>
          <a:srcRect l="30429" r="30429"/>
          <a:stretch>
            <a:fillRect/>
          </a:stretch>
        </p:blipFill>
        <p:spPr>
          <a:xfrm>
            <a:off x="7226709" y="914402"/>
            <a:ext cx="4896465" cy="5029198"/>
          </a:xfrm>
          <a:prstGeom prst="rect">
            <a:avLst/>
          </a:prstGeom>
        </p:spPr>
      </p:pic>
      <p:sp>
        <p:nvSpPr>
          <p:cNvPr id="5" name="Slide Number Placeholder 4">
            <a:extLst>
              <a:ext uri="{FF2B5EF4-FFF2-40B4-BE49-F238E27FC236}">
                <a16:creationId xmlns:a16="http://schemas.microsoft.com/office/drawing/2014/main" id="{63F4B35C-0060-5EA1-6C10-644A3CA282D0}"/>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003226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A8820B-0328-0420-4965-349AD6E9B5E4}"/>
              </a:ext>
            </a:extLst>
          </p:cNvPr>
          <p:cNvSpPr>
            <a:spLocks noGrp="1"/>
          </p:cNvSpPr>
          <p:nvPr>
            <p:ph type="sldNum" sz="quarter" idx="4"/>
          </p:nvPr>
        </p:nvSpPr>
        <p:spPr/>
        <p:txBody>
          <a:bodyPr/>
          <a:lstStyle/>
          <a:p>
            <a:fld id="{58FB4751-880F-D840-AAA9-3A15815CC996}" type="slidenum">
              <a:rPr lang="en-US" smtClean="0"/>
              <a:pPr/>
              <a:t>13</a:t>
            </a:fld>
            <a:endParaRPr lang="en-US" dirty="0"/>
          </a:p>
        </p:txBody>
      </p:sp>
      <p:graphicFrame>
        <p:nvGraphicFramePr>
          <p:cNvPr id="3" name="Chart 2">
            <a:extLst>
              <a:ext uri="{FF2B5EF4-FFF2-40B4-BE49-F238E27FC236}">
                <a16:creationId xmlns:a16="http://schemas.microsoft.com/office/drawing/2014/main" id="{EC03EBA6-B0F1-9A60-A2DC-F80ED5441C21}"/>
              </a:ext>
            </a:extLst>
          </p:cNvPr>
          <p:cNvGraphicFramePr>
            <a:graphicFrameLocks/>
          </p:cNvGraphicFramePr>
          <p:nvPr>
            <p:extLst>
              <p:ext uri="{D42A27DB-BD31-4B8C-83A1-F6EECF244321}">
                <p14:modId xmlns:p14="http://schemas.microsoft.com/office/powerpoint/2010/main" val="1479977707"/>
              </p:ext>
            </p:extLst>
          </p:nvPr>
        </p:nvGraphicFramePr>
        <p:xfrm>
          <a:off x="1091381" y="1268361"/>
          <a:ext cx="10078064" cy="5073445"/>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9">
            <a:extLst>
              <a:ext uri="{FF2B5EF4-FFF2-40B4-BE49-F238E27FC236}">
                <a16:creationId xmlns:a16="http://schemas.microsoft.com/office/drawing/2014/main" id="{4C6EC6F6-F346-241D-C2AD-CEA21AF2E091}"/>
              </a:ext>
            </a:extLst>
          </p:cNvPr>
          <p:cNvSpPr>
            <a:spLocks noGrp="1"/>
          </p:cNvSpPr>
          <p:nvPr/>
        </p:nvSpPr>
        <p:spPr>
          <a:xfrm>
            <a:off x="4630994" y="167147"/>
            <a:ext cx="2182762" cy="10028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dirty="0">
                <a:solidFill>
                  <a:schemeClr val="accent1">
                    <a:lumMod val="10000"/>
                  </a:schemeClr>
                </a:solidFill>
                <a:latin typeface="HP Simplified Jpan" panose="020B0500000000000000" pitchFamily="34" charset="-128"/>
                <a:ea typeface="HP Simplified Jpan" panose="020B0500000000000000" pitchFamily="34" charset="-128"/>
              </a:rPr>
              <a:t>RESULT</a:t>
            </a:r>
          </a:p>
        </p:txBody>
      </p:sp>
    </p:spTree>
    <p:extLst>
      <p:ext uri="{BB962C8B-B14F-4D97-AF65-F5344CB8AC3E}">
        <p14:creationId xmlns:p14="http://schemas.microsoft.com/office/powerpoint/2010/main" val="338123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02B3EA-FB5A-C28A-8301-D677A5814F18}"/>
              </a:ext>
            </a:extLst>
          </p:cNvPr>
          <p:cNvSpPr>
            <a:spLocks noGrp="1"/>
          </p:cNvSpPr>
          <p:nvPr>
            <p:ph type="sldNum" sz="quarter" idx="4"/>
          </p:nvPr>
        </p:nvSpPr>
        <p:spPr/>
        <p:txBody>
          <a:bodyPr/>
          <a:lstStyle/>
          <a:p>
            <a:fld id="{58FB4751-880F-D840-AAA9-3A15815CC996}" type="slidenum">
              <a:rPr lang="en-US" smtClean="0"/>
              <a:pPr/>
              <a:t>14</a:t>
            </a:fld>
            <a:endParaRPr lang="en-US" dirty="0"/>
          </a:p>
        </p:txBody>
      </p:sp>
      <p:pic>
        <p:nvPicPr>
          <p:cNvPr id="3" name="Picture 2">
            <a:extLst>
              <a:ext uri="{FF2B5EF4-FFF2-40B4-BE49-F238E27FC236}">
                <a16:creationId xmlns:a16="http://schemas.microsoft.com/office/drawing/2014/main" id="{07977FAD-BE17-CE81-6C59-6B0276AF12AD}"/>
              </a:ext>
            </a:extLst>
          </p:cNvPr>
          <p:cNvPicPr>
            <a:picLocks noChangeAspect="1"/>
          </p:cNvPicPr>
          <p:nvPr/>
        </p:nvPicPr>
        <p:blipFill>
          <a:blip r:embed="rId2"/>
          <a:stretch>
            <a:fillRect/>
          </a:stretch>
        </p:blipFill>
        <p:spPr>
          <a:xfrm>
            <a:off x="3047736" y="1714351"/>
            <a:ext cx="6096528" cy="3429297"/>
          </a:xfrm>
          <a:prstGeom prst="rect">
            <a:avLst/>
          </a:prstGeom>
        </p:spPr>
      </p:pic>
      <p:pic>
        <p:nvPicPr>
          <p:cNvPr id="4" name="Picture 3">
            <a:extLst>
              <a:ext uri="{FF2B5EF4-FFF2-40B4-BE49-F238E27FC236}">
                <a16:creationId xmlns:a16="http://schemas.microsoft.com/office/drawing/2014/main" id="{DE84CB33-C404-B2EF-4F65-74B7B142F5F5}"/>
              </a:ext>
            </a:extLst>
          </p:cNvPr>
          <p:cNvPicPr>
            <a:picLocks noChangeAspect="1"/>
          </p:cNvPicPr>
          <p:nvPr/>
        </p:nvPicPr>
        <p:blipFill>
          <a:blip r:embed="rId3"/>
          <a:stretch>
            <a:fillRect/>
          </a:stretch>
        </p:blipFill>
        <p:spPr>
          <a:xfrm>
            <a:off x="0" y="924233"/>
            <a:ext cx="11602065" cy="5476568"/>
          </a:xfrm>
          <a:prstGeom prst="rect">
            <a:avLst/>
          </a:prstGeom>
        </p:spPr>
      </p:pic>
    </p:spTree>
    <p:extLst>
      <p:ext uri="{BB962C8B-B14F-4D97-AF65-F5344CB8AC3E}">
        <p14:creationId xmlns:p14="http://schemas.microsoft.com/office/powerpoint/2010/main" val="69501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7111-9ABC-AA2E-4B1F-885F94C5F46F}"/>
              </a:ext>
            </a:extLst>
          </p:cNvPr>
          <p:cNvSpPr>
            <a:spLocks noGrp="1"/>
          </p:cNvSpPr>
          <p:nvPr>
            <p:ph type="title"/>
          </p:nvPr>
        </p:nvSpPr>
        <p:spPr>
          <a:xfrm>
            <a:off x="0" y="142240"/>
            <a:ext cx="5892800" cy="1068070"/>
          </a:xfrm>
        </p:spPr>
        <p:txBody>
          <a:bodyPr/>
          <a:lstStyle/>
          <a:p>
            <a:r>
              <a:rPr lang="en-IN" sz="6600" dirty="0">
                <a:latin typeface="Mistral" panose="03090702030407020403" pitchFamily="66" charset="0"/>
              </a:rPr>
              <a:t>CONCLUSION</a:t>
            </a:r>
          </a:p>
        </p:txBody>
      </p:sp>
      <p:sp>
        <p:nvSpPr>
          <p:cNvPr id="3" name="Text Placeholder 2">
            <a:extLst>
              <a:ext uri="{FF2B5EF4-FFF2-40B4-BE49-F238E27FC236}">
                <a16:creationId xmlns:a16="http://schemas.microsoft.com/office/drawing/2014/main" id="{C4C3EEC6-C828-B39A-DAC6-2B5AEDBDD1B9}"/>
              </a:ext>
            </a:extLst>
          </p:cNvPr>
          <p:cNvSpPr>
            <a:spLocks noGrp="1"/>
          </p:cNvSpPr>
          <p:nvPr>
            <p:ph type="body" sz="quarter" idx="13"/>
          </p:nvPr>
        </p:nvSpPr>
        <p:spPr>
          <a:xfrm>
            <a:off x="2041114" y="1391920"/>
            <a:ext cx="8911366" cy="5078731"/>
          </a:xfrm>
        </p:spPr>
        <p:txBody>
          <a:bodyPr>
            <a:normAutofit/>
          </a:bodyPr>
          <a:lstStyle/>
          <a:p>
            <a:r>
              <a:rPr lang="en-IN" dirty="0">
                <a:solidFill>
                  <a:srgbClr val="AD5C4D"/>
                </a:solidFill>
                <a:latin typeface="Bauhaus 93" panose="04030905020B02020C02" pitchFamily="82" charset="0"/>
              </a:rPr>
              <a:t>THIS PROJECT FOCUSES ON EMPLOYEE PERFORMANCE ANALYSIS CONDUCTED USING EXCEL, IT IS EVIDENT THAT KEY PERFORMANCE INDICATORS SUCH AS PRODUCTIVITY,EFFICIENCY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r>
              <a:rPr lang="en-IN" dirty="0"/>
              <a:t>.</a:t>
            </a:r>
          </a:p>
        </p:txBody>
      </p:sp>
    </p:spTree>
    <p:extLst>
      <p:ext uri="{BB962C8B-B14F-4D97-AF65-F5344CB8AC3E}">
        <p14:creationId xmlns:p14="http://schemas.microsoft.com/office/powerpoint/2010/main" val="324950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721360" y="690494"/>
            <a:ext cx="5641848" cy="5029200"/>
          </a:xfrm>
        </p:spPr>
        <p:txBody>
          <a:bodyPr/>
          <a:lstStyle/>
          <a:p>
            <a:r>
              <a:rPr lang="en-US" sz="4400" b="1" dirty="0">
                <a:latin typeface="Cooper Black" panose="0208090404030B020404" pitchFamily="18" charset="0"/>
                <a:cs typeface="Arial" panose="020B0604020202020204" pitchFamily="34" charset="0"/>
              </a:rPr>
              <a:t>EMPLOYEE DATA ANALYSIS USING EXCEL</a:t>
            </a:r>
          </a:p>
        </p:txBody>
      </p:sp>
      <p:pic>
        <p:nvPicPr>
          <p:cNvPr id="5" name="Picture 4">
            <a:extLst>
              <a:ext uri="{FF2B5EF4-FFF2-40B4-BE49-F238E27FC236}">
                <a16:creationId xmlns:a16="http://schemas.microsoft.com/office/drawing/2014/main" id="{7CBEB088-AECA-3C63-BBEE-F90231C3446B}"/>
              </a:ext>
            </a:extLst>
          </p:cNvPr>
          <p:cNvPicPr>
            <a:picLocks noGrp="1" noChangeAspect="1"/>
          </p:cNvPicPr>
          <p:nvPr/>
        </p:nvPicPr>
        <p:blipFill>
          <a:blip r:embed="rId3"/>
          <a:srcRect l="20898" r="20898"/>
          <a:stretch>
            <a:fillRect/>
          </a:stretch>
        </p:blipFill>
        <p:spPr>
          <a:xfrm>
            <a:off x="6765852" y="94720"/>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pic>
      <p:sp>
        <p:nvSpPr>
          <p:cNvPr id="6" name="Title 1">
            <a:extLst>
              <a:ext uri="{FF2B5EF4-FFF2-40B4-BE49-F238E27FC236}">
                <a16:creationId xmlns:a16="http://schemas.microsoft.com/office/drawing/2014/main" id="{3CA310C0-842E-0A87-8592-7106B8024586}"/>
              </a:ext>
            </a:extLst>
          </p:cNvPr>
          <p:cNvSpPr txBox="1">
            <a:spLocks/>
          </p:cNvSpPr>
          <p:nvPr/>
        </p:nvSpPr>
        <p:spPr>
          <a:xfrm>
            <a:off x="8299048" y="2509520"/>
            <a:ext cx="1979271" cy="1391148"/>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r>
              <a:rPr lang="en-US" sz="3200" dirty="0">
                <a:latin typeface="Algerian" panose="04020705040A02060702" pitchFamily="82" charset="0"/>
              </a:rPr>
              <a:t>PROJECT TITLE</a:t>
            </a:r>
          </a:p>
          <a:p>
            <a:endParaRPr lang="en-US" dirty="0"/>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9600" dirty="0">
                <a:latin typeface="Algerian" panose="04020705040A02060702" pitchFamily="82" charset="0"/>
              </a:rPr>
              <a:t>agenda</a:t>
            </a:r>
          </a:p>
        </p:txBody>
      </p:sp>
      <p:sp>
        <p:nvSpPr>
          <p:cNvPr id="7" name="Content Placeholder 6">
            <a:extLst>
              <a:ext uri="{FF2B5EF4-FFF2-40B4-BE49-F238E27FC236}">
                <a16:creationId xmlns:a16="http://schemas.microsoft.com/office/drawing/2014/main" id="{B92F3184-1F2A-908C-D4FD-5B1F5F5D12B9}"/>
              </a:ext>
            </a:extLst>
          </p:cNvPr>
          <p:cNvSpPr>
            <a:spLocks noGrp="1"/>
          </p:cNvSpPr>
          <p:nvPr>
            <p:ph idx="1"/>
          </p:nvPr>
        </p:nvSpPr>
        <p:spPr>
          <a:xfrm>
            <a:off x="6956384" y="914400"/>
            <a:ext cx="4234149" cy="5029200"/>
          </a:xfrm>
        </p:spPr>
        <p:txBody>
          <a:bodyPr/>
          <a:lstStyle/>
          <a:p>
            <a:pPr algn="l"/>
            <a:r>
              <a:rPr lang="en-US" sz="3200" dirty="0">
                <a:latin typeface="Agency FB" panose="020B0503020202020204" pitchFamily="34" charset="0"/>
              </a:rPr>
              <a:t>1. Problem Statement</a:t>
            </a:r>
          </a:p>
          <a:p>
            <a:pPr algn="l"/>
            <a:r>
              <a:rPr lang="en-US" sz="3200" dirty="0">
                <a:latin typeface="Agency FB" panose="020B0503020202020204" pitchFamily="34" charset="0"/>
              </a:rPr>
              <a:t>2. Project overview</a:t>
            </a:r>
          </a:p>
          <a:p>
            <a:pPr algn="l"/>
            <a:r>
              <a:rPr lang="en-US" sz="3200" dirty="0"/>
              <a:t>3</a:t>
            </a:r>
            <a:r>
              <a:rPr lang="en-US" sz="3200" dirty="0">
                <a:latin typeface="Agency FB" panose="020B0503020202020204" pitchFamily="34" charset="0"/>
              </a:rPr>
              <a:t>. End users </a:t>
            </a:r>
          </a:p>
          <a:p>
            <a:pPr algn="l"/>
            <a:r>
              <a:rPr lang="en-US" sz="3200" dirty="0"/>
              <a:t>4. </a:t>
            </a:r>
            <a:r>
              <a:rPr lang="en-US" sz="3200" dirty="0">
                <a:latin typeface="Agency FB" panose="020B0503020202020204" pitchFamily="34" charset="0"/>
              </a:rPr>
              <a:t>Our solution and Proposition</a:t>
            </a:r>
          </a:p>
          <a:p>
            <a:pPr algn="l"/>
            <a:r>
              <a:rPr lang="en-US" sz="3200" dirty="0">
                <a:latin typeface="Agency FB" panose="020B0503020202020204" pitchFamily="34" charset="0"/>
              </a:rPr>
              <a:t>5. Dataset Description</a:t>
            </a:r>
          </a:p>
          <a:p>
            <a:pPr algn="l"/>
            <a:r>
              <a:rPr lang="en-US" sz="3200" dirty="0">
                <a:latin typeface="Agency FB" panose="020B0503020202020204" pitchFamily="34" charset="0"/>
              </a:rPr>
              <a:t>6. Modelling Approach</a:t>
            </a:r>
          </a:p>
          <a:p>
            <a:pPr algn="l"/>
            <a:r>
              <a:rPr lang="en-US" sz="3200" dirty="0">
                <a:latin typeface="Agency FB" panose="020B0503020202020204" pitchFamily="34" charset="0"/>
              </a:rPr>
              <a:t>7. Results and discussion</a:t>
            </a:r>
          </a:p>
          <a:p>
            <a:pPr algn="l"/>
            <a:r>
              <a:rPr lang="en-US" sz="3200" dirty="0">
                <a:latin typeface="Agency FB" panose="020B0503020202020204" pitchFamily="34" charset="0"/>
              </a:rPr>
              <a:t>8. Conclusion</a:t>
            </a:r>
          </a:p>
          <a:p>
            <a:endParaRPr lang="en-IN" dirty="0"/>
          </a:p>
        </p:txBody>
      </p:sp>
    </p:spTree>
    <p:extLst>
      <p:ext uri="{BB962C8B-B14F-4D97-AF65-F5344CB8AC3E}">
        <p14:creationId xmlns:p14="http://schemas.microsoft.com/office/powerpoint/2010/main" val="5864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942080" y="455312"/>
            <a:ext cx="7863839" cy="881599"/>
          </a:xfrm>
        </p:spPr>
        <p:txBody>
          <a:bodyPr anchor="b"/>
          <a:lstStyle/>
          <a:p>
            <a:r>
              <a:rPr lang="en-US" dirty="0">
                <a:solidFill>
                  <a:schemeClr val="bg2">
                    <a:lumMod val="10000"/>
                  </a:schemeClr>
                </a:solidFill>
                <a:latin typeface="Arial Black" panose="020B0A04020102020204" pitchFamily="34" charset="0"/>
              </a:rPr>
              <a:t>PROBLEM STATEMENT</a:t>
            </a:r>
            <a:endParaRPr lang="en-US" dirty="0"/>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406207" y="2286727"/>
            <a:ext cx="6318431" cy="3280953"/>
          </a:xfrm>
        </p:spPr>
        <p:txBody>
          <a:bodyPr/>
          <a:lstStyle/>
          <a:p>
            <a:r>
              <a:rPr lang="en-US" sz="3200" dirty="0">
                <a:latin typeface="Agency FB" panose="020B0503020202020204" pitchFamily="34" charset="0"/>
              </a:rPr>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grpSp>
        <p:nvGrpSpPr>
          <p:cNvPr id="9" name="object 2">
            <a:extLst>
              <a:ext uri="{FF2B5EF4-FFF2-40B4-BE49-F238E27FC236}">
                <a16:creationId xmlns:a16="http://schemas.microsoft.com/office/drawing/2014/main" id="{9AFA6A7F-B9CD-BAD0-CDB5-F29D68C1C129}"/>
              </a:ext>
            </a:extLst>
          </p:cNvPr>
          <p:cNvGrpSpPr/>
          <p:nvPr/>
        </p:nvGrpSpPr>
        <p:grpSpPr>
          <a:xfrm>
            <a:off x="174387" y="-71120"/>
            <a:ext cx="3767693" cy="6605888"/>
            <a:chOff x="9353550" y="2776939"/>
            <a:chExt cx="3517900" cy="3300011"/>
          </a:xfrm>
        </p:grpSpPr>
        <p:sp>
          <p:nvSpPr>
            <p:cNvPr id="10" name="object 3">
              <a:extLst>
                <a:ext uri="{FF2B5EF4-FFF2-40B4-BE49-F238E27FC236}">
                  <a16:creationId xmlns:a16="http://schemas.microsoft.com/office/drawing/2014/main" id="{6131E323-B021-6D9F-3FCF-EA80C6487B3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12" name="object 4">
              <a:extLst>
                <a:ext uri="{FF2B5EF4-FFF2-40B4-BE49-F238E27FC236}">
                  <a16:creationId xmlns:a16="http://schemas.microsoft.com/office/drawing/2014/main" id="{11B6FD7A-1A4F-57FC-4F35-FD005374A63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pic>
          <p:nvPicPr>
            <p:cNvPr id="13" name="object 5">
              <a:extLst>
                <a:ext uri="{FF2B5EF4-FFF2-40B4-BE49-F238E27FC236}">
                  <a16:creationId xmlns:a16="http://schemas.microsoft.com/office/drawing/2014/main" id="{E09D4E5A-DA0F-FD0C-3858-7C689A6E2CAD}"/>
                </a:ext>
              </a:extLst>
            </p:cNvPr>
            <p:cNvPicPr/>
            <p:nvPr/>
          </p:nvPicPr>
          <p:blipFill>
            <a:blip r:embed="rId3" cstate="print"/>
            <a:stretch>
              <a:fillRect/>
            </a:stretch>
          </p:blipFill>
          <p:spPr>
            <a:xfrm>
              <a:off x="10109200" y="2776939"/>
              <a:ext cx="2762250" cy="3257550"/>
            </a:xfrm>
            <a:prstGeom prst="rect">
              <a:avLst/>
            </a:prstGeom>
          </p:spPr>
        </p:pic>
      </p:gr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7150608" cy="741680"/>
          </a:xfrm>
        </p:spPr>
        <p:txBody>
          <a:bodyPr/>
          <a:lstStyle/>
          <a:p>
            <a:r>
              <a:rPr lang="en-US" sz="4000" dirty="0">
                <a:latin typeface="Arial Black" panose="020B0A04020102020204" pitchFamily="34" charset="0"/>
              </a:rPr>
              <a:t>PROJECT OVERVIEW</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402080" y="2262632"/>
            <a:ext cx="9784080" cy="3356576"/>
          </a:xfrm>
        </p:spPr>
        <p:txBody>
          <a:bodyPr>
            <a:noAutofit/>
          </a:bodyPr>
          <a:lstStyle/>
          <a:p>
            <a:pPr marL="457200" lvl="1" indent="0">
              <a:buNone/>
            </a:pPr>
            <a:r>
              <a:rPr lang="en-US" sz="2800" dirty="0">
                <a:latin typeface="Agency FB" panose="020B0503020202020204" pitchFamily="34"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523558" y="3266676"/>
            <a:ext cx="2133600" cy="894479"/>
          </a:xfrm>
        </p:spPr>
        <p:txBody>
          <a:bodyPr anchor="b"/>
          <a:lstStyle/>
          <a:p>
            <a:r>
              <a:rPr lang="en-US" sz="4800" dirty="0">
                <a:latin typeface="Agency FB" panose="020B0503020202020204" pitchFamily="34" charset="0"/>
              </a:rPr>
              <a:t>HR </a:t>
            </a:r>
            <a:r>
              <a:rPr lang="en-US" sz="2000" dirty="0">
                <a:latin typeface="Agency FB" panose="020B0503020202020204" pitchFamily="34" charset="0"/>
              </a:rPr>
              <a:t>MANAGER</a:t>
            </a:r>
            <a:br>
              <a:rPr lang="en-US" sz="4800" dirty="0">
                <a:latin typeface="Agency FB" panose="020B0503020202020204" pitchFamily="34" charset="0"/>
              </a:rPr>
            </a:br>
            <a:endParaRPr lang="en-US" dirty="0"/>
          </a:p>
        </p:txBody>
      </p:sp>
      <p:sp>
        <p:nvSpPr>
          <p:cNvPr id="3" name="Text Placeholder 2">
            <a:extLst>
              <a:ext uri="{FF2B5EF4-FFF2-40B4-BE49-F238E27FC236}">
                <a16:creationId xmlns:a16="http://schemas.microsoft.com/office/drawing/2014/main" id="{5A7E985D-2965-3807-D440-9D11DBC11435}"/>
              </a:ext>
            </a:extLst>
          </p:cNvPr>
          <p:cNvSpPr>
            <a:spLocks noGrp="1"/>
          </p:cNvSpPr>
          <p:nvPr>
            <p:ph type="body" sz="quarter" idx="13"/>
          </p:nvPr>
        </p:nvSpPr>
        <p:spPr>
          <a:xfrm>
            <a:off x="6624161" y="4901166"/>
            <a:ext cx="2103120" cy="720090"/>
          </a:xfrm>
        </p:spPr>
        <p:txBody>
          <a:bodyPr>
            <a:normAutofit/>
          </a:bodyPr>
          <a:lstStyle/>
          <a:p>
            <a:r>
              <a:rPr lang="en-US" sz="2400" dirty="0">
                <a:latin typeface="Agency FB" panose="020B0503020202020204" pitchFamily="34" charset="0"/>
              </a:rPr>
              <a:t>DATA ANALYST</a:t>
            </a:r>
          </a:p>
          <a:p>
            <a:endParaRPr lang="en-US" sz="2400" dirty="0">
              <a:latin typeface="Agency FB" panose="020B0503020202020204" pitchFamily="34" charset="0"/>
            </a:endParaRPr>
          </a:p>
          <a:p>
            <a:endParaRPr lang="en-IN" dirty="0"/>
          </a:p>
        </p:txBody>
      </p:sp>
      <p:sp>
        <p:nvSpPr>
          <p:cNvPr id="10" name="Text Placeholder 2">
            <a:extLst>
              <a:ext uri="{FF2B5EF4-FFF2-40B4-BE49-F238E27FC236}">
                <a16:creationId xmlns:a16="http://schemas.microsoft.com/office/drawing/2014/main" id="{10B45857-E88D-036F-B499-05B4DA8B77B3}"/>
              </a:ext>
            </a:extLst>
          </p:cNvPr>
          <p:cNvSpPr txBox="1">
            <a:spLocks/>
          </p:cNvSpPr>
          <p:nvPr/>
        </p:nvSpPr>
        <p:spPr>
          <a:xfrm>
            <a:off x="8158480" y="4683760"/>
            <a:ext cx="2103120" cy="21932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sp>
        <p:nvSpPr>
          <p:cNvPr id="12" name="Title 2">
            <a:extLst>
              <a:ext uri="{FF2B5EF4-FFF2-40B4-BE49-F238E27FC236}">
                <a16:creationId xmlns:a16="http://schemas.microsoft.com/office/drawing/2014/main" id="{AD311683-B7A3-E0C7-9EB4-36AB652F82AA}"/>
              </a:ext>
            </a:extLst>
          </p:cNvPr>
          <p:cNvSpPr txBox="1">
            <a:spLocks/>
          </p:cNvSpPr>
          <p:nvPr/>
        </p:nvSpPr>
        <p:spPr>
          <a:xfrm>
            <a:off x="3332480" y="914400"/>
            <a:ext cx="2133600" cy="2245360"/>
          </a:xfrm>
          <a:prstGeom prst="rect">
            <a:avLst/>
          </a:prstGeom>
        </p:spPr>
        <p:txBody>
          <a:bodyPr vert="horz" lIns="91440" tIns="45720" rIns="91440" bIns="45720" rtlCol="0" anchor="b" anchorCtr="0">
            <a:no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endParaRPr lang="en-US" dirty="0"/>
          </a:p>
        </p:txBody>
      </p:sp>
      <p:sp>
        <p:nvSpPr>
          <p:cNvPr id="13" name="Text Placeholder 2">
            <a:extLst>
              <a:ext uri="{FF2B5EF4-FFF2-40B4-BE49-F238E27FC236}">
                <a16:creationId xmlns:a16="http://schemas.microsoft.com/office/drawing/2014/main" id="{354F2FDD-7AC5-5D58-5D0D-CAC78743E492}"/>
              </a:ext>
            </a:extLst>
          </p:cNvPr>
          <p:cNvSpPr txBox="1">
            <a:spLocks/>
          </p:cNvSpPr>
          <p:nvPr/>
        </p:nvSpPr>
        <p:spPr>
          <a:xfrm>
            <a:off x="6339840" y="1870710"/>
            <a:ext cx="2103120" cy="21932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pic>
        <p:nvPicPr>
          <p:cNvPr id="17" name="Picture 16">
            <a:extLst>
              <a:ext uri="{FF2B5EF4-FFF2-40B4-BE49-F238E27FC236}">
                <a16:creationId xmlns:a16="http://schemas.microsoft.com/office/drawing/2014/main" id="{DB1E72A5-3634-6036-C13C-C783F22DF643}"/>
              </a:ext>
            </a:extLst>
          </p:cNvPr>
          <p:cNvPicPr>
            <a:picLocks noChangeAspect="1"/>
          </p:cNvPicPr>
          <p:nvPr/>
        </p:nvPicPr>
        <p:blipFill>
          <a:blip r:embed="rId3"/>
          <a:srcRect t="5600" b="5600"/>
          <a:stretch>
            <a:fillRect/>
          </a:stretch>
        </p:blipFill>
        <p:spPr>
          <a:xfrm>
            <a:off x="3443300" y="1302058"/>
            <a:ext cx="2368061" cy="2102177"/>
          </a:xfrm>
          <a:prstGeom prst="hexagon">
            <a:avLst>
              <a:gd name="adj" fmla="val 28349"/>
              <a:gd name="vf" fmla="val 115470"/>
            </a:avLst>
          </a:prstGeom>
          <a:ln>
            <a:noFill/>
          </a:ln>
        </p:spPr>
      </p:pic>
      <p:pic>
        <p:nvPicPr>
          <p:cNvPr id="18" name="Picture 17">
            <a:extLst>
              <a:ext uri="{FF2B5EF4-FFF2-40B4-BE49-F238E27FC236}">
                <a16:creationId xmlns:a16="http://schemas.microsoft.com/office/drawing/2014/main" id="{ED2EC4A0-ECBB-4048-A5F3-4CB312815DE3}"/>
              </a:ext>
            </a:extLst>
          </p:cNvPr>
          <p:cNvPicPr>
            <a:picLocks noGrp="1" noChangeAspect="1"/>
          </p:cNvPicPr>
          <p:nvPr/>
        </p:nvPicPr>
        <p:blipFill>
          <a:blip r:embed="rId4"/>
          <a:srcRect t="5630" b="5630"/>
          <a:stretch>
            <a:fillRect/>
          </a:stretch>
        </p:blipFill>
        <p:spPr>
          <a:xfrm>
            <a:off x="393504" y="453299"/>
            <a:ext cx="2368061" cy="2102177"/>
          </a:xfrm>
          <a:prstGeom prst="hexagon">
            <a:avLst>
              <a:gd name="adj" fmla="val 28349"/>
              <a:gd name="vf" fmla="val 115470"/>
            </a:avLst>
          </a:prstGeom>
          <a:ln>
            <a:noFill/>
          </a:ln>
        </p:spPr>
      </p:pic>
      <p:pic>
        <p:nvPicPr>
          <p:cNvPr id="19" name="Picture 18">
            <a:extLst>
              <a:ext uri="{FF2B5EF4-FFF2-40B4-BE49-F238E27FC236}">
                <a16:creationId xmlns:a16="http://schemas.microsoft.com/office/drawing/2014/main" id="{F87FFFFF-B2F6-B192-1DC6-5DA63E8770EB}"/>
              </a:ext>
            </a:extLst>
          </p:cNvPr>
          <p:cNvPicPr>
            <a:picLocks noGrp="1" noChangeAspect="1"/>
          </p:cNvPicPr>
          <p:nvPr/>
        </p:nvPicPr>
        <p:blipFill>
          <a:blip r:embed="rId5"/>
          <a:srcRect t="5600" b="5600"/>
          <a:stretch>
            <a:fillRect/>
          </a:stretch>
        </p:blipFill>
        <p:spPr>
          <a:xfrm>
            <a:off x="6339840" y="2494516"/>
            <a:ext cx="2366962" cy="2101850"/>
          </a:xfrm>
          <a:prstGeom prst="hexagon">
            <a:avLst>
              <a:gd name="adj" fmla="val 28349"/>
              <a:gd name="vf" fmla="val 115470"/>
            </a:avLst>
          </a:prstGeom>
          <a:ln>
            <a:noFill/>
          </a:ln>
        </p:spPr>
      </p:pic>
      <p:pic>
        <p:nvPicPr>
          <p:cNvPr id="20" name="Picture 19">
            <a:extLst>
              <a:ext uri="{FF2B5EF4-FFF2-40B4-BE49-F238E27FC236}">
                <a16:creationId xmlns:a16="http://schemas.microsoft.com/office/drawing/2014/main" id="{38F2F86F-5811-3CAA-1B75-D0D4D3890AB8}"/>
              </a:ext>
            </a:extLst>
          </p:cNvPr>
          <p:cNvPicPr>
            <a:picLocks noGrp="1" noChangeAspect="1"/>
          </p:cNvPicPr>
          <p:nvPr/>
        </p:nvPicPr>
        <p:blipFill>
          <a:blip r:embed="rId6"/>
          <a:srcRect t="5600" b="5600"/>
          <a:stretch>
            <a:fillRect/>
          </a:stretch>
        </p:blipFill>
        <p:spPr>
          <a:xfrm>
            <a:off x="9301479" y="3404235"/>
            <a:ext cx="2366963" cy="2101850"/>
          </a:xfrm>
          <a:prstGeom prst="hexagon">
            <a:avLst>
              <a:gd name="adj" fmla="val 28349"/>
              <a:gd name="vf" fmla="val 115470"/>
            </a:avLst>
          </a:prstGeom>
          <a:ln>
            <a:noFill/>
          </a:ln>
        </p:spPr>
      </p:pic>
      <p:sp>
        <p:nvSpPr>
          <p:cNvPr id="21" name="Text Placeholder 2">
            <a:extLst>
              <a:ext uri="{FF2B5EF4-FFF2-40B4-BE49-F238E27FC236}">
                <a16:creationId xmlns:a16="http://schemas.microsoft.com/office/drawing/2014/main" id="{95FD3E17-1798-13E6-5242-8B35899D0941}"/>
              </a:ext>
            </a:extLst>
          </p:cNvPr>
          <p:cNvSpPr txBox="1">
            <a:spLocks/>
          </p:cNvSpPr>
          <p:nvPr/>
        </p:nvSpPr>
        <p:spPr>
          <a:xfrm>
            <a:off x="4917440" y="5220172"/>
            <a:ext cx="5344160" cy="165687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22" name="Text Placeholder 2">
            <a:extLst>
              <a:ext uri="{FF2B5EF4-FFF2-40B4-BE49-F238E27FC236}">
                <a16:creationId xmlns:a16="http://schemas.microsoft.com/office/drawing/2014/main" id="{0D96074C-6CFF-B532-AABF-EE75826B0C96}"/>
              </a:ext>
            </a:extLst>
          </p:cNvPr>
          <p:cNvSpPr txBox="1">
            <a:spLocks/>
          </p:cNvSpPr>
          <p:nvPr/>
        </p:nvSpPr>
        <p:spPr>
          <a:xfrm>
            <a:off x="3642043" y="3667996"/>
            <a:ext cx="2103120" cy="7200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23" name="Text Placeholder 2">
            <a:extLst>
              <a:ext uri="{FF2B5EF4-FFF2-40B4-BE49-F238E27FC236}">
                <a16:creationId xmlns:a16="http://schemas.microsoft.com/office/drawing/2014/main" id="{4549A170-0FFB-2EA5-A95D-BBE0004EB6F4}"/>
              </a:ext>
            </a:extLst>
          </p:cNvPr>
          <p:cNvSpPr txBox="1">
            <a:spLocks/>
          </p:cNvSpPr>
          <p:nvPr/>
        </p:nvSpPr>
        <p:spPr>
          <a:xfrm>
            <a:off x="3595700" y="3784201"/>
            <a:ext cx="2103120" cy="72009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gency FB" panose="020B0503020202020204" pitchFamily="34" charset="0"/>
              </a:rPr>
              <a:t>DEPARTMENT MANAGER</a:t>
            </a:r>
          </a:p>
          <a:p>
            <a:endParaRPr lang="en-IN" dirty="0"/>
          </a:p>
        </p:txBody>
      </p:sp>
      <p:sp>
        <p:nvSpPr>
          <p:cNvPr id="24" name="Text Placeholder 2">
            <a:extLst>
              <a:ext uri="{FF2B5EF4-FFF2-40B4-BE49-F238E27FC236}">
                <a16:creationId xmlns:a16="http://schemas.microsoft.com/office/drawing/2014/main" id="{73DF4887-3097-0F77-7CC0-15434BF43B5A}"/>
              </a:ext>
            </a:extLst>
          </p:cNvPr>
          <p:cNvSpPr txBox="1">
            <a:spLocks/>
          </p:cNvSpPr>
          <p:nvPr/>
        </p:nvSpPr>
        <p:spPr>
          <a:xfrm>
            <a:off x="9433400" y="5825091"/>
            <a:ext cx="2103120" cy="72009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gency FB" panose="020B0503020202020204" pitchFamily="34" charset="0"/>
            </a:endParaRPr>
          </a:p>
          <a:p>
            <a:endParaRPr lang="en-US" dirty="0">
              <a:latin typeface="Agency FB" panose="020B0503020202020204" pitchFamily="34" charset="0"/>
            </a:endParaRPr>
          </a:p>
          <a:p>
            <a:endParaRPr lang="en-IN" dirty="0"/>
          </a:p>
        </p:txBody>
      </p:sp>
      <p:sp>
        <p:nvSpPr>
          <p:cNvPr id="26" name="TextBox 25">
            <a:extLst>
              <a:ext uri="{FF2B5EF4-FFF2-40B4-BE49-F238E27FC236}">
                <a16:creationId xmlns:a16="http://schemas.microsoft.com/office/drawing/2014/main" id="{AD859654-E359-756F-3F8E-F26315E0FDAF}"/>
              </a:ext>
            </a:extLst>
          </p:cNvPr>
          <p:cNvSpPr txBox="1"/>
          <p:nvPr/>
        </p:nvSpPr>
        <p:spPr>
          <a:xfrm>
            <a:off x="9967119" y="5673165"/>
            <a:ext cx="1828800" cy="369332"/>
          </a:xfrm>
          <a:prstGeom prst="rect">
            <a:avLst/>
          </a:prstGeom>
          <a:noFill/>
        </p:spPr>
        <p:txBody>
          <a:bodyPr wrap="square">
            <a:spAutoFit/>
          </a:bodyPr>
          <a:lstStyle/>
          <a:p>
            <a:r>
              <a:rPr lang="en-US" sz="1800" dirty="0">
                <a:latin typeface="Agency FB" panose="020B0503020202020204" pitchFamily="34" charset="0"/>
              </a:rPr>
              <a:t>EXECUTIVES</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1324356" y="914400"/>
            <a:ext cx="10360152" cy="914400"/>
          </a:xfrm>
        </p:spPr>
        <p:txBody>
          <a:bodyPr/>
          <a:lstStyle/>
          <a:p>
            <a:r>
              <a:rPr lang="en-US" sz="3200" dirty="0">
                <a:solidFill>
                  <a:schemeClr val="tx1"/>
                </a:solidFill>
                <a:latin typeface="Arial Black" panose="020B0A04020102020204" pitchFamily="34" charset="0"/>
              </a:rPr>
              <a:t>OUR SOLUTION AND ITS PROPOSITION</a:t>
            </a:r>
            <a:endParaRPr lang="en-US" dirty="0"/>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4230463582"/>
              </p:ext>
            </p:extLst>
          </p:nvPr>
        </p:nvGraphicFramePr>
        <p:xfrm>
          <a:off x="176784" y="2306320"/>
          <a:ext cx="11724640" cy="4145280"/>
        </p:xfrm>
        <a:graphic>
          <a:graphicData uri="http://schemas.openxmlformats.org/drawingml/2006/table">
            <a:tbl>
              <a:tblPr firstRow="1" bandRow="1">
                <a:tableStyleId>{C4B1156A-380E-4F78-BDF5-A606A8083BF9}</a:tableStyleId>
              </a:tblPr>
              <a:tblGrid>
                <a:gridCol w="2989709">
                  <a:extLst>
                    <a:ext uri="{9D8B030D-6E8A-4147-A177-3AD203B41FA5}">
                      <a16:colId xmlns:a16="http://schemas.microsoft.com/office/drawing/2014/main" val="1689330750"/>
                    </a:ext>
                  </a:extLst>
                </a:gridCol>
                <a:gridCol w="2998294">
                  <a:extLst>
                    <a:ext uri="{9D8B030D-6E8A-4147-A177-3AD203B41FA5}">
                      <a16:colId xmlns:a16="http://schemas.microsoft.com/office/drawing/2014/main" val="2660631934"/>
                    </a:ext>
                  </a:extLst>
                </a:gridCol>
                <a:gridCol w="1444774">
                  <a:extLst>
                    <a:ext uri="{9D8B030D-6E8A-4147-A177-3AD203B41FA5}">
                      <a16:colId xmlns:a16="http://schemas.microsoft.com/office/drawing/2014/main" val="3091044786"/>
                    </a:ext>
                  </a:extLst>
                </a:gridCol>
                <a:gridCol w="1444774">
                  <a:extLst>
                    <a:ext uri="{9D8B030D-6E8A-4147-A177-3AD203B41FA5}">
                      <a16:colId xmlns:a16="http://schemas.microsoft.com/office/drawing/2014/main" val="2901042512"/>
                    </a:ext>
                  </a:extLst>
                </a:gridCol>
                <a:gridCol w="1444774">
                  <a:extLst>
                    <a:ext uri="{9D8B030D-6E8A-4147-A177-3AD203B41FA5}">
                      <a16:colId xmlns:a16="http://schemas.microsoft.com/office/drawing/2014/main" val="3909717689"/>
                    </a:ext>
                  </a:extLst>
                </a:gridCol>
                <a:gridCol w="1402315">
                  <a:extLst>
                    <a:ext uri="{9D8B030D-6E8A-4147-A177-3AD203B41FA5}">
                      <a16:colId xmlns:a16="http://schemas.microsoft.com/office/drawing/2014/main" val="1603189107"/>
                    </a:ext>
                  </a:extLst>
                </a:gridCol>
              </a:tblGrid>
              <a:tr h="474499">
                <a:tc>
                  <a:txBody>
                    <a:bodyPr/>
                    <a:lstStyle/>
                    <a:p>
                      <a:r>
                        <a:rPr lang="en-US" sz="2000" b="0" dirty="0">
                          <a:solidFill>
                            <a:schemeClr val="tx1"/>
                          </a:solidFill>
                        </a:rPr>
                        <a:t>CONDITIONAL FORMATING</a:t>
                      </a:r>
                    </a:p>
                  </a:txBody>
                  <a:tcPr anchor="ctr"/>
                </a:tc>
                <a:tc>
                  <a:txBody>
                    <a:bodyPr/>
                    <a:lstStyle/>
                    <a:p>
                      <a:r>
                        <a:rPr lang="en-US" sz="2000" b="0" dirty="0">
                          <a:solidFill>
                            <a:schemeClr val="tx1"/>
                          </a:solidFill>
                        </a:rPr>
                        <a:t>FILTER </a:t>
                      </a:r>
                    </a:p>
                  </a:txBody>
                  <a:tcPr anchor="ctr"/>
                </a:tc>
                <a:tc>
                  <a:txBody>
                    <a:bodyPr/>
                    <a:lstStyle/>
                    <a:p>
                      <a:r>
                        <a:rPr lang="en-US" sz="2000" b="0" dirty="0">
                          <a:solidFill>
                            <a:schemeClr val="tx1"/>
                          </a:solidFill>
                        </a:rPr>
                        <a:t>FORMULA</a:t>
                      </a:r>
                    </a:p>
                  </a:txBody>
                  <a:tcPr anchor="ctr"/>
                </a:tc>
                <a:tc>
                  <a:txBody>
                    <a:bodyPr/>
                    <a:lstStyle/>
                    <a:p>
                      <a:r>
                        <a:rPr lang="en-US" sz="2000" b="0" dirty="0">
                          <a:solidFill>
                            <a:schemeClr val="tx1"/>
                          </a:solidFill>
                        </a:rPr>
                        <a:t>PIVOT TABLE</a:t>
                      </a:r>
                    </a:p>
                  </a:txBody>
                  <a:tcPr anchor="ctr"/>
                </a:tc>
                <a:tc>
                  <a:txBody>
                    <a:bodyPr/>
                    <a:lstStyle/>
                    <a:p>
                      <a:r>
                        <a:rPr lang="en-US" sz="2000" b="0" dirty="0">
                          <a:solidFill>
                            <a:schemeClr val="tx1"/>
                          </a:solidFill>
                        </a:rPr>
                        <a:t>SLICER</a:t>
                      </a:r>
                    </a:p>
                  </a:txBody>
                  <a:tcPr anchor="ctr"/>
                </a:tc>
                <a:tc>
                  <a:txBody>
                    <a:bodyPr/>
                    <a:lstStyle/>
                    <a:p>
                      <a:r>
                        <a:rPr lang="en-US" sz="2000" b="0" dirty="0">
                          <a:solidFill>
                            <a:schemeClr val="tx1"/>
                          </a:solidFill>
                        </a:rPr>
                        <a:t>GRAPH</a:t>
                      </a:r>
                    </a:p>
                  </a:txBody>
                  <a:tcPr anchor="ctr"/>
                </a:tc>
                <a:extLst>
                  <a:ext uri="{0D108BD9-81ED-4DB2-BD59-A6C34878D82A}">
                    <a16:rowId xmlns:a16="http://schemas.microsoft.com/office/drawing/2014/main" val="479928716"/>
                  </a:ext>
                </a:extLst>
              </a:tr>
              <a:tr h="536421">
                <a:tc>
                  <a:txBody>
                    <a:bodyPr/>
                    <a:lstStyle/>
                    <a:p>
                      <a:r>
                        <a:rPr lang="en-US" sz="2000" b="0" dirty="0">
                          <a:solidFill>
                            <a:schemeClr val="tx1"/>
                          </a:solidFill>
                        </a:rPr>
                        <a:t>HIGHLATING CELLS THAT ARE BLANKS OR HAVE NO VALUE </a:t>
                      </a:r>
                    </a:p>
                  </a:txBody>
                  <a:tcPr anchor="ctr"/>
                </a:tc>
                <a:tc>
                  <a:txBody>
                    <a:bodyPr/>
                    <a:lstStyle/>
                    <a:p>
                      <a:r>
                        <a:rPr lang="en-US" sz="2000" b="0" dirty="0">
                          <a:solidFill>
                            <a:schemeClr val="tx1"/>
                          </a:solidFill>
                        </a:rPr>
                        <a:t>FOCUSING ON BLANK CELLS AND REMOVING THEM </a:t>
                      </a:r>
                    </a:p>
                  </a:txBody>
                  <a:tcPr anchor="ctr"/>
                </a:tc>
                <a:tc>
                  <a:txBody>
                    <a:bodyPr/>
                    <a:lstStyle/>
                    <a:p>
                      <a:r>
                        <a:rPr lang="en-US" sz="2000" b="0" dirty="0">
                          <a:solidFill>
                            <a:schemeClr val="tx1"/>
                          </a:solidFill>
                        </a:rPr>
                        <a:t>FOR IDENTIFYING EMPLOYEE PERFORMANCE  </a:t>
                      </a:r>
                    </a:p>
                  </a:txBody>
                  <a:tcPr anchor="ctr"/>
                </a:tc>
                <a:tc>
                  <a:txBody>
                    <a:bodyPr/>
                    <a:lstStyle/>
                    <a:p>
                      <a:r>
                        <a:rPr lang="en-US" sz="2000" b="0" dirty="0">
                          <a:solidFill>
                            <a:schemeClr val="tx1"/>
                          </a:solidFill>
                        </a:rPr>
                        <a:t>SUMMAFRIZING DATA AND ANALYSING RELATIONSHIP AND GENERATING REPORT</a:t>
                      </a:r>
                    </a:p>
                  </a:txBody>
                  <a:tcPr anchor="ctr"/>
                </a:tc>
                <a:tc>
                  <a:txBody>
                    <a:bodyPr/>
                    <a:lstStyle/>
                    <a:p>
                      <a:r>
                        <a:rPr lang="en-US" sz="2000" b="0" dirty="0">
                          <a:solidFill>
                            <a:schemeClr val="tx1"/>
                          </a:solidFill>
                        </a:rPr>
                        <a:t>FILTERING DATA FOR ENHANCING USER EXPERIENCE AND HIGHLIGHT CLEAR VEIW OF SPECIFIC DATA</a:t>
                      </a:r>
                    </a:p>
                  </a:txBody>
                  <a:tcPr anchor="ctr"/>
                </a:tc>
                <a:tc>
                  <a:txBody>
                    <a:bodyPr/>
                    <a:lstStyle/>
                    <a:p>
                      <a:r>
                        <a:rPr lang="en-US" sz="2000" b="0" dirty="0">
                          <a:solidFill>
                            <a:schemeClr val="tx1"/>
                          </a:solidFill>
                        </a:rPr>
                        <a:t>FOR DATA VISUALIZATION </a:t>
                      </a:r>
                    </a:p>
                  </a:txBody>
                  <a:tcPr anchor="ctr"/>
                </a:tc>
                <a:extLst>
                  <a:ext uri="{0D108BD9-81ED-4DB2-BD59-A6C34878D82A}">
                    <a16:rowId xmlns:a16="http://schemas.microsoft.com/office/drawing/2014/main" val="1760208656"/>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graphicFrame>
        <p:nvGraphicFramePr>
          <p:cNvPr id="2" name="Table 1">
            <a:extLst>
              <a:ext uri="{FF2B5EF4-FFF2-40B4-BE49-F238E27FC236}">
                <a16:creationId xmlns:a16="http://schemas.microsoft.com/office/drawing/2014/main" id="{CD6A6B8C-94FC-C6BD-2983-5BB7973DB6D5}"/>
              </a:ext>
            </a:extLst>
          </p:cNvPr>
          <p:cNvGraphicFramePr>
            <a:graphicFrameLocks noGrp="1"/>
          </p:cNvGraphicFramePr>
          <p:nvPr>
            <p:extLst>
              <p:ext uri="{D42A27DB-BD31-4B8C-83A1-F6EECF244321}">
                <p14:modId xmlns:p14="http://schemas.microsoft.com/office/powerpoint/2010/main" val="3748381866"/>
              </p:ext>
            </p:extLst>
          </p:nvPr>
        </p:nvGraphicFramePr>
        <p:xfrm>
          <a:off x="2030476" y="259080"/>
          <a:ext cx="8128000" cy="22250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213506129"/>
                    </a:ext>
                  </a:extLst>
                </a:gridCol>
                <a:gridCol w="4064000">
                  <a:extLst>
                    <a:ext uri="{9D8B030D-6E8A-4147-A177-3AD203B41FA5}">
                      <a16:colId xmlns:a16="http://schemas.microsoft.com/office/drawing/2014/main" val="3953843523"/>
                    </a:ext>
                  </a:extLst>
                </a:gridCol>
              </a:tblGrid>
              <a:tr h="370840">
                <a:tc>
                  <a:txBody>
                    <a:bodyPr/>
                    <a:lstStyle/>
                    <a:p>
                      <a:endParaRPr lang="en-IN"/>
                    </a:p>
                  </a:txBody>
                  <a:tcPr/>
                </a:tc>
                <a:tc>
                  <a:txBody>
                    <a:bodyPr/>
                    <a:lstStyle/>
                    <a:p>
                      <a:endParaRPr lang="en-IN"/>
                    </a:p>
                  </a:txBody>
                  <a:tcPr/>
                </a:tc>
                <a:extLst>
                  <a:ext uri="{0D108BD9-81ED-4DB2-BD59-A6C34878D82A}">
                    <a16:rowId xmlns:a16="http://schemas.microsoft.com/office/drawing/2014/main" val="83819502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563283247"/>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3571688893"/>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7918583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973044134"/>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850155053"/>
                  </a:ext>
                </a:extLst>
              </a:tr>
            </a:tbl>
          </a:graphicData>
        </a:graphic>
      </p:graphicFrame>
    </p:spTree>
    <p:extLst>
      <p:ext uri="{BB962C8B-B14F-4D97-AF65-F5344CB8AC3E}">
        <p14:creationId xmlns:p14="http://schemas.microsoft.com/office/powerpoint/2010/main" val="306499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241427" y="27433"/>
            <a:ext cx="6116320" cy="914400"/>
          </a:xfrm>
        </p:spPr>
        <p:txBody>
          <a:bodyPr/>
          <a:lstStyle/>
          <a:p>
            <a:r>
              <a:rPr lang="en-US" sz="3200" dirty="0">
                <a:solidFill>
                  <a:schemeClr val="tx1"/>
                </a:solidFill>
                <a:latin typeface="Arial Black" panose="020B0A04020102020204" pitchFamily="34" charset="0"/>
              </a:rPr>
              <a:t>DATASET DESCRIPTION</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340360" y="1226313"/>
            <a:ext cx="10840720" cy="5377687"/>
          </a:xfrm>
        </p:spPr>
        <p:txBody>
          <a:bodyPr>
            <a:normAutofit fontScale="92500" lnSpcReduction="20000"/>
          </a:bodyPr>
          <a:lstStyle/>
          <a:p>
            <a:r>
              <a:rPr lang="en-US" dirty="0">
                <a:latin typeface="Arial Narrow" panose="020B0606020202030204" pitchFamily="34" charset="0"/>
              </a:rPr>
              <a:t>Dataset Name: Employee Performance Analysis Data</a:t>
            </a:r>
          </a:p>
          <a:p>
            <a:r>
              <a:rPr lang="en-US" dirty="0">
                <a:latin typeface="Arial Narrow" panose="020B0606020202030204" pitchFamily="34" charset="0"/>
              </a:rPr>
              <a:t>Description: Contains performance metrics for employees, including satisfaction scores, performance ratings, and demographic details</a:t>
            </a:r>
          </a:p>
          <a:p>
            <a:r>
              <a:rPr lang="en-US" dirty="0">
                <a:latin typeface="Arial Narrow" panose="020B0606020202030204" pitchFamily="34" charset="0"/>
              </a:rPr>
              <a:t>.Source: Kaggle.com</a:t>
            </a:r>
          </a:p>
          <a:p>
            <a:r>
              <a:rPr lang="en-US" dirty="0">
                <a:latin typeface="Arial Narrow" panose="020B0606020202030204" pitchFamily="34" charset="0"/>
              </a:rPr>
              <a:t>Variables/Columns:</a:t>
            </a:r>
          </a:p>
          <a:p>
            <a:r>
              <a:rPr lang="en-US" dirty="0">
                <a:latin typeface="Arial Narrow" panose="020B0606020202030204" pitchFamily="34" charset="0"/>
              </a:rPr>
              <a:t>Name: First name</a:t>
            </a:r>
          </a:p>
          <a:p>
            <a:r>
              <a:rPr lang="en-US" dirty="0">
                <a:latin typeface="Arial Narrow" panose="020B0606020202030204" pitchFamily="34" charset="0"/>
              </a:rPr>
              <a:t>Gender: Male and Female</a:t>
            </a:r>
          </a:p>
          <a:p>
            <a:r>
              <a:rPr lang="en-US" dirty="0">
                <a:latin typeface="Arial Narrow" panose="020B0606020202030204" pitchFamily="34" charset="0"/>
              </a:rPr>
              <a:t> Business Unit: BPC, CCDR, EW, MSC, NEL, PL, PYZ, SVG, TNS, WBL</a:t>
            </a:r>
          </a:p>
          <a:p>
            <a:r>
              <a:rPr lang="en-US" dirty="0">
                <a:latin typeface="Arial Narrow" panose="020B0606020202030204" pitchFamily="34" charset="0"/>
              </a:rPr>
              <a:t> Employee Type: contract, Full time, Part time Performance</a:t>
            </a:r>
          </a:p>
          <a:p>
            <a:r>
              <a:rPr lang="en-US" dirty="0">
                <a:latin typeface="Arial Narrow" panose="020B0606020202030204" pitchFamily="34" charset="0"/>
              </a:rPr>
              <a:t> Rating: Very high, High, Medium, Low Satisfaction </a:t>
            </a:r>
          </a:p>
          <a:p>
            <a:r>
              <a:rPr lang="en-US" dirty="0">
                <a:latin typeface="Arial Narrow" panose="020B0606020202030204" pitchFamily="34" charset="0"/>
              </a:rPr>
              <a:t>Score: 1-5 Data</a:t>
            </a:r>
          </a:p>
          <a:p>
            <a:r>
              <a:rPr lang="en-US" dirty="0">
                <a:latin typeface="Arial Narrow" panose="020B0606020202030204" pitchFamily="34" charset="0"/>
              </a:rPr>
              <a:t>Types: Numeric and Text</a:t>
            </a:r>
          </a:p>
          <a:p>
            <a:r>
              <a:rPr lang="en-US" dirty="0">
                <a:latin typeface="Arial Narrow" panose="020B0606020202030204" pitchFamily="34" charset="0"/>
              </a:rPr>
              <a:t>Units of Measurement : Satisfaction</a:t>
            </a:r>
          </a:p>
          <a:p>
            <a:r>
              <a:rPr lang="en-US" dirty="0">
                <a:latin typeface="Arial Narrow" panose="020B0606020202030204" pitchFamily="34" charset="0"/>
              </a:rPr>
              <a:t>score: Scale of 1-5</a:t>
            </a:r>
          </a:p>
          <a:p>
            <a:r>
              <a:rPr lang="en-US" dirty="0">
                <a:latin typeface="Arial Narrow" panose="020B0606020202030204" pitchFamily="34" charset="0"/>
              </a:rPr>
              <a:t>Performance rating: Very high, High, Medium, Low</a:t>
            </a:r>
          </a:p>
          <a:p>
            <a:r>
              <a:rPr lang="en-US" dirty="0">
                <a:latin typeface="Arial Narrow" panose="020B0606020202030204" pitchFamily="34" charset="0"/>
              </a:rPr>
              <a:t>Size: 26 records, 5 fields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373626" y="176981"/>
            <a:ext cx="10900926" cy="1189703"/>
          </a:xfrm>
        </p:spPr>
        <p:txBody>
          <a:bodyPr/>
          <a:lstStyle/>
          <a:p>
            <a:r>
              <a:rPr lang="en-US" sz="4800" spc="15" dirty="0">
                <a:latin typeface="Bauhaus 93" panose="04030905020B02020C02" pitchFamily="82" charset="0"/>
              </a:rPr>
              <a:t>THE</a:t>
            </a:r>
            <a:r>
              <a:rPr lang="en-US" sz="4800" spc="20" dirty="0">
                <a:latin typeface="Bauhaus 93" panose="04030905020B02020C02" pitchFamily="82" charset="0"/>
              </a:rPr>
              <a:t> "</a:t>
            </a:r>
            <a:r>
              <a:rPr lang="en-US" sz="4800" spc="10" dirty="0">
                <a:latin typeface="Bauhaus 93" panose="04030905020B02020C02" pitchFamily="82" charset="0"/>
              </a:rPr>
              <a:t>WOW"</a:t>
            </a:r>
            <a:r>
              <a:rPr lang="en-US" sz="4800" spc="85" dirty="0">
                <a:latin typeface="Bauhaus 93" panose="04030905020B02020C02" pitchFamily="82" charset="0"/>
              </a:rPr>
              <a:t> </a:t>
            </a:r>
            <a:r>
              <a:rPr lang="en-US" sz="4800" spc="10" dirty="0">
                <a:latin typeface="Bauhaus 93" panose="04030905020B02020C02" pitchFamily="82" charset="0"/>
              </a:rPr>
              <a:t>IN</a:t>
            </a:r>
            <a:r>
              <a:rPr lang="en-US" sz="4800" spc="-5" dirty="0">
                <a:latin typeface="Bauhaus 93" panose="04030905020B02020C02" pitchFamily="82" charset="0"/>
              </a:rPr>
              <a:t> </a:t>
            </a:r>
            <a:r>
              <a:rPr lang="en-US" sz="4800" spc="15" dirty="0">
                <a:latin typeface="Bauhaus 93" panose="04030905020B02020C02" pitchFamily="82" charset="0"/>
              </a:rPr>
              <a:t>OUR</a:t>
            </a:r>
            <a:r>
              <a:rPr lang="en-US" sz="4800" spc="-10" dirty="0">
                <a:latin typeface="Bauhaus 93" panose="04030905020B02020C02" pitchFamily="82" charset="0"/>
              </a:rPr>
              <a:t> </a:t>
            </a:r>
            <a:r>
              <a:rPr lang="en-US" sz="4800" spc="20" dirty="0">
                <a:latin typeface="Bauhaus 93" panose="04030905020B02020C02" pitchFamily="82" charset="0"/>
              </a:rPr>
              <a:t>SOLUTION</a:t>
            </a:r>
            <a:endParaRPr lang="en-US" sz="4800" dirty="0">
              <a:latin typeface="Bauhaus 93" panose="04030905020B02020C02" pitchFamily="82" charset="0"/>
            </a:endParaRP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4743451" y="2694039"/>
            <a:ext cx="7025762" cy="4081664"/>
          </a:xfrm>
        </p:spPr>
        <p:txBody>
          <a:bodyPr/>
          <a:lstStyle/>
          <a:p>
            <a:r>
              <a:rPr lang="en-US" sz="4400" dirty="0">
                <a:solidFill>
                  <a:schemeClr val="tx1"/>
                </a:solidFill>
                <a:latin typeface="Arial Rounded MT Bold" panose="020F0704030504030204" pitchFamily="34" charset="0"/>
              </a:rPr>
              <a:t>FORMULA</a:t>
            </a:r>
            <a:endParaRPr lang="en-US" sz="4400" dirty="0">
              <a:solidFill>
                <a:schemeClr val="tx1"/>
              </a:solidFill>
            </a:endParaRPr>
          </a:p>
          <a:p>
            <a:r>
              <a:rPr lang="en-US" sz="3600" dirty="0">
                <a:highlight>
                  <a:srgbClr val="FFF4ED"/>
                </a:highlight>
                <a:latin typeface="Franklin Gothic Heavy" panose="020B0903020102020204" pitchFamily="34" charset="0"/>
              </a:rPr>
              <a:t>=IFS(Z2&gt;=5,"VERY HIGH", Z2&gt;=4,"HIGH",Z2&gt;=3,"MEDIUM",Z2&lt;=2,"LOW")</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2" name="object 6">
            <a:extLst>
              <a:ext uri="{FF2B5EF4-FFF2-40B4-BE49-F238E27FC236}">
                <a16:creationId xmlns:a16="http://schemas.microsoft.com/office/drawing/2014/main" id="{CABB2E42-AA0E-FAD3-873A-5689846DFAE3}"/>
              </a:ext>
            </a:extLst>
          </p:cNvPr>
          <p:cNvPicPr>
            <a:picLocks noGrp="1"/>
          </p:cNvPicPr>
          <p:nvPr>
            <p:ph sz="quarter" idx="13"/>
          </p:nvPr>
        </p:nvPicPr>
        <p:blipFill>
          <a:blip r:embed="rId3" cstate="print"/>
          <a:stretch>
            <a:fillRect/>
          </a:stretch>
        </p:blipFill>
        <p:spPr>
          <a:xfrm>
            <a:off x="1227573" y="2038350"/>
            <a:ext cx="2739153" cy="3905250"/>
          </a:xfrm>
          <a:prstGeom prst="rect">
            <a:avLst/>
          </a:prstGeom>
        </p:spPr>
      </p:pic>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{5ADCFB78-4AAC-436B-A971-9D2C7906FC44}tf11964407_win32</Template>
  <TotalTime>321</TotalTime>
  <Words>725</Words>
  <Application>Microsoft Office PowerPoint</Application>
  <PresentationFormat>Widescreen</PresentationFormat>
  <Paragraphs>106</Paragraphs>
  <Slides>15</Slides>
  <Notes>10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vt:i4>
      </vt:variant>
    </vt:vector>
  </HeadingPairs>
  <TitlesOfParts>
    <vt:vector size="32" baseType="lpstr">
      <vt:lpstr>HP Simplified Jpan</vt:lpstr>
      <vt:lpstr>Agency FB</vt:lpstr>
      <vt:lpstr>Algerian</vt:lpstr>
      <vt:lpstr>Arial</vt:lpstr>
      <vt:lpstr>Arial Black</vt:lpstr>
      <vt:lpstr>Arial Narrow</vt:lpstr>
      <vt:lpstr>Arial Rounded MT Bold</vt:lpstr>
      <vt:lpstr>Bahnschrift Condensed</vt:lpstr>
      <vt:lpstr>Bauhaus 93</vt:lpstr>
      <vt:lpstr>Calibri</vt:lpstr>
      <vt:lpstr>Cooper Black</vt:lpstr>
      <vt:lpstr>Courier New</vt:lpstr>
      <vt:lpstr>Franklin Gothic Heavy</vt:lpstr>
      <vt:lpstr>Gill Sans Nova Light</vt:lpstr>
      <vt:lpstr>Mistral</vt:lpstr>
      <vt:lpstr>Sagona Book</vt:lpstr>
      <vt:lpstr>Custom</vt:lpstr>
      <vt:lpstr>                  Employee Data Analysis Using Excel    STUDENT NAME: KIRTHIKA B  REGISTER: 312217935  NM ID: 4CC64838EBD7B75BB20430FA6C88C24A  DEPARTMENT: B.COM ACCOUNTING AND FINANCE  COLLEGE: St. Anne’s Arts And Science College, Chennai </vt:lpstr>
      <vt:lpstr>EMPLOYEE DATA ANALYSIS USING EXCEL</vt:lpstr>
      <vt:lpstr>agenda</vt:lpstr>
      <vt:lpstr>PROBLEM STATEMENT</vt:lpstr>
      <vt:lpstr>PROJECT OVERVIEW</vt:lpstr>
      <vt:lpstr>HR MANAGER </vt:lpstr>
      <vt:lpstr>OUR SOLUTION AND ITS PROPOSITION</vt:lpstr>
      <vt:lpstr>DATASET DESCRIPTION</vt:lpstr>
      <vt:lpstr>THE "WOW" IN OUR SOLUTION</vt:lpstr>
      <vt:lpstr>MODELLING AND APPROACH</vt:lpstr>
      <vt:lpstr>PowerPoint Presentation</vt:lpstr>
      <vt:lpstr>MODELLING AND APPROACH</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STUDENT NAME: KIRTHIKA B  REGISTER: 312217935  NM ID: 4CC64838EBD7B75BB20430FA6C88C24A  DEPARTMENT: B.COM ACCOUNTING AND FINANCE  COLLEGE: St. Anne’s Arts And Science College, Chennai</dc:title>
  <dc:creator>kirthika Suman Nithi B</dc:creator>
  <cp:lastModifiedBy>kirthika Suman Nithi B</cp:lastModifiedBy>
  <cp:revision>2</cp:revision>
  <dcterms:created xsi:type="dcterms:W3CDTF">2024-08-29T17:22:28Z</dcterms:created>
  <dcterms:modified xsi:type="dcterms:W3CDTF">2024-08-31T01:16:49Z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