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Tw Cen MT"/>
              </a:rPr>
              <a:t>Click to move the slide</a:t>
            </a:r>
          </a:p>
        </p:txBody>
      </p:sp>
      <p:sp>
        <p:nvSpPr>
          <p:cNvPr id="8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8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9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9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92" name="PlaceHolder 6"/>
          <p:cNvSpPr>
            <a:spLocks noGrp="1"/>
          </p:cNvSpPr>
          <p:nvPr>
            <p:ph type="sldNum"/>
          </p:nvPr>
        </p:nvSpPr>
        <p:spPr>
          <a:xfrm>
            <a:off x="4278960" y="10157400"/>
            <a:ext cx="3280680" cy="534240"/>
          </a:xfrm>
          <a:prstGeom prst="rect">
            <a:avLst/>
          </a:prstGeom>
        </p:spPr>
        <p:txBody>
          <a:bodyPr lIns="0" tIns="0" rIns="0" bIns="0" anchor="b"/>
          <a:lstStyle/>
          <a:p>
            <a:pPr algn="r"/>
            <a:fld id="{DE779403-5578-4A40-A4C2-DB0E1230914B}"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685800" y="1143000"/>
            <a:ext cx="5486400" cy="3086100"/>
          </a:xfrm>
          <a:prstGeom prst="rect">
            <a:avLst/>
          </a:prstGeom>
        </p:spPr>
      </p:sp>
      <p:sp>
        <p:nvSpPr>
          <p:cNvPr id="172" name="PlaceHolder 2"/>
          <p:cNvSpPr>
            <a:spLocks noGrp="1"/>
          </p:cNvSpPr>
          <p:nvPr>
            <p:ph type="body"/>
          </p:nvPr>
        </p:nvSpPr>
        <p:spPr>
          <a:xfrm>
            <a:off x="685800" y="4400640"/>
            <a:ext cx="5486040" cy="3600000"/>
          </a:xfrm>
          <a:prstGeom prst="rect">
            <a:avLst/>
          </a:prstGeom>
        </p:spPr>
        <p:txBody>
          <a:bodyPr/>
          <a:lstStyle/>
          <a:p>
            <a:endParaRPr lang="en-IN" sz="2000" b="0" strike="noStrike" spc="-1">
              <a:latin typeface="Arial"/>
            </a:endParaRPr>
          </a:p>
        </p:txBody>
      </p:sp>
      <p:sp>
        <p:nvSpPr>
          <p:cNvPr id="173" name="TextShape 3"/>
          <p:cNvSpPr txBox="1"/>
          <p:nvPr/>
        </p:nvSpPr>
        <p:spPr>
          <a:xfrm>
            <a:off x="3884760" y="8685360"/>
            <a:ext cx="2971440" cy="458280"/>
          </a:xfrm>
          <a:prstGeom prst="rect">
            <a:avLst/>
          </a:prstGeom>
          <a:noFill/>
          <a:ln>
            <a:noFill/>
          </a:ln>
        </p:spPr>
        <p:txBody>
          <a:bodyPr anchor="b"/>
          <a:lstStyle/>
          <a:p>
            <a:pPr algn="r">
              <a:lnSpc>
                <a:spcPct val="100000"/>
              </a:lnSpc>
            </a:pPr>
            <a:fld id="{081AADE6-D437-4268-A6D8-DF46B1D3B05C}" type="slidenum">
              <a:rPr lang="en-IN" sz="1200" b="0" strike="noStrike" spc="-1">
                <a:solidFill>
                  <a:srgbClr val="000000"/>
                </a:solidFill>
                <a:latin typeface="+mn-lt"/>
                <a:ea typeface="+mn-ea"/>
              </a:rPr>
              <a:t>13</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685800" y="1143000"/>
            <a:ext cx="5486040" cy="3085920"/>
          </a:xfrm>
          <a:prstGeom prst="rect">
            <a:avLst/>
          </a:prstGeom>
        </p:spPr>
      </p:sp>
      <p:sp>
        <p:nvSpPr>
          <p:cNvPr id="175" name="PlaceHolder 2"/>
          <p:cNvSpPr>
            <a:spLocks noGrp="1"/>
          </p:cNvSpPr>
          <p:nvPr>
            <p:ph type="body"/>
          </p:nvPr>
        </p:nvSpPr>
        <p:spPr>
          <a:xfrm>
            <a:off x="685800" y="4400640"/>
            <a:ext cx="5486040" cy="3600000"/>
          </a:xfrm>
          <a:prstGeom prst="rect">
            <a:avLst/>
          </a:prstGeom>
        </p:spPr>
        <p:txBody>
          <a:bodyPr/>
          <a:lstStyle/>
          <a:p>
            <a:endParaRPr lang="en-IN" sz="2000" b="0" strike="noStrike" spc="-1">
              <a:latin typeface="Arial"/>
            </a:endParaRPr>
          </a:p>
        </p:txBody>
      </p:sp>
      <p:sp>
        <p:nvSpPr>
          <p:cNvPr id="176" name="TextShape 3"/>
          <p:cNvSpPr txBox="1"/>
          <p:nvPr/>
        </p:nvSpPr>
        <p:spPr>
          <a:xfrm>
            <a:off x="3884760" y="8685360"/>
            <a:ext cx="2971440" cy="458280"/>
          </a:xfrm>
          <a:prstGeom prst="rect">
            <a:avLst/>
          </a:prstGeom>
          <a:noFill/>
          <a:ln>
            <a:noFill/>
          </a:ln>
        </p:spPr>
        <p:txBody>
          <a:bodyPr anchor="b"/>
          <a:lstStyle/>
          <a:p>
            <a:pPr algn="r">
              <a:lnSpc>
                <a:spcPct val="100000"/>
              </a:lnSpc>
            </a:pPr>
            <a:fld id="{1217D87B-A685-4374-9187-212BA90C32D9}" type="slidenum">
              <a:rPr lang="en-IN" sz="1200" b="0" strike="noStrike" spc="-1">
                <a:solidFill>
                  <a:srgbClr val="000000"/>
                </a:solidFill>
                <a:latin typeface="+mn-lt"/>
                <a:ea typeface="+mn-ea"/>
              </a:rPr>
              <a:t>14</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685800" y="1143000"/>
            <a:ext cx="5486040" cy="3085920"/>
          </a:xfrm>
          <a:prstGeom prst="rect">
            <a:avLst/>
          </a:prstGeom>
        </p:spPr>
      </p:sp>
      <p:sp>
        <p:nvSpPr>
          <p:cNvPr id="178" name="PlaceHolder 2"/>
          <p:cNvSpPr>
            <a:spLocks noGrp="1"/>
          </p:cNvSpPr>
          <p:nvPr>
            <p:ph type="body"/>
          </p:nvPr>
        </p:nvSpPr>
        <p:spPr>
          <a:xfrm>
            <a:off x="685800" y="4400640"/>
            <a:ext cx="5486040" cy="3600000"/>
          </a:xfrm>
          <a:prstGeom prst="rect">
            <a:avLst/>
          </a:prstGeom>
        </p:spPr>
        <p:txBody>
          <a:bodyPr/>
          <a:lstStyle/>
          <a:p>
            <a:endParaRPr lang="en-IN" sz="2000" b="0" strike="noStrike" spc="-1">
              <a:latin typeface="Arial"/>
            </a:endParaRPr>
          </a:p>
        </p:txBody>
      </p:sp>
      <p:sp>
        <p:nvSpPr>
          <p:cNvPr id="179" name="TextShape 3"/>
          <p:cNvSpPr txBox="1"/>
          <p:nvPr/>
        </p:nvSpPr>
        <p:spPr>
          <a:xfrm>
            <a:off x="3884760" y="8685360"/>
            <a:ext cx="2971440" cy="458280"/>
          </a:xfrm>
          <a:prstGeom prst="rect">
            <a:avLst/>
          </a:prstGeom>
          <a:noFill/>
          <a:ln>
            <a:noFill/>
          </a:ln>
        </p:spPr>
        <p:txBody>
          <a:bodyPr anchor="b"/>
          <a:lstStyle/>
          <a:p>
            <a:pPr algn="r">
              <a:lnSpc>
                <a:spcPct val="100000"/>
              </a:lnSpc>
            </a:pPr>
            <a:fld id="{BD79ABEA-A311-4CDF-A1A0-005788B17FFF}" type="slidenum">
              <a:rPr lang="en-IN" sz="1200" b="0" strike="noStrike" spc="-1">
                <a:solidFill>
                  <a:srgbClr val="000000"/>
                </a:solidFill>
                <a:latin typeface="+mn-lt"/>
                <a:ea typeface="+mn-ea"/>
              </a:rPr>
              <a:t>15</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31" name="PlaceHolder 2"/>
          <p:cNvSpPr>
            <a:spLocks noGrp="1"/>
          </p:cNvSpPr>
          <p:nvPr>
            <p:ph type="body"/>
          </p:nvPr>
        </p:nvSpPr>
        <p:spPr>
          <a:xfrm>
            <a:off x="1024200" y="2286000"/>
            <a:ext cx="971964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32" name="PlaceHolder 3"/>
          <p:cNvSpPr>
            <a:spLocks noGrp="1"/>
          </p:cNvSpPr>
          <p:nvPr>
            <p:ph type="body"/>
          </p:nvPr>
        </p:nvSpPr>
        <p:spPr>
          <a:xfrm>
            <a:off x="1024200" y="4387320"/>
            <a:ext cx="971964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34" name="PlaceHolder 2"/>
          <p:cNvSpPr>
            <a:spLocks noGrp="1"/>
          </p:cNvSpPr>
          <p:nvPr>
            <p:ph type="body"/>
          </p:nvPr>
        </p:nvSpPr>
        <p:spPr>
          <a:xfrm>
            <a:off x="10242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35" name="PlaceHolder 3"/>
          <p:cNvSpPr>
            <a:spLocks noGrp="1"/>
          </p:cNvSpPr>
          <p:nvPr>
            <p:ph type="body"/>
          </p:nvPr>
        </p:nvSpPr>
        <p:spPr>
          <a:xfrm>
            <a:off x="60048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36" name="PlaceHolder 4"/>
          <p:cNvSpPr>
            <a:spLocks noGrp="1"/>
          </p:cNvSpPr>
          <p:nvPr>
            <p:ph type="body"/>
          </p:nvPr>
        </p:nvSpPr>
        <p:spPr>
          <a:xfrm>
            <a:off x="10242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37" name="PlaceHolder 5"/>
          <p:cNvSpPr>
            <a:spLocks noGrp="1"/>
          </p:cNvSpPr>
          <p:nvPr>
            <p:ph type="body"/>
          </p:nvPr>
        </p:nvSpPr>
        <p:spPr>
          <a:xfrm>
            <a:off x="60048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39" name="PlaceHolder 2"/>
          <p:cNvSpPr>
            <a:spLocks noGrp="1"/>
          </p:cNvSpPr>
          <p:nvPr>
            <p:ph type="body"/>
          </p:nvPr>
        </p:nvSpPr>
        <p:spPr>
          <a:xfrm>
            <a:off x="1024200" y="228600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40" name="PlaceHolder 3"/>
          <p:cNvSpPr>
            <a:spLocks noGrp="1"/>
          </p:cNvSpPr>
          <p:nvPr>
            <p:ph type="body"/>
          </p:nvPr>
        </p:nvSpPr>
        <p:spPr>
          <a:xfrm>
            <a:off x="4310640" y="228600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41" name="PlaceHolder 4"/>
          <p:cNvSpPr>
            <a:spLocks noGrp="1"/>
          </p:cNvSpPr>
          <p:nvPr>
            <p:ph type="body"/>
          </p:nvPr>
        </p:nvSpPr>
        <p:spPr>
          <a:xfrm>
            <a:off x="7596720" y="228600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42" name="PlaceHolder 5"/>
          <p:cNvSpPr>
            <a:spLocks noGrp="1"/>
          </p:cNvSpPr>
          <p:nvPr>
            <p:ph type="body"/>
          </p:nvPr>
        </p:nvSpPr>
        <p:spPr>
          <a:xfrm>
            <a:off x="1024200" y="438732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43" name="PlaceHolder 6"/>
          <p:cNvSpPr>
            <a:spLocks noGrp="1"/>
          </p:cNvSpPr>
          <p:nvPr>
            <p:ph type="body"/>
          </p:nvPr>
        </p:nvSpPr>
        <p:spPr>
          <a:xfrm>
            <a:off x="4310640" y="438732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44" name="PlaceHolder 7"/>
          <p:cNvSpPr>
            <a:spLocks noGrp="1"/>
          </p:cNvSpPr>
          <p:nvPr>
            <p:ph type="body"/>
          </p:nvPr>
        </p:nvSpPr>
        <p:spPr>
          <a:xfrm>
            <a:off x="7596720" y="438732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52" name="PlaceHolder 2"/>
          <p:cNvSpPr>
            <a:spLocks noGrp="1"/>
          </p:cNvSpPr>
          <p:nvPr>
            <p:ph type="subTitle"/>
          </p:nvPr>
        </p:nvSpPr>
        <p:spPr>
          <a:xfrm>
            <a:off x="1024200" y="2286000"/>
            <a:ext cx="9719640" cy="40230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54" name="PlaceHolder 2"/>
          <p:cNvSpPr>
            <a:spLocks noGrp="1"/>
          </p:cNvSpPr>
          <p:nvPr>
            <p:ph type="body"/>
          </p:nvPr>
        </p:nvSpPr>
        <p:spPr>
          <a:xfrm>
            <a:off x="1024200" y="2286000"/>
            <a:ext cx="971964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56" name="PlaceHolder 2"/>
          <p:cNvSpPr>
            <a:spLocks noGrp="1"/>
          </p:cNvSpPr>
          <p:nvPr>
            <p:ph type="body"/>
          </p:nvPr>
        </p:nvSpPr>
        <p:spPr>
          <a:xfrm>
            <a:off x="10242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57" name="PlaceHolder 3"/>
          <p:cNvSpPr>
            <a:spLocks noGrp="1"/>
          </p:cNvSpPr>
          <p:nvPr>
            <p:ph type="body"/>
          </p:nvPr>
        </p:nvSpPr>
        <p:spPr>
          <a:xfrm>
            <a:off x="60048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1024200" y="585360"/>
            <a:ext cx="9719640" cy="6951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61" name="PlaceHolder 2"/>
          <p:cNvSpPr>
            <a:spLocks noGrp="1"/>
          </p:cNvSpPr>
          <p:nvPr>
            <p:ph type="body"/>
          </p:nvPr>
        </p:nvSpPr>
        <p:spPr>
          <a:xfrm>
            <a:off x="10242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62" name="PlaceHolder 3"/>
          <p:cNvSpPr>
            <a:spLocks noGrp="1"/>
          </p:cNvSpPr>
          <p:nvPr>
            <p:ph type="body"/>
          </p:nvPr>
        </p:nvSpPr>
        <p:spPr>
          <a:xfrm>
            <a:off x="60048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63" name="PlaceHolder 4"/>
          <p:cNvSpPr>
            <a:spLocks noGrp="1"/>
          </p:cNvSpPr>
          <p:nvPr>
            <p:ph type="body"/>
          </p:nvPr>
        </p:nvSpPr>
        <p:spPr>
          <a:xfrm>
            <a:off x="10242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10" name="PlaceHolder 2"/>
          <p:cNvSpPr>
            <a:spLocks noGrp="1"/>
          </p:cNvSpPr>
          <p:nvPr>
            <p:ph type="subTitle"/>
          </p:nvPr>
        </p:nvSpPr>
        <p:spPr>
          <a:xfrm>
            <a:off x="1024200" y="2286000"/>
            <a:ext cx="9719640" cy="40230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65" name="PlaceHolder 2"/>
          <p:cNvSpPr>
            <a:spLocks noGrp="1"/>
          </p:cNvSpPr>
          <p:nvPr>
            <p:ph type="body"/>
          </p:nvPr>
        </p:nvSpPr>
        <p:spPr>
          <a:xfrm>
            <a:off x="10242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66" name="PlaceHolder 3"/>
          <p:cNvSpPr>
            <a:spLocks noGrp="1"/>
          </p:cNvSpPr>
          <p:nvPr>
            <p:ph type="body"/>
          </p:nvPr>
        </p:nvSpPr>
        <p:spPr>
          <a:xfrm>
            <a:off x="60048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67" name="PlaceHolder 4"/>
          <p:cNvSpPr>
            <a:spLocks noGrp="1"/>
          </p:cNvSpPr>
          <p:nvPr>
            <p:ph type="body"/>
          </p:nvPr>
        </p:nvSpPr>
        <p:spPr>
          <a:xfrm>
            <a:off x="60048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69" name="PlaceHolder 2"/>
          <p:cNvSpPr>
            <a:spLocks noGrp="1"/>
          </p:cNvSpPr>
          <p:nvPr>
            <p:ph type="body"/>
          </p:nvPr>
        </p:nvSpPr>
        <p:spPr>
          <a:xfrm>
            <a:off x="10242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70" name="PlaceHolder 3"/>
          <p:cNvSpPr>
            <a:spLocks noGrp="1"/>
          </p:cNvSpPr>
          <p:nvPr>
            <p:ph type="body"/>
          </p:nvPr>
        </p:nvSpPr>
        <p:spPr>
          <a:xfrm>
            <a:off x="60048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71" name="PlaceHolder 4"/>
          <p:cNvSpPr>
            <a:spLocks noGrp="1"/>
          </p:cNvSpPr>
          <p:nvPr>
            <p:ph type="body"/>
          </p:nvPr>
        </p:nvSpPr>
        <p:spPr>
          <a:xfrm>
            <a:off x="1024200" y="4387320"/>
            <a:ext cx="971964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73" name="PlaceHolder 2"/>
          <p:cNvSpPr>
            <a:spLocks noGrp="1"/>
          </p:cNvSpPr>
          <p:nvPr>
            <p:ph type="body"/>
          </p:nvPr>
        </p:nvSpPr>
        <p:spPr>
          <a:xfrm>
            <a:off x="1024200" y="2286000"/>
            <a:ext cx="971964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74" name="PlaceHolder 3"/>
          <p:cNvSpPr>
            <a:spLocks noGrp="1"/>
          </p:cNvSpPr>
          <p:nvPr>
            <p:ph type="body"/>
          </p:nvPr>
        </p:nvSpPr>
        <p:spPr>
          <a:xfrm>
            <a:off x="1024200" y="4387320"/>
            <a:ext cx="971964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76" name="PlaceHolder 2"/>
          <p:cNvSpPr>
            <a:spLocks noGrp="1"/>
          </p:cNvSpPr>
          <p:nvPr>
            <p:ph type="body"/>
          </p:nvPr>
        </p:nvSpPr>
        <p:spPr>
          <a:xfrm>
            <a:off x="10242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77" name="PlaceHolder 3"/>
          <p:cNvSpPr>
            <a:spLocks noGrp="1"/>
          </p:cNvSpPr>
          <p:nvPr>
            <p:ph type="body"/>
          </p:nvPr>
        </p:nvSpPr>
        <p:spPr>
          <a:xfrm>
            <a:off x="60048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78" name="PlaceHolder 4"/>
          <p:cNvSpPr>
            <a:spLocks noGrp="1"/>
          </p:cNvSpPr>
          <p:nvPr>
            <p:ph type="body"/>
          </p:nvPr>
        </p:nvSpPr>
        <p:spPr>
          <a:xfrm>
            <a:off x="10242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79" name="PlaceHolder 5"/>
          <p:cNvSpPr>
            <a:spLocks noGrp="1"/>
          </p:cNvSpPr>
          <p:nvPr>
            <p:ph type="body"/>
          </p:nvPr>
        </p:nvSpPr>
        <p:spPr>
          <a:xfrm>
            <a:off x="60048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81" name="PlaceHolder 2"/>
          <p:cNvSpPr>
            <a:spLocks noGrp="1"/>
          </p:cNvSpPr>
          <p:nvPr>
            <p:ph type="body"/>
          </p:nvPr>
        </p:nvSpPr>
        <p:spPr>
          <a:xfrm>
            <a:off x="1024200" y="228600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82" name="PlaceHolder 3"/>
          <p:cNvSpPr>
            <a:spLocks noGrp="1"/>
          </p:cNvSpPr>
          <p:nvPr>
            <p:ph type="body"/>
          </p:nvPr>
        </p:nvSpPr>
        <p:spPr>
          <a:xfrm>
            <a:off x="4310640" y="228600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83" name="PlaceHolder 4"/>
          <p:cNvSpPr>
            <a:spLocks noGrp="1"/>
          </p:cNvSpPr>
          <p:nvPr>
            <p:ph type="body"/>
          </p:nvPr>
        </p:nvSpPr>
        <p:spPr>
          <a:xfrm>
            <a:off x="7596720" y="228600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84" name="PlaceHolder 5"/>
          <p:cNvSpPr>
            <a:spLocks noGrp="1"/>
          </p:cNvSpPr>
          <p:nvPr>
            <p:ph type="body"/>
          </p:nvPr>
        </p:nvSpPr>
        <p:spPr>
          <a:xfrm>
            <a:off x="1024200" y="438732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85" name="PlaceHolder 6"/>
          <p:cNvSpPr>
            <a:spLocks noGrp="1"/>
          </p:cNvSpPr>
          <p:nvPr>
            <p:ph type="body"/>
          </p:nvPr>
        </p:nvSpPr>
        <p:spPr>
          <a:xfrm>
            <a:off x="4310640" y="438732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86" name="PlaceHolder 7"/>
          <p:cNvSpPr>
            <a:spLocks noGrp="1"/>
          </p:cNvSpPr>
          <p:nvPr>
            <p:ph type="body"/>
          </p:nvPr>
        </p:nvSpPr>
        <p:spPr>
          <a:xfrm>
            <a:off x="7596720" y="4387320"/>
            <a:ext cx="312948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12" name="PlaceHolder 2"/>
          <p:cNvSpPr>
            <a:spLocks noGrp="1"/>
          </p:cNvSpPr>
          <p:nvPr>
            <p:ph type="body"/>
          </p:nvPr>
        </p:nvSpPr>
        <p:spPr>
          <a:xfrm>
            <a:off x="1024200" y="2286000"/>
            <a:ext cx="971964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14" name="PlaceHolder 2"/>
          <p:cNvSpPr>
            <a:spLocks noGrp="1"/>
          </p:cNvSpPr>
          <p:nvPr>
            <p:ph type="body"/>
          </p:nvPr>
        </p:nvSpPr>
        <p:spPr>
          <a:xfrm>
            <a:off x="10242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15" name="PlaceHolder 3"/>
          <p:cNvSpPr>
            <a:spLocks noGrp="1"/>
          </p:cNvSpPr>
          <p:nvPr>
            <p:ph type="body"/>
          </p:nvPr>
        </p:nvSpPr>
        <p:spPr>
          <a:xfrm>
            <a:off x="60048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024200" y="585360"/>
            <a:ext cx="9719640" cy="695160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19" name="PlaceHolder 2"/>
          <p:cNvSpPr>
            <a:spLocks noGrp="1"/>
          </p:cNvSpPr>
          <p:nvPr>
            <p:ph type="body"/>
          </p:nvPr>
        </p:nvSpPr>
        <p:spPr>
          <a:xfrm>
            <a:off x="10242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20" name="PlaceHolder 3"/>
          <p:cNvSpPr>
            <a:spLocks noGrp="1"/>
          </p:cNvSpPr>
          <p:nvPr>
            <p:ph type="body"/>
          </p:nvPr>
        </p:nvSpPr>
        <p:spPr>
          <a:xfrm>
            <a:off x="60048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21" name="PlaceHolder 4"/>
          <p:cNvSpPr>
            <a:spLocks noGrp="1"/>
          </p:cNvSpPr>
          <p:nvPr>
            <p:ph type="body"/>
          </p:nvPr>
        </p:nvSpPr>
        <p:spPr>
          <a:xfrm>
            <a:off x="10242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23" name="PlaceHolder 2"/>
          <p:cNvSpPr>
            <a:spLocks noGrp="1"/>
          </p:cNvSpPr>
          <p:nvPr>
            <p:ph type="body"/>
          </p:nvPr>
        </p:nvSpPr>
        <p:spPr>
          <a:xfrm>
            <a:off x="1024200" y="2286000"/>
            <a:ext cx="4743000" cy="40230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24" name="PlaceHolder 3"/>
          <p:cNvSpPr>
            <a:spLocks noGrp="1"/>
          </p:cNvSpPr>
          <p:nvPr>
            <p:ph type="body"/>
          </p:nvPr>
        </p:nvSpPr>
        <p:spPr>
          <a:xfrm>
            <a:off x="60048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25" name="PlaceHolder 4"/>
          <p:cNvSpPr>
            <a:spLocks noGrp="1"/>
          </p:cNvSpPr>
          <p:nvPr>
            <p:ph type="body"/>
          </p:nvPr>
        </p:nvSpPr>
        <p:spPr>
          <a:xfrm>
            <a:off x="6004800" y="438732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024200" y="585360"/>
            <a:ext cx="9719640" cy="1499400"/>
          </a:xfrm>
          <a:prstGeom prst="rect">
            <a:avLst/>
          </a:prstGeom>
        </p:spPr>
        <p:txBody>
          <a:bodyPr lIns="0" tIns="0" rIns="0" bIns="0" anchor="ctr"/>
          <a:lstStyle/>
          <a:p>
            <a:endParaRPr lang="en-US" sz="1800" b="0" strike="noStrike" spc="-1">
              <a:solidFill>
                <a:srgbClr val="000000"/>
              </a:solidFill>
              <a:latin typeface="Tw Cen MT"/>
            </a:endParaRPr>
          </a:p>
        </p:txBody>
      </p:sp>
      <p:sp>
        <p:nvSpPr>
          <p:cNvPr id="27" name="PlaceHolder 2"/>
          <p:cNvSpPr>
            <a:spLocks noGrp="1"/>
          </p:cNvSpPr>
          <p:nvPr>
            <p:ph type="body"/>
          </p:nvPr>
        </p:nvSpPr>
        <p:spPr>
          <a:xfrm>
            <a:off x="10242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28" name="PlaceHolder 3"/>
          <p:cNvSpPr>
            <a:spLocks noGrp="1"/>
          </p:cNvSpPr>
          <p:nvPr>
            <p:ph type="body"/>
          </p:nvPr>
        </p:nvSpPr>
        <p:spPr>
          <a:xfrm>
            <a:off x="6004800" y="2286000"/>
            <a:ext cx="474300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
        <p:nvSpPr>
          <p:cNvPr id="29" name="PlaceHolder 4"/>
          <p:cNvSpPr>
            <a:spLocks noGrp="1"/>
          </p:cNvSpPr>
          <p:nvPr>
            <p:ph type="body"/>
          </p:nvPr>
        </p:nvSpPr>
        <p:spPr>
          <a:xfrm>
            <a:off x="1024200" y="4387320"/>
            <a:ext cx="9719640" cy="1918800"/>
          </a:xfrm>
          <a:prstGeom prst="rect">
            <a:avLst/>
          </a:prstGeom>
        </p:spPr>
        <p:txBody>
          <a:bodyPr lIns="0" tIns="0" rIns="0" bIns="0">
            <a:normAutofit/>
          </a:bodyPr>
          <a:lstStyle/>
          <a:p>
            <a:endParaRPr lang="en-US" sz="2200" b="0" strike="noStrike" spc="-1">
              <a:solidFill>
                <a:srgbClr val="000000"/>
              </a:solidFill>
              <a:latin typeface="Tw Cen M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0" name="CustomShape 2"/>
          <p:cNvSpPr/>
          <p:nvPr/>
        </p:nvSpPr>
        <p:spPr>
          <a:xfrm>
            <a:off x="0" y="0"/>
            <a:ext cx="12191760" cy="457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0"/>
            <a:ext cx="12191760" cy="4571640"/>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3" name="PlaceHolder 4"/>
          <p:cNvSpPr>
            <a:spLocks noGrp="1"/>
          </p:cNvSpPr>
          <p:nvPr>
            <p:ph type="title"/>
          </p:nvPr>
        </p:nvSpPr>
        <p:spPr>
          <a:xfrm>
            <a:off x="457200" y="4960080"/>
            <a:ext cx="7772040" cy="1462680"/>
          </a:xfrm>
          <a:prstGeom prst="rect">
            <a:avLst/>
          </a:prstGeom>
        </p:spPr>
        <p:txBody>
          <a:bodyPr anchor="ctr">
            <a:normAutofit/>
          </a:bodyPr>
          <a:lstStyle/>
          <a:p>
            <a:pPr algn="r">
              <a:lnSpc>
                <a:spcPct val="80000"/>
              </a:lnSpc>
            </a:pPr>
            <a:r>
              <a:rPr lang="en-US" sz="5000" b="0" strike="noStrike" cap="all" spc="199">
                <a:solidFill>
                  <a:srgbClr val="0D0D0D"/>
                </a:solidFill>
                <a:latin typeface="Tw Cen MT Condensed"/>
              </a:rPr>
              <a:t>Click to edit Master title style</a:t>
            </a:r>
            <a:endParaRPr lang="en-US" sz="5000" b="0" strike="noStrike" spc="-1">
              <a:solidFill>
                <a:srgbClr val="000000"/>
              </a:solidFill>
              <a:latin typeface="Tw Cen MT"/>
            </a:endParaRPr>
          </a:p>
        </p:txBody>
      </p:sp>
      <p:sp>
        <p:nvSpPr>
          <p:cNvPr id="4" name="PlaceHolder 5"/>
          <p:cNvSpPr>
            <a:spLocks noGrp="1"/>
          </p:cNvSpPr>
          <p:nvPr>
            <p:ph type="dt"/>
          </p:nvPr>
        </p:nvSpPr>
        <p:spPr>
          <a:xfrm>
            <a:off x="1024200" y="6470640"/>
            <a:ext cx="2153880" cy="273960"/>
          </a:xfrm>
          <a:prstGeom prst="rect">
            <a:avLst/>
          </a:prstGeom>
        </p:spPr>
        <p:txBody>
          <a:bodyPr anchor="ctr"/>
          <a:lstStyle/>
          <a:p>
            <a:pPr>
              <a:lnSpc>
                <a:spcPct val="100000"/>
              </a:lnSpc>
            </a:pPr>
            <a:fld id="{92B18558-7335-41F2-98D3-82DF57E09826}" type="datetime1">
              <a:rPr lang="en-IN" sz="1000" b="0" strike="noStrike" spc="-1">
                <a:solidFill>
                  <a:srgbClr val="0D0D0D"/>
                </a:solidFill>
                <a:latin typeface="Tw Cen MT Condensed"/>
              </a:rPr>
              <a:t>01-05-2020</a:t>
            </a:fld>
            <a:endParaRPr lang="en-IN" sz="1000" b="0" strike="noStrike" spc="-1">
              <a:latin typeface="Times New Roman"/>
            </a:endParaRPr>
          </a:p>
        </p:txBody>
      </p:sp>
      <p:sp>
        <p:nvSpPr>
          <p:cNvPr id="5" name="PlaceHolder 6"/>
          <p:cNvSpPr>
            <a:spLocks noGrp="1"/>
          </p:cNvSpPr>
          <p:nvPr>
            <p:ph type="ftr"/>
          </p:nvPr>
        </p:nvSpPr>
        <p:spPr>
          <a:xfrm>
            <a:off x="4843080" y="6470640"/>
            <a:ext cx="5901120" cy="273960"/>
          </a:xfrm>
          <a:prstGeom prst="rect">
            <a:avLst/>
          </a:prstGeom>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6" name="PlaceHolder 7"/>
          <p:cNvSpPr>
            <a:spLocks noGrp="1"/>
          </p:cNvSpPr>
          <p:nvPr>
            <p:ph type="sldNum"/>
          </p:nvPr>
        </p:nvSpPr>
        <p:spPr>
          <a:xfrm>
            <a:off x="10837440" y="6470640"/>
            <a:ext cx="973440" cy="273960"/>
          </a:xfrm>
          <a:prstGeom prst="rect">
            <a:avLst/>
          </a:prstGeom>
        </p:spPr>
        <p:txBody>
          <a:bodyPr anchor="ctr"/>
          <a:lstStyle/>
          <a:p>
            <a:pPr>
              <a:lnSpc>
                <a:spcPct val="100000"/>
              </a:lnSpc>
            </a:pPr>
            <a:fld id="{190B0D89-5895-4A35-83C1-01376557DC96}" type="slidenum">
              <a:rPr lang="en-IN" sz="1000" b="0" strike="noStrike" spc="-1">
                <a:solidFill>
                  <a:srgbClr val="0D0D0D"/>
                </a:solidFill>
                <a:latin typeface="Tw Cen MT Condensed"/>
              </a:rPr>
              <a:t>‹#›</a:t>
            </a:fld>
            <a:endParaRPr lang="en-IN" sz="1000" b="0" strike="noStrike" spc="-1">
              <a:latin typeface="Times New Roman"/>
            </a:endParaRPr>
          </a:p>
        </p:txBody>
      </p:sp>
      <p:sp>
        <p:nvSpPr>
          <p:cNvPr id="7" name="Line 8"/>
          <p:cNvSpPr/>
          <p:nvPr/>
        </p:nvSpPr>
        <p:spPr>
          <a:xfrm flipV="1">
            <a:off x="8386560" y="5263920"/>
            <a:ext cx="360" cy="914400"/>
          </a:xfrm>
          <a:prstGeom prst="line">
            <a:avLst/>
          </a:prstGeom>
          <a:ln w="19080">
            <a:solidFill>
              <a:schemeClr val="accent1">
                <a:lumMod val="75000"/>
              </a:schemeClr>
            </a:solidFill>
            <a:round/>
          </a:ln>
        </p:spPr>
        <p:style>
          <a:lnRef idx="1">
            <a:schemeClr val="accent1"/>
          </a:lnRef>
          <a:fillRef idx="0">
            <a:schemeClr val="accent1"/>
          </a:fillRef>
          <a:effectRef idx="0">
            <a:schemeClr val="accent1"/>
          </a:effectRef>
          <a:fontRef idx="minor"/>
        </p:style>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200" b="0" strike="noStrike" spc="-1">
                <a:solidFill>
                  <a:srgbClr val="000000"/>
                </a:solidFill>
                <a:latin typeface="Tw Cen MT"/>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Tw Cen MT"/>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Tw Cen MT"/>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Tw Cen M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w Cen M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w Cen M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w Cen M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flipV="1">
            <a:off x="76176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46" name="PlaceHolder 2"/>
          <p:cNvSpPr>
            <a:spLocks noGrp="1"/>
          </p:cNvSpPr>
          <p:nvPr>
            <p:ph type="title"/>
          </p:nvPr>
        </p:nvSpPr>
        <p:spPr>
          <a:xfrm>
            <a:off x="1024200" y="585360"/>
            <a:ext cx="9719640" cy="1499400"/>
          </a:xfrm>
          <a:prstGeom prst="rect">
            <a:avLst/>
          </a:prstGeom>
        </p:spPr>
        <p:txBody>
          <a:bodyPr anchor="ctr"/>
          <a:lstStyle/>
          <a:p>
            <a:pPr>
              <a:lnSpc>
                <a:spcPct val="80000"/>
              </a:lnSpc>
            </a:pPr>
            <a:r>
              <a:rPr lang="en-US" sz="5000" b="0" strike="noStrike" cap="all" spc="97">
                <a:solidFill>
                  <a:srgbClr val="0D0D0D"/>
                </a:solidFill>
                <a:latin typeface="Tw Cen MT Condensed"/>
              </a:rPr>
              <a:t>Click to edit Master title style</a:t>
            </a:r>
            <a:endParaRPr lang="en-US" sz="5000" b="0" strike="noStrike" spc="-1">
              <a:solidFill>
                <a:srgbClr val="000000"/>
              </a:solidFill>
              <a:latin typeface="Tw Cen MT"/>
            </a:endParaRPr>
          </a:p>
        </p:txBody>
      </p:sp>
      <p:sp>
        <p:nvSpPr>
          <p:cNvPr id="47" name="PlaceHolder 3"/>
          <p:cNvSpPr>
            <a:spLocks noGrp="1"/>
          </p:cNvSpPr>
          <p:nvPr>
            <p:ph type="body"/>
          </p:nvPr>
        </p:nvSpPr>
        <p:spPr>
          <a:xfrm>
            <a:off x="1024200" y="2286000"/>
            <a:ext cx="9719640" cy="4023000"/>
          </a:xfrm>
          <a:prstGeom prst="rect">
            <a:avLst/>
          </a:prstGeom>
        </p:spPr>
        <p:txBody>
          <a:bodyPr lIns="45720" rIns="45720"/>
          <a:lstStyle/>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Click to edit Master text styles</a:t>
            </a:r>
          </a:p>
          <a:p>
            <a:pPr marL="265320" lvl="1" indent="-136800">
              <a:lnSpc>
                <a:spcPct val="90000"/>
              </a:lnSpc>
              <a:spcBef>
                <a:spcPts val="201"/>
              </a:spcBef>
              <a:spcAft>
                <a:spcPts val="400"/>
              </a:spcAft>
              <a:buClr>
                <a:srgbClr val="1CADE4"/>
              </a:buClr>
              <a:buFont typeface="Wingdings 3" charset="2"/>
              <a:buChar char=""/>
            </a:pPr>
            <a:r>
              <a:rPr lang="en-US" sz="1800" b="0" strike="noStrike" spc="-1">
                <a:solidFill>
                  <a:srgbClr val="000000"/>
                </a:solidFill>
                <a:latin typeface="Tw Cen MT"/>
              </a:rPr>
              <a:t>Second level</a:t>
            </a:r>
          </a:p>
          <a:p>
            <a:pPr marL="448200" lvl="2" indent="-136800">
              <a:lnSpc>
                <a:spcPct val="90000"/>
              </a:lnSpc>
              <a:spcBef>
                <a:spcPts val="201"/>
              </a:spcBef>
              <a:spcAft>
                <a:spcPts val="400"/>
              </a:spcAft>
              <a:buClr>
                <a:srgbClr val="1CADE4"/>
              </a:buClr>
              <a:buFont typeface="Wingdings 3" charset="2"/>
              <a:buChar char=""/>
            </a:pPr>
            <a:r>
              <a:rPr lang="en-US" sz="1400" b="0" strike="noStrike" spc="-1">
                <a:solidFill>
                  <a:srgbClr val="000000"/>
                </a:solidFill>
                <a:latin typeface="Tw Cen MT"/>
              </a:rPr>
              <a:t>Third level</a:t>
            </a:r>
          </a:p>
          <a:p>
            <a:pPr marL="594360" lvl="3" indent="-136800">
              <a:lnSpc>
                <a:spcPct val="90000"/>
              </a:lnSpc>
              <a:spcBef>
                <a:spcPts val="201"/>
              </a:spcBef>
              <a:spcAft>
                <a:spcPts val="400"/>
              </a:spcAft>
              <a:buClr>
                <a:srgbClr val="1CADE4"/>
              </a:buClr>
              <a:buFont typeface="Wingdings 3" charset="2"/>
              <a:buChar char=""/>
            </a:pPr>
            <a:r>
              <a:rPr lang="en-US" sz="1400" b="0" strike="noStrike" spc="-1">
                <a:solidFill>
                  <a:srgbClr val="000000"/>
                </a:solidFill>
                <a:latin typeface="Tw Cen MT"/>
              </a:rPr>
              <a:t>Fourth level</a:t>
            </a:r>
          </a:p>
          <a:p>
            <a:pPr marL="777240" lvl="4" indent="-136800">
              <a:lnSpc>
                <a:spcPct val="90000"/>
              </a:lnSpc>
              <a:spcBef>
                <a:spcPts val="201"/>
              </a:spcBef>
              <a:spcAft>
                <a:spcPts val="400"/>
              </a:spcAft>
              <a:buClr>
                <a:srgbClr val="1CADE4"/>
              </a:buClr>
              <a:buFont typeface="Wingdings 3" charset="2"/>
              <a:buChar char=""/>
            </a:pPr>
            <a:r>
              <a:rPr lang="en-US" sz="1400" b="0" strike="noStrike" spc="-1">
                <a:solidFill>
                  <a:srgbClr val="000000"/>
                </a:solidFill>
                <a:latin typeface="Tw Cen MT"/>
              </a:rPr>
              <a:t>Fifth level</a:t>
            </a:r>
          </a:p>
        </p:txBody>
      </p:sp>
      <p:sp>
        <p:nvSpPr>
          <p:cNvPr id="48" name="PlaceHolder 4"/>
          <p:cNvSpPr>
            <a:spLocks noGrp="1"/>
          </p:cNvSpPr>
          <p:nvPr>
            <p:ph type="dt"/>
          </p:nvPr>
        </p:nvSpPr>
        <p:spPr>
          <a:xfrm>
            <a:off x="1024200" y="6470640"/>
            <a:ext cx="2153880" cy="273960"/>
          </a:xfrm>
          <a:prstGeom prst="rect">
            <a:avLst/>
          </a:prstGeom>
        </p:spPr>
        <p:txBody>
          <a:bodyPr anchor="ctr"/>
          <a:lstStyle/>
          <a:p>
            <a:pPr>
              <a:lnSpc>
                <a:spcPct val="100000"/>
              </a:lnSpc>
            </a:pPr>
            <a:fld id="{E1557C0F-6F4A-4ECB-A0B1-5DED4B5DBAA5}" type="datetime1">
              <a:rPr lang="en-IN" sz="1000" b="0" strike="noStrike" spc="-1">
                <a:solidFill>
                  <a:srgbClr val="0D0D0D"/>
                </a:solidFill>
                <a:latin typeface="Tw Cen MT Condensed"/>
              </a:rPr>
              <a:t>01-05-2020</a:t>
            </a:fld>
            <a:endParaRPr lang="en-IN" sz="1000" b="0" strike="noStrike" spc="-1">
              <a:latin typeface="Times New Roman"/>
            </a:endParaRPr>
          </a:p>
        </p:txBody>
      </p:sp>
      <p:sp>
        <p:nvSpPr>
          <p:cNvPr id="49" name="PlaceHolder 5"/>
          <p:cNvSpPr>
            <a:spLocks noGrp="1"/>
          </p:cNvSpPr>
          <p:nvPr>
            <p:ph type="ftr"/>
          </p:nvPr>
        </p:nvSpPr>
        <p:spPr>
          <a:xfrm>
            <a:off x="4843080" y="6470640"/>
            <a:ext cx="5901120" cy="273960"/>
          </a:xfrm>
          <a:prstGeom prst="rect">
            <a:avLst/>
          </a:prstGeom>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50" name="PlaceHolder 6"/>
          <p:cNvSpPr>
            <a:spLocks noGrp="1"/>
          </p:cNvSpPr>
          <p:nvPr>
            <p:ph type="sldNum"/>
          </p:nvPr>
        </p:nvSpPr>
        <p:spPr>
          <a:xfrm>
            <a:off x="10837440" y="6470640"/>
            <a:ext cx="973440" cy="273960"/>
          </a:xfrm>
          <a:prstGeom prst="rect">
            <a:avLst/>
          </a:prstGeom>
        </p:spPr>
        <p:txBody>
          <a:bodyPr anchor="ctr"/>
          <a:lstStyle/>
          <a:p>
            <a:pPr>
              <a:lnSpc>
                <a:spcPct val="100000"/>
              </a:lnSpc>
            </a:pPr>
            <a:fld id="{216E3252-32AD-43F4-9FF8-00A2E1FB0C20}" type="slidenum">
              <a:rPr lang="en-IN" sz="1000" b="0" strike="noStrike" spc="-1">
                <a:solidFill>
                  <a:srgbClr val="0D0D0D"/>
                </a:solidFill>
                <a:latin typeface="Tw Cen MT Condensed"/>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myleott.com/op-spam.html"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onlinelibrary.wiley.com/action/doSearch?ContribAuthorStored=Traore%2C+Issa" TargetMode="External"/><Relationship Id="rId7" Type="http://schemas.openxmlformats.org/officeDocument/2006/relationships/hyperlink" Target="https://www.aclweb.org/anthology/people/j/jeffrey-t-hancock/" TargetMode="External"/><Relationship Id="rId2" Type="http://schemas.openxmlformats.org/officeDocument/2006/relationships/hyperlink" Target="https://onlinelibrary.wiley.com/action/doSearch?ContribAuthorStored=Ahmed%2C+Hadeer" TargetMode="External"/><Relationship Id="rId1" Type="http://schemas.openxmlformats.org/officeDocument/2006/relationships/slideLayout" Target="../slideLayouts/slideLayout13.xml"/><Relationship Id="rId6" Type="http://schemas.openxmlformats.org/officeDocument/2006/relationships/hyperlink" Target="https://www.aclweb.org/anthology/people/c/claire-cardie/" TargetMode="External"/><Relationship Id="rId5" Type="http://schemas.openxmlformats.org/officeDocument/2006/relationships/hyperlink" Target="https://www.aclweb.org/anthology/people/y/yejin-choi/" TargetMode="External"/><Relationship Id="rId4" Type="http://schemas.openxmlformats.org/officeDocument/2006/relationships/hyperlink" Target="https://www.aclweb.org/anthology/people/m/myle-ot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457200" y="4960080"/>
            <a:ext cx="7772040" cy="1462680"/>
          </a:xfrm>
          <a:prstGeom prst="rect">
            <a:avLst/>
          </a:prstGeom>
          <a:noFill/>
          <a:ln>
            <a:noFill/>
          </a:ln>
        </p:spPr>
        <p:txBody>
          <a:bodyPr anchor="ctr">
            <a:normAutofit/>
          </a:bodyPr>
          <a:lstStyle/>
          <a:p>
            <a:pPr algn="r">
              <a:lnSpc>
                <a:spcPct val="80000"/>
              </a:lnSpc>
            </a:pPr>
            <a:r>
              <a:rPr lang="en-US" sz="5000" b="0" strike="noStrike" cap="all" spc="199">
                <a:solidFill>
                  <a:srgbClr val="0D0D0D"/>
                </a:solidFill>
                <a:latin typeface="Tw Cen MT Condensed"/>
              </a:rPr>
              <a:t>FAKE REVIEW DETECTION USING SENTIMENT ANALYSIS </a:t>
            </a:r>
            <a:br/>
            <a:endParaRPr lang="en-US" sz="5000" b="0" strike="noStrike" spc="-1">
              <a:solidFill>
                <a:srgbClr val="000000"/>
              </a:solidFill>
              <a:latin typeface="Tw Cen MT"/>
            </a:endParaRPr>
          </a:p>
        </p:txBody>
      </p:sp>
      <p:sp>
        <p:nvSpPr>
          <p:cNvPr id="94" name="TextShape 2"/>
          <p:cNvSpPr txBox="1"/>
          <p:nvPr/>
        </p:nvSpPr>
        <p:spPr>
          <a:xfrm>
            <a:off x="8610480" y="4960080"/>
            <a:ext cx="3200040" cy="1462680"/>
          </a:xfrm>
          <a:prstGeom prst="rect">
            <a:avLst/>
          </a:prstGeom>
          <a:noFill/>
          <a:ln>
            <a:noFill/>
          </a:ln>
        </p:spPr>
        <p:txBody>
          <a:bodyPr anchor="ctr">
            <a:normAutofit/>
          </a:bodyPr>
          <a:lstStyle/>
          <a:p>
            <a:pPr>
              <a:lnSpc>
                <a:spcPct val="100000"/>
              </a:lnSpc>
              <a:spcAft>
                <a:spcPts val="201"/>
              </a:spcAft>
            </a:pPr>
            <a:r>
              <a:rPr lang="en-IN" sz="1800" b="0" strike="noStrike" spc="-1">
                <a:solidFill>
                  <a:srgbClr val="0D0D0D"/>
                </a:solidFill>
                <a:latin typeface="Tw Cen MT"/>
              </a:rPr>
              <a:t>Anantharam RU PES1201700088</a:t>
            </a:r>
            <a:endParaRPr lang="en-IN" sz="1800" b="0" strike="noStrike" spc="-1">
              <a:latin typeface="Arial"/>
            </a:endParaRPr>
          </a:p>
          <a:p>
            <a:pPr>
              <a:lnSpc>
                <a:spcPct val="100000"/>
              </a:lnSpc>
              <a:spcAft>
                <a:spcPts val="201"/>
              </a:spcAft>
            </a:pPr>
            <a:r>
              <a:rPr lang="en-IN" sz="1800" b="0" strike="noStrike" spc="-1">
                <a:solidFill>
                  <a:srgbClr val="0D0D0D"/>
                </a:solidFill>
                <a:latin typeface="Tw Cen MT"/>
              </a:rPr>
              <a:t>Kirthika Gurumurthy</a:t>
            </a:r>
            <a:endParaRPr lang="en-IN" sz="1800" b="0" strike="noStrike" spc="-1">
              <a:latin typeface="Arial"/>
            </a:endParaRPr>
          </a:p>
          <a:p>
            <a:pPr>
              <a:lnSpc>
                <a:spcPct val="100000"/>
              </a:lnSpc>
              <a:spcAft>
                <a:spcPts val="201"/>
              </a:spcAft>
            </a:pPr>
            <a:r>
              <a:rPr lang="en-IN" sz="1800" b="0" strike="noStrike" spc="-1">
                <a:solidFill>
                  <a:srgbClr val="0D0D0D"/>
                </a:solidFill>
                <a:latin typeface="Tw Cen MT"/>
              </a:rPr>
              <a:t>PES1201700230</a:t>
            </a:r>
            <a:endParaRPr lang="en-IN" sz="1800" b="0" strike="noStrike" spc="-1">
              <a:latin typeface="Arial"/>
            </a:endParaRPr>
          </a:p>
          <a:p>
            <a:pPr>
              <a:lnSpc>
                <a:spcPct val="100000"/>
              </a:lnSpc>
              <a:spcAft>
                <a:spcPts val="201"/>
              </a:spcAft>
            </a:pPr>
            <a:r>
              <a:rPr lang="en-IN" sz="1800" b="0" strike="noStrike" spc="-1">
                <a:solidFill>
                  <a:srgbClr val="0D0D0D"/>
                </a:solidFill>
                <a:latin typeface="Tw Cen MT"/>
              </a:rPr>
              <a:t>UE17CS333  project submission</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944280" y="11304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Quantity of work - High level block diagram  of our implementation </a:t>
            </a:r>
            <a:endParaRPr lang="en-US" sz="5000" b="0" strike="noStrike" spc="-1">
              <a:solidFill>
                <a:srgbClr val="000000"/>
              </a:solidFill>
              <a:latin typeface="Tw Cen MT"/>
            </a:endParaRPr>
          </a:p>
        </p:txBody>
      </p:sp>
      <p:sp>
        <p:nvSpPr>
          <p:cNvPr id="129"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30" name="TextShape 3"/>
          <p:cNvSpPr txBox="1"/>
          <p:nvPr/>
        </p:nvSpPr>
        <p:spPr>
          <a:xfrm>
            <a:off x="10837440" y="6470640"/>
            <a:ext cx="973440" cy="273960"/>
          </a:xfrm>
          <a:prstGeom prst="rect">
            <a:avLst/>
          </a:prstGeom>
          <a:noFill/>
          <a:ln>
            <a:noFill/>
          </a:ln>
        </p:spPr>
        <p:txBody>
          <a:bodyPr anchor="ctr"/>
          <a:lstStyle/>
          <a:p>
            <a:pPr>
              <a:lnSpc>
                <a:spcPct val="100000"/>
              </a:lnSpc>
            </a:pPr>
            <a:fld id="{5C858298-6942-4D08-89FC-D23297F280A5}" type="slidenum">
              <a:rPr lang="en-IN" sz="1000" b="0" strike="noStrike" spc="-1">
                <a:solidFill>
                  <a:srgbClr val="0D0D0D"/>
                </a:solidFill>
                <a:latin typeface="Tw Cen MT Condensed"/>
              </a:rPr>
              <a:t>10</a:t>
            </a:fld>
            <a:endParaRPr lang="en-IN" sz="1000" b="0" strike="noStrike" spc="-1">
              <a:latin typeface="Times New Roman"/>
            </a:endParaRPr>
          </a:p>
        </p:txBody>
      </p:sp>
      <p:pic>
        <p:nvPicPr>
          <p:cNvPr id="131" name="Picture 2"/>
          <p:cNvPicPr/>
          <p:nvPr/>
        </p:nvPicPr>
        <p:blipFill>
          <a:blip r:embed="rId2"/>
          <a:stretch/>
        </p:blipFill>
        <p:spPr>
          <a:xfrm>
            <a:off x="1133640" y="1771560"/>
            <a:ext cx="8420760" cy="3641040"/>
          </a:xfrm>
          <a:prstGeom prst="rect">
            <a:avLst/>
          </a:prstGeom>
          <a:ln>
            <a:noFill/>
          </a:ln>
        </p:spPr>
      </p:pic>
      <p:sp>
        <p:nvSpPr>
          <p:cNvPr id="132" name="CustomShape 4"/>
          <p:cNvSpPr/>
          <p:nvPr/>
        </p:nvSpPr>
        <p:spPr>
          <a:xfrm>
            <a:off x="944280" y="5645520"/>
            <a:ext cx="78282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Tw Cen MT"/>
              </a:rPr>
              <a:t>Flowchart of implementation for supervised learning approach</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24200" y="142920"/>
            <a:ext cx="9720000" cy="749520"/>
          </a:xfrm>
          <a:prstGeom prst="rect">
            <a:avLst/>
          </a:prstGeom>
          <a:noFill/>
          <a:ln>
            <a:noFill/>
          </a:ln>
        </p:spPr>
        <p:txBody>
          <a:bodyPr anchor="ctr">
            <a:normAutofit/>
          </a:bodyPr>
          <a:lstStyle/>
          <a:p>
            <a:pPr>
              <a:lnSpc>
                <a:spcPct val="80000"/>
              </a:lnSpc>
            </a:pPr>
            <a:r>
              <a:rPr lang="en-US" sz="4400" b="0" strike="noStrike" cap="all" spc="97">
                <a:solidFill>
                  <a:srgbClr val="0D0D0D"/>
                </a:solidFill>
                <a:latin typeface="Tw Cen MT Condensed"/>
              </a:rPr>
              <a:t>Quantity of work – the main code modules </a:t>
            </a:r>
            <a:endParaRPr lang="en-US" sz="4400" b="0" strike="noStrike" spc="-1">
              <a:solidFill>
                <a:srgbClr val="000000"/>
              </a:solidFill>
              <a:latin typeface="Tw Cen MT"/>
            </a:endParaRPr>
          </a:p>
        </p:txBody>
      </p:sp>
      <p:sp>
        <p:nvSpPr>
          <p:cNvPr id="134"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35" name="TextShape 3"/>
          <p:cNvSpPr txBox="1"/>
          <p:nvPr/>
        </p:nvSpPr>
        <p:spPr>
          <a:xfrm>
            <a:off x="10837440" y="6470640"/>
            <a:ext cx="973440" cy="273960"/>
          </a:xfrm>
          <a:prstGeom prst="rect">
            <a:avLst/>
          </a:prstGeom>
          <a:noFill/>
          <a:ln>
            <a:noFill/>
          </a:ln>
        </p:spPr>
        <p:txBody>
          <a:bodyPr anchor="ctr"/>
          <a:lstStyle/>
          <a:p>
            <a:pPr>
              <a:lnSpc>
                <a:spcPct val="100000"/>
              </a:lnSpc>
            </a:pPr>
            <a:fld id="{BDD367C8-1D00-43E2-925C-3F12632CB600}" type="slidenum">
              <a:rPr lang="en-IN" sz="1000" b="0" strike="noStrike" spc="-1">
                <a:solidFill>
                  <a:srgbClr val="0D0D0D"/>
                </a:solidFill>
                <a:latin typeface="Tw Cen MT Condensed"/>
              </a:rPr>
              <a:t>11</a:t>
            </a:fld>
            <a:endParaRPr lang="en-IN" sz="1000" b="0" strike="noStrike" spc="-1">
              <a:latin typeface="Times New Roman"/>
            </a:endParaRPr>
          </a:p>
        </p:txBody>
      </p:sp>
      <p:graphicFrame>
        <p:nvGraphicFramePr>
          <p:cNvPr id="136" name="Table 4"/>
          <p:cNvGraphicFramePr/>
          <p:nvPr/>
        </p:nvGraphicFramePr>
        <p:xfrm>
          <a:off x="1058040" y="1005840"/>
          <a:ext cx="9779040" cy="5670360"/>
        </p:xfrm>
        <a:graphic>
          <a:graphicData uri="http://schemas.openxmlformats.org/drawingml/2006/table">
            <a:tbl>
              <a:tblPr/>
              <a:tblGrid>
                <a:gridCol w="978120">
                  <a:extLst>
                    <a:ext uri="{9D8B030D-6E8A-4147-A177-3AD203B41FA5}">
                      <a16:colId xmlns:a16="http://schemas.microsoft.com/office/drawing/2014/main" val="20000"/>
                    </a:ext>
                  </a:extLst>
                </a:gridCol>
                <a:gridCol w="4297320">
                  <a:extLst>
                    <a:ext uri="{9D8B030D-6E8A-4147-A177-3AD203B41FA5}">
                      <a16:colId xmlns:a16="http://schemas.microsoft.com/office/drawing/2014/main" val="20001"/>
                    </a:ext>
                  </a:extLst>
                </a:gridCol>
                <a:gridCol w="1209240">
                  <a:extLst>
                    <a:ext uri="{9D8B030D-6E8A-4147-A177-3AD203B41FA5}">
                      <a16:colId xmlns:a16="http://schemas.microsoft.com/office/drawing/2014/main" val="20002"/>
                    </a:ext>
                  </a:extLst>
                </a:gridCol>
                <a:gridCol w="3294360">
                  <a:extLst>
                    <a:ext uri="{9D8B030D-6E8A-4147-A177-3AD203B41FA5}">
                      <a16:colId xmlns:a16="http://schemas.microsoft.com/office/drawing/2014/main" val="20003"/>
                    </a:ext>
                  </a:extLst>
                </a:gridCol>
              </a:tblGrid>
              <a:tr h="1153080">
                <a:tc>
                  <a:txBody>
                    <a:bodyPr/>
                    <a:lstStyle/>
                    <a:p>
                      <a:pPr>
                        <a:lnSpc>
                          <a:spcPct val="100000"/>
                        </a:lnSpc>
                      </a:pPr>
                      <a:r>
                        <a:rPr lang="en-IN" sz="1800" b="1" strike="noStrike" spc="-1">
                          <a:solidFill>
                            <a:srgbClr val="FFFFFF"/>
                          </a:solidFill>
                          <a:latin typeface="Tw Cen MT"/>
                        </a:rPr>
                        <a:t>Serial no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Code module  description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Status (% complete)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What it does ?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extLst>
                  <a:ext uri="{0D108BD9-81ED-4DB2-BD59-A6C34878D82A}">
                    <a16:rowId xmlns:a16="http://schemas.microsoft.com/office/drawing/2014/main" val="10000"/>
                  </a:ext>
                </a:extLst>
              </a:tr>
              <a:tr h="1153080">
                <a:tc>
                  <a:txBody>
                    <a:bodyPr/>
                    <a:lstStyle/>
                    <a:p>
                      <a:pPr>
                        <a:lnSpc>
                          <a:spcPct val="100000"/>
                        </a:lnSpc>
                      </a:pPr>
                      <a:r>
                        <a:rPr lang="en-IN" sz="1800" b="0" strike="noStrike" spc="-1">
                          <a:solidFill>
                            <a:srgbClr val="000000"/>
                          </a:solidFill>
                          <a:latin typeface="Tw Cen MT"/>
                        </a:rPr>
                        <a:t>1</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Naive Bayes (from scratch)</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100 %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Takes feature vectors for training and is used for classification as truthful/deceptive.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extLst>
                  <a:ext uri="{0D108BD9-81ED-4DB2-BD59-A6C34878D82A}">
                    <a16:rowId xmlns:a16="http://schemas.microsoft.com/office/drawing/2014/main" val="10001"/>
                  </a:ext>
                </a:extLst>
              </a:tr>
              <a:tr h="1418400">
                <a:tc>
                  <a:txBody>
                    <a:bodyPr/>
                    <a:lstStyle/>
                    <a:p>
                      <a:pPr>
                        <a:lnSpc>
                          <a:spcPct val="100000"/>
                        </a:lnSpc>
                      </a:pPr>
                      <a:r>
                        <a:rPr lang="en-IN" sz="1800" b="0" strike="noStrike" spc="-1">
                          <a:solidFill>
                            <a:srgbClr val="000000"/>
                          </a:solidFill>
                          <a:latin typeface="Tw Cen MT"/>
                        </a:rPr>
                        <a:t>2</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SVM,Decision Tree,Random Forest,LSTM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100 %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Takes feature vectors for training and is used for classification as truthful/deceptive.</a:t>
                      </a:r>
                      <a:endParaRPr lang="en-IN" sz="1800" b="0" strike="noStrike" spc="-1">
                        <a:latin typeface="Arial"/>
                      </a:endParaRPr>
                    </a:p>
                    <a:p>
                      <a:pPr>
                        <a:lnSpc>
                          <a:spcPct val="100000"/>
                        </a:lnSpc>
                      </a:pP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extLst>
                  <a:ext uri="{0D108BD9-81ED-4DB2-BD59-A6C34878D82A}">
                    <a16:rowId xmlns:a16="http://schemas.microsoft.com/office/drawing/2014/main" val="10002"/>
                  </a:ext>
                </a:extLst>
              </a:tr>
              <a:tr h="1153080">
                <a:tc>
                  <a:txBody>
                    <a:bodyPr/>
                    <a:lstStyle/>
                    <a:p>
                      <a:pPr>
                        <a:lnSpc>
                          <a:spcPct val="100000"/>
                        </a:lnSpc>
                      </a:pPr>
                      <a:r>
                        <a:rPr lang="en-IN" sz="1800" b="0" strike="noStrike" spc="-1">
                          <a:solidFill>
                            <a:srgbClr val="000000"/>
                          </a:solidFill>
                          <a:latin typeface="Tw Cen MT"/>
                        </a:rPr>
                        <a:t>3</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ANN(from scratch)</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100 %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Trained the neural network and used the model to classify fake/truthful reviews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3"/>
                  </a:ext>
                </a:extLst>
              </a:tr>
              <a:tr h="887760">
                <a:tc>
                  <a:txBody>
                    <a:bodyPr/>
                    <a:lstStyle/>
                    <a:p>
                      <a:pPr>
                        <a:lnSpc>
                          <a:spcPct val="100000"/>
                        </a:lnSpc>
                      </a:pPr>
                      <a:r>
                        <a:rPr lang="en-IN" sz="1800" b="0" strike="noStrike" spc="-1">
                          <a:solidFill>
                            <a:srgbClr val="000000"/>
                          </a:solidFill>
                          <a:latin typeface="Tw Cen MT"/>
                        </a:rPr>
                        <a:t>4</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K-means (from scratch)</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100 %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Uses fake vocabulary as the main feature to classify reviews.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extLst>
                  <a:ext uri="{0D108BD9-81ED-4DB2-BD59-A6C34878D82A}">
                    <a16:rowId xmlns:a16="http://schemas.microsoft.com/office/drawing/2014/main" val="10004"/>
                  </a:ext>
                </a:extLst>
              </a:tr>
              <a:tr h="1418400">
                <a:tc>
                  <a:txBody>
                    <a:bodyPr/>
                    <a:lstStyle/>
                    <a:p>
                      <a:pPr>
                        <a:lnSpc>
                          <a:spcPct val="100000"/>
                        </a:lnSpc>
                      </a:pPr>
                      <a:r>
                        <a:rPr lang="en-IN" sz="1800" b="0" strike="noStrike" spc="-1">
                          <a:solidFill>
                            <a:srgbClr val="000000"/>
                          </a:solidFill>
                          <a:latin typeface="Tw Cen MT"/>
                        </a:rPr>
                        <a:t>5</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Dictionary based method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100 %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Uses an iterative method to add words to a sentiment list for a lexical based classification of reviews.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5"/>
                  </a:ext>
                </a:extLst>
              </a:tr>
              <a:tr h="42876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91000" y="1767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Quality of work – Milestones that are done and working</a:t>
            </a:r>
            <a:endParaRPr lang="en-US" sz="5000" b="0" strike="noStrike" spc="-1">
              <a:solidFill>
                <a:srgbClr val="000000"/>
              </a:solidFill>
              <a:latin typeface="Tw Cen MT"/>
            </a:endParaRPr>
          </a:p>
        </p:txBody>
      </p:sp>
      <p:sp>
        <p:nvSpPr>
          <p:cNvPr id="138"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39" name="TextShape 3"/>
          <p:cNvSpPr txBox="1"/>
          <p:nvPr/>
        </p:nvSpPr>
        <p:spPr>
          <a:xfrm>
            <a:off x="10837440" y="6470640"/>
            <a:ext cx="973440" cy="273960"/>
          </a:xfrm>
          <a:prstGeom prst="rect">
            <a:avLst/>
          </a:prstGeom>
          <a:noFill/>
          <a:ln>
            <a:noFill/>
          </a:ln>
        </p:spPr>
        <p:txBody>
          <a:bodyPr anchor="ctr"/>
          <a:lstStyle/>
          <a:p>
            <a:pPr>
              <a:lnSpc>
                <a:spcPct val="100000"/>
              </a:lnSpc>
            </a:pPr>
            <a:fld id="{EF053F2B-345B-4647-B137-D1FD147538CC}" type="slidenum">
              <a:rPr lang="en-IN" sz="1000" b="0" strike="noStrike" spc="-1">
                <a:solidFill>
                  <a:srgbClr val="0D0D0D"/>
                </a:solidFill>
                <a:latin typeface="Tw Cen MT Condensed"/>
              </a:rPr>
              <a:t>12</a:t>
            </a:fld>
            <a:endParaRPr lang="en-IN" sz="1000" b="0" strike="noStrike" spc="-1">
              <a:latin typeface="Times New Roman"/>
            </a:endParaRPr>
          </a:p>
        </p:txBody>
      </p:sp>
      <p:pic>
        <p:nvPicPr>
          <p:cNvPr id="140" name="Picture 7"/>
          <p:cNvPicPr/>
          <p:nvPr/>
        </p:nvPicPr>
        <p:blipFill>
          <a:blip r:embed="rId2"/>
          <a:stretch/>
        </p:blipFill>
        <p:spPr>
          <a:xfrm>
            <a:off x="957240" y="1676520"/>
            <a:ext cx="9879840" cy="4440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Results Obtained</a:t>
            </a:r>
            <a:endParaRPr lang="en-US" sz="5000" b="0" strike="noStrike" spc="-1">
              <a:solidFill>
                <a:srgbClr val="000000"/>
              </a:solidFill>
              <a:latin typeface="Tw Cen MT"/>
            </a:endParaRPr>
          </a:p>
        </p:txBody>
      </p:sp>
      <p:sp>
        <p:nvSpPr>
          <p:cNvPr id="142"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43" name="TextShape 3"/>
          <p:cNvSpPr txBox="1"/>
          <p:nvPr/>
        </p:nvSpPr>
        <p:spPr>
          <a:xfrm>
            <a:off x="10837440" y="6470640"/>
            <a:ext cx="973440" cy="273960"/>
          </a:xfrm>
          <a:prstGeom prst="rect">
            <a:avLst/>
          </a:prstGeom>
          <a:noFill/>
          <a:ln>
            <a:noFill/>
          </a:ln>
        </p:spPr>
        <p:txBody>
          <a:bodyPr anchor="ctr"/>
          <a:lstStyle/>
          <a:p>
            <a:pPr>
              <a:lnSpc>
                <a:spcPct val="100000"/>
              </a:lnSpc>
            </a:pPr>
            <a:fld id="{E6A9F06A-5C0F-477D-8589-4095EDF1CD22}" type="slidenum">
              <a:rPr lang="en-IN" sz="1000" b="0" strike="noStrike" spc="-1">
                <a:solidFill>
                  <a:srgbClr val="0D0D0D"/>
                </a:solidFill>
                <a:latin typeface="Tw Cen MT Condensed"/>
              </a:rPr>
              <a:t>13</a:t>
            </a:fld>
            <a:endParaRPr lang="en-IN" sz="1000" b="0" strike="noStrike" spc="-1">
              <a:latin typeface="Times New Roman"/>
            </a:endParaRPr>
          </a:p>
        </p:txBody>
      </p:sp>
      <p:graphicFrame>
        <p:nvGraphicFramePr>
          <p:cNvPr id="144" name="Table 4"/>
          <p:cNvGraphicFramePr/>
          <p:nvPr>
            <p:extLst>
              <p:ext uri="{D42A27DB-BD31-4B8C-83A1-F6EECF244321}">
                <p14:modId xmlns:p14="http://schemas.microsoft.com/office/powerpoint/2010/main" val="806688593"/>
              </p:ext>
            </p:extLst>
          </p:nvPr>
        </p:nvGraphicFramePr>
        <p:xfrm>
          <a:off x="1024200" y="1965960"/>
          <a:ext cx="8985600" cy="4327560"/>
        </p:xfrm>
        <a:graphic>
          <a:graphicData uri="http://schemas.openxmlformats.org/drawingml/2006/table">
            <a:tbl>
              <a:tblPr/>
              <a:tblGrid>
                <a:gridCol w="2487600">
                  <a:extLst>
                    <a:ext uri="{9D8B030D-6E8A-4147-A177-3AD203B41FA5}">
                      <a16:colId xmlns:a16="http://schemas.microsoft.com/office/drawing/2014/main" val="20000"/>
                    </a:ext>
                  </a:extLst>
                </a:gridCol>
                <a:gridCol w="1897200">
                  <a:extLst>
                    <a:ext uri="{9D8B030D-6E8A-4147-A177-3AD203B41FA5}">
                      <a16:colId xmlns:a16="http://schemas.microsoft.com/office/drawing/2014/main" val="20001"/>
                    </a:ext>
                  </a:extLst>
                </a:gridCol>
                <a:gridCol w="1524960">
                  <a:extLst>
                    <a:ext uri="{9D8B030D-6E8A-4147-A177-3AD203B41FA5}">
                      <a16:colId xmlns:a16="http://schemas.microsoft.com/office/drawing/2014/main" val="20002"/>
                    </a:ext>
                  </a:extLst>
                </a:gridCol>
                <a:gridCol w="1537560">
                  <a:extLst>
                    <a:ext uri="{9D8B030D-6E8A-4147-A177-3AD203B41FA5}">
                      <a16:colId xmlns:a16="http://schemas.microsoft.com/office/drawing/2014/main" val="20003"/>
                    </a:ext>
                  </a:extLst>
                </a:gridCol>
                <a:gridCol w="1538280">
                  <a:extLst>
                    <a:ext uri="{9D8B030D-6E8A-4147-A177-3AD203B41FA5}">
                      <a16:colId xmlns:a16="http://schemas.microsoft.com/office/drawing/2014/main" val="20004"/>
                    </a:ext>
                  </a:extLst>
                </a:gridCol>
              </a:tblGrid>
              <a:tr h="392400">
                <a:tc>
                  <a:txBody>
                    <a:bodyPr/>
                    <a:lstStyle/>
                    <a:p>
                      <a:pPr>
                        <a:lnSpc>
                          <a:spcPct val="100000"/>
                        </a:lnSpc>
                      </a:pPr>
                      <a:r>
                        <a:rPr lang="en-IN" sz="1800" b="0" strike="noStrike" spc="-1">
                          <a:solidFill>
                            <a:srgbClr val="222222"/>
                          </a:solidFill>
                          <a:latin typeface="Tw Cen MT"/>
                        </a:rPr>
                        <a:t>TECHNIQUE</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CLASSIFIER</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ACCURACY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PRECISION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RECALL</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92400">
                <a:tc rowSpan="6">
                  <a:txBody>
                    <a:bodyPr/>
                    <a:lstStyle/>
                    <a:p>
                      <a:pPr>
                        <a:lnSpc>
                          <a:spcPct val="100000"/>
                        </a:lnSpc>
                      </a:pPr>
                      <a:r>
                        <a:rPr lang="en-IN" sz="1800" b="0" strike="noStrike" spc="-1">
                          <a:solidFill>
                            <a:srgbClr val="222222"/>
                          </a:solidFill>
                          <a:latin typeface="Tw Cen MT"/>
                        </a:rPr>
                        <a:t>SUPERVISED LEARNING</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Naive Bayes</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85.416 %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84 %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84.75%</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92400">
                <a:tc vMerge="1">
                  <a:txBody>
                    <a:bodyPr/>
                    <a:lstStyle/>
                    <a:p>
                      <a:endParaRPr lang="en-US"/>
                    </a:p>
                  </a:txBody>
                  <a:tcPr>
                    <a:solidFill>
                      <a:srgbClr val="729FCF"/>
                    </a:solidFill>
                  </a:tcPr>
                </a:tc>
                <a:tc>
                  <a:txBody>
                    <a:bodyPr/>
                    <a:lstStyle/>
                    <a:p>
                      <a:pPr>
                        <a:lnSpc>
                          <a:spcPct val="100000"/>
                        </a:lnSpc>
                      </a:pPr>
                      <a:r>
                        <a:rPr lang="en-IN" sz="1800" b="0" strike="noStrike" spc="-1">
                          <a:solidFill>
                            <a:srgbClr val="222222"/>
                          </a:solidFill>
                          <a:latin typeface="Tw Cen MT"/>
                        </a:rPr>
                        <a:t>SVM</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88.75 %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90 %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88 %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92400">
                <a:tc vMerge="1">
                  <a:txBody>
                    <a:bodyPr/>
                    <a:lstStyle/>
                    <a:p>
                      <a:endParaRPr lang="en-US"/>
                    </a:p>
                  </a:txBody>
                  <a:tcPr>
                    <a:solidFill>
                      <a:srgbClr val="729FCF"/>
                    </a:solidFill>
                  </a:tcPr>
                </a:tc>
                <a:tc>
                  <a:txBody>
                    <a:bodyPr/>
                    <a:lstStyle/>
                    <a:p>
                      <a:pPr>
                        <a:lnSpc>
                          <a:spcPct val="100000"/>
                        </a:lnSpc>
                      </a:pPr>
                      <a:r>
                        <a:rPr lang="en-IN" sz="1800" b="0" strike="noStrike" spc="-1">
                          <a:solidFill>
                            <a:srgbClr val="222222"/>
                          </a:solidFill>
                          <a:latin typeface="Tw Cen MT"/>
                        </a:rPr>
                        <a:t>Decision Tree</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71.25 %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75 %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66 %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92400">
                <a:tc vMerge="1">
                  <a:txBody>
                    <a:bodyPr/>
                    <a:lstStyle/>
                    <a:p>
                      <a:endParaRPr lang="en-US"/>
                    </a:p>
                  </a:txBody>
                  <a:tcPr>
                    <a:solidFill>
                      <a:srgbClr val="729FCF"/>
                    </a:solidFill>
                  </a:tcPr>
                </a:tc>
                <a:tc>
                  <a:txBody>
                    <a:bodyPr/>
                    <a:lstStyle/>
                    <a:p>
                      <a:pPr>
                        <a:lnSpc>
                          <a:spcPct val="100000"/>
                        </a:lnSpc>
                      </a:pPr>
                      <a:r>
                        <a:rPr lang="en-IN" sz="1800" b="0" strike="noStrike" spc="-1">
                          <a:solidFill>
                            <a:srgbClr val="222222"/>
                          </a:solidFill>
                          <a:latin typeface="Tw Cen MT"/>
                        </a:rPr>
                        <a:t>Random Forest</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84.375 %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86 %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84 %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392400">
                <a:tc vMerge="1">
                  <a:txBody>
                    <a:bodyPr/>
                    <a:lstStyle/>
                    <a:p>
                      <a:endParaRPr lang="en-US"/>
                    </a:p>
                  </a:txBody>
                  <a:tcPr>
                    <a:solidFill>
                      <a:srgbClr val="729FCF"/>
                    </a:solidFill>
                  </a:tcPr>
                </a:tc>
                <a:tc>
                  <a:txBody>
                    <a:bodyPr/>
                    <a:lstStyle/>
                    <a:p>
                      <a:pPr>
                        <a:lnSpc>
                          <a:spcPct val="100000"/>
                        </a:lnSpc>
                      </a:pPr>
                      <a:r>
                        <a:rPr lang="en-IN" sz="1800" b="0" strike="noStrike" spc="-1">
                          <a:solidFill>
                            <a:srgbClr val="222222"/>
                          </a:solidFill>
                          <a:latin typeface="Tw Cen MT"/>
                        </a:rPr>
                        <a:t>LSTM</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86.25 %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85 %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90 %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657720">
                <a:tc vMerge="1">
                  <a:txBody>
                    <a:bodyPr/>
                    <a:lstStyle/>
                    <a:p>
                      <a:endParaRPr lang="en-US"/>
                    </a:p>
                  </a:txBody>
                  <a:tcPr>
                    <a:solidFill>
                      <a:srgbClr val="729FCF"/>
                    </a:solidFill>
                  </a:tcPr>
                </a:tc>
                <a:tc>
                  <a:txBody>
                    <a:bodyPr/>
                    <a:lstStyle/>
                    <a:p>
                      <a:pPr>
                        <a:lnSpc>
                          <a:spcPct val="100000"/>
                        </a:lnSpc>
                      </a:pPr>
                      <a:r>
                        <a:rPr lang="en-IN" sz="1800" b="0" strike="noStrike" spc="-1">
                          <a:solidFill>
                            <a:srgbClr val="222222"/>
                          </a:solidFill>
                          <a:latin typeface="Tw Cen MT"/>
                        </a:rPr>
                        <a:t>ANN</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w Cen MT"/>
                        </a:rPr>
                        <a:t>87.58%</a:t>
                      </a:r>
                      <a:b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w Cen MT"/>
                        </a:rPr>
                        <a:t>87.72 %</a:t>
                      </a:r>
                      <a:b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w Cen MT"/>
                        </a:rPr>
                        <a:t>88.75</a:t>
                      </a:r>
                      <a:b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657720">
                <a:tc>
                  <a:txBody>
                    <a:bodyPr/>
                    <a:lstStyle/>
                    <a:p>
                      <a:pPr>
                        <a:lnSpc>
                          <a:spcPct val="100000"/>
                        </a:lnSpc>
                      </a:pPr>
                      <a:r>
                        <a:rPr lang="en-IN" sz="1800" b="0" strike="noStrike" spc="-1">
                          <a:solidFill>
                            <a:srgbClr val="222222"/>
                          </a:solidFill>
                          <a:latin typeface="Tw Cen MT"/>
                        </a:rPr>
                        <a:t>UNSUPERVISED LEARNING</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k-means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222222"/>
                          </a:solidFill>
                          <a:latin typeface="Tw Cen MT"/>
                        </a:rPr>
                        <a:t>64.79 %</a:t>
                      </a:r>
                      <a:endParaRPr lang="en-IN" sz="1800" b="0" strike="noStrike" spc="-1" dirty="0">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222222"/>
                          </a:solidFill>
                          <a:latin typeface="Tw Cen MT"/>
                        </a:rPr>
                        <a:t>62.72 %</a:t>
                      </a:r>
                      <a:endParaRPr lang="en-IN" sz="1800" b="0" strike="noStrike" spc="-1" dirty="0">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222222"/>
                          </a:solidFill>
                          <a:latin typeface="Tw Cen MT"/>
                        </a:rPr>
                        <a:t>72.91 %</a:t>
                      </a:r>
                      <a:endParaRPr lang="en-IN" sz="1800" b="0" strike="noStrike" spc="-1" dirty="0">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657720">
                <a:tc>
                  <a:txBody>
                    <a:bodyPr/>
                    <a:lstStyle/>
                    <a:p>
                      <a:pPr>
                        <a:lnSpc>
                          <a:spcPct val="100000"/>
                        </a:lnSpc>
                      </a:pPr>
                      <a:r>
                        <a:rPr lang="en-IN" sz="1800" b="0" strike="noStrike" spc="-1">
                          <a:solidFill>
                            <a:srgbClr val="222222"/>
                          </a:solidFill>
                          <a:latin typeface="Tw Cen MT"/>
                        </a:rPr>
                        <a:t>LEXICON APPROACH</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Dictionary method</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000000"/>
                          </a:solidFill>
                          <a:latin typeface="Tw Cen MT"/>
                        </a:rPr>
                        <a:t>70.825 %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222222"/>
                          </a:solidFill>
                          <a:latin typeface="Tw Cen MT"/>
                        </a:rPr>
                        <a:t>67.68 %</a:t>
                      </a:r>
                      <a:endParaRPr lang="en-IN" sz="1800" b="0" strike="noStrike" spc="-1">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dirty="0">
                          <a:solidFill>
                            <a:srgbClr val="222222"/>
                          </a:solidFill>
                          <a:latin typeface="Tw Cen MT"/>
                        </a:rPr>
                        <a:t>75.46 %</a:t>
                      </a:r>
                      <a:endParaRPr lang="en-IN" sz="1800" b="0" strike="noStrike" spc="-1" dirty="0">
                        <a:latin typeface="Arial"/>
                      </a:endParaRPr>
                    </a:p>
                  </a:txBody>
                  <a:tcPr marL="63360" marR="63360">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46" name="TextShape 2"/>
          <p:cNvSpPr txBox="1"/>
          <p:nvPr/>
        </p:nvSpPr>
        <p:spPr>
          <a:xfrm>
            <a:off x="10837440" y="6470640"/>
            <a:ext cx="973440" cy="273960"/>
          </a:xfrm>
          <a:prstGeom prst="rect">
            <a:avLst/>
          </a:prstGeom>
          <a:noFill/>
          <a:ln>
            <a:noFill/>
          </a:ln>
        </p:spPr>
        <p:txBody>
          <a:bodyPr anchor="ctr"/>
          <a:lstStyle/>
          <a:p>
            <a:pPr>
              <a:lnSpc>
                <a:spcPct val="100000"/>
              </a:lnSpc>
            </a:pPr>
            <a:fld id="{BEFFF2BF-71AD-484F-AD21-A2DB1E7039EB}" type="slidenum">
              <a:rPr lang="en-IN" sz="1000" b="0" strike="noStrike" spc="-1">
                <a:solidFill>
                  <a:srgbClr val="0D0D0D"/>
                </a:solidFill>
                <a:latin typeface="Tw Cen MT Condensed"/>
              </a:rPr>
              <a:t>14</a:t>
            </a:fld>
            <a:endParaRPr lang="en-IN" sz="1000" b="0" strike="noStrike" spc="-1">
              <a:latin typeface="Times New Roman"/>
            </a:endParaRPr>
          </a:p>
        </p:txBody>
      </p:sp>
      <p:pic>
        <p:nvPicPr>
          <p:cNvPr id="147" name="Picture 6"/>
          <p:cNvPicPr/>
          <p:nvPr/>
        </p:nvPicPr>
        <p:blipFill>
          <a:blip r:embed="rId3"/>
          <a:stretch/>
        </p:blipFill>
        <p:spPr>
          <a:xfrm>
            <a:off x="602640" y="4386600"/>
            <a:ext cx="3965040" cy="1878120"/>
          </a:xfrm>
          <a:prstGeom prst="rect">
            <a:avLst/>
          </a:prstGeom>
          <a:ln>
            <a:noFill/>
          </a:ln>
        </p:spPr>
      </p:pic>
      <p:sp>
        <p:nvSpPr>
          <p:cNvPr id="148" name="CustomShape 3"/>
          <p:cNvSpPr/>
          <p:nvPr/>
        </p:nvSpPr>
        <p:spPr>
          <a:xfrm>
            <a:off x="1139760" y="6265080"/>
            <a:ext cx="2676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Tw Cen MT"/>
              </a:rPr>
              <a:t>LSTM</a:t>
            </a:r>
            <a:endParaRPr lang="en-IN" sz="1800" b="0" strike="noStrike" spc="-1">
              <a:latin typeface="Arial"/>
            </a:endParaRPr>
          </a:p>
        </p:txBody>
      </p:sp>
      <p:pic>
        <p:nvPicPr>
          <p:cNvPr id="149" name="Picture 11"/>
          <p:cNvPicPr/>
          <p:nvPr/>
        </p:nvPicPr>
        <p:blipFill>
          <a:blip r:embed="rId4"/>
          <a:stretch/>
        </p:blipFill>
        <p:spPr>
          <a:xfrm>
            <a:off x="6095880" y="266040"/>
            <a:ext cx="3762360" cy="1698120"/>
          </a:xfrm>
          <a:prstGeom prst="rect">
            <a:avLst/>
          </a:prstGeom>
          <a:ln>
            <a:noFill/>
          </a:ln>
        </p:spPr>
      </p:pic>
      <p:pic>
        <p:nvPicPr>
          <p:cNvPr id="150" name="Picture 13"/>
          <p:cNvPicPr/>
          <p:nvPr/>
        </p:nvPicPr>
        <p:blipFill>
          <a:blip r:embed="rId5"/>
          <a:stretch/>
        </p:blipFill>
        <p:spPr>
          <a:xfrm>
            <a:off x="5893200" y="4210560"/>
            <a:ext cx="3965040" cy="1988280"/>
          </a:xfrm>
          <a:prstGeom prst="rect">
            <a:avLst/>
          </a:prstGeom>
          <a:ln>
            <a:noFill/>
          </a:ln>
        </p:spPr>
      </p:pic>
      <p:pic>
        <p:nvPicPr>
          <p:cNvPr id="151" name="Picture 15"/>
          <p:cNvPicPr/>
          <p:nvPr/>
        </p:nvPicPr>
        <p:blipFill>
          <a:blip r:embed="rId6"/>
          <a:stretch/>
        </p:blipFill>
        <p:spPr>
          <a:xfrm>
            <a:off x="6095880" y="2066040"/>
            <a:ext cx="3867120" cy="1842840"/>
          </a:xfrm>
          <a:prstGeom prst="rect">
            <a:avLst/>
          </a:prstGeom>
          <a:ln>
            <a:noFill/>
          </a:ln>
        </p:spPr>
      </p:pic>
      <p:sp>
        <p:nvSpPr>
          <p:cNvPr id="152" name="CustomShape 4"/>
          <p:cNvSpPr/>
          <p:nvPr/>
        </p:nvSpPr>
        <p:spPr>
          <a:xfrm>
            <a:off x="9133920" y="4910760"/>
            <a:ext cx="2676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Tw Cen MT"/>
              </a:rPr>
              <a:t>SVM</a:t>
            </a:r>
            <a:endParaRPr lang="en-IN" sz="1800" b="0" strike="noStrike" spc="-1">
              <a:latin typeface="Arial"/>
            </a:endParaRPr>
          </a:p>
        </p:txBody>
      </p:sp>
      <p:sp>
        <p:nvSpPr>
          <p:cNvPr id="153" name="CustomShape 5"/>
          <p:cNvSpPr/>
          <p:nvPr/>
        </p:nvSpPr>
        <p:spPr>
          <a:xfrm>
            <a:off x="9196560" y="2800800"/>
            <a:ext cx="2676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Tw Cen MT"/>
              </a:rPr>
              <a:t>Random Forest</a:t>
            </a:r>
            <a:endParaRPr lang="en-IN" sz="1800" b="0" strike="noStrike" spc="-1">
              <a:latin typeface="Arial"/>
            </a:endParaRPr>
          </a:p>
        </p:txBody>
      </p:sp>
      <p:sp>
        <p:nvSpPr>
          <p:cNvPr id="154" name="CustomShape 6"/>
          <p:cNvSpPr/>
          <p:nvPr/>
        </p:nvSpPr>
        <p:spPr>
          <a:xfrm>
            <a:off x="9133920" y="1222560"/>
            <a:ext cx="267660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latin typeface="Tw Cen MT"/>
              </a:rPr>
              <a:t>Decision Tree</a:t>
            </a:r>
            <a:endParaRPr lang="en-IN" sz="1800" b="0" strike="noStrike" spc="-1">
              <a:latin typeface="Arial"/>
            </a:endParaRPr>
          </a:p>
        </p:txBody>
      </p:sp>
      <p:pic>
        <p:nvPicPr>
          <p:cNvPr id="155" name="Picture 2"/>
          <p:cNvPicPr/>
          <p:nvPr/>
        </p:nvPicPr>
        <p:blipFill>
          <a:blip r:embed="rId7"/>
          <a:stretch/>
        </p:blipFill>
        <p:spPr>
          <a:xfrm>
            <a:off x="0" y="199440"/>
            <a:ext cx="5524200" cy="3809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Our top three learning in this project  </a:t>
            </a:r>
            <a:endParaRPr lang="en-US" sz="5000" b="0" strike="noStrike" spc="-1">
              <a:solidFill>
                <a:srgbClr val="000000"/>
              </a:solidFill>
              <a:latin typeface="Tw Cen MT"/>
            </a:endParaRPr>
          </a:p>
        </p:txBody>
      </p:sp>
      <p:sp>
        <p:nvSpPr>
          <p:cNvPr id="157" name="TextShape 2"/>
          <p:cNvSpPr txBox="1"/>
          <p:nvPr/>
        </p:nvSpPr>
        <p:spPr>
          <a:xfrm>
            <a:off x="1024200" y="2286000"/>
            <a:ext cx="9719640" cy="4023000"/>
          </a:xfrm>
          <a:prstGeom prst="rect">
            <a:avLst/>
          </a:prstGeom>
          <a:noFill/>
          <a:ln>
            <a:noFill/>
          </a:ln>
        </p:spPr>
        <p:txBody>
          <a:bodyPr lIns="45720" rIns="45720"/>
          <a:lstStyle/>
          <a:p>
            <a:pPr>
              <a:lnSpc>
                <a:spcPct val="90000"/>
              </a:lnSpc>
              <a:spcBef>
                <a:spcPts val="1199"/>
              </a:spcBef>
              <a:spcAft>
                <a:spcPts val="201"/>
              </a:spcAft>
            </a:pPr>
            <a:r>
              <a:rPr lang="en-US" sz="2200" b="0" strike="noStrike" spc="-1">
                <a:solidFill>
                  <a:srgbClr val="1CADE4"/>
                </a:solidFill>
                <a:latin typeface="Tw Cen MT"/>
              </a:rPr>
              <a:t>1</a:t>
            </a:r>
            <a:r>
              <a:rPr lang="en-US" sz="2200" b="0" strike="noStrike" spc="-1">
                <a:solidFill>
                  <a:srgbClr val="000000"/>
                </a:solidFill>
                <a:latin typeface="Tw Cen MT"/>
              </a:rPr>
              <a:t>. Learning # 1 :</a:t>
            </a:r>
          </a:p>
          <a:p>
            <a:pPr>
              <a:lnSpc>
                <a:spcPct val="90000"/>
              </a:lnSpc>
              <a:spcBef>
                <a:spcPts val="1199"/>
              </a:spcBef>
              <a:spcAft>
                <a:spcPts val="201"/>
              </a:spcAft>
            </a:pPr>
            <a:r>
              <a:rPr lang="en-US" sz="2200" b="0" strike="noStrike" spc="-1">
                <a:solidFill>
                  <a:srgbClr val="000000"/>
                </a:solidFill>
                <a:latin typeface="Tw Cen MT"/>
              </a:rPr>
              <a:t>We learned a lot about lexicon based features in sentiment analysis and have explored the same. </a:t>
            </a:r>
          </a:p>
          <a:p>
            <a:pPr>
              <a:lnSpc>
                <a:spcPct val="90000"/>
              </a:lnSpc>
              <a:spcBef>
                <a:spcPts val="1199"/>
              </a:spcBef>
              <a:spcAft>
                <a:spcPts val="201"/>
              </a:spcAft>
            </a:pPr>
            <a:r>
              <a:rPr lang="en-US" sz="2200" b="0" strike="noStrike" spc="-1">
                <a:solidFill>
                  <a:srgbClr val="1CADE4"/>
                </a:solidFill>
                <a:latin typeface="Tw Cen MT"/>
              </a:rPr>
              <a:t>2</a:t>
            </a:r>
            <a:r>
              <a:rPr lang="en-US" sz="2200" b="0" strike="noStrike" spc="-1">
                <a:solidFill>
                  <a:srgbClr val="000000"/>
                </a:solidFill>
                <a:latin typeface="Tw Cen MT"/>
              </a:rPr>
              <a:t>. Learning # 2 : </a:t>
            </a:r>
          </a:p>
          <a:p>
            <a:pPr>
              <a:lnSpc>
                <a:spcPct val="90000"/>
              </a:lnSpc>
              <a:spcBef>
                <a:spcPts val="1199"/>
              </a:spcBef>
              <a:spcAft>
                <a:spcPts val="201"/>
              </a:spcAft>
            </a:pPr>
            <a:r>
              <a:rPr lang="en-US" sz="2200" b="0" strike="noStrike" spc="-1">
                <a:solidFill>
                  <a:srgbClr val="000000"/>
                </a:solidFill>
                <a:latin typeface="Tw Cen MT"/>
              </a:rPr>
              <a:t>We learned about various approaches to detect fake reviews such as use of psychological linguistic features while reading other research papers.</a:t>
            </a:r>
          </a:p>
          <a:p>
            <a:pPr>
              <a:lnSpc>
                <a:spcPct val="90000"/>
              </a:lnSpc>
              <a:spcBef>
                <a:spcPts val="1199"/>
              </a:spcBef>
              <a:spcAft>
                <a:spcPts val="201"/>
              </a:spcAft>
            </a:pPr>
            <a:r>
              <a:rPr lang="en-US" sz="2200" b="0" strike="noStrike" spc="-1">
                <a:solidFill>
                  <a:srgbClr val="1CADE4"/>
                </a:solidFill>
                <a:latin typeface="Tw Cen MT"/>
              </a:rPr>
              <a:t>3</a:t>
            </a:r>
            <a:r>
              <a:rPr lang="en-US" sz="2200" b="0" strike="noStrike" spc="-1">
                <a:solidFill>
                  <a:srgbClr val="000000"/>
                </a:solidFill>
                <a:latin typeface="Tw Cen MT"/>
              </a:rPr>
              <a:t>. Learning # 3 : </a:t>
            </a:r>
          </a:p>
          <a:p>
            <a:pPr>
              <a:lnSpc>
                <a:spcPct val="90000"/>
              </a:lnSpc>
              <a:spcBef>
                <a:spcPts val="1199"/>
              </a:spcBef>
              <a:spcAft>
                <a:spcPts val="201"/>
              </a:spcAft>
            </a:pPr>
            <a:r>
              <a:rPr lang="en-US" sz="2200" b="0" strike="noStrike" spc="-1">
                <a:solidFill>
                  <a:srgbClr val="000000"/>
                </a:solidFill>
                <a:latin typeface="Tw Cen MT"/>
              </a:rPr>
              <a:t>We learned how to construct various features appropriate to the models and learned how to use both lexical and ML approaches to construct hybrids.</a:t>
            </a:r>
          </a:p>
        </p:txBody>
      </p:sp>
      <p:sp>
        <p:nvSpPr>
          <p:cNvPr id="158"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59" name="TextShape 4"/>
          <p:cNvSpPr txBox="1"/>
          <p:nvPr/>
        </p:nvSpPr>
        <p:spPr>
          <a:xfrm>
            <a:off x="10837440" y="6470640"/>
            <a:ext cx="973440" cy="273960"/>
          </a:xfrm>
          <a:prstGeom prst="rect">
            <a:avLst/>
          </a:prstGeom>
          <a:noFill/>
          <a:ln>
            <a:noFill/>
          </a:ln>
        </p:spPr>
        <p:txBody>
          <a:bodyPr anchor="ctr"/>
          <a:lstStyle/>
          <a:p>
            <a:pPr>
              <a:lnSpc>
                <a:spcPct val="100000"/>
              </a:lnSpc>
            </a:pPr>
            <a:fld id="{34C2F2CE-3F78-4230-82A6-0AA53E8FC14A}" type="slidenum">
              <a:rPr lang="en-IN" sz="1000" b="0" strike="noStrike" spc="-1">
                <a:solidFill>
                  <a:srgbClr val="0D0D0D"/>
                </a:solidFill>
                <a:latin typeface="Tw Cen MT Condensed"/>
              </a:rPr>
              <a:t>15</a:t>
            </a:fld>
            <a:endParaRPr lang="en-IN"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Top Challenges unresolved so far </a:t>
            </a:r>
            <a:endParaRPr lang="en-US" sz="5000" b="0" strike="noStrike" spc="-1">
              <a:solidFill>
                <a:srgbClr val="000000"/>
              </a:solidFill>
              <a:latin typeface="Tw Cen MT"/>
            </a:endParaRPr>
          </a:p>
        </p:txBody>
      </p:sp>
      <p:sp>
        <p:nvSpPr>
          <p:cNvPr id="161" name="TextShape 2"/>
          <p:cNvSpPr txBox="1"/>
          <p:nvPr/>
        </p:nvSpPr>
        <p:spPr>
          <a:xfrm>
            <a:off x="1024200" y="2286000"/>
            <a:ext cx="9719640" cy="4023000"/>
          </a:xfrm>
          <a:prstGeom prst="rect">
            <a:avLst/>
          </a:prstGeom>
          <a:noFill/>
          <a:ln>
            <a:noFill/>
          </a:ln>
        </p:spPr>
        <p:txBody>
          <a:bodyPr lIns="45720" rIns="45720">
            <a:normAutofit/>
          </a:bodyPr>
          <a:lstStyle/>
          <a:p>
            <a:pPr>
              <a:lnSpc>
                <a:spcPct val="90000"/>
              </a:lnSpc>
              <a:spcBef>
                <a:spcPts val="1199"/>
              </a:spcBef>
              <a:spcAft>
                <a:spcPts val="201"/>
              </a:spcAft>
            </a:pPr>
            <a:r>
              <a:rPr lang="en-US" sz="2800" b="0" strike="noStrike" spc="-1">
                <a:solidFill>
                  <a:srgbClr val="000000"/>
                </a:solidFill>
                <a:latin typeface="Tw Cen MT"/>
              </a:rPr>
              <a:t>1. Issue #1</a:t>
            </a:r>
          </a:p>
          <a:p>
            <a:pPr>
              <a:lnSpc>
                <a:spcPct val="90000"/>
              </a:lnSpc>
              <a:spcBef>
                <a:spcPts val="1199"/>
              </a:spcBef>
              <a:spcAft>
                <a:spcPts val="201"/>
              </a:spcAft>
            </a:pPr>
            <a:r>
              <a:rPr lang="en-US" sz="2800" b="0" strike="noStrike" spc="-1">
                <a:solidFill>
                  <a:srgbClr val="000000"/>
                </a:solidFill>
                <a:latin typeface="Tw Cen MT"/>
              </a:rPr>
              <a:t>Our classifiers use review centric features .A combination of reviewer centric and review centric features would work much better but we could not find a dataset or source to scrape the same. </a:t>
            </a:r>
          </a:p>
          <a:p>
            <a:pPr>
              <a:lnSpc>
                <a:spcPct val="90000"/>
              </a:lnSpc>
              <a:spcBef>
                <a:spcPts val="1199"/>
              </a:spcBef>
              <a:spcAft>
                <a:spcPts val="201"/>
              </a:spcAft>
            </a:pPr>
            <a:endParaRPr lang="en-US" sz="2800" b="0" strike="noStrike" spc="-1">
              <a:solidFill>
                <a:srgbClr val="000000"/>
              </a:solidFill>
              <a:latin typeface="Tw Cen MT"/>
            </a:endParaRPr>
          </a:p>
          <a:p>
            <a:pPr>
              <a:lnSpc>
                <a:spcPct val="90000"/>
              </a:lnSpc>
              <a:spcBef>
                <a:spcPts val="1199"/>
              </a:spcBef>
              <a:spcAft>
                <a:spcPts val="201"/>
              </a:spcAft>
            </a:pPr>
            <a:r>
              <a:rPr lang="en-US" sz="2800" b="0" strike="noStrike" spc="-1">
                <a:solidFill>
                  <a:srgbClr val="000000"/>
                </a:solidFill>
                <a:latin typeface="Tw Cen MT"/>
              </a:rPr>
              <a:t>2. Issue #2</a:t>
            </a:r>
          </a:p>
          <a:p>
            <a:pPr>
              <a:lnSpc>
                <a:spcPct val="90000"/>
              </a:lnSpc>
              <a:spcBef>
                <a:spcPts val="1199"/>
              </a:spcBef>
              <a:spcAft>
                <a:spcPts val="201"/>
              </a:spcAft>
            </a:pPr>
            <a:r>
              <a:rPr lang="en-US" sz="2800" b="0" strike="noStrike" spc="-1">
                <a:solidFill>
                  <a:srgbClr val="000000"/>
                </a:solidFill>
                <a:latin typeface="Tw Cen MT"/>
              </a:rPr>
              <a:t>Labelled data classifying reviews as fake were very difficult to find but we require them to check the accuracy of our models.</a:t>
            </a:r>
          </a:p>
          <a:p>
            <a:pPr>
              <a:lnSpc>
                <a:spcPct val="90000"/>
              </a:lnSpc>
              <a:spcBef>
                <a:spcPts val="1199"/>
              </a:spcBef>
              <a:spcAft>
                <a:spcPts val="201"/>
              </a:spcAft>
            </a:pPr>
            <a:endParaRPr lang="en-US" sz="2800" b="0" strike="noStrike" spc="-1">
              <a:solidFill>
                <a:srgbClr val="000000"/>
              </a:solidFill>
              <a:latin typeface="Tw Cen MT"/>
            </a:endParaRPr>
          </a:p>
          <a:p>
            <a:pPr>
              <a:lnSpc>
                <a:spcPct val="90000"/>
              </a:lnSpc>
              <a:spcBef>
                <a:spcPts val="1199"/>
              </a:spcBef>
              <a:spcAft>
                <a:spcPts val="201"/>
              </a:spcAft>
            </a:pPr>
            <a:r>
              <a:rPr lang="en-US" sz="2800" b="0" strike="noStrike" spc="-1">
                <a:solidFill>
                  <a:srgbClr val="000000"/>
                </a:solidFill>
                <a:latin typeface="Tw Cen MT"/>
              </a:rPr>
              <a:t>3. Issue #3</a:t>
            </a:r>
          </a:p>
          <a:p>
            <a:pPr>
              <a:lnSpc>
                <a:spcPct val="90000"/>
              </a:lnSpc>
              <a:spcBef>
                <a:spcPts val="1199"/>
              </a:spcBef>
              <a:spcAft>
                <a:spcPts val="201"/>
              </a:spcAft>
            </a:pPr>
            <a:r>
              <a:rPr lang="en-US" sz="2800" b="0" strike="noStrike" spc="-1">
                <a:solidFill>
                  <a:srgbClr val="000000"/>
                </a:solidFill>
                <a:latin typeface="Tw Cen MT"/>
              </a:rPr>
              <a:t>We have not explored features such as LDA and content similarity yet . </a:t>
            </a:r>
          </a:p>
          <a:p>
            <a:pPr>
              <a:lnSpc>
                <a:spcPct val="90000"/>
              </a:lnSpc>
              <a:spcBef>
                <a:spcPts val="1199"/>
              </a:spcBef>
              <a:spcAft>
                <a:spcPts val="201"/>
              </a:spcAft>
            </a:pPr>
            <a:endParaRPr lang="en-US" sz="2800" b="0" strike="noStrike" spc="-1">
              <a:solidFill>
                <a:srgbClr val="000000"/>
              </a:solidFill>
              <a:latin typeface="Tw Cen MT"/>
            </a:endParaRPr>
          </a:p>
          <a:p>
            <a:pPr>
              <a:lnSpc>
                <a:spcPct val="90000"/>
              </a:lnSpc>
              <a:spcBef>
                <a:spcPts val="1199"/>
              </a:spcBef>
              <a:spcAft>
                <a:spcPts val="201"/>
              </a:spcAft>
            </a:pPr>
            <a:endParaRPr lang="en-US" sz="2800" b="0" strike="noStrike" spc="-1">
              <a:solidFill>
                <a:srgbClr val="000000"/>
              </a:solidFill>
              <a:latin typeface="Tw Cen MT"/>
            </a:endParaRPr>
          </a:p>
        </p:txBody>
      </p:sp>
      <p:sp>
        <p:nvSpPr>
          <p:cNvPr id="162"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63" name="TextShape 4"/>
          <p:cNvSpPr txBox="1"/>
          <p:nvPr/>
        </p:nvSpPr>
        <p:spPr>
          <a:xfrm>
            <a:off x="10837440" y="6470640"/>
            <a:ext cx="973440" cy="273960"/>
          </a:xfrm>
          <a:prstGeom prst="rect">
            <a:avLst/>
          </a:prstGeom>
          <a:noFill/>
          <a:ln>
            <a:noFill/>
          </a:ln>
        </p:spPr>
        <p:txBody>
          <a:bodyPr anchor="ctr"/>
          <a:lstStyle/>
          <a:p>
            <a:pPr>
              <a:lnSpc>
                <a:spcPct val="100000"/>
              </a:lnSpc>
            </a:pPr>
            <a:fld id="{D217EEB3-AFBA-4863-A426-D0F2BF079EC4}" type="slidenum">
              <a:rPr lang="en-IN" sz="1000" b="0" strike="noStrike" spc="-1">
                <a:solidFill>
                  <a:srgbClr val="0D0D0D"/>
                </a:solidFill>
                <a:latin typeface="Tw Cen MT Condensed"/>
              </a:rPr>
              <a:t>16</a:t>
            </a:fld>
            <a:endParaRPr lang="en-IN"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Our Going forward plan (if any) </a:t>
            </a:r>
            <a:endParaRPr lang="en-US" sz="5000" b="0" strike="noStrike" spc="-1">
              <a:solidFill>
                <a:srgbClr val="000000"/>
              </a:solidFill>
              <a:latin typeface="Tw Cen MT"/>
            </a:endParaRPr>
          </a:p>
        </p:txBody>
      </p:sp>
      <p:sp>
        <p:nvSpPr>
          <p:cNvPr id="165" name="TextShape 2"/>
          <p:cNvSpPr txBox="1"/>
          <p:nvPr/>
        </p:nvSpPr>
        <p:spPr>
          <a:xfrm>
            <a:off x="1024200" y="2286000"/>
            <a:ext cx="9719640" cy="4023000"/>
          </a:xfrm>
          <a:prstGeom prst="rect">
            <a:avLst/>
          </a:prstGeom>
          <a:noFill/>
          <a:ln>
            <a:noFill/>
          </a:ln>
        </p:spPr>
        <p:txBody>
          <a:bodyPr lIns="45720" rIns="45720">
            <a:normAutofit/>
          </a:bodyPr>
          <a:lstStyle/>
          <a:p>
            <a:pPr>
              <a:lnSpc>
                <a:spcPct val="90000"/>
              </a:lnSpc>
              <a:spcBef>
                <a:spcPts val="1199"/>
              </a:spcBef>
              <a:spcAft>
                <a:spcPts val="201"/>
              </a:spcAft>
            </a:pPr>
            <a:r>
              <a:rPr lang="en-US" sz="2800" b="0" strike="noStrike" spc="-1">
                <a:solidFill>
                  <a:srgbClr val="000000"/>
                </a:solidFill>
                <a:latin typeface="Tw Cen MT"/>
              </a:rPr>
              <a:t>1.Find sources with more data for classification of fake reviews .</a:t>
            </a:r>
          </a:p>
          <a:p>
            <a:pPr>
              <a:lnSpc>
                <a:spcPct val="90000"/>
              </a:lnSpc>
              <a:spcBef>
                <a:spcPts val="1199"/>
              </a:spcBef>
              <a:spcAft>
                <a:spcPts val="201"/>
              </a:spcAft>
            </a:pPr>
            <a:r>
              <a:rPr lang="en-US" sz="2800" b="0" strike="noStrike" spc="-1">
                <a:solidFill>
                  <a:srgbClr val="000000"/>
                </a:solidFill>
                <a:latin typeface="Tw Cen MT"/>
              </a:rPr>
              <a:t>2. Focus on unsupervised learning classification techniques and find other features to get a higher accuracy for the same. </a:t>
            </a:r>
          </a:p>
          <a:p>
            <a:pPr>
              <a:lnSpc>
                <a:spcPct val="90000"/>
              </a:lnSpc>
              <a:spcBef>
                <a:spcPts val="1199"/>
              </a:spcBef>
              <a:spcAft>
                <a:spcPts val="201"/>
              </a:spcAft>
            </a:pPr>
            <a:r>
              <a:rPr lang="en-US" sz="2800" b="0" strike="noStrike" spc="-1">
                <a:solidFill>
                  <a:srgbClr val="000000"/>
                </a:solidFill>
                <a:latin typeface="Tw Cen MT"/>
              </a:rPr>
              <a:t>3.Explore more hybrids in terms of combining lexical and ML based approaches.</a:t>
            </a:r>
          </a:p>
          <a:p>
            <a:pPr>
              <a:lnSpc>
                <a:spcPct val="90000"/>
              </a:lnSpc>
              <a:spcBef>
                <a:spcPts val="1199"/>
              </a:spcBef>
              <a:spcAft>
                <a:spcPts val="201"/>
              </a:spcAft>
            </a:pPr>
            <a:r>
              <a:rPr lang="en-US" sz="2800" b="0" strike="noStrike" spc="-1">
                <a:solidFill>
                  <a:srgbClr val="000000"/>
                </a:solidFill>
                <a:latin typeface="Tw Cen MT"/>
              </a:rPr>
              <a:t>4. Use ensemble methods such as boosting and bagging or majority voting of the highest accuracy models to form better classifiers.</a:t>
            </a:r>
          </a:p>
        </p:txBody>
      </p:sp>
      <p:sp>
        <p:nvSpPr>
          <p:cNvPr id="166"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67" name="TextShape 4"/>
          <p:cNvSpPr txBox="1"/>
          <p:nvPr/>
        </p:nvSpPr>
        <p:spPr>
          <a:xfrm>
            <a:off x="10837440" y="6470640"/>
            <a:ext cx="973440" cy="273960"/>
          </a:xfrm>
          <a:prstGeom prst="rect">
            <a:avLst/>
          </a:prstGeom>
          <a:noFill/>
          <a:ln>
            <a:noFill/>
          </a:ln>
        </p:spPr>
        <p:txBody>
          <a:bodyPr anchor="ctr"/>
          <a:lstStyle/>
          <a:p>
            <a:pPr>
              <a:lnSpc>
                <a:spcPct val="100000"/>
              </a:lnSpc>
            </a:pPr>
            <a:fld id="{25B43681-79F3-49D8-AF3D-2F913798FEE2}" type="slidenum">
              <a:rPr lang="en-IN" sz="1000" b="0" strike="noStrike" spc="-1">
                <a:solidFill>
                  <a:srgbClr val="0D0D0D"/>
                </a:solidFill>
                <a:latin typeface="Tw Cen MT Condensed"/>
              </a:rPr>
              <a:t>17</a:t>
            </a:fld>
            <a:endParaRPr lang="en-IN"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extShape 1"/>
          <p:cNvSpPr txBox="1"/>
          <p:nvPr/>
        </p:nvSpPr>
        <p:spPr>
          <a:xfrm>
            <a:off x="1024200" y="2679120"/>
            <a:ext cx="9719640" cy="1499400"/>
          </a:xfrm>
          <a:prstGeom prst="rect">
            <a:avLst/>
          </a:prstGeom>
          <a:noFill/>
          <a:ln>
            <a:noFill/>
          </a:ln>
        </p:spPr>
        <p:txBody>
          <a:bodyPr anchor="ctr">
            <a:normAutofit/>
          </a:bodyPr>
          <a:lstStyle/>
          <a:p>
            <a:pPr algn="ctr">
              <a:lnSpc>
                <a:spcPct val="80000"/>
              </a:lnSpc>
            </a:pPr>
            <a:r>
              <a:rPr lang="en-US" sz="8800" b="0" strike="noStrike" cap="all" spc="97">
                <a:solidFill>
                  <a:srgbClr val="1CADE4"/>
                </a:solidFill>
                <a:latin typeface="Tw Cen MT Condensed"/>
              </a:rPr>
              <a:t>THANK YOU</a:t>
            </a:r>
            <a:endParaRPr lang="en-US" sz="8800" b="0" strike="noStrike" spc="-1">
              <a:solidFill>
                <a:srgbClr val="000000"/>
              </a:solidFill>
              <a:latin typeface="Tw Cen MT"/>
            </a:endParaRPr>
          </a:p>
        </p:txBody>
      </p:sp>
      <p:sp>
        <p:nvSpPr>
          <p:cNvPr id="169"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70" name="TextShape 3"/>
          <p:cNvSpPr txBox="1"/>
          <p:nvPr/>
        </p:nvSpPr>
        <p:spPr>
          <a:xfrm>
            <a:off x="10837440" y="6470640"/>
            <a:ext cx="973440" cy="273960"/>
          </a:xfrm>
          <a:prstGeom prst="rect">
            <a:avLst/>
          </a:prstGeom>
          <a:noFill/>
          <a:ln>
            <a:noFill/>
          </a:ln>
        </p:spPr>
        <p:txBody>
          <a:bodyPr anchor="ctr"/>
          <a:lstStyle/>
          <a:p>
            <a:pPr>
              <a:lnSpc>
                <a:spcPct val="100000"/>
              </a:lnSpc>
            </a:pPr>
            <a:fld id="{9D6226DA-10E0-4CA1-84E6-F3C8F29F6A92}" type="slidenum">
              <a:rPr lang="en-IN" sz="1000" b="0" strike="noStrike" spc="-1">
                <a:solidFill>
                  <a:srgbClr val="0D0D0D"/>
                </a:solidFill>
                <a:latin typeface="Tw Cen MT Condensed"/>
              </a:rPr>
              <a:t>18</a:t>
            </a:fld>
            <a:endParaRPr lang="en-IN" sz="10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About the project</a:t>
            </a:r>
            <a:endParaRPr lang="en-US" sz="5000" b="0" strike="noStrike" spc="-1">
              <a:solidFill>
                <a:srgbClr val="000000"/>
              </a:solidFill>
              <a:latin typeface="Tw Cen MT"/>
            </a:endParaRPr>
          </a:p>
        </p:txBody>
      </p:sp>
      <p:sp>
        <p:nvSpPr>
          <p:cNvPr id="96" name="TextShape 2"/>
          <p:cNvSpPr txBox="1"/>
          <p:nvPr/>
        </p:nvSpPr>
        <p:spPr>
          <a:xfrm>
            <a:off x="825120" y="1883160"/>
            <a:ext cx="7179120" cy="4668120"/>
          </a:xfrm>
          <a:prstGeom prst="rect">
            <a:avLst/>
          </a:prstGeom>
          <a:noFill/>
          <a:ln>
            <a:noFill/>
          </a:ln>
        </p:spPr>
        <p:txBody>
          <a:bodyPr lIns="45720" rIns="45720">
            <a:normAutofit/>
          </a:bodyPr>
          <a:lstStyle/>
          <a:p>
            <a:pPr>
              <a:lnSpc>
                <a:spcPct val="90000"/>
              </a:lnSpc>
              <a:spcBef>
                <a:spcPts val="1199"/>
              </a:spcBef>
              <a:spcAft>
                <a:spcPts val="201"/>
              </a:spcAft>
            </a:pPr>
            <a:r>
              <a:rPr lang="en-US" sz="2800" b="0" strike="noStrike" spc="-1">
                <a:solidFill>
                  <a:srgbClr val="000000"/>
                </a:solidFill>
                <a:latin typeface="Tw Cen MT"/>
              </a:rPr>
              <a:t>Project idea:</a:t>
            </a:r>
          </a:p>
          <a:p>
            <a:pPr>
              <a:lnSpc>
                <a:spcPct val="90000"/>
              </a:lnSpc>
              <a:spcBef>
                <a:spcPts val="1199"/>
              </a:spcBef>
              <a:spcAft>
                <a:spcPts val="201"/>
              </a:spcAft>
            </a:pPr>
            <a:r>
              <a:rPr lang="en-US" sz="2400" b="0" strike="noStrike" spc="-1">
                <a:solidFill>
                  <a:srgbClr val="000000"/>
                </a:solidFill>
                <a:latin typeface="Tw Cen MT"/>
              </a:rPr>
              <a:t>In recent times , online reviews have become become a primary factor in a consumer’s decision to purchase a service or a product and are an important resource of customer opinion . </a:t>
            </a:r>
          </a:p>
          <a:p>
            <a:pPr>
              <a:lnSpc>
                <a:spcPct val="90000"/>
              </a:lnSpc>
              <a:spcBef>
                <a:spcPts val="1199"/>
              </a:spcBef>
              <a:spcAft>
                <a:spcPts val="201"/>
              </a:spcAft>
            </a:pPr>
            <a:r>
              <a:rPr lang="en-US" sz="2400" b="0" strike="noStrike" spc="-1">
                <a:solidFill>
                  <a:srgbClr val="000000"/>
                </a:solidFill>
                <a:latin typeface="Tw Cen MT"/>
              </a:rPr>
              <a:t>Because of this heavy reliance on these reviews , there is an increase in spammers manipulating these reviews for their own gain or to affect their competition .This is known as opinion spam.</a:t>
            </a:r>
          </a:p>
          <a:p>
            <a:pPr>
              <a:lnSpc>
                <a:spcPct val="90000"/>
              </a:lnSpc>
              <a:spcBef>
                <a:spcPts val="1199"/>
              </a:spcBef>
              <a:spcAft>
                <a:spcPts val="201"/>
              </a:spcAft>
            </a:pPr>
            <a:r>
              <a:rPr lang="en-US" sz="2400" b="0" strike="noStrike" spc="-1">
                <a:solidFill>
                  <a:srgbClr val="000000"/>
                </a:solidFill>
                <a:latin typeface="Tw Cen MT"/>
              </a:rPr>
              <a:t>The main aim of this project is to identify these deceptive reviews through sentiment analysis (SA) methods.</a:t>
            </a:r>
          </a:p>
          <a:p>
            <a:pPr>
              <a:lnSpc>
                <a:spcPct val="90000"/>
              </a:lnSpc>
              <a:spcBef>
                <a:spcPts val="1199"/>
              </a:spcBef>
              <a:spcAft>
                <a:spcPts val="201"/>
              </a:spcAft>
            </a:pPr>
            <a:endParaRPr lang="en-US" sz="2400" b="0" strike="noStrike" spc="-1">
              <a:solidFill>
                <a:srgbClr val="000000"/>
              </a:solidFill>
              <a:latin typeface="Tw Cen MT"/>
            </a:endParaRPr>
          </a:p>
          <a:p>
            <a:pPr>
              <a:lnSpc>
                <a:spcPct val="90000"/>
              </a:lnSpc>
              <a:spcBef>
                <a:spcPts val="1199"/>
              </a:spcBef>
              <a:spcAft>
                <a:spcPts val="201"/>
              </a:spcAft>
            </a:pPr>
            <a:endParaRPr lang="en-US" sz="2400" b="0" strike="noStrike" spc="-1">
              <a:solidFill>
                <a:srgbClr val="000000"/>
              </a:solidFill>
              <a:latin typeface="Tw Cen MT"/>
            </a:endParaRPr>
          </a:p>
          <a:p>
            <a:pPr>
              <a:lnSpc>
                <a:spcPct val="90000"/>
              </a:lnSpc>
              <a:spcBef>
                <a:spcPts val="1199"/>
              </a:spcBef>
              <a:spcAft>
                <a:spcPts val="201"/>
              </a:spcAft>
            </a:pPr>
            <a:endParaRPr lang="en-US" sz="2400" b="0" strike="noStrike" spc="-1">
              <a:solidFill>
                <a:srgbClr val="000000"/>
              </a:solidFill>
              <a:latin typeface="Tw Cen MT"/>
            </a:endParaRPr>
          </a:p>
        </p:txBody>
      </p:sp>
      <p:sp>
        <p:nvSpPr>
          <p:cNvPr id="97"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98" name="TextShape 4"/>
          <p:cNvSpPr txBox="1"/>
          <p:nvPr/>
        </p:nvSpPr>
        <p:spPr>
          <a:xfrm>
            <a:off x="10837440" y="6470640"/>
            <a:ext cx="973440" cy="273960"/>
          </a:xfrm>
          <a:prstGeom prst="rect">
            <a:avLst/>
          </a:prstGeom>
          <a:noFill/>
          <a:ln>
            <a:noFill/>
          </a:ln>
        </p:spPr>
        <p:txBody>
          <a:bodyPr anchor="ctr"/>
          <a:lstStyle/>
          <a:p>
            <a:pPr>
              <a:lnSpc>
                <a:spcPct val="100000"/>
              </a:lnSpc>
            </a:pPr>
            <a:fld id="{6E1390EB-7C74-478F-B1E4-E43482D9A7AA}" type="slidenum">
              <a:rPr lang="en-IN" sz="1000" b="0" strike="noStrike" spc="-1">
                <a:solidFill>
                  <a:srgbClr val="0D0D0D"/>
                </a:solidFill>
                <a:latin typeface="Tw Cen MT Condensed"/>
              </a:rPr>
              <a:t>2</a:t>
            </a:fld>
            <a:endParaRPr lang="en-IN" sz="1000" b="0" strike="noStrike" spc="-1">
              <a:latin typeface="Times New Roman"/>
            </a:endParaRPr>
          </a:p>
        </p:txBody>
      </p:sp>
      <p:pic>
        <p:nvPicPr>
          <p:cNvPr id="99" name="Picture 2"/>
          <p:cNvPicPr/>
          <p:nvPr/>
        </p:nvPicPr>
        <p:blipFill>
          <a:blip r:embed="rId2"/>
          <a:stretch/>
        </p:blipFill>
        <p:spPr>
          <a:xfrm>
            <a:off x="7793640" y="2857680"/>
            <a:ext cx="4398120" cy="1832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Uniqueness and analysis </a:t>
            </a:r>
            <a:endParaRPr lang="en-US" sz="5000" b="0" strike="noStrike" spc="-1">
              <a:solidFill>
                <a:srgbClr val="000000"/>
              </a:solidFill>
              <a:latin typeface="Tw Cen MT"/>
            </a:endParaRPr>
          </a:p>
        </p:txBody>
      </p:sp>
      <p:sp>
        <p:nvSpPr>
          <p:cNvPr id="101" name="TextShape 2"/>
          <p:cNvSpPr txBox="1"/>
          <p:nvPr/>
        </p:nvSpPr>
        <p:spPr>
          <a:xfrm>
            <a:off x="1024200" y="2286000"/>
            <a:ext cx="9719640" cy="4023000"/>
          </a:xfrm>
          <a:prstGeom prst="rect">
            <a:avLst/>
          </a:prstGeom>
          <a:noFill/>
          <a:ln>
            <a:noFill/>
          </a:ln>
        </p:spPr>
        <p:txBody>
          <a:bodyPr lIns="45720" rIns="45720">
            <a:normAutofit/>
          </a:bodyPr>
          <a:lstStyle/>
          <a:p>
            <a:pPr marL="91440" indent="-91080">
              <a:lnSpc>
                <a:spcPct val="90000"/>
              </a:lnSpc>
              <a:spcBef>
                <a:spcPts val="1199"/>
              </a:spcBef>
              <a:spcAft>
                <a:spcPts val="201"/>
              </a:spcAft>
              <a:buClr>
                <a:srgbClr val="1CADE4"/>
              </a:buClr>
              <a:buFont typeface="Tw Cen MT"/>
              <a:buChar char=" "/>
            </a:pPr>
            <a:r>
              <a:rPr lang="en-US" sz="2400" b="0" strike="noStrike" spc="-1">
                <a:solidFill>
                  <a:srgbClr val="000000"/>
                </a:solidFill>
                <a:latin typeface="Tw Cen MT"/>
              </a:rPr>
              <a:t>Why you think your project is somewhat uncommon ?</a:t>
            </a:r>
          </a:p>
          <a:p>
            <a:pPr marL="91440" indent="-91080">
              <a:lnSpc>
                <a:spcPct val="90000"/>
              </a:lnSpc>
              <a:spcBef>
                <a:spcPts val="1199"/>
              </a:spcBef>
              <a:spcAft>
                <a:spcPts val="201"/>
              </a:spcAft>
              <a:buClr>
                <a:srgbClr val="1CADE4"/>
              </a:buClr>
              <a:buFont typeface="Tw Cen MT"/>
              <a:buChar char=" "/>
            </a:pPr>
            <a:r>
              <a:rPr lang="en-US" sz="2400" b="0" strike="noStrike" spc="-1">
                <a:solidFill>
                  <a:srgbClr val="000000"/>
                </a:solidFill>
                <a:latin typeface="Tw Cen MT"/>
              </a:rPr>
              <a:t>In our project we have employed various methods to detect these deceptive reviews -  supervised learning techniques (Naïve Bayes , SVM , Decision Tree ,Random Forest, LSTM, ANN) ,unsupervised learning (k-means) and lexicon based – dictionary method .Some of these models are hybrids using lexical features as input.</a:t>
            </a:r>
          </a:p>
          <a:p>
            <a:pPr marL="91440" indent="-91080">
              <a:lnSpc>
                <a:spcPct val="90000"/>
              </a:lnSpc>
              <a:spcBef>
                <a:spcPts val="1199"/>
              </a:spcBef>
              <a:spcAft>
                <a:spcPts val="201"/>
              </a:spcAft>
              <a:buClr>
                <a:srgbClr val="1CADE4"/>
              </a:buClr>
              <a:buFont typeface="Tw Cen MT"/>
              <a:buChar char=" "/>
            </a:pPr>
            <a:r>
              <a:rPr lang="en-US" sz="2400" b="0" strike="noStrike" spc="-1">
                <a:solidFill>
                  <a:srgbClr val="000000"/>
                </a:solidFill>
                <a:latin typeface="Tw Cen MT"/>
              </a:rPr>
              <a:t>We have also done extensive research w.r.t fake reviews and have identified features that are useful for detecting the same such as – review length , ratio of capital letters ,ratio of capital words , count of first pronouns , ratio of verbs to nouns (using POS Tagging) , count of sentiment words (using Bing Liu and Minquing Hu sentiment lexicon) , afinn score , vader score and fake vocabulary construction.</a:t>
            </a:r>
          </a:p>
          <a:p>
            <a:pPr>
              <a:lnSpc>
                <a:spcPct val="90000"/>
              </a:lnSpc>
              <a:spcBef>
                <a:spcPts val="1199"/>
              </a:spcBef>
              <a:spcAft>
                <a:spcPts val="201"/>
              </a:spcAft>
            </a:pPr>
            <a:endParaRPr lang="en-US" sz="2400" b="0" strike="noStrike" spc="-1">
              <a:solidFill>
                <a:srgbClr val="000000"/>
              </a:solidFill>
              <a:latin typeface="Tw Cen MT"/>
            </a:endParaRPr>
          </a:p>
        </p:txBody>
      </p:sp>
      <p:sp>
        <p:nvSpPr>
          <p:cNvPr id="102"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03" name="TextShape 4"/>
          <p:cNvSpPr txBox="1"/>
          <p:nvPr/>
        </p:nvSpPr>
        <p:spPr>
          <a:xfrm>
            <a:off x="10837440" y="6470640"/>
            <a:ext cx="973440" cy="273960"/>
          </a:xfrm>
          <a:prstGeom prst="rect">
            <a:avLst/>
          </a:prstGeom>
          <a:noFill/>
          <a:ln>
            <a:noFill/>
          </a:ln>
        </p:spPr>
        <p:txBody>
          <a:bodyPr anchor="ctr"/>
          <a:lstStyle/>
          <a:p>
            <a:pPr>
              <a:lnSpc>
                <a:spcPct val="100000"/>
              </a:lnSpc>
            </a:pPr>
            <a:fld id="{6E07AEAA-33F6-4D69-AABB-9602EAD902C8}" type="slidenum">
              <a:rPr lang="en-IN" sz="1000" b="0" strike="noStrike" spc="-1">
                <a:solidFill>
                  <a:srgbClr val="0D0D0D"/>
                </a:solidFill>
                <a:latin typeface="Tw Cen MT Condensed"/>
              </a:rPr>
              <a:t>3</a:t>
            </a:fld>
            <a:endParaRPr lang="en-IN"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024200" y="11304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Dataset source and preprocessing done</a:t>
            </a:r>
            <a:endParaRPr lang="en-US" sz="5000" b="0" strike="noStrike" spc="-1">
              <a:solidFill>
                <a:srgbClr val="000000"/>
              </a:solidFill>
              <a:latin typeface="Tw Cen MT"/>
            </a:endParaRPr>
          </a:p>
        </p:txBody>
      </p:sp>
      <p:sp>
        <p:nvSpPr>
          <p:cNvPr id="105" name="TextShape 2"/>
          <p:cNvSpPr txBox="1"/>
          <p:nvPr/>
        </p:nvSpPr>
        <p:spPr>
          <a:xfrm>
            <a:off x="931320" y="1311840"/>
            <a:ext cx="10770120" cy="5158440"/>
          </a:xfrm>
          <a:prstGeom prst="rect">
            <a:avLst/>
          </a:prstGeom>
          <a:noFill/>
          <a:ln>
            <a:noFill/>
          </a:ln>
        </p:spPr>
        <p:txBody>
          <a:bodyPr lIns="45720" rIns="45720">
            <a:normAutofit/>
          </a:bodyPr>
          <a:lstStyle/>
          <a:p>
            <a:pPr marL="457200" indent="-456840">
              <a:lnSpc>
                <a:spcPct val="90000"/>
              </a:lnSpc>
              <a:spcBef>
                <a:spcPts val="1199"/>
              </a:spcBef>
              <a:spcAft>
                <a:spcPts val="201"/>
              </a:spcAft>
              <a:buClr>
                <a:srgbClr val="1CADE4"/>
              </a:buClr>
              <a:buFont typeface="Tw Cen MT Condensed"/>
              <a:buAutoNum type="arabicPeriod"/>
            </a:pPr>
            <a:r>
              <a:rPr lang="en-US" sz="2200" b="1" strike="noStrike" spc="-1">
                <a:solidFill>
                  <a:srgbClr val="1CADE4"/>
                </a:solidFill>
                <a:latin typeface="Tw Cen MT"/>
              </a:rPr>
              <a:t>Dataset source </a:t>
            </a:r>
            <a:endParaRPr lang="en-US" sz="2200" b="0" strike="noStrike" spc="-1">
              <a:solidFill>
                <a:srgbClr val="000000"/>
              </a:solidFill>
              <a:latin typeface="Tw Cen MT"/>
            </a:endParaRPr>
          </a:p>
          <a:p>
            <a:pPr>
              <a:lnSpc>
                <a:spcPct val="90000"/>
              </a:lnSpc>
              <a:spcBef>
                <a:spcPts val="1199"/>
              </a:spcBef>
              <a:spcAft>
                <a:spcPts val="201"/>
              </a:spcAft>
            </a:pPr>
            <a:r>
              <a:rPr lang="en-US" sz="2200" b="0" u="sng" strike="noStrike" spc="-1">
                <a:solidFill>
                  <a:srgbClr val="6B9F25"/>
                </a:solidFill>
                <a:uFillTx/>
                <a:latin typeface="Tw Cen MT"/>
                <a:hlinkClick r:id="rId2"/>
              </a:rPr>
              <a:t>https://myleott.com/op-spam.html</a:t>
            </a:r>
            <a:r>
              <a:rPr lang="en-US" sz="2200" b="0" strike="noStrike" spc="-1">
                <a:solidFill>
                  <a:srgbClr val="1CADE4"/>
                </a:solidFill>
                <a:latin typeface="Tw Cen MT"/>
              </a:rPr>
              <a:t> </a:t>
            </a:r>
            <a:endParaRPr lang="en-US" sz="2200" b="0" strike="noStrike" spc="-1">
              <a:solidFill>
                <a:srgbClr val="000000"/>
              </a:solidFill>
              <a:latin typeface="Tw Cen MT"/>
            </a:endParaRPr>
          </a:p>
          <a:p>
            <a:pPr>
              <a:lnSpc>
                <a:spcPct val="90000"/>
              </a:lnSpc>
              <a:spcBef>
                <a:spcPts val="1199"/>
              </a:spcBef>
              <a:spcAft>
                <a:spcPts val="201"/>
              </a:spcAft>
            </a:pPr>
            <a:r>
              <a:rPr lang="en-US" sz="2200" b="0" strike="noStrike" spc="-1">
                <a:solidFill>
                  <a:srgbClr val="000000"/>
                </a:solidFill>
                <a:latin typeface="Tw Cen MT"/>
              </a:rPr>
              <a:t> This corpus consists of truthful and deceptive  hotel reviews of 20 Chicago hotels . It is considered as the gold standard for labelled deceptive reviews.</a:t>
            </a:r>
          </a:p>
          <a:p>
            <a:pPr>
              <a:lnSpc>
                <a:spcPct val="90000"/>
              </a:lnSpc>
              <a:spcBef>
                <a:spcPts val="1199"/>
              </a:spcBef>
              <a:spcAft>
                <a:spcPts val="201"/>
              </a:spcAft>
            </a:pPr>
            <a:r>
              <a:rPr lang="en-US" sz="2200" b="0" strike="noStrike" spc="-1">
                <a:solidFill>
                  <a:srgbClr val="1CADE4"/>
                </a:solidFill>
                <a:latin typeface="Tw Cen MT"/>
              </a:rPr>
              <a:t>2.    </a:t>
            </a:r>
            <a:r>
              <a:rPr lang="en-US" sz="2200" b="1" strike="noStrike" spc="-1">
                <a:solidFill>
                  <a:srgbClr val="1CADE4"/>
                </a:solidFill>
                <a:latin typeface="Tw Cen MT"/>
              </a:rPr>
              <a:t>Any pre-processing steps performed initially or for feature extraction :</a:t>
            </a:r>
            <a:endParaRPr lang="en-US" sz="2200" b="0" strike="noStrike" spc="-1">
              <a:solidFill>
                <a:srgbClr val="000000"/>
              </a:solidFill>
              <a:latin typeface="Tw Cen MT"/>
            </a:endParaRP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i)Tokenization - Each review was tokenized into words by using the nltk.tokenize  module of nltk.</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ii)Removal of stopwords – We filtered out words such as “a” , ”the” etc that didn’t add much value as features. (this was only for certain models where the feature ‘count of first personal pronouns did not contribute much to the accuracy).</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iii)As a part of feature extraction we performed POS tagging to get the Verbs to Nouns ratio.</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iv)We calculated the AFINN score and VADER scores to use them as features.</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v)Count of sentiment words was found for the text using using Bing Liu and Minquing Hu sentiment lexicon.</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vi)Conversion of words to numeric features using TFIDF.</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Vii)Padding of words as features for LSTM.</a:t>
            </a:r>
          </a:p>
          <a:p>
            <a:pPr>
              <a:lnSpc>
                <a:spcPct val="90000"/>
              </a:lnSpc>
              <a:spcBef>
                <a:spcPts val="1199"/>
              </a:spcBef>
              <a:spcAft>
                <a:spcPts val="201"/>
              </a:spcAft>
            </a:pPr>
            <a:endParaRPr lang="en-US" sz="2200" b="0" strike="noStrike" spc="-1">
              <a:solidFill>
                <a:srgbClr val="000000"/>
              </a:solidFill>
              <a:latin typeface="Tw Cen MT"/>
            </a:endParaRPr>
          </a:p>
          <a:p>
            <a:pPr>
              <a:lnSpc>
                <a:spcPct val="90000"/>
              </a:lnSpc>
              <a:spcBef>
                <a:spcPts val="1199"/>
              </a:spcBef>
              <a:spcAft>
                <a:spcPts val="201"/>
              </a:spcAft>
            </a:pPr>
            <a:endParaRPr lang="en-US" sz="2200" b="0" strike="noStrike" spc="-1">
              <a:solidFill>
                <a:srgbClr val="000000"/>
              </a:solidFill>
              <a:latin typeface="Tw Cen MT"/>
            </a:endParaRPr>
          </a:p>
          <a:p>
            <a:pPr>
              <a:lnSpc>
                <a:spcPct val="90000"/>
              </a:lnSpc>
              <a:spcBef>
                <a:spcPts val="1199"/>
              </a:spcBef>
              <a:spcAft>
                <a:spcPts val="201"/>
              </a:spcAft>
            </a:pPr>
            <a:endParaRPr lang="en-US" sz="2200" b="0" strike="noStrike" spc="-1">
              <a:solidFill>
                <a:srgbClr val="000000"/>
              </a:solidFill>
              <a:latin typeface="Tw Cen MT"/>
            </a:endParaRPr>
          </a:p>
        </p:txBody>
      </p:sp>
      <p:sp>
        <p:nvSpPr>
          <p:cNvPr id="106"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07" name="TextShape 4"/>
          <p:cNvSpPr txBox="1"/>
          <p:nvPr/>
        </p:nvSpPr>
        <p:spPr>
          <a:xfrm>
            <a:off x="10837440" y="6470640"/>
            <a:ext cx="973440" cy="273960"/>
          </a:xfrm>
          <a:prstGeom prst="rect">
            <a:avLst/>
          </a:prstGeom>
          <a:noFill/>
          <a:ln>
            <a:noFill/>
          </a:ln>
        </p:spPr>
        <p:txBody>
          <a:bodyPr anchor="ctr"/>
          <a:lstStyle/>
          <a:p>
            <a:pPr>
              <a:lnSpc>
                <a:spcPct val="100000"/>
              </a:lnSpc>
            </a:pPr>
            <a:fld id="{44F865BF-8853-4524-BFF0-72A44A4B73DE}" type="slidenum">
              <a:rPr lang="en-IN" sz="1000" b="0" strike="noStrike" spc="-1">
                <a:solidFill>
                  <a:srgbClr val="0D0D0D"/>
                </a:solidFill>
                <a:latin typeface="Tw Cen MT Condensed"/>
              </a:rPr>
              <a:t>4</a:t>
            </a:fld>
            <a:endParaRPr lang="en-IN"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024200" y="58536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Literature Review</a:t>
            </a:r>
            <a:endParaRPr lang="en-US" sz="5000" b="0" strike="noStrike" spc="-1">
              <a:solidFill>
                <a:srgbClr val="000000"/>
              </a:solidFill>
              <a:latin typeface="Tw Cen MT"/>
            </a:endParaRPr>
          </a:p>
        </p:txBody>
      </p:sp>
      <p:sp>
        <p:nvSpPr>
          <p:cNvPr id="109" name="TextShape 2"/>
          <p:cNvSpPr txBox="1"/>
          <p:nvPr/>
        </p:nvSpPr>
        <p:spPr>
          <a:xfrm>
            <a:off x="918000" y="1875240"/>
            <a:ext cx="9719640" cy="4023000"/>
          </a:xfrm>
          <a:prstGeom prst="rect">
            <a:avLst/>
          </a:prstGeom>
          <a:noFill/>
          <a:ln>
            <a:noFill/>
          </a:ln>
        </p:spPr>
        <p:txBody>
          <a:bodyPr lIns="45720" rIns="45720">
            <a:normAutofit/>
          </a:bodyPr>
          <a:lstStyle/>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Finding Deceptive Opinion Spam by Any Stretch of the Imagination by Myleott et al. use n-grams and LIWC features (psychology and computational linguistics features) and a combination of both on Naïve Bayes and SVM classifers to detect fake reviews.</a:t>
            </a:r>
          </a:p>
          <a:p>
            <a:pPr marL="91440" indent="-91080">
              <a:lnSpc>
                <a:spcPct val="90000"/>
              </a:lnSpc>
              <a:spcBef>
                <a:spcPts val="1199"/>
              </a:spcBef>
              <a:spcAft>
                <a:spcPts val="201"/>
              </a:spcAft>
              <a:buClr>
                <a:srgbClr val="1CADE4"/>
              </a:buClr>
              <a:buFont typeface="Tw Cen MT"/>
              <a:buChar char=" "/>
            </a:pPr>
            <a:r>
              <a:rPr lang="en-US" sz="2200" b="0" strike="noStrike" spc="-1">
                <a:solidFill>
                  <a:srgbClr val="000000"/>
                </a:solidFill>
                <a:latin typeface="Tw Cen MT"/>
              </a:rPr>
              <a:t>Jindal and Liu (2008) use product review data, and in the absence of gold-standard deceptive opinions, they train models using features based on the review text, reviewer, and product, to distinguish between duplicate opinions (considered deceptive spam) and non-duplicate opinions.</a:t>
            </a:r>
          </a:p>
          <a:p>
            <a:pPr>
              <a:lnSpc>
                <a:spcPct val="90000"/>
              </a:lnSpc>
              <a:spcBef>
                <a:spcPts val="1199"/>
              </a:spcBef>
              <a:spcAft>
                <a:spcPts val="201"/>
              </a:spcAft>
            </a:pPr>
            <a:r>
              <a:rPr lang="en-US" sz="2200" b="0" strike="noStrike" spc="-1">
                <a:solidFill>
                  <a:srgbClr val="000000"/>
                </a:solidFill>
                <a:latin typeface="Tw Cen MT"/>
              </a:rPr>
              <a:t> Rodrigo Barbado et al. use review centric features such as TFIDF ,LDA and user centric features such as number of friends, registration date etc as features for Naïve Bayes and Adaboost classifiers.</a:t>
            </a:r>
          </a:p>
          <a:p>
            <a:pPr>
              <a:lnSpc>
                <a:spcPct val="90000"/>
              </a:lnSpc>
              <a:spcBef>
                <a:spcPts val="1199"/>
              </a:spcBef>
              <a:spcAft>
                <a:spcPts val="201"/>
              </a:spcAft>
            </a:pPr>
            <a:r>
              <a:rPr lang="en-US" sz="2200" b="0" strike="noStrike" spc="-1">
                <a:solidFill>
                  <a:srgbClr val="000000"/>
                </a:solidFill>
                <a:latin typeface="Tw Cen MT"/>
              </a:rPr>
              <a:t>Lim et al. identified the anomalous rating and review behaviours such as giving unfair ratings to products and reviewing too often, so as to detect spammers </a:t>
            </a:r>
          </a:p>
          <a:p>
            <a:pPr>
              <a:lnSpc>
                <a:spcPct val="90000"/>
              </a:lnSpc>
              <a:spcBef>
                <a:spcPts val="1199"/>
              </a:spcBef>
              <a:spcAft>
                <a:spcPts val="201"/>
              </a:spcAft>
            </a:pPr>
            <a:r>
              <a:rPr lang="en-US" sz="2200" b="0" strike="noStrike" spc="-1">
                <a:solidFill>
                  <a:srgbClr val="000000"/>
                </a:solidFill>
                <a:latin typeface="Tw Cen MT"/>
              </a:rPr>
              <a:t>Fei et al. exploit the burstiness nature of reviews to spot review spammer </a:t>
            </a:r>
          </a:p>
          <a:p>
            <a:pPr>
              <a:lnSpc>
                <a:spcPct val="90000"/>
              </a:lnSpc>
              <a:spcBef>
                <a:spcPts val="1199"/>
              </a:spcBef>
              <a:spcAft>
                <a:spcPts val="201"/>
              </a:spcAft>
            </a:pPr>
            <a:endParaRPr lang="en-US" sz="2200" b="0" strike="noStrike" spc="-1">
              <a:solidFill>
                <a:srgbClr val="000000"/>
              </a:solidFill>
              <a:latin typeface="Tw Cen MT"/>
            </a:endParaRPr>
          </a:p>
          <a:p>
            <a:pPr>
              <a:lnSpc>
                <a:spcPct val="90000"/>
              </a:lnSpc>
              <a:spcBef>
                <a:spcPts val="1199"/>
              </a:spcBef>
              <a:spcAft>
                <a:spcPts val="201"/>
              </a:spcAft>
            </a:pPr>
            <a:endParaRPr lang="en-US" sz="2200" b="0" strike="noStrike" spc="-1">
              <a:solidFill>
                <a:srgbClr val="000000"/>
              </a:solidFill>
              <a:latin typeface="Tw Cen MT"/>
            </a:endParaRPr>
          </a:p>
          <a:p>
            <a:pPr>
              <a:lnSpc>
                <a:spcPct val="90000"/>
              </a:lnSpc>
              <a:spcBef>
                <a:spcPts val="1199"/>
              </a:spcBef>
              <a:spcAft>
                <a:spcPts val="201"/>
              </a:spcAft>
            </a:pPr>
            <a:endParaRPr lang="en-US" sz="2200" b="0" strike="noStrike" spc="-1">
              <a:solidFill>
                <a:srgbClr val="000000"/>
              </a:solidFill>
              <a:latin typeface="Tw Cen MT"/>
            </a:endParaRPr>
          </a:p>
          <a:p>
            <a:pPr>
              <a:lnSpc>
                <a:spcPct val="90000"/>
              </a:lnSpc>
              <a:spcBef>
                <a:spcPts val="1199"/>
              </a:spcBef>
              <a:spcAft>
                <a:spcPts val="201"/>
              </a:spcAft>
            </a:pPr>
            <a:endParaRPr lang="en-US" sz="2200" b="0" strike="noStrike" spc="-1">
              <a:solidFill>
                <a:srgbClr val="000000"/>
              </a:solidFill>
              <a:latin typeface="Tw Cen MT"/>
            </a:endParaRPr>
          </a:p>
          <a:p>
            <a:pPr>
              <a:lnSpc>
                <a:spcPct val="90000"/>
              </a:lnSpc>
              <a:spcBef>
                <a:spcPts val="1199"/>
              </a:spcBef>
              <a:spcAft>
                <a:spcPts val="201"/>
              </a:spcAft>
            </a:pPr>
            <a:endParaRPr lang="en-US" sz="2200" b="0" strike="noStrike" spc="-1">
              <a:solidFill>
                <a:srgbClr val="000000"/>
              </a:solidFill>
              <a:latin typeface="Tw Cen MT"/>
            </a:endParaRPr>
          </a:p>
        </p:txBody>
      </p:sp>
      <p:sp>
        <p:nvSpPr>
          <p:cNvPr id="110" name="TextShape 3"/>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11" name="TextShape 4"/>
          <p:cNvSpPr txBox="1"/>
          <p:nvPr/>
        </p:nvSpPr>
        <p:spPr>
          <a:xfrm>
            <a:off x="10837440" y="6470640"/>
            <a:ext cx="973440" cy="273960"/>
          </a:xfrm>
          <a:prstGeom prst="rect">
            <a:avLst/>
          </a:prstGeom>
          <a:noFill/>
          <a:ln>
            <a:noFill/>
          </a:ln>
        </p:spPr>
        <p:txBody>
          <a:bodyPr anchor="ctr"/>
          <a:lstStyle/>
          <a:p>
            <a:pPr>
              <a:lnSpc>
                <a:spcPct val="100000"/>
              </a:lnSpc>
            </a:pPr>
            <a:fld id="{89C806D9-7132-40EC-998A-69957B9D160F}" type="slidenum">
              <a:rPr lang="en-IN" sz="1000" b="0" strike="noStrike" spc="-1">
                <a:solidFill>
                  <a:srgbClr val="0D0D0D"/>
                </a:solidFill>
                <a:latin typeface="Tw Cen MT Condensed"/>
              </a:rPr>
              <a:t>5</a:t>
            </a:fld>
            <a:endParaRPr lang="en-IN"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984240" y="225360"/>
            <a:ext cx="6158160" cy="476640"/>
          </a:xfrm>
          <a:prstGeom prst="rect">
            <a:avLst/>
          </a:prstGeom>
          <a:noFill/>
          <a:ln>
            <a:noFill/>
          </a:ln>
        </p:spPr>
        <p:txBody>
          <a:bodyPr anchor="ctr">
            <a:normAutofit/>
          </a:bodyPr>
          <a:lstStyle/>
          <a:p>
            <a:pPr>
              <a:lnSpc>
                <a:spcPct val="80000"/>
              </a:lnSpc>
            </a:pPr>
            <a:r>
              <a:rPr lang="en-US" sz="5000" b="0" strike="noStrike" cap="all" spc="97">
                <a:solidFill>
                  <a:srgbClr val="0D0D0D"/>
                </a:solidFill>
                <a:latin typeface="Tw Cen MT Condensed"/>
              </a:rPr>
              <a:t>Literature Review</a:t>
            </a:r>
            <a:endParaRPr lang="en-US" sz="5000" b="0" strike="noStrike" spc="-1">
              <a:solidFill>
                <a:srgbClr val="000000"/>
              </a:solidFill>
              <a:latin typeface="Tw Cen MT"/>
            </a:endParaRPr>
          </a:p>
        </p:txBody>
      </p:sp>
      <p:sp>
        <p:nvSpPr>
          <p:cNvPr id="113"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14" name="TextShape 3"/>
          <p:cNvSpPr txBox="1"/>
          <p:nvPr/>
        </p:nvSpPr>
        <p:spPr>
          <a:xfrm>
            <a:off x="10837440" y="6470640"/>
            <a:ext cx="973440" cy="273960"/>
          </a:xfrm>
          <a:prstGeom prst="rect">
            <a:avLst/>
          </a:prstGeom>
          <a:noFill/>
          <a:ln>
            <a:noFill/>
          </a:ln>
        </p:spPr>
        <p:txBody>
          <a:bodyPr anchor="ctr"/>
          <a:lstStyle/>
          <a:p>
            <a:pPr>
              <a:lnSpc>
                <a:spcPct val="100000"/>
              </a:lnSpc>
            </a:pPr>
            <a:fld id="{41E9B83B-2BF6-4263-97D8-52687D0C3AB9}" type="slidenum">
              <a:rPr lang="en-IN" sz="1000" b="0" strike="noStrike" spc="-1">
                <a:solidFill>
                  <a:srgbClr val="0D0D0D"/>
                </a:solidFill>
                <a:latin typeface="Tw Cen MT Condensed"/>
              </a:rPr>
              <a:t>6</a:t>
            </a:fld>
            <a:endParaRPr lang="en-IN" sz="1000" b="0" strike="noStrike" spc="-1">
              <a:latin typeface="Times New Roman"/>
            </a:endParaRPr>
          </a:p>
        </p:txBody>
      </p:sp>
      <p:graphicFrame>
        <p:nvGraphicFramePr>
          <p:cNvPr id="115" name="Table 4"/>
          <p:cNvGraphicFramePr/>
          <p:nvPr/>
        </p:nvGraphicFramePr>
        <p:xfrm>
          <a:off x="216000" y="702360"/>
          <a:ext cx="11304000" cy="6155640"/>
        </p:xfrm>
        <a:graphic>
          <a:graphicData uri="http://schemas.openxmlformats.org/drawingml/2006/table">
            <a:tbl>
              <a:tblPr/>
              <a:tblGrid>
                <a:gridCol w="2826000">
                  <a:extLst>
                    <a:ext uri="{9D8B030D-6E8A-4147-A177-3AD203B41FA5}">
                      <a16:colId xmlns:a16="http://schemas.microsoft.com/office/drawing/2014/main" val="20000"/>
                    </a:ext>
                  </a:extLst>
                </a:gridCol>
                <a:gridCol w="2826000">
                  <a:extLst>
                    <a:ext uri="{9D8B030D-6E8A-4147-A177-3AD203B41FA5}">
                      <a16:colId xmlns:a16="http://schemas.microsoft.com/office/drawing/2014/main" val="20001"/>
                    </a:ext>
                  </a:extLst>
                </a:gridCol>
                <a:gridCol w="2826000">
                  <a:extLst>
                    <a:ext uri="{9D8B030D-6E8A-4147-A177-3AD203B41FA5}">
                      <a16:colId xmlns:a16="http://schemas.microsoft.com/office/drawing/2014/main" val="20002"/>
                    </a:ext>
                  </a:extLst>
                </a:gridCol>
                <a:gridCol w="2826000">
                  <a:extLst>
                    <a:ext uri="{9D8B030D-6E8A-4147-A177-3AD203B41FA5}">
                      <a16:colId xmlns:a16="http://schemas.microsoft.com/office/drawing/2014/main" val="20003"/>
                    </a:ext>
                  </a:extLst>
                </a:gridCol>
              </a:tblGrid>
              <a:tr h="622440">
                <a:tc>
                  <a:txBody>
                    <a:bodyPr/>
                    <a:lstStyle/>
                    <a:p>
                      <a:pPr>
                        <a:lnSpc>
                          <a:spcPct val="100000"/>
                        </a:lnSpc>
                      </a:pPr>
                      <a:r>
                        <a:rPr lang="en-IN" sz="1800" b="1" strike="noStrike" spc="-1">
                          <a:solidFill>
                            <a:srgbClr val="FFFFFF"/>
                          </a:solidFill>
                          <a:latin typeface="Tw Cen MT"/>
                        </a:rPr>
                        <a:t>TITLE AND NAME OF THE AUTHORS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METHODOLOGY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HIGHEST ACCURACY ACHIEVED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BENEFITS AND DRAWBACKS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extLst>
                  <a:ext uri="{0D108BD9-81ED-4DB2-BD59-A6C34878D82A}">
                    <a16:rowId xmlns:a16="http://schemas.microsoft.com/office/drawing/2014/main" val="10000"/>
                  </a:ext>
                </a:extLst>
              </a:tr>
              <a:tr h="2214360">
                <a:tc>
                  <a:txBody>
                    <a:bodyPr/>
                    <a:lstStyle/>
                    <a:p>
                      <a:pPr>
                        <a:lnSpc>
                          <a:spcPct val="100000"/>
                        </a:lnSpc>
                      </a:pPr>
                      <a:r>
                        <a:rPr lang="en-IN" sz="1800" b="1" strike="noStrike" spc="-1">
                          <a:solidFill>
                            <a:srgbClr val="000000"/>
                          </a:solidFill>
                          <a:latin typeface="Tw Cen MT"/>
                        </a:rPr>
                        <a:t>Detecting opinion spams and fake news using text classification</a:t>
                      </a:r>
                      <a:endParaRPr lang="en-IN" sz="1800" b="0" strike="noStrike" spc="-1">
                        <a:latin typeface="Arial"/>
                      </a:endParaRPr>
                    </a:p>
                    <a:p>
                      <a:pPr>
                        <a:lnSpc>
                          <a:spcPct val="100000"/>
                        </a:lnSpc>
                      </a:pPr>
                      <a:r>
                        <a:rPr lang="en-IN" sz="1800" b="0" strike="noStrike" spc="-1">
                          <a:solidFill>
                            <a:srgbClr val="6B9F25"/>
                          </a:solidFill>
                          <a:latin typeface="Tw Cen MT"/>
                          <a:hlinkClick r:id="rId2"/>
                        </a:rPr>
                        <a:t>Hadeer</a:t>
                      </a:r>
                      <a:r>
                        <a:rPr lang="en-IN" sz="1800" b="0" strike="noStrike" spc="-1">
                          <a:solidFill>
                            <a:srgbClr val="6B9F25"/>
                          </a:solidFill>
                          <a:latin typeface="Tw Cen MT"/>
                          <a:hlinkClick r:id="rId2"/>
                        </a:rPr>
                        <a:t> Ahmed</a:t>
                      </a:r>
                      <a:r>
                        <a:rPr lang="en-IN" sz="1800" b="0" strike="noStrike" spc="-1">
                          <a:solidFill>
                            <a:srgbClr val="000000"/>
                          </a:solidFill>
                          <a:latin typeface="Tw Cen MT"/>
                        </a:rPr>
                        <a:t> </a:t>
                      </a:r>
                      <a:endParaRPr lang="en-IN" sz="1800" b="0" strike="noStrike" spc="-1">
                        <a:latin typeface="Arial"/>
                      </a:endParaRPr>
                    </a:p>
                    <a:p>
                      <a:pPr>
                        <a:lnSpc>
                          <a:spcPct val="100000"/>
                        </a:lnSpc>
                      </a:pPr>
                      <a:r>
                        <a:rPr lang="en-IN" sz="1800" b="0" strike="noStrike" spc="-1">
                          <a:solidFill>
                            <a:srgbClr val="000000"/>
                          </a:solidFill>
                          <a:latin typeface="Tw Cen MT"/>
                        </a:rPr>
                        <a:t> </a:t>
                      </a:r>
                      <a:r>
                        <a:rPr lang="en-IN" sz="1800" b="0" strike="noStrike" spc="-1">
                          <a:solidFill>
                            <a:srgbClr val="6B9F25"/>
                          </a:solidFill>
                          <a:latin typeface="Tw Cen MT"/>
                          <a:hlinkClick r:id="rId3"/>
                        </a:rPr>
                        <a:t>Issa Traore</a:t>
                      </a:r>
                      <a:endParaRPr lang="en-IN" sz="1800" b="0" strike="noStrike" spc="-1">
                        <a:latin typeface="Arial"/>
                      </a:endParaRPr>
                    </a:p>
                    <a:p>
                      <a:pPr>
                        <a:lnSpc>
                          <a:spcPct val="100000"/>
                        </a:lnSpc>
                      </a:pP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Content based detection models ,Reviewer behaviour based detection models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90 % (n-gram features)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Found that n gram size increased accuracy and used a lot of features to achieve a very high accuracy.However,do not explore semantic features much.</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extLst>
                  <a:ext uri="{0D108BD9-81ED-4DB2-BD59-A6C34878D82A}">
                    <a16:rowId xmlns:a16="http://schemas.microsoft.com/office/drawing/2014/main" val="10001"/>
                  </a:ext>
                </a:extLst>
              </a:tr>
              <a:tr h="1949040">
                <a:tc>
                  <a:txBody>
                    <a:bodyPr/>
                    <a:lstStyle/>
                    <a:p>
                      <a:pPr>
                        <a:lnSpc>
                          <a:spcPct val="100000"/>
                        </a:lnSpc>
                      </a:pPr>
                      <a:r>
                        <a:rPr lang="en-IN" sz="1800" b="1" strike="noStrike" spc="-1">
                          <a:solidFill>
                            <a:srgbClr val="000000"/>
                          </a:solidFill>
                          <a:latin typeface="Tw Cen MT"/>
                        </a:rPr>
                        <a:t>Finding Deceptive Opinion Spam by Any Stretch of the Imagination</a:t>
                      </a:r>
                      <a:endParaRPr lang="en-IN" sz="1800" b="0" strike="noStrike" spc="-1">
                        <a:latin typeface="Arial"/>
                      </a:endParaRPr>
                    </a:p>
                    <a:p>
                      <a:pPr>
                        <a:lnSpc>
                          <a:spcPct val="100000"/>
                        </a:lnSpc>
                      </a:pPr>
                      <a:r>
                        <a:rPr lang="en-IN" sz="1800" b="0" strike="noStrike" spc="-1">
                          <a:solidFill>
                            <a:srgbClr val="6B9F25"/>
                          </a:solidFill>
                          <a:latin typeface="Tw Cen MT"/>
                          <a:hlinkClick r:id="rId4"/>
                        </a:rPr>
                        <a:t>Myle</a:t>
                      </a:r>
                      <a:r>
                        <a:rPr lang="en-IN" sz="1800" b="0" strike="noStrike" spc="-1">
                          <a:solidFill>
                            <a:srgbClr val="6B9F25"/>
                          </a:solidFill>
                          <a:latin typeface="Tw Cen MT"/>
                          <a:hlinkClick r:id="rId4"/>
                        </a:rPr>
                        <a:t> Ott</a:t>
                      </a:r>
                      <a:r>
                        <a:rPr lang="en-IN" sz="1800" b="0" strike="noStrike" spc="-1">
                          <a:solidFill>
                            <a:srgbClr val="669900"/>
                          </a:solidFill>
                          <a:latin typeface="Tw Cen MT"/>
                        </a:rPr>
                        <a:t>, </a:t>
                      </a:r>
                      <a:r>
                        <a:rPr lang="en-IN" sz="1800" b="0" strike="noStrike" spc="-1">
                          <a:solidFill>
                            <a:srgbClr val="6B9F25"/>
                          </a:solidFill>
                          <a:latin typeface="Tw Cen MT"/>
                          <a:hlinkClick r:id="rId5"/>
                        </a:rPr>
                        <a:t>Yejin</a:t>
                      </a:r>
                      <a:r>
                        <a:rPr lang="en-IN" sz="1800" b="0" strike="noStrike" spc="-1">
                          <a:solidFill>
                            <a:srgbClr val="6B9F25"/>
                          </a:solidFill>
                          <a:latin typeface="Tw Cen MT"/>
                          <a:hlinkClick r:id="rId5"/>
                        </a:rPr>
                        <a:t> Choi</a:t>
                      </a:r>
                      <a:r>
                        <a:rPr lang="en-IN" sz="1800" b="0" strike="noStrike" spc="-1">
                          <a:solidFill>
                            <a:srgbClr val="669900"/>
                          </a:solidFill>
                          <a:latin typeface="Tw Cen MT"/>
                        </a:rPr>
                        <a:t>, </a:t>
                      </a:r>
                      <a:r>
                        <a:rPr lang="en-IN" sz="1800" b="0" strike="noStrike" spc="-1">
                          <a:solidFill>
                            <a:srgbClr val="6B9F25"/>
                          </a:solidFill>
                          <a:latin typeface="Tw Cen MT"/>
                          <a:hlinkClick r:id="rId6"/>
                        </a:rPr>
                        <a:t>Claire </a:t>
                      </a:r>
                      <a:r>
                        <a:rPr lang="en-IN" sz="1800" b="0" strike="noStrike" spc="-1">
                          <a:solidFill>
                            <a:srgbClr val="6B9F25"/>
                          </a:solidFill>
                          <a:latin typeface="Tw Cen MT"/>
                          <a:hlinkClick r:id="rId6"/>
                        </a:rPr>
                        <a:t>Cardie</a:t>
                      </a:r>
                      <a:r>
                        <a:rPr lang="en-IN" sz="1800" b="0" strike="noStrike" spc="-1">
                          <a:solidFill>
                            <a:srgbClr val="669900"/>
                          </a:solidFill>
                          <a:latin typeface="Tw Cen MT"/>
                        </a:rPr>
                        <a:t>, </a:t>
                      </a:r>
                      <a:r>
                        <a:rPr lang="en-IN" sz="1800" b="0" strike="noStrike" spc="-1">
                          <a:solidFill>
                            <a:srgbClr val="6B9F25"/>
                          </a:solidFill>
                          <a:latin typeface="Tw Cen MT"/>
                          <a:hlinkClick r:id="rId7"/>
                        </a:rPr>
                        <a:t>Jeffrey T. Hancock</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Use combinations of LIWC and n gram features with SVM and Naïve Bayes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89 % (LIWC +Bigrams)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pPr>
                        <a:lnSpc>
                          <a:spcPct val="100000"/>
                        </a:lnSpc>
                      </a:pPr>
                      <a:r>
                        <a:rPr lang="en-IN" sz="1800" b="0" strike="noStrike" spc="-1">
                          <a:solidFill>
                            <a:srgbClr val="000000"/>
                          </a:solidFill>
                          <a:latin typeface="Tw Cen MT"/>
                        </a:rPr>
                        <a:t>developed the first large-scale dataset containing gold-standard deceptive opinion spam.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extLst>
                  <a:ext uri="{0D108BD9-81ED-4DB2-BD59-A6C34878D82A}">
                    <a16:rowId xmlns:a16="http://schemas.microsoft.com/office/drawing/2014/main" val="10002"/>
                  </a:ext>
                </a:extLst>
              </a:tr>
              <a:tr h="1949040">
                <a:tc>
                  <a:txBody>
                    <a:bodyPr/>
                    <a:lstStyle/>
                    <a:p>
                      <a:pPr>
                        <a:lnSpc>
                          <a:spcPct val="100000"/>
                        </a:lnSpc>
                      </a:pPr>
                      <a:r>
                        <a:rPr lang="en-IN" sz="1800" b="0" strike="noStrike" spc="-1">
                          <a:solidFill>
                            <a:srgbClr val="000000"/>
                          </a:solidFill>
                          <a:latin typeface="Tw Cen MT"/>
                        </a:rPr>
                        <a:t>A Framework for Fake Review Detection in Online Consumer Electronics Retailers</a:t>
                      </a:r>
                      <a:endParaRPr lang="en-IN" sz="1800" b="0" strike="noStrike" spc="-1">
                        <a:latin typeface="Arial"/>
                      </a:endParaRPr>
                    </a:p>
                    <a:p>
                      <a:pPr>
                        <a:lnSpc>
                          <a:spcPct val="100000"/>
                        </a:lnSpc>
                      </a:pPr>
                      <a:r>
                        <a:rPr lang="en-IN" sz="1800" b="0" u="sng" strike="noStrike" spc="-1">
                          <a:solidFill>
                            <a:srgbClr val="669900"/>
                          </a:solidFill>
                          <a:uFillTx/>
                          <a:latin typeface="Tw Cen MT"/>
                        </a:rPr>
                        <a:t>Rodrigo Barbado, Oscar Araque, Carlos A. Iglesias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Uses user centric features –personal,social ,trust,review activity and review centric features such as TFIDF</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81 % (AdaBoost)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Have shown that using only the text of the review as a feature is not very effective.But some features used are restrictive to the e-commerce domain.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984240" y="225360"/>
            <a:ext cx="6158160" cy="476640"/>
          </a:xfrm>
          <a:prstGeom prst="rect">
            <a:avLst/>
          </a:prstGeom>
          <a:noFill/>
          <a:ln>
            <a:noFill/>
          </a:ln>
        </p:spPr>
        <p:txBody>
          <a:bodyPr anchor="ctr">
            <a:normAutofit/>
          </a:bodyPr>
          <a:lstStyle/>
          <a:p>
            <a:pPr>
              <a:lnSpc>
                <a:spcPct val="80000"/>
              </a:lnSpc>
            </a:pPr>
            <a:r>
              <a:rPr lang="en-US" sz="5000" b="0" strike="noStrike" cap="all" spc="97">
                <a:solidFill>
                  <a:srgbClr val="0D0D0D"/>
                </a:solidFill>
                <a:latin typeface="Tw Cen MT Condensed"/>
              </a:rPr>
              <a:t>Literature Review</a:t>
            </a:r>
            <a:endParaRPr lang="en-US" sz="5000" b="0" strike="noStrike" spc="-1">
              <a:solidFill>
                <a:srgbClr val="000000"/>
              </a:solidFill>
              <a:latin typeface="Tw Cen MT"/>
            </a:endParaRPr>
          </a:p>
        </p:txBody>
      </p:sp>
      <p:sp>
        <p:nvSpPr>
          <p:cNvPr id="117"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18" name="TextShape 3"/>
          <p:cNvSpPr txBox="1"/>
          <p:nvPr/>
        </p:nvSpPr>
        <p:spPr>
          <a:xfrm>
            <a:off x="10837440" y="6470640"/>
            <a:ext cx="973440" cy="273960"/>
          </a:xfrm>
          <a:prstGeom prst="rect">
            <a:avLst/>
          </a:prstGeom>
          <a:noFill/>
          <a:ln>
            <a:noFill/>
          </a:ln>
        </p:spPr>
        <p:txBody>
          <a:bodyPr anchor="ctr"/>
          <a:lstStyle/>
          <a:p>
            <a:pPr>
              <a:lnSpc>
                <a:spcPct val="100000"/>
              </a:lnSpc>
            </a:pPr>
            <a:fld id="{28C09486-0430-4129-AFAA-4836FD14AA83}" type="slidenum">
              <a:rPr lang="en-IN" sz="1000" b="0" strike="noStrike" spc="-1">
                <a:solidFill>
                  <a:srgbClr val="0D0D0D"/>
                </a:solidFill>
                <a:latin typeface="Tw Cen MT Condensed"/>
              </a:rPr>
              <a:t>7</a:t>
            </a:fld>
            <a:endParaRPr lang="en-IN" sz="1000" b="0" strike="noStrike" spc="-1">
              <a:latin typeface="Times New Roman"/>
            </a:endParaRPr>
          </a:p>
        </p:txBody>
      </p:sp>
      <p:graphicFrame>
        <p:nvGraphicFramePr>
          <p:cNvPr id="119" name="Table 4"/>
          <p:cNvGraphicFramePr/>
          <p:nvPr/>
        </p:nvGraphicFramePr>
        <p:xfrm>
          <a:off x="144000" y="733320"/>
          <a:ext cx="11880000" cy="6124680"/>
        </p:xfrm>
        <a:graphic>
          <a:graphicData uri="http://schemas.openxmlformats.org/drawingml/2006/table">
            <a:tbl>
              <a:tblPr/>
              <a:tblGrid>
                <a:gridCol w="2969640">
                  <a:extLst>
                    <a:ext uri="{9D8B030D-6E8A-4147-A177-3AD203B41FA5}">
                      <a16:colId xmlns:a16="http://schemas.microsoft.com/office/drawing/2014/main" val="20000"/>
                    </a:ext>
                  </a:extLst>
                </a:gridCol>
                <a:gridCol w="2972520">
                  <a:extLst>
                    <a:ext uri="{9D8B030D-6E8A-4147-A177-3AD203B41FA5}">
                      <a16:colId xmlns:a16="http://schemas.microsoft.com/office/drawing/2014/main" val="20001"/>
                    </a:ext>
                  </a:extLst>
                </a:gridCol>
                <a:gridCol w="2966400">
                  <a:extLst>
                    <a:ext uri="{9D8B030D-6E8A-4147-A177-3AD203B41FA5}">
                      <a16:colId xmlns:a16="http://schemas.microsoft.com/office/drawing/2014/main" val="20002"/>
                    </a:ext>
                  </a:extLst>
                </a:gridCol>
                <a:gridCol w="2971440">
                  <a:extLst>
                    <a:ext uri="{9D8B030D-6E8A-4147-A177-3AD203B41FA5}">
                      <a16:colId xmlns:a16="http://schemas.microsoft.com/office/drawing/2014/main" val="20003"/>
                    </a:ext>
                  </a:extLst>
                </a:gridCol>
              </a:tblGrid>
              <a:tr h="622440">
                <a:tc>
                  <a:txBody>
                    <a:bodyPr/>
                    <a:lstStyle/>
                    <a:p>
                      <a:pPr>
                        <a:lnSpc>
                          <a:spcPct val="100000"/>
                        </a:lnSpc>
                      </a:pPr>
                      <a:r>
                        <a:rPr lang="en-IN" sz="1800" b="1" strike="noStrike" spc="-1">
                          <a:solidFill>
                            <a:srgbClr val="FFFFFF"/>
                          </a:solidFill>
                          <a:latin typeface="Tw Cen MT"/>
                        </a:rPr>
                        <a:t>TITLE AND NAME OF THE AUTHORS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METHODOLOGY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HIGHEST ACCURACY ACHIEVED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BENEFITS AND DRAWBACKS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extLst>
                  <a:ext uri="{0D108BD9-81ED-4DB2-BD59-A6C34878D82A}">
                    <a16:rowId xmlns:a16="http://schemas.microsoft.com/office/drawing/2014/main" val="10000"/>
                  </a:ext>
                </a:extLst>
              </a:tr>
              <a:tr h="1949040">
                <a:tc>
                  <a:txBody>
                    <a:bodyPr/>
                    <a:lstStyle/>
                    <a:p>
                      <a:pPr>
                        <a:lnSpc>
                          <a:spcPct val="100000"/>
                        </a:lnSpc>
                      </a:pPr>
                      <a:r>
                        <a:rPr lang="en-IN" sz="1800" b="0" strike="noStrike" spc="-1">
                          <a:solidFill>
                            <a:srgbClr val="000000"/>
                          </a:solidFill>
                          <a:latin typeface="Tw Cen MT"/>
                        </a:rPr>
                        <a:t>Fake Review Detection using data mining</a:t>
                      </a:r>
                      <a:endParaRPr lang="en-IN" sz="1800" b="0" strike="noStrike" spc="-1">
                        <a:latin typeface="Arial"/>
                      </a:endParaRPr>
                    </a:p>
                    <a:p>
                      <a:pPr>
                        <a:lnSpc>
                          <a:spcPct val="100000"/>
                        </a:lnSpc>
                      </a:pPr>
                      <a:r>
                        <a:rPr lang="en-IN" sz="1800" b="0" u="sng" strike="noStrike" spc="-1">
                          <a:solidFill>
                            <a:srgbClr val="669900"/>
                          </a:solidFill>
                          <a:uFillTx/>
                          <a:latin typeface="Tw Cen MT"/>
                        </a:rPr>
                        <a:t>Md Forhad Hossain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Topic modeling based spam review detection .Also proposes an unsupervised approach called Word Baket Analysis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89 % (semi supervised SVM –t opic modelling)</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pPr>
                        <a:lnSpc>
                          <a:spcPct val="100000"/>
                        </a:lnSpc>
                      </a:pPr>
                      <a:r>
                        <a:rPr lang="en-IN" sz="1800" b="0" strike="noStrike" spc="-1">
                          <a:solidFill>
                            <a:srgbClr val="000000"/>
                          </a:solidFill>
                          <a:latin typeface="Tw Cen MT"/>
                        </a:rPr>
                        <a:t>Validation of proposed unsupervised approach is based on an assumption that about one third of online reviews are fake.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extLst>
                  <a:ext uri="{0D108BD9-81ED-4DB2-BD59-A6C34878D82A}">
                    <a16:rowId xmlns:a16="http://schemas.microsoft.com/office/drawing/2014/main" val="10001"/>
                  </a:ext>
                </a:extLst>
              </a:tr>
              <a:tr h="1706040">
                <a:tc>
                  <a:txBody>
                    <a:bodyPr/>
                    <a:lstStyle/>
                    <a:p>
                      <a:r>
                        <a:rPr lang="en-IN" sz="1800" b="0" strike="noStrike" spc="-1">
                          <a:latin typeface="Arial"/>
                        </a:rPr>
                        <a:t>Negative Deceptive Opinion Spam</a:t>
                      </a:r>
                    </a:p>
                    <a:p>
                      <a:r>
                        <a:rPr lang="en-IN" sz="1800" b="0" u="sng" strike="noStrike" spc="-1">
                          <a:solidFill>
                            <a:srgbClr val="669900"/>
                          </a:solidFill>
                          <a:uFillTx/>
                          <a:latin typeface="Tw Cen MT"/>
                        </a:rPr>
                        <a:t>Myle Ott, Claire Cardie ,Jeffrey T. Hancock</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r>
                        <a:rPr lang="en-IN" sz="1800" b="0" strike="noStrike" spc="-1">
                          <a:solidFill>
                            <a:srgbClr val="000000"/>
                          </a:solidFill>
                          <a:latin typeface="Tw Cen MT"/>
                        </a:rPr>
                        <a:t>linear Support Vector Machine</a:t>
                      </a:r>
                      <a:endParaRPr lang="en-IN" sz="1800" b="0" strike="noStrike" spc="-1">
                        <a:latin typeface="Arial"/>
                      </a:endParaRPr>
                    </a:p>
                    <a:p>
                      <a:r>
                        <a:rPr lang="en-IN" sz="1800" b="0" strike="noStrike" spc="-1">
                          <a:solidFill>
                            <a:srgbClr val="000000"/>
                          </a:solidFill>
                          <a:latin typeface="Tw Cen MT"/>
                        </a:rPr>
                        <a:t>(SVM) classifiers trained with unigram and bigram</a:t>
                      </a:r>
                      <a:endParaRPr lang="en-IN" sz="1800" b="0" strike="noStrike" spc="-1">
                        <a:latin typeface="Arial"/>
                      </a:endParaRPr>
                    </a:p>
                    <a:p>
                      <a:r>
                        <a:rPr lang="en-IN" sz="1800" b="0" strike="noStrike" spc="-1">
                          <a:solidFill>
                            <a:srgbClr val="000000"/>
                          </a:solidFill>
                          <a:latin typeface="Tw Cen MT"/>
                        </a:rPr>
                        <a:t>term-frequency features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r>
                        <a:rPr lang="en-IN" sz="1800" b="0" strike="noStrike" spc="-1">
                          <a:solidFill>
                            <a:srgbClr val="000000"/>
                          </a:solidFill>
                          <a:latin typeface="Tw Cen MT"/>
                        </a:rPr>
                        <a:t>89 %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r>
                        <a:rPr lang="en-IN" sz="1800" b="0" strike="noStrike" spc="-1">
                          <a:solidFill>
                            <a:srgbClr val="000000"/>
                          </a:solidFill>
                          <a:latin typeface="Tw Cen MT"/>
                        </a:rPr>
                        <a:t> Added negative deceptive reviews to the first large-scale dataset containing gold-standard deceptive opinion spam.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extLst>
                  <a:ext uri="{0D108BD9-81ED-4DB2-BD59-A6C34878D82A}">
                    <a16:rowId xmlns:a16="http://schemas.microsoft.com/office/drawing/2014/main" val="10002"/>
                  </a:ext>
                </a:extLst>
              </a:tr>
              <a:tr h="1418400">
                <a:tc>
                  <a:txBody>
                    <a:bodyPr/>
                    <a:lstStyle/>
                    <a:p>
                      <a:r>
                        <a:rPr lang="en-IN" sz="1800" b="0" strike="noStrike" spc="-1">
                          <a:latin typeface="Arial"/>
                        </a:rPr>
                        <a:t>Detection of spam reviews: A sentiment analysis approach.</a:t>
                      </a:r>
                    </a:p>
                    <a:p>
                      <a:r>
                        <a:rPr lang="en-IN" sz="1800" b="0" u="sng" strike="noStrike" spc="-1">
                          <a:solidFill>
                            <a:srgbClr val="669900"/>
                          </a:solidFill>
                          <a:uFillTx/>
                          <a:latin typeface="Tw Cen MT"/>
                        </a:rPr>
                        <a:t>Saumya S, Singh J.P.</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r>
                        <a:rPr lang="en-IN" sz="1800" b="0" strike="noStrike" spc="-1">
                          <a:latin typeface="Arial"/>
                        </a:rPr>
                        <a:t>Random Forest ( RF) on Amazon product reviews.</a:t>
                      </a: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r>
                        <a:rPr lang="en-IN" sz="1800" b="0" strike="noStrike" spc="-1">
                          <a:solidFill>
                            <a:srgbClr val="000000"/>
                          </a:solidFill>
                          <a:latin typeface="Tw Cen MT"/>
                        </a:rPr>
                        <a:t>91 %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r>
                        <a:rPr lang="en-IN" sz="1800" b="0" strike="noStrike" spc="-1">
                          <a:solidFill>
                            <a:srgbClr val="000000"/>
                          </a:solidFill>
                          <a:latin typeface="Tw Cen MT"/>
                        </a:rPr>
                        <a:t>Gives more insight on the working of supervised learning models for fake review detection.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3"/>
                  </a:ext>
                </a:extLst>
              </a:tr>
              <a:tr h="42876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984240" y="225360"/>
            <a:ext cx="6158160" cy="476640"/>
          </a:xfrm>
          <a:prstGeom prst="rect">
            <a:avLst/>
          </a:prstGeom>
          <a:noFill/>
          <a:ln>
            <a:noFill/>
          </a:ln>
        </p:spPr>
        <p:txBody>
          <a:bodyPr anchor="ctr">
            <a:normAutofit/>
          </a:bodyPr>
          <a:lstStyle/>
          <a:p>
            <a:pPr>
              <a:lnSpc>
                <a:spcPct val="80000"/>
              </a:lnSpc>
            </a:pPr>
            <a:r>
              <a:rPr lang="en-US" sz="5000" b="0" strike="noStrike" cap="all" spc="97">
                <a:solidFill>
                  <a:srgbClr val="0D0D0D"/>
                </a:solidFill>
                <a:latin typeface="Tw Cen MT Condensed"/>
              </a:rPr>
              <a:t>Literature Review</a:t>
            </a:r>
            <a:endParaRPr lang="en-US" sz="5000" b="0" strike="noStrike" spc="-1">
              <a:solidFill>
                <a:srgbClr val="000000"/>
              </a:solidFill>
              <a:latin typeface="Tw Cen MT"/>
            </a:endParaRPr>
          </a:p>
        </p:txBody>
      </p:sp>
      <p:sp>
        <p:nvSpPr>
          <p:cNvPr id="121"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22" name="TextShape 3"/>
          <p:cNvSpPr txBox="1"/>
          <p:nvPr/>
        </p:nvSpPr>
        <p:spPr>
          <a:xfrm>
            <a:off x="10837440" y="6470640"/>
            <a:ext cx="973440" cy="273960"/>
          </a:xfrm>
          <a:prstGeom prst="rect">
            <a:avLst/>
          </a:prstGeom>
          <a:noFill/>
          <a:ln>
            <a:noFill/>
          </a:ln>
        </p:spPr>
        <p:txBody>
          <a:bodyPr anchor="ctr"/>
          <a:lstStyle/>
          <a:p>
            <a:pPr>
              <a:lnSpc>
                <a:spcPct val="100000"/>
              </a:lnSpc>
            </a:pPr>
            <a:fld id="{ACB82EF7-E302-428A-8A63-067C9A5DAB81}" type="slidenum">
              <a:rPr lang="en-IN" sz="1000" b="0" strike="noStrike" spc="-1">
                <a:solidFill>
                  <a:srgbClr val="0D0D0D"/>
                </a:solidFill>
                <a:latin typeface="Tw Cen MT Condensed"/>
              </a:rPr>
              <a:t>8</a:t>
            </a:fld>
            <a:endParaRPr lang="en-IN" sz="1000" b="0" strike="noStrike" spc="-1">
              <a:latin typeface="Times New Roman"/>
            </a:endParaRPr>
          </a:p>
        </p:txBody>
      </p:sp>
      <p:graphicFrame>
        <p:nvGraphicFramePr>
          <p:cNvPr id="123" name="Table 4"/>
          <p:cNvGraphicFramePr/>
          <p:nvPr/>
        </p:nvGraphicFramePr>
        <p:xfrm>
          <a:off x="144000" y="842400"/>
          <a:ext cx="11880000" cy="5277600"/>
        </p:xfrm>
        <a:graphic>
          <a:graphicData uri="http://schemas.openxmlformats.org/drawingml/2006/table">
            <a:tbl>
              <a:tblPr/>
              <a:tblGrid>
                <a:gridCol w="2970000">
                  <a:extLst>
                    <a:ext uri="{9D8B030D-6E8A-4147-A177-3AD203B41FA5}">
                      <a16:colId xmlns:a16="http://schemas.microsoft.com/office/drawing/2014/main" val="20000"/>
                    </a:ext>
                  </a:extLst>
                </a:gridCol>
                <a:gridCol w="2970000">
                  <a:extLst>
                    <a:ext uri="{9D8B030D-6E8A-4147-A177-3AD203B41FA5}">
                      <a16:colId xmlns:a16="http://schemas.microsoft.com/office/drawing/2014/main" val="20001"/>
                    </a:ext>
                  </a:extLst>
                </a:gridCol>
                <a:gridCol w="2970000">
                  <a:extLst>
                    <a:ext uri="{9D8B030D-6E8A-4147-A177-3AD203B41FA5}">
                      <a16:colId xmlns:a16="http://schemas.microsoft.com/office/drawing/2014/main" val="20002"/>
                    </a:ext>
                  </a:extLst>
                </a:gridCol>
                <a:gridCol w="2970000">
                  <a:extLst>
                    <a:ext uri="{9D8B030D-6E8A-4147-A177-3AD203B41FA5}">
                      <a16:colId xmlns:a16="http://schemas.microsoft.com/office/drawing/2014/main" val="20003"/>
                    </a:ext>
                  </a:extLst>
                </a:gridCol>
              </a:tblGrid>
              <a:tr h="622440">
                <a:tc>
                  <a:txBody>
                    <a:bodyPr/>
                    <a:lstStyle/>
                    <a:p>
                      <a:pPr>
                        <a:lnSpc>
                          <a:spcPct val="100000"/>
                        </a:lnSpc>
                      </a:pPr>
                      <a:r>
                        <a:rPr lang="en-IN" sz="1800" b="1" strike="noStrike" spc="-1">
                          <a:solidFill>
                            <a:srgbClr val="FFFFFF"/>
                          </a:solidFill>
                          <a:latin typeface="Tw Cen MT"/>
                        </a:rPr>
                        <a:t>TITLE AND NAME OF THE AUTHORS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METHODOLOGY</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HIGHEST ACCURACY ACHIEVED</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tc>
                  <a:txBody>
                    <a:bodyPr/>
                    <a:lstStyle/>
                    <a:p>
                      <a:pPr>
                        <a:lnSpc>
                          <a:spcPct val="100000"/>
                        </a:lnSpc>
                      </a:pPr>
                      <a:r>
                        <a:rPr lang="en-IN" sz="1800" b="1" strike="noStrike" spc="-1">
                          <a:solidFill>
                            <a:srgbClr val="FFFFFF"/>
                          </a:solidFill>
                          <a:latin typeface="Tw Cen MT"/>
                        </a:rPr>
                        <a:t>BENEFITS AND DRAWBACKS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1CADE4"/>
                    </a:solidFill>
                  </a:tcPr>
                </a:tc>
                <a:extLst>
                  <a:ext uri="{0D108BD9-81ED-4DB2-BD59-A6C34878D82A}">
                    <a16:rowId xmlns:a16="http://schemas.microsoft.com/office/drawing/2014/main" val="10000"/>
                  </a:ext>
                </a:extLst>
              </a:tr>
              <a:tr h="1902240">
                <a:tc>
                  <a:txBody>
                    <a:bodyPr/>
                    <a:lstStyle/>
                    <a:p>
                      <a:r>
                        <a:rPr lang="en-IN" sz="1800" b="0" strike="noStrike" spc="-1">
                          <a:latin typeface="Arial"/>
                        </a:rPr>
                        <a:t>An Effective Statistical Approach to Blog Post Opinion</a:t>
                      </a:r>
                    </a:p>
                    <a:p>
                      <a:r>
                        <a:rPr lang="en-IN" sz="1800" b="0" strike="noStrike" spc="-1">
                          <a:latin typeface="Arial"/>
                        </a:rPr>
                        <a:t>Retrieval.</a:t>
                      </a:r>
                    </a:p>
                    <a:p>
                      <a:r>
                        <a:rPr lang="en-IN" sz="1800" b="0" u="sng" strike="noStrike" spc="-1">
                          <a:solidFill>
                            <a:srgbClr val="669900"/>
                          </a:solidFill>
                          <a:uFillTx/>
                          <a:latin typeface="Tw Cen MT"/>
                        </a:rPr>
                        <a:t>He, B.; Macdonald, C.; He, J.; Ounis</a:t>
                      </a:r>
                      <a:endParaRPr lang="en-IN" sz="1800" b="0" strike="noStrike" spc="-1">
                        <a:latin typeface="Arial"/>
                      </a:endParaRPr>
                    </a:p>
                    <a:p>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r>
                        <a:rPr lang="en-IN" sz="1800" b="0" strike="noStrike" spc="-1">
                          <a:solidFill>
                            <a:srgbClr val="000000"/>
                          </a:solidFill>
                          <a:latin typeface="Tw Cen MT"/>
                        </a:rPr>
                        <a:t>Dictionary based lexicon approach</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r>
                        <a:rPr lang="en-IN" sz="1800" b="0" strike="noStrike" spc="-1">
                          <a:solidFill>
                            <a:srgbClr val="000000"/>
                          </a:solidFill>
                          <a:latin typeface="Tw Cen MT"/>
                        </a:rPr>
                        <a:t>78 %</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tc>
                  <a:txBody>
                    <a:bodyPr/>
                    <a:lstStyle/>
                    <a:p>
                      <a:r>
                        <a:rPr lang="en-IN" sz="1800" b="0" strike="noStrike" spc="-1">
                          <a:solidFill>
                            <a:srgbClr val="000000"/>
                          </a:solidFill>
                          <a:latin typeface="Tw Cen MT"/>
                        </a:rPr>
                        <a:t>Proposed approach provides an effective performance in retrieving opinionated blog posts</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CE2F4"/>
                    </a:solidFill>
                  </a:tcPr>
                </a:tc>
                <a:extLst>
                  <a:ext uri="{0D108BD9-81ED-4DB2-BD59-A6C34878D82A}">
                    <a16:rowId xmlns:a16="http://schemas.microsoft.com/office/drawing/2014/main" val="10001"/>
                  </a:ext>
                </a:extLst>
              </a:tr>
              <a:tr h="1895400">
                <a:tc>
                  <a:txBody>
                    <a:bodyPr/>
                    <a:lstStyle/>
                    <a:p>
                      <a:r>
                        <a:rPr lang="en-IN" sz="1800" b="0" strike="noStrike" spc="-1">
                          <a:latin typeface="Arial"/>
                        </a:rPr>
                        <a:t>Combining lexicon and learning based approaches for concept-level</a:t>
                      </a:r>
                    </a:p>
                    <a:p>
                      <a:r>
                        <a:rPr lang="en-IN" sz="1800" b="0" strike="noStrike" spc="-1">
                          <a:latin typeface="Arial"/>
                        </a:rPr>
                        <a:t>sentiment analysis.</a:t>
                      </a:r>
                    </a:p>
                    <a:p>
                      <a:r>
                        <a:rPr lang="en-IN" sz="1800" b="0" u="sng" strike="noStrike" spc="-1">
                          <a:solidFill>
                            <a:srgbClr val="669900"/>
                          </a:solidFill>
                          <a:uFillTx/>
                          <a:latin typeface="Tw Cen MT"/>
                        </a:rPr>
                        <a:t>Medinas, A.; Zhang, D.; Levene, M.</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r>
                        <a:rPr lang="en-IN" sz="1800" b="0" strike="noStrike" spc="-1">
                          <a:latin typeface="Arial"/>
                        </a:rPr>
                        <a:t>Machine learning (ML)+ Lexicon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r>
                        <a:rPr lang="en-IN" sz="1800" b="0" strike="noStrike" spc="-1">
                          <a:solidFill>
                            <a:srgbClr val="000000"/>
                          </a:solidFill>
                          <a:latin typeface="Tw Cen MT"/>
                        </a:rPr>
                        <a:t>82 %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tc>
                  <a:txBody>
                    <a:bodyPr/>
                    <a:lstStyle/>
                    <a:p>
                      <a:r>
                        <a:rPr lang="en-IN" sz="1800" b="0" strike="noStrike" spc="-1">
                          <a:latin typeface="Arial"/>
                        </a:rPr>
                        <a:t>confirm the superiority of the proposed hybrid approach over</a:t>
                      </a:r>
                    </a:p>
                    <a:p>
                      <a:r>
                        <a:rPr lang="en-IN" sz="1800" b="0" strike="noStrike" spc="-1">
                          <a:latin typeface="Arial"/>
                        </a:rPr>
                        <a:t>state-of-the-art systems like SentiStrength</a:t>
                      </a:r>
                    </a:p>
                  </a:txBody>
                  <a:tcPr>
                    <a:lnL w="12240">
                      <a:solidFill>
                        <a:srgbClr val="FFFFFF"/>
                      </a:solidFill>
                    </a:lnL>
                    <a:lnR w="12240">
                      <a:solidFill>
                        <a:srgbClr val="FFFFFF"/>
                      </a:solidFill>
                    </a:lnR>
                    <a:lnT w="12240">
                      <a:solidFill>
                        <a:srgbClr val="FFFFFF"/>
                      </a:solidFill>
                    </a:lnT>
                    <a:lnB w="12240">
                      <a:solidFill>
                        <a:srgbClr val="FFFFFF"/>
                      </a:solidFill>
                    </a:lnB>
                    <a:solidFill>
                      <a:srgbClr val="E7F1F9"/>
                    </a:solidFill>
                  </a:tcPr>
                </a:tc>
                <a:extLst>
                  <a:ext uri="{0D108BD9-81ED-4DB2-BD59-A6C34878D82A}">
                    <a16:rowId xmlns:a16="http://schemas.microsoft.com/office/drawing/2014/main" val="10002"/>
                  </a:ext>
                </a:extLst>
              </a:tr>
              <a:tr h="42876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3"/>
                  </a:ext>
                </a:extLst>
              </a:tr>
              <a:tr h="42876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CCE2F4"/>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944280" y="113040"/>
            <a:ext cx="9719640" cy="1499400"/>
          </a:xfrm>
          <a:prstGeom prst="rect">
            <a:avLst/>
          </a:prstGeom>
          <a:noFill/>
          <a:ln>
            <a:noFill/>
          </a:ln>
        </p:spPr>
        <p:txBody>
          <a:bodyPr anchor="ctr"/>
          <a:lstStyle/>
          <a:p>
            <a:pPr>
              <a:lnSpc>
                <a:spcPct val="80000"/>
              </a:lnSpc>
            </a:pPr>
            <a:r>
              <a:rPr lang="en-US" sz="5000" b="0" strike="noStrike" cap="all" spc="97">
                <a:solidFill>
                  <a:srgbClr val="0D0D0D"/>
                </a:solidFill>
                <a:latin typeface="Tw Cen MT Condensed"/>
              </a:rPr>
              <a:t>Quantity of work - High level block diagram  of our implementation </a:t>
            </a:r>
            <a:endParaRPr lang="en-US" sz="5000" b="0" strike="noStrike" spc="-1">
              <a:solidFill>
                <a:srgbClr val="000000"/>
              </a:solidFill>
              <a:latin typeface="Tw Cen MT"/>
            </a:endParaRPr>
          </a:p>
        </p:txBody>
      </p:sp>
      <p:sp>
        <p:nvSpPr>
          <p:cNvPr id="125" name="TextShape 2"/>
          <p:cNvSpPr txBox="1"/>
          <p:nvPr/>
        </p:nvSpPr>
        <p:spPr>
          <a:xfrm>
            <a:off x="4843080" y="6470640"/>
            <a:ext cx="5901120" cy="273960"/>
          </a:xfrm>
          <a:prstGeom prst="rect">
            <a:avLst/>
          </a:prstGeom>
          <a:noFill/>
          <a:ln>
            <a:noFill/>
          </a:ln>
        </p:spPr>
        <p:txBody>
          <a:bodyPr anchor="ctr"/>
          <a:lstStyle/>
          <a:p>
            <a:pPr algn="r">
              <a:lnSpc>
                <a:spcPct val="100000"/>
              </a:lnSpc>
            </a:pPr>
            <a:r>
              <a:rPr lang="en-IN" sz="1000" b="0" strike="noStrike" cap="all" spc="-1">
                <a:solidFill>
                  <a:srgbClr val="0D0D0D"/>
                </a:solidFill>
                <a:latin typeface="Tw Cen MT Condensed"/>
              </a:rPr>
              <a:t>UE17CS333-Project_Format_2020</a:t>
            </a:r>
            <a:endParaRPr lang="en-IN" sz="1000" b="0" strike="noStrike" spc="-1">
              <a:latin typeface="Times New Roman"/>
            </a:endParaRPr>
          </a:p>
        </p:txBody>
      </p:sp>
      <p:sp>
        <p:nvSpPr>
          <p:cNvPr id="126" name="TextShape 3"/>
          <p:cNvSpPr txBox="1"/>
          <p:nvPr/>
        </p:nvSpPr>
        <p:spPr>
          <a:xfrm>
            <a:off x="10837440" y="6470640"/>
            <a:ext cx="973440" cy="273960"/>
          </a:xfrm>
          <a:prstGeom prst="rect">
            <a:avLst/>
          </a:prstGeom>
          <a:noFill/>
          <a:ln>
            <a:noFill/>
          </a:ln>
        </p:spPr>
        <p:txBody>
          <a:bodyPr anchor="ctr"/>
          <a:lstStyle/>
          <a:p>
            <a:pPr>
              <a:lnSpc>
                <a:spcPct val="100000"/>
              </a:lnSpc>
            </a:pPr>
            <a:fld id="{75953DF4-D01C-4C08-B687-F4011D902F3B}" type="slidenum">
              <a:rPr lang="en-IN" sz="1000" b="0" strike="noStrike" spc="-1">
                <a:solidFill>
                  <a:srgbClr val="0D0D0D"/>
                </a:solidFill>
                <a:latin typeface="Tw Cen MT Condensed"/>
              </a:rPr>
              <a:t>9</a:t>
            </a:fld>
            <a:endParaRPr lang="en-IN" sz="1000" b="0" strike="noStrike" spc="-1">
              <a:latin typeface="Times New Roman"/>
            </a:endParaRPr>
          </a:p>
        </p:txBody>
      </p:sp>
      <p:pic>
        <p:nvPicPr>
          <p:cNvPr id="127" name="Picture 12"/>
          <p:cNvPicPr/>
          <p:nvPr/>
        </p:nvPicPr>
        <p:blipFill>
          <a:blip r:embed="rId2"/>
          <a:stretch/>
        </p:blipFill>
        <p:spPr>
          <a:xfrm>
            <a:off x="715680" y="1299240"/>
            <a:ext cx="10760400" cy="5284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4218</TotalTime>
  <Words>1728</Words>
  <Application>Microsoft Office PowerPoint</Application>
  <PresentationFormat>Widescreen</PresentationFormat>
  <Paragraphs>231</Paragraphs>
  <Slides>18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Symbol</vt:lpstr>
      <vt:lpstr>Times New Roman</vt:lpstr>
      <vt:lpstr>Tw Cen MT</vt:lpstr>
      <vt:lpstr>Tw Cen MT Condensed</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submission Natural Language Processing (2018 CSE 6th Semester)</dc:title>
  <dc:subject/>
  <dc:creator>Admin</dc:creator>
  <dc:description/>
  <cp:lastModifiedBy>KIRHIKAGURUMURTHY</cp:lastModifiedBy>
  <cp:revision>78</cp:revision>
  <dcterms:created xsi:type="dcterms:W3CDTF">2018-04-13T03:13:56Z</dcterms:created>
  <dcterms:modified xsi:type="dcterms:W3CDTF">2020-04-30T20:27:55Z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