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99" r:id="rId3"/>
    <p:sldId id="257" r:id="rId4"/>
    <p:sldId id="258" r:id="rId5"/>
    <p:sldId id="259" r:id="rId6"/>
    <p:sldId id="260" r:id="rId7"/>
    <p:sldId id="261" r:id="rId8"/>
    <p:sldId id="294" r:id="rId9"/>
    <p:sldId id="296" r:id="rId10"/>
    <p:sldId id="267" r:id="rId11"/>
    <p:sldId id="262" r:id="rId12"/>
    <p:sldId id="298" r:id="rId13"/>
    <p:sldId id="263" r:id="rId14"/>
    <p:sldId id="264" r:id="rId15"/>
    <p:sldId id="265" r:id="rId16"/>
    <p:sldId id="266" r:id="rId17"/>
    <p:sldId id="268" r:id="rId18"/>
    <p:sldId id="289" r:id="rId19"/>
    <p:sldId id="280" r:id="rId20"/>
    <p:sldId id="290" r:id="rId21"/>
    <p:sldId id="291" r:id="rId22"/>
    <p:sldId id="292" r:id="rId23"/>
    <p:sldId id="281" r:id="rId24"/>
    <p:sldId id="269"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A51639-B2D6-4652-B8C3-1B4C224A7BAF}"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A6AA8-A04B-4104-9AE2-BD48D340E27F}"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0BF79-FAC6-4A96-8DE1-F7B82E2E1652}"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F5DD9-2C52-442D-92E2-8072C0C3D7CD}"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D3D6FB-79CC-4683-A046-BBE785BA1BED}"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12B3E8-48F1-4B23-8498-D8A04A81EC9C}" type="datetimeFigureOut">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B90D90-AA62-404D-A741-635B4370F9CB}" type="datetimeFigureOut">
              <a:rPr lang="en-US" smtClean="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pPr/>
              <a:t>5/9/2024</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BF4B56D-9D6C-F0C8-50AB-970A6AD9C7F1}"/>
              </a:ext>
            </a:extLst>
          </p:cNvPr>
          <p:cNvSpPr txBox="1">
            <a:spLocks/>
          </p:cNvSpPr>
          <p:nvPr/>
        </p:nvSpPr>
        <p:spPr>
          <a:xfrm>
            <a:off x="1714108" y="1233577"/>
            <a:ext cx="9068587" cy="3600886"/>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pPr>
              <a:lnSpc>
                <a:spcPct val="100000"/>
              </a:lnSpc>
            </a:pPr>
            <a:r>
              <a:rPr lang="en-IN" sz="3600" b="1" dirty="0">
                <a:latin typeface="Times New Roman" panose="02020603050405020304" pitchFamily="18" charset="0"/>
                <a:cs typeface="Times New Roman" panose="02020603050405020304" pitchFamily="18" charset="0"/>
              </a:rPr>
              <a:t>Employee CHURN RATE PREDICTION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USING PREDICTION ANALYTICS</a:t>
            </a:r>
          </a:p>
        </p:txBody>
      </p:sp>
      <p:sp>
        <p:nvSpPr>
          <p:cNvPr id="5" name="Subtitle 2">
            <a:extLst>
              <a:ext uri="{FF2B5EF4-FFF2-40B4-BE49-F238E27FC236}">
                <a16:creationId xmlns:a16="http://schemas.microsoft.com/office/drawing/2014/main" xmlns="" id="{837AE026-9C3F-00D5-CE80-EC9F7A29F8DC}"/>
              </a:ext>
            </a:extLst>
          </p:cNvPr>
          <p:cNvSpPr txBox="1">
            <a:spLocks/>
          </p:cNvSpPr>
          <p:nvPr/>
        </p:nvSpPr>
        <p:spPr>
          <a:xfrm>
            <a:off x="1711847" y="4760752"/>
            <a:ext cx="9070848" cy="45720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a:t> </a:t>
            </a:r>
            <a:endParaRPr lang="en-IN" dirty="0"/>
          </a:p>
        </p:txBody>
      </p:sp>
    </p:spTree>
    <p:extLst>
      <p:ext uri="{BB962C8B-B14F-4D97-AF65-F5344CB8AC3E}">
        <p14:creationId xmlns:p14="http://schemas.microsoft.com/office/powerpoint/2010/main" xmlns="" val="3578085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5A1EDE-9762-A3D1-C277-325F9AF7B183}"/>
              </a:ext>
            </a:extLst>
          </p:cNvPr>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FEATURES OF UNIVARIANT ANALYSIS</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55504B0-CF12-0895-7C30-96C61D6DC195}"/>
              </a:ext>
            </a:extLst>
          </p:cNvPr>
          <p:cNvSpPr>
            <a:spLocks noGrp="1"/>
          </p:cNvSpPr>
          <p:nvPr>
            <p:ph idx="1"/>
          </p:nvPr>
        </p:nvSpPr>
        <p:spPr/>
        <p:txBody>
          <a:bodyPr/>
          <a:lstStyle/>
          <a:p>
            <a:r>
              <a:rPr lang="en-US" sz="1800" dirty="0">
                <a:latin typeface="Times New Roman" pitchFamily="18" charset="0"/>
                <a:cs typeface="Times New Roman" pitchFamily="18" charset="0"/>
              </a:rPr>
              <a:t> The </a:t>
            </a:r>
            <a:r>
              <a:rPr lang="en-US" sz="1800" dirty="0" smtClean="0">
                <a:latin typeface="Times New Roman" pitchFamily="18" charset="0"/>
                <a:cs typeface="Times New Roman" pitchFamily="18" charset="0"/>
              </a:rPr>
              <a:t>number </a:t>
            </a:r>
            <a:r>
              <a:rPr lang="en-US" sz="1800" dirty="0">
                <a:latin typeface="Times New Roman" pitchFamily="18" charset="0"/>
                <a:cs typeface="Times New Roman" pitchFamily="18" charset="0"/>
              </a:rPr>
              <a:t>of </a:t>
            </a:r>
            <a:r>
              <a:rPr lang="en-US" sz="1800" dirty="0" smtClean="0">
                <a:latin typeface="Times New Roman" pitchFamily="18" charset="0"/>
                <a:cs typeface="Times New Roman" pitchFamily="18" charset="0"/>
              </a:rPr>
              <a:t>employees </a:t>
            </a:r>
            <a:r>
              <a:rPr lang="en-US" sz="1800" dirty="0">
                <a:latin typeface="Times New Roman" pitchFamily="18" charset="0"/>
                <a:cs typeface="Times New Roman" pitchFamily="18" charset="0"/>
              </a:rPr>
              <a:t>left is 23 % of the total employment.</a:t>
            </a:r>
          </a:p>
          <a:p>
            <a:r>
              <a:rPr lang="en-US" sz="1800" dirty="0">
                <a:latin typeface="Times New Roman" pitchFamily="18" charset="0"/>
                <a:cs typeface="Times New Roman" pitchFamily="18" charset="0"/>
              </a:rPr>
              <a:t>A decidedly less number of employee get the promotion in the last 5 year.</a:t>
            </a:r>
          </a:p>
          <a:p>
            <a:r>
              <a:rPr lang="en-US" sz="1800" dirty="0">
                <a:latin typeface="Times New Roman" pitchFamily="18" charset="0"/>
                <a:cs typeface="Times New Roman" pitchFamily="18" charset="0"/>
              </a:rPr>
              <a:t>The sales department is having maximum </a:t>
            </a:r>
            <a:r>
              <a:rPr lang="en-US" sz="1800" dirty="0" err="1">
                <a:latin typeface="Times New Roman" pitchFamily="18" charset="0"/>
                <a:cs typeface="Times New Roman" pitchFamily="18" charset="0"/>
              </a:rPr>
              <a:t>no.of</a:t>
            </a:r>
            <a:r>
              <a:rPr lang="en-US" sz="1800" dirty="0">
                <a:latin typeface="Times New Roman" pitchFamily="18" charset="0"/>
                <a:cs typeface="Times New Roman" pitchFamily="18" charset="0"/>
              </a:rPr>
              <a:t> employee followed by technical and support</a:t>
            </a:r>
          </a:p>
          <a:p>
            <a:r>
              <a:rPr lang="en-US" sz="1800" dirty="0">
                <a:latin typeface="Times New Roman" pitchFamily="18" charset="0"/>
                <a:cs typeface="Times New Roman" pitchFamily="18" charset="0"/>
              </a:rPr>
              <a:t>Most of the employees are getting salary either medium or low.</a:t>
            </a:r>
          </a:p>
          <a:p>
            <a:endParaRPr lang="en-IN" dirty="0"/>
          </a:p>
        </p:txBody>
      </p:sp>
    </p:spTree>
    <p:extLst>
      <p:ext uri="{BB962C8B-B14F-4D97-AF65-F5344CB8AC3E}">
        <p14:creationId xmlns:p14="http://schemas.microsoft.com/office/powerpoint/2010/main" xmlns="" val="3934423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F2D93-D37A-604F-E878-0A170D589B06}"/>
              </a:ext>
            </a:extLst>
          </p:cNvPr>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BIVARIANT ANALYSIS(CORRELATION MATRIX)</a:t>
            </a:r>
            <a:endParaRPr lang="en-IN" sz="36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24F9ED92-743F-8FEE-5BCD-672BB6FC3083}"/>
              </a:ext>
            </a:extLst>
          </p:cNvPr>
          <p:cNvSpPr>
            <a:spLocks noGrp="1"/>
          </p:cNvSpPr>
          <p:nvPr>
            <p:ph idx="1"/>
          </p:nvPr>
        </p:nvSpPr>
        <p:spPr>
          <a:xfrm>
            <a:off x="609600" y="1362975"/>
            <a:ext cx="10972800" cy="4763192"/>
          </a:xfrm>
        </p:spPr>
        <p:txBody>
          <a:bodyPr>
            <a:normAutofit fontScale="25000" lnSpcReduction="20000"/>
          </a:bodyPr>
          <a:lstStyle/>
          <a:p>
            <a:pPr algn="l">
              <a:lnSpc>
                <a:spcPct val="120000"/>
              </a:lnSpc>
            </a:pPr>
            <a:r>
              <a:rPr lang="en-US" sz="6400" b="1" i="0" dirty="0">
                <a:solidFill>
                  <a:srgbClr val="000000"/>
                </a:solidFill>
                <a:effectLst/>
                <a:latin typeface="Times New Roman" pitchFamily="18" charset="0"/>
                <a:cs typeface="Times New Roman" pitchFamily="18" charset="0"/>
              </a:rPr>
              <a:t>Satisfaction Level and Last </a:t>
            </a:r>
            <a:r>
              <a:rPr lang="en-US" sz="6400" b="1" i="0" dirty="0" smtClean="0">
                <a:solidFill>
                  <a:srgbClr val="000000"/>
                </a:solidFill>
                <a:effectLst/>
                <a:latin typeface="Times New Roman" pitchFamily="18" charset="0"/>
                <a:cs typeface="Times New Roman" pitchFamily="18" charset="0"/>
              </a:rPr>
              <a:t>Evaluation:</a:t>
            </a:r>
          </a:p>
          <a:p>
            <a:pPr algn="l">
              <a:lnSpc>
                <a:spcPct val="120000"/>
              </a:lnSpc>
              <a:buNone/>
            </a:pPr>
            <a:r>
              <a:rPr lang="en-US" sz="6400" dirty="0">
                <a:solidFill>
                  <a:srgbClr val="000000"/>
                </a:solidFill>
                <a:latin typeface="Times New Roman" pitchFamily="18" charset="0"/>
                <a:cs typeface="Times New Roman" pitchFamily="18" charset="0"/>
              </a:rPr>
              <a:t>	</a:t>
            </a:r>
            <a:r>
              <a:rPr lang="en-US" sz="6400" b="0" i="0" dirty="0" smtClean="0">
                <a:solidFill>
                  <a:srgbClr val="000000"/>
                </a:solidFill>
                <a:effectLst/>
                <a:latin typeface="Times New Roman" pitchFamily="18" charset="0"/>
                <a:cs typeface="Times New Roman" pitchFamily="18" charset="0"/>
              </a:rPr>
              <a:t>There </a:t>
            </a:r>
            <a:r>
              <a:rPr lang="en-US" sz="6400" b="0" i="0" dirty="0">
                <a:solidFill>
                  <a:srgbClr val="000000"/>
                </a:solidFill>
                <a:effectLst/>
                <a:latin typeface="Times New Roman" pitchFamily="18" charset="0"/>
                <a:cs typeface="Times New Roman" pitchFamily="18" charset="0"/>
              </a:rPr>
              <a:t>is a weak positive correlation (0.11) between satisfaction level and last evaluation. This suggests that employees with higher satisfaction levels tend to have slightly higher evaluations.</a:t>
            </a:r>
          </a:p>
          <a:p>
            <a:pPr algn="l">
              <a:lnSpc>
                <a:spcPct val="120000"/>
              </a:lnSpc>
            </a:pPr>
            <a:r>
              <a:rPr lang="en-US" sz="6400" b="1" i="0" dirty="0">
                <a:solidFill>
                  <a:srgbClr val="000000"/>
                </a:solidFill>
                <a:effectLst/>
                <a:latin typeface="Times New Roman" pitchFamily="18" charset="0"/>
                <a:cs typeface="Times New Roman" pitchFamily="18" charset="0"/>
              </a:rPr>
              <a:t>Satisfaction Level and Average Monthly Hours:</a:t>
            </a:r>
          </a:p>
          <a:p>
            <a:pPr algn="l">
              <a:lnSpc>
                <a:spcPct val="120000"/>
              </a:lnSpc>
              <a:buNone/>
            </a:pPr>
            <a:r>
              <a:rPr lang="en-US" sz="6400" b="0" i="0" dirty="0" smtClean="0">
                <a:solidFill>
                  <a:srgbClr val="000000"/>
                </a:solidFill>
                <a:effectLst/>
                <a:latin typeface="Times New Roman" pitchFamily="18" charset="0"/>
                <a:cs typeface="Times New Roman" pitchFamily="18" charset="0"/>
              </a:rPr>
              <a:t>	There </a:t>
            </a:r>
            <a:r>
              <a:rPr lang="en-US" sz="6400" b="0" i="0" dirty="0">
                <a:solidFill>
                  <a:srgbClr val="000000"/>
                </a:solidFill>
                <a:effectLst/>
                <a:latin typeface="Times New Roman" pitchFamily="18" charset="0"/>
                <a:cs typeface="Times New Roman" pitchFamily="18" charset="0"/>
              </a:rPr>
              <a:t>is a weak negative correlation (-0.02) between satisfaction level and average monthly hours. This indicates that, on average, employees with higher satisfaction levels might not necessarily work more hours.</a:t>
            </a:r>
          </a:p>
          <a:p>
            <a:pPr algn="l">
              <a:lnSpc>
                <a:spcPct val="120000"/>
              </a:lnSpc>
            </a:pPr>
            <a:r>
              <a:rPr lang="en-US" sz="6400" b="1" i="0" dirty="0">
                <a:solidFill>
                  <a:srgbClr val="000000"/>
                </a:solidFill>
                <a:effectLst/>
                <a:latin typeface="Times New Roman" pitchFamily="18" charset="0"/>
                <a:cs typeface="Times New Roman" pitchFamily="18" charset="0"/>
              </a:rPr>
              <a:t>Satisfaction Level and Time Spent in the Company:</a:t>
            </a:r>
          </a:p>
          <a:p>
            <a:pPr algn="l">
              <a:lnSpc>
                <a:spcPct val="120000"/>
              </a:lnSpc>
              <a:buNone/>
            </a:pPr>
            <a:r>
              <a:rPr lang="en-US" sz="6400" b="0" i="0" dirty="0" smtClean="0">
                <a:solidFill>
                  <a:srgbClr val="000000"/>
                </a:solidFill>
                <a:effectLst/>
                <a:latin typeface="Times New Roman" pitchFamily="18" charset="0"/>
                <a:cs typeface="Times New Roman" pitchFamily="18" charset="0"/>
              </a:rPr>
              <a:t>	There </a:t>
            </a:r>
            <a:r>
              <a:rPr lang="en-US" sz="6400" b="0" i="0" dirty="0">
                <a:solidFill>
                  <a:srgbClr val="000000"/>
                </a:solidFill>
                <a:effectLst/>
                <a:latin typeface="Times New Roman" pitchFamily="18" charset="0"/>
                <a:cs typeface="Times New Roman" pitchFamily="18" charset="0"/>
              </a:rPr>
              <a:t>is a very weak positive correlation (0.001) between satisfaction level and time spent in the company. The correlation is almost negligible, suggesting no significant linear relationship between these variables.</a:t>
            </a:r>
          </a:p>
          <a:p>
            <a:pPr algn="l">
              <a:lnSpc>
                <a:spcPct val="120000"/>
              </a:lnSpc>
            </a:pPr>
            <a:r>
              <a:rPr lang="en-US" sz="6400" b="1" i="0" dirty="0">
                <a:solidFill>
                  <a:srgbClr val="000000"/>
                </a:solidFill>
                <a:effectLst/>
                <a:latin typeface="Times New Roman" pitchFamily="18" charset="0"/>
                <a:cs typeface="Times New Roman" pitchFamily="18" charset="0"/>
              </a:rPr>
              <a:t>Last Evaluation and Average Monthly Hours:</a:t>
            </a:r>
          </a:p>
          <a:p>
            <a:pPr algn="l">
              <a:lnSpc>
                <a:spcPct val="120000"/>
              </a:lnSpc>
              <a:buNone/>
            </a:pPr>
            <a:r>
              <a:rPr lang="en-US" sz="6400" b="0" i="0" dirty="0" smtClean="0">
                <a:solidFill>
                  <a:srgbClr val="000000"/>
                </a:solidFill>
                <a:effectLst/>
                <a:latin typeface="Times New Roman" pitchFamily="18" charset="0"/>
                <a:cs typeface="Times New Roman" pitchFamily="18" charset="0"/>
              </a:rPr>
              <a:t>	There </a:t>
            </a:r>
            <a:r>
              <a:rPr lang="en-US" sz="6400" b="0" i="0" dirty="0">
                <a:solidFill>
                  <a:srgbClr val="000000"/>
                </a:solidFill>
                <a:effectLst/>
                <a:latin typeface="Times New Roman" pitchFamily="18" charset="0"/>
                <a:cs typeface="Times New Roman" pitchFamily="18" charset="0"/>
              </a:rPr>
              <a:t>is a very weak positive correlation (0.34) between last evaluation and average monthly hours. This suggests that employees with higher evaluations might tend to work slightly more hours.</a:t>
            </a:r>
          </a:p>
          <a:p>
            <a:pPr algn="l">
              <a:lnSpc>
                <a:spcPct val="120000"/>
              </a:lnSpc>
            </a:pPr>
            <a:r>
              <a:rPr lang="en-US" sz="6400" b="1" i="0" dirty="0">
                <a:solidFill>
                  <a:srgbClr val="000000"/>
                </a:solidFill>
                <a:effectLst/>
                <a:latin typeface="Times New Roman" pitchFamily="18" charset="0"/>
                <a:cs typeface="Times New Roman" pitchFamily="18" charset="0"/>
              </a:rPr>
              <a:t>Last Evaluation and Time Spent in the Company:</a:t>
            </a:r>
          </a:p>
          <a:p>
            <a:pPr algn="l">
              <a:lnSpc>
                <a:spcPct val="120000"/>
              </a:lnSpc>
              <a:buNone/>
            </a:pPr>
            <a:r>
              <a:rPr lang="en-US" sz="6400" b="0" i="0" dirty="0" smtClean="0">
                <a:solidFill>
                  <a:srgbClr val="000000"/>
                </a:solidFill>
                <a:effectLst/>
                <a:latin typeface="Times New Roman" pitchFamily="18" charset="0"/>
                <a:cs typeface="Times New Roman" pitchFamily="18" charset="0"/>
              </a:rPr>
              <a:t>	There </a:t>
            </a:r>
            <a:r>
              <a:rPr lang="en-US" sz="6400" b="0" i="0" dirty="0">
                <a:solidFill>
                  <a:srgbClr val="000000"/>
                </a:solidFill>
                <a:effectLst/>
                <a:latin typeface="Times New Roman" pitchFamily="18" charset="0"/>
                <a:cs typeface="Times New Roman" pitchFamily="18" charset="0"/>
              </a:rPr>
              <a:t>is a very weak positive correlation (0.13) between last evaluation and time spent in the company. Again, the correlation is weak, indicating that higher evaluations are only slightly associated with longer tenure.</a:t>
            </a:r>
          </a:p>
          <a:p>
            <a:pPr algn="l">
              <a:lnSpc>
                <a:spcPct val="120000"/>
              </a:lnSpc>
            </a:pPr>
            <a:r>
              <a:rPr lang="en-US" sz="6400" b="1" i="0" dirty="0">
                <a:solidFill>
                  <a:srgbClr val="000000"/>
                </a:solidFill>
                <a:effectLst/>
                <a:latin typeface="Times New Roman" pitchFamily="18" charset="0"/>
                <a:cs typeface="Times New Roman" pitchFamily="18" charset="0"/>
              </a:rPr>
              <a:t>Average Monthly Hours and Time Spent in the Company:</a:t>
            </a:r>
          </a:p>
          <a:p>
            <a:pPr algn="l">
              <a:lnSpc>
                <a:spcPct val="120000"/>
              </a:lnSpc>
              <a:buNone/>
            </a:pPr>
            <a:r>
              <a:rPr lang="en-US" sz="6400" b="0" i="0" dirty="0" smtClean="0">
                <a:solidFill>
                  <a:srgbClr val="000000"/>
                </a:solidFill>
                <a:effectLst/>
                <a:latin typeface="Times New Roman" pitchFamily="18" charset="0"/>
                <a:cs typeface="Times New Roman" pitchFamily="18" charset="0"/>
              </a:rPr>
              <a:t>	There </a:t>
            </a:r>
            <a:r>
              <a:rPr lang="en-US" sz="6400" b="0" i="0" dirty="0">
                <a:solidFill>
                  <a:srgbClr val="000000"/>
                </a:solidFill>
                <a:effectLst/>
                <a:latin typeface="Times New Roman" pitchFamily="18" charset="0"/>
                <a:cs typeface="Times New Roman" pitchFamily="18" charset="0"/>
              </a:rPr>
              <a:t>is a very weak negative correlation (-0.02) between average monthly hours and time spent in the company. This suggests that, on average, employees who spend more time in the company might not necessarily work more hours.</a:t>
            </a:r>
          </a:p>
          <a:p>
            <a:endParaRPr lang="en-IN" dirty="0"/>
          </a:p>
        </p:txBody>
      </p:sp>
    </p:spTree>
    <p:extLst>
      <p:ext uri="{BB962C8B-B14F-4D97-AF65-F5344CB8AC3E}">
        <p14:creationId xmlns:p14="http://schemas.microsoft.com/office/powerpoint/2010/main" xmlns="" val="2704875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878" y="1509623"/>
            <a:ext cx="5834065" cy="4580626"/>
          </a:xfrm>
        </p:spPr>
        <p:txBody>
          <a:bodyPr>
            <a:noAutofit/>
          </a:bodyPr>
          <a:lstStyle/>
          <a:p>
            <a:pPr algn="l"/>
            <a:r>
              <a:rPr lang="en-US" sz="1600" b="1" i="0" dirty="0">
                <a:solidFill>
                  <a:srgbClr val="000000"/>
                </a:solidFill>
                <a:effectLst/>
                <a:latin typeface="Times New Roman" pitchFamily="18" charset="0"/>
                <a:cs typeface="Times New Roman" pitchFamily="18" charset="0"/>
              </a:rPr>
              <a:t>Last Evaluation and Average Monthly Hours:</a:t>
            </a:r>
            <a:r>
              <a:rPr lang="en-US" sz="1600" b="0" i="0" dirty="0">
                <a:solidFill>
                  <a:srgbClr val="000000"/>
                </a:solidFill>
                <a:effectLst/>
                <a:latin typeface="Times New Roman" pitchFamily="18" charset="0"/>
                <a:cs typeface="Times New Roman" pitchFamily="18" charset="0"/>
              </a:rPr>
              <a:t/>
            </a:r>
            <a:br>
              <a:rPr lang="en-US" sz="1600" b="0" i="0" dirty="0">
                <a:solidFill>
                  <a:srgbClr val="000000"/>
                </a:solidFill>
                <a:effectLst/>
                <a:latin typeface="Times New Roman" pitchFamily="18" charset="0"/>
                <a:cs typeface="Times New Roman" pitchFamily="18" charset="0"/>
              </a:rPr>
            </a:br>
            <a:r>
              <a:rPr lang="en-US" sz="1600" b="0" i="0" dirty="0">
                <a:solidFill>
                  <a:srgbClr val="000000"/>
                </a:solidFill>
                <a:effectLst/>
                <a:latin typeface="Times New Roman" pitchFamily="18" charset="0"/>
                <a:cs typeface="Times New Roman" pitchFamily="18" charset="0"/>
              </a:rPr>
              <a:t>There is a very weak positive correlation (0.34) between last evaluation and average monthly hours. This suggests that employees with higher evaluations might tend to work slightly more hours.</a:t>
            </a:r>
            <a:br>
              <a:rPr lang="en-US" sz="1600" b="0" i="0" dirty="0">
                <a:solidFill>
                  <a:srgbClr val="000000"/>
                </a:solidFill>
                <a:effectLst/>
                <a:latin typeface="Times New Roman" pitchFamily="18" charset="0"/>
                <a:cs typeface="Times New Roman" pitchFamily="18" charset="0"/>
              </a:rPr>
            </a:br>
            <a:r>
              <a:rPr lang="en-US" sz="1600" b="1" i="0" dirty="0">
                <a:solidFill>
                  <a:srgbClr val="000000"/>
                </a:solidFill>
                <a:effectLst/>
                <a:latin typeface="Times New Roman" pitchFamily="18" charset="0"/>
                <a:cs typeface="Times New Roman" pitchFamily="18" charset="0"/>
              </a:rPr>
              <a:t/>
            </a:r>
            <a:br>
              <a:rPr lang="en-US" sz="1600" b="1" i="0" dirty="0">
                <a:solidFill>
                  <a:srgbClr val="000000"/>
                </a:solidFill>
                <a:effectLst/>
                <a:latin typeface="Times New Roman" pitchFamily="18" charset="0"/>
                <a:cs typeface="Times New Roman" pitchFamily="18" charset="0"/>
              </a:rPr>
            </a:br>
            <a:r>
              <a:rPr lang="en-US" sz="1600" b="1" i="0" dirty="0">
                <a:solidFill>
                  <a:srgbClr val="000000"/>
                </a:solidFill>
                <a:effectLst/>
                <a:latin typeface="Times New Roman" pitchFamily="18" charset="0"/>
                <a:cs typeface="Times New Roman" pitchFamily="18" charset="0"/>
              </a:rPr>
              <a:t>Last Evaluation and Time Spent in the Company:</a:t>
            </a:r>
            <a:r>
              <a:rPr lang="en-US" sz="1600" b="0" i="0" dirty="0">
                <a:solidFill>
                  <a:srgbClr val="000000"/>
                </a:solidFill>
                <a:effectLst/>
                <a:latin typeface="Times New Roman" pitchFamily="18" charset="0"/>
                <a:cs typeface="Times New Roman" pitchFamily="18" charset="0"/>
              </a:rPr>
              <a:t/>
            </a:r>
            <a:br>
              <a:rPr lang="en-US" sz="1600" b="0" i="0" dirty="0">
                <a:solidFill>
                  <a:srgbClr val="000000"/>
                </a:solidFill>
                <a:effectLst/>
                <a:latin typeface="Times New Roman" pitchFamily="18" charset="0"/>
                <a:cs typeface="Times New Roman" pitchFamily="18" charset="0"/>
              </a:rPr>
            </a:br>
            <a:r>
              <a:rPr lang="en-US" sz="1600" b="0" i="0" dirty="0">
                <a:solidFill>
                  <a:srgbClr val="000000"/>
                </a:solidFill>
                <a:effectLst/>
                <a:latin typeface="Times New Roman" pitchFamily="18" charset="0"/>
                <a:cs typeface="Times New Roman" pitchFamily="18" charset="0"/>
              </a:rPr>
              <a:t>There is a very weak positive correlation (0.13) between last evaluation and time spent in the company. Again, the correlation is weak, indicating that higher evaluations are only slightly associated with longer tenure.</a:t>
            </a:r>
            <a:br>
              <a:rPr lang="en-US" sz="1600" b="0" i="0" dirty="0">
                <a:solidFill>
                  <a:srgbClr val="000000"/>
                </a:solidFill>
                <a:effectLst/>
                <a:latin typeface="Times New Roman" pitchFamily="18" charset="0"/>
                <a:cs typeface="Times New Roman" pitchFamily="18" charset="0"/>
              </a:rPr>
            </a:br>
            <a:r>
              <a:rPr lang="en-US" sz="1600" b="1" i="0" dirty="0">
                <a:solidFill>
                  <a:srgbClr val="000000"/>
                </a:solidFill>
                <a:effectLst/>
                <a:latin typeface="Times New Roman" pitchFamily="18" charset="0"/>
                <a:cs typeface="Times New Roman" pitchFamily="18" charset="0"/>
              </a:rPr>
              <a:t/>
            </a:r>
            <a:br>
              <a:rPr lang="en-US" sz="1600" b="1" i="0" dirty="0">
                <a:solidFill>
                  <a:srgbClr val="000000"/>
                </a:solidFill>
                <a:effectLst/>
                <a:latin typeface="Times New Roman" pitchFamily="18" charset="0"/>
                <a:cs typeface="Times New Roman" pitchFamily="18" charset="0"/>
              </a:rPr>
            </a:br>
            <a:r>
              <a:rPr lang="en-US" sz="1600" b="1" i="0" dirty="0">
                <a:solidFill>
                  <a:srgbClr val="000000"/>
                </a:solidFill>
                <a:effectLst/>
                <a:latin typeface="Times New Roman" pitchFamily="18" charset="0"/>
                <a:cs typeface="Times New Roman" pitchFamily="18" charset="0"/>
              </a:rPr>
              <a:t>Average Monthly Hours and Time Spent in the Company:</a:t>
            </a:r>
            <a:r>
              <a:rPr lang="en-US" sz="1600" b="0" i="0" dirty="0">
                <a:solidFill>
                  <a:srgbClr val="000000"/>
                </a:solidFill>
                <a:effectLst/>
                <a:latin typeface="Times New Roman" pitchFamily="18" charset="0"/>
                <a:cs typeface="Times New Roman" pitchFamily="18" charset="0"/>
              </a:rPr>
              <a:t/>
            </a:r>
            <a:br>
              <a:rPr lang="en-US" sz="1600" b="0" i="0" dirty="0">
                <a:solidFill>
                  <a:srgbClr val="000000"/>
                </a:solidFill>
                <a:effectLst/>
                <a:latin typeface="Times New Roman" pitchFamily="18" charset="0"/>
                <a:cs typeface="Times New Roman" pitchFamily="18" charset="0"/>
              </a:rPr>
            </a:br>
            <a:r>
              <a:rPr lang="en-US" sz="1600" b="0" i="0" dirty="0">
                <a:solidFill>
                  <a:srgbClr val="000000"/>
                </a:solidFill>
                <a:effectLst/>
                <a:latin typeface="Times New Roman" pitchFamily="18" charset="0"/>
                <a:cs typeface="Times New Roman" pitchFamily="18" charset="0"/>
              </a:rPr>
              <a:t>There is a very weak negative correlation (-0.02) between average monthly hours and time spent in the company. This suggests that, on average, employees who spend more time in the company might not necessarily work more hours.</a:t>
            </a:r>
            <a:r>
              <a:rPr lang="en-US" sz="1600" b="0" i="0" dirty="0">
                <a:solidFill>
                  <a:srgbClr val="000000"/>
                </a:solidFill>
                <a:effectLst/>
                <a:latin typeface="+mn-lt"/>
              </a:rPr>
              <a:t/>
            </a:r>
            <a:br>
              <a:rPr lang="en-US" sz="1600" b="0" i="0" dirty="0">
                <a:solidFill>
                  <a:srgbClr val="000000"/>
                </a:solidFill>
                <a:effectLst/>
                <a:latin typeface="+mn-lt"/>
              </a:rPr>
            </a:br>
            <a:endParaRPr lang="en-IN" sz="1600" dirty="0">
              <a:latin typeface="+mn-lt"/>
            </a:endParaRPr>
          </a:p>
        </p:txBody>
      </p:sp>
      <p:pic>
        <p:nvPicPr>
          <p:cNvPr id="5" name="Content Placeholder 4"/>
          <p:cNvPicPr>
            <a:picLocks noGrp="1" noChangeAspect="1"/>
          </p:cNvPicPr>
          <p:nvPr>
            <p:ph idx="1"/>
          </p:nvPr>
        </p:nvPicPr>
        <p:blipFill>
          <a:blip r:embed="rId2"/>
          <a:stretch>
            <a:fillRect/>
          </a:stretch>
        </p:blipFill>
        <p:spPr>
          <a:xfrm>
            <a:off x="6390447" y="1749864"/>
            <a:ext cx="5621287" cy="4525963"/>
          </a:xfrm>
        </p:spPr>
      </p:pic>
      <p:sp>
        <p:nvSpPr>
          <p:cNvPr id="3" name="Title 1"/>
          <p:cNvSpPr txBox="1"/>
          <p:nvPr/>
        </p:nvSpPr>
        <p:spPr>
          <a:xfrm>
            <a:off x="1066800" y="642594"/>
            <a:ext cx="10058400" cy="815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IN" sz="4000" b="1" dirty="0" smtClean="0">
                <a:latin typeface="Times New Roman" pitchFamily="18" charset="0"/>
                <a:cs typeface="Times New Roman" pitchFamily="18" charset="0"/>
              </a:rPr>
              <a:t>CORRELATION MATRIX</a:t>
            </a:r>
            <a:endParaRPr lang="en-IN"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C6437-1E69-4D59-34F6-CF93C1966872}"/>
              </a:ext>
            </a:extLst>
          </p:cNvPr>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PAIR PLOT</a:t>
            </a:r>
            <a:endParaRPr lang="en-IN" sz="4000" b="1"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id="{7F34B22C-BE18-1D03-AB9E-67BB57265427}"/>
              </a:ext>
            </a:extLst>
          </p:cNvPr>
          <p:cNvPicPr>
            <a:picLocks noGrp="1" noChangeAspect="1"/>
          </p:cNvPicPr>
          <p:nvPr>
            <p:ph idx="1"/>
          </p:nvPr>
        </p:nvPicPr>
        <p:blipFill>
          <a:blip r:embed="rId2"/>
          <a:stretch>
            <a:fillRect/>
          </a:stretch>
        </p:blipFill>
        <p:spPr>
          <a:xfrm>
            <a:off x="586596" y="1570009"/>
            <a:ext cx="5322498" cy="4645400"/>
          </a:xfrm>
        </p:spPr>
      </p:pic>
      <p:pic>
        <p:nvPicPr>
          <p:cNvPr id="6" name="Picture 2">
            <a:extLst>
              <a:ext uri="{FF2B5EF4-FFF2-40B4-BE49-F238E27FC236}">
                <a16:creationId xmlns:a16="http://schemas.microsoft.com/office/drawing/2014/main" xmlns="" id="{D3E0524C-119B-58C2-DB58-916A6C0F589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82538" y="1561381"/>
            <a:ext cx="5549387" cy="47013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074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0506A-542F-6057-A42D-16CCC940EECE}"/>
              </a:ext>
            </a:extLst>
          </p:cNvPr>
          <p:cNvSpPr>
            <a:spLocks noGrp="1"/>
          </p:cNvSpPr>
          <p:nvPr>
            <p:ph type="title"/>
          </p:nvPr>
        </p:nvSpPr>
        <p:spPr/>
        <p:txBody>
          <a:bodyPr>
            <a:normAutofit fontScale="90000"/>
          </a:bodyPr>
          <a:lstStyle/>
          <a:p>
            <a:r>
              <a:rPr lang="en-IN" b="1" i="0" dirty="0" smtClean="0">
                <a:solidFill>
                  <a:srgbClr val="000000"/>
                </a:solidFill>
                <a:effectLst/>
                <a:latin typeface="Times New Roman" pitchFamily="18" charset="0"/>
                <a:cs typeface="Times New Roman" pitchFamily="18" charset="0"/>
              </a:rPr>
              <a:t/>
            </a:r>
            <a:br>
              <a:rPr lang="en-IN" b="1" i="0" dirty="0" smtClean="0">
                <a:solidFill>
                  <a:srgbClr val="000000"/>
                </a:solidFill>
                <a:effectLst/>
                <a:latin typeface="Times New Roman" pitchFamily="18" charset="0"/>
                <a:cs typeface="Times New Roman" pitchFamily="18" charset="0"/>
              </a:rPr>
            </a:br>
            <a:r>
              <a:rPr lang="en-IN" b="1" i="0" dirty="0" smtClean="0">
                <a:solidFill>
                  <a:srgbClr val="000000"/>
                </a:solidFill>
                <a:effectLst/>
                <a:latin typeface="Times New Roman" pitchFamily="18" charset="0"/>
                <a:cs typeface="Times New Roman" pitchFamily="18" charset="0"/>
              </a:rPr>
              <a:t>DATA PREPROCESSING</a:t>
            </a:r>
            <a:br>
              <a:rPr lang="en-IN" b="1" i="0" dirty="0" smtClean="0">
                <a:solidFill>
                  <a:srgbClr val="000000"/>
                </a:solidFill>
                <a:effectLst/>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9E65B1C-491B-F503-484C-AE6613E3BECC}"/>
              </a:ext>
            </a:extLst>
          </p:cNvPr>
          <p:cNvSpPr>
            <a:spLocks noGrp="1"/>
          </p:cNvSpPr>
          <p:nvPr>
            <p:ph idx="1"/>
          </p:nvPr>
        </p:nvSpPr>
        <p:spPr/>
        <p:txBody>
          <a:bodyPr/>
          <a:lstStyle/>
          <a:p>
            <a:pPr>
              <a:buNone/>
            </a:pPr>
            <a:r>
              <a:rPr lang="en-US" sz="1800" dirty="0">
                <a:latin typeface="Times New Roman" pitchFamily="18" charset="0"/>
                <a:cs typeface="Times New Roman" pitchFamily="18" charset="0"/>
              </a:rPr>
              <a:t>Here the given data does not contain any missing </a:t>
            </a:r>
            <a:r>
              <a:rPr lang="en-US" sz="1800" dirty="0" smtClean="0">
                <a:latin typeface="Times New Roman" pitchFamily="18" charset="0"/>
                <a:cs typeface="Times New Roman" pitchFamily="18" charset="0"/>
              </a:rPr>
              <a:t>value, so </a:t>
            </a:r>
            <a:r>
              <a:rPr lang="en-US" sz="1800" dirty="0">
                <a:latin typeface="Times New Roman" pitchFamily="18" charset="0"/>
                <a:cs typeface="Times New Roman" pitchFamily="18" charset="0"/>
              </a:rPr>
              <a:t>we </a:t>
            </a:r>
            <a:r>
              <a:rPr lang="en-US" sz="1800" dirty="0" smtClean="0">
                <a:latin typeface="Times New Roman" pitchFamily="18" charset="0"/>
                <a:cs typeface="Times New Roman" pitchFamily="18" charset="0"/>
              </a:rPr>
              <a:t>can directly proceed with the next step.</a:t>
            </a:r>
            <a:endParaRPr lang="en-US" sz="1800" dirty="0">
              <a:latin typeface="Times New Roman" pitchFamily="18" charset="0"/>
              <a:cs typeface="Times New Roman" pitchFamily="18" charset="0"/>
            </a:endParaRPr>
          </a:p>
          <a:p>
            <a:endParaRPr lang="en-US" dirty="0"/>
          </a:p>
          <a:p>
            <a:pPr>
              <a:buNone/>
            </a:pPr>
            <a:endParaRPr lang="en-IN" dirty="0"/>
          </a:p>
        </p:txBody>
      </p:sp>
      <p:pic>
        <p:nvPicPr>
          <p:cNvPr id="5" name="Picture 4">
            <a:extLst>
              <a:ext uri="{FF2B5EF4-FFF2-40B4-BE49-F238E27FC236}">
                <a16:creationId xmlns:a16="http://schemas.microsoft.com/office/drawing/2014/main" xmlns="" id="{0E374B35-CB00-EB9E-DEFF-D648C1E3BC7C}"/>
              </a:ext>
            </a:extLst>
          </p:cNvPr>
          <p:cNvPicPr>
            <a:picLocks noChangeAspect="1"/>
          </p:cNvPicPr>
          <p:nvPr/>
        </p:nvPicPr>
        <p:blipFill>
          <a:blip r:embed="rId2"/>
          <a:stretch>
            <a:fillRect/>
          </a:stretch>
        </p:blipFill>
        <p:spPr>
          <a:xfrm>
            <a:off x="4096373" y="2372264"/>
            <a:ext cx="2735748" cy="2510287"/>
          </a:xfrm>
          <a:prstGeom prst="rect">
            <a:avLst/>
          </a:prstGeom>
        </p:spPr>
      </p:pic>
    </p:spTree>
    <p:extLst>
      <p:ext uri="{BB962C8B-B14F-4D97-AF65-F5344CB8AC3E}">
        <p14:creationId xmlns:p14="http://schemas.microsoft.com/office/powerpoint/2010/main" xmlns="" val="1473225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9D4DB3-A18C-BB40-2A35-7092AE7FC24D}"/>
              </a:ext>
            </a:extLst>
          </p:cNvPr>
          <p:cNvSpPr>
            <a:spLocks noGrp="1"/>
          </p:cNvSpPr>
          <p:nvPr>
            <p:ph type="title"/>
          </p:nvPr>
        </p:nvSpPr>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TRANSFORMATION TECHNIQUE FOR THE NUMERICAL COLUMN</a:t>
            </a:r>
            <a:endParaRPr lang="en-IN" sz="36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03D040A-FEA9-DBC4-29F1-4FD3C5E3407C}"/>
              </a:ext>
            </a:extLst>
          </p:cNvPr>
          <p:cNvSpPr>
            <a:spLocks noGrp="1"/>
          </p:cNvSpPr>
          <p:nvPr>
            <p:ph idx="1"/>
          </p:nvPr>
        </p:nvSpPr>
        <p:spPr>
          <a:xfrm>
            <a:off x="609600" y="1733909"/>
            <a:ext cx="10972800" cy="4392257"/>
          </a:xfrm>
        </p:spPr>
        <p:txBody>
          <a:bodyPr/>
          <a:lstStyle/>
          <a:p>
            <a:pPr>
              <a:buNone/>
            </a:pPr>
            <a:r>
              <a:rPr lang="en-IN" sz="1600" dirty="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buNone/>
            </a:pPr>
            <a:r>
              <a:rPr lang="en-US" sz="1600" b="0" i="0" dirty="0" smtClean="0">
                <a:solidFill>
                  <a:srgbClr val="000000"/>
                </a:solidFill>
                <a:effectLst/>
                <a:latin typeface="Times New Roman" pitchFamily="18" charset="0"/>
                <a:cs typeface="Times New Roman" pitchFamily="18" charset="0"/>
              </a:rPr>
              <a:t>	Hence </a:t>
            </a:r>
            <a:r>
              <a:rPr lang="en-US" sz="1600" b="0" i="0" dirty="0">
                <a:solidFill>
                  <a:srgbClr val="000000"/>
                </a:solidFill>
                <a:effectLst/>
                <a:latin typeface="Times New Roman" pitchFamily="18" charset="0"/>
                <a:cs typeface="Times New Roman" pitchFamily="18" charset="0"/>
              </a:rPr>
              <a:t>we </a:t>
            </a:r>
            <a:r>
              <a:rPr lang="en-US" sz="1600" b="0" i="0" dirty="0" smtClean="0">
                <a:solidFill>
                  <a:srgbClr val="000000"/>
                </a:solidFill>
                <a:effectLst/>
                <a:latin typeface="Times New Roman" pitchFamily="18" charset="0"/>
                <a:cs typeface="Times New Roman" pitchFamily="18" charset="0"/>
              </a:rPr>
              <a:t>are </a:t>
            </a:r>
            <a:r>
              <a:rPr lang="en-US" sz="1600" b="0" i="0" dirty="0">
                <a:solidFill>
                  <a:srgbClr val="000000"/>
                </a:solidFill>
                <a:effectLst/>
                <a:latin typeface="Times New Roman" pitchFamily="18" charset="0"/>
                <a:cs typeface="Times New Roman" pitchFamily="18" charset="0"/>
              </a:rPr>
              <a:t>applying transformation technique like box cox transformation for the numerical variable like </a:t>
            </a:r>
            <a:r>
              <a:rPr lang="en-US" sz="1600" b="0" i="0" dirty="0" err="1" smtClean="0">
                <a:solidFill>
                  <a:srgbClr val="000000"/>
                </a:solidFill>
                <a:effectLst/>
                <a:latin typeface="Times New Roman" pitchFamily="18" charset="0"/>
                <a:cs typeface="Times New Roman" pitchFamily="18" charset="0"/>
              </a:rPr>
              <a:t>satisfication_level</a:t>
            </a:r>
            <a:r>
              <a:rPr lang="en-US" sz="1600" b="0" i="0" dirty="0" smtClean="0">
                <a:solidFill>
                  <a:srgbClr val="000000"/>
                </a:solidFill>
                <a:effectLst/>
                <a:latin typeface="Times New Roman" pitchFamily="18" charset="0"/>
                <a:cs typeface="Times New Roman" pitchFamily="18" charset="0"/>
              </a:rPr>
              <a:t>, </a:t>
            </a:r>
            <a:r>
              <a:rPr lang="en-US" sz="1600" b="0" i="0" dirty="0" err="1" smtClean="0">
                <a:solidFill>
                  <a:srgbClr val="000000"/>
                </a:solidFill>
                <a:effectLst/>
                <a:latin typeface="Times New Roman" pitchFamily="18" charset="0"/>
                <a:cs typeface="Times New Roman" pitchFamily="18" charset="0"/>
              </a:rPr>
              <a:t>last_evaluation</a:t>
            </a:r>
            <a:r>
              <a:rPr lang="en-US" sz="1600" b="0" i="0" dirty="0" smtClean="0">
                <a:solidFill>
                  <a:srgbClr val="000000"/>
                </a:solidFill>
                <a:effectLst/>
                <a:latin typeface="Times New Roman" pitchFamily="18" charset="0"/>
                <a:cs typeface="Times New Roman" pitchFamily="18" charset="0"/>
              </a:rPr>
              <a:t> and </a:t>
            </a:r>
            <a:r>
              <a:rPr lang="en-US" sz="1600" b="0" i="0" dirty="0" err="1" smtClean="0">
                <a:solidFill>
                  <a:srgbClr val="000000"/>
                </a:solidFill>
                <a:effectLst/>
                <a:latin typeface="Times New Roman" pitchFamily="18" charset="0"/>
                <a:cs typeface="Times New Roman" pitchFamily="18" charset="0"/>
              </a:rPr>
              <a:t>average_monthly_hours</a:t>
            </a:r>
            <a:r>
              <a:rPr lang="en-US" sz="1600" b="0" i="0" dirty="0" smtClean="0">
                <a:solidFill>
                  <a:srgbClr val="000000"/>
                </a:solidFill>
                <a:effectLst/>
                <a:latin typeface="Times New Roman" pitchFamily="18" charset="0"/>
                <a:cs typeface="Times New Roman" pitchFamily="18" charset="0"/>
              </a:rPr>
              <a:t>, </a:t>
            </a:r>
            <a:r>
              <a:rPr lang="en-US" sz="1600" b="0" i="0" dirty="0" err="1" smtClean="0">
                <a:solidFill>
                  <a:srgbClr val="000000"/>
                </a:solidFill>
                <a:effectLst/>
                <a:latin typeface="Times New Roman" pitchFamily="18" charset="0"/>
                <a:cs typeface="Times New Roman" pitchFamily="18" charset="0"/>
              </a:rPr>
              <a:t>time_spend_company</a:t>
            </a:r>
            <a:r>
              <a:rPr lang="en-US" sz="1600" b="0" i="0" dirty="0" smtClean="0">
                <a:solidFill>
                  <a:srgbClr val="000000"/>
                </a:solidFill>
                <a:effectLst/>
                <a:latin typeface="Times New Roman" pitchFamily="18" charset="0"/>
                <a:cs typeface="Times New Roman" pitchFamily="18" charset="0"/>
              </a:rPr>
              <a:t> </a:t>
            </a:r>
            <a:r>
              <a:rPr lang="en-US" sz="1600" b="0" i="0" dirty="0">
                <a:solidFill>
                  <a:srgbClr val="000000"/>
                </a:solidFill>
                <a:effectLst/>
                <a:latin typeface="Times New Roman" pitchFamily="18" charset="0"/>
                <a:cs typeface="Times New Roman" pitchFamily="18" charset="0"/>
              </a:rPr>
              <a:t>to become normally distributed</a:t>
            </a:r>
            <a:endParaRPr lang="en-IN" sz="1600" dirty="0">
              <a:latin typeface="Times New Roman" pitchFamily="18" charset="0"/>
              <a:cs typeface="Times New Roman" pitchFamily="18" charset="0"/>
            </a:endParaRPr>
          </a:p>
          <a:p>
            <a:endParaRPr lang="en-IN" dirty="0"/>
          </a:p>
        </p:txBody>
      </p:sp>
      <p:pic>
        <p:nvPicPr>
          <p:cNvPr id="13" name="Picture 12">
            <a:extLst>
              <a:ext uri="{FF2B5EF4-FFF2-40B4-BE49-F238E27FC236}">
                <a16:creationId xmlns:a16="http://schemas.microsoft.com/office/drawing/2014/main" xmlns="" id="{25B46378-68E1-9EAD-037E-BE29021096D5}"/>
              </a:ext>
            </a:extLst>
          </p:cNvPr>
          <p:cNvPicPr>
            <a:picLocks noChangeAspect="1"/>
          </p:cNvPicPr>
          <p:nvPr/>
        </p:nvPicPr>
        <p:blipFill>
          <a:blip r:embed="rId2"/>
          <a:stretch>
            <a:fillRect/>
          </a:stretch>
        </p:blipFill>
        <p:spPr>
          <a:xfrm>
            <a:off x="3122762" y="2869443"/>
            <a:ext cx="6150634" cy="3289817"/>
          </a:xfrm>
          <a:prstGeom prst="rect">
            <a:avLst/>
          </a:prstGeom>
        </p:spPr>
      </p:pic>
    </p:spTree>
    <p:extLst>
      <p:ext uri="{BB962C8B-B14F-4D97-AF65-F5344CB8AC3E}">
        <p14:creationId xmlns:p14="http://schemas.microsoft.com/office/powerpoint/2010/main" xmlns="" val="3478763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C5C0B-57DA-CC07-924B-837C5C1761AE}"/>
              </a:ext>
            </a:extLst>
          </p:cNvPr>
          <p:cNvSpPr>
            <a:spLocks noGrp="1"/>
          </p:cNvSpPr>
          <p:nvPr>
            <p:ph type="title"/>
          </p:nvPr>
        </p:nvSpPr>
        <p:spPr>
          <a:xfrm>
            <a:off x="609600" y="274638"/>
            <a:ext cx="10972800" cy="708773"/>
          </a:xfrm>
        </p:spPr>
        <p:txBody>
          <a:bodyPr>
            <a:normAutofit/>
          </a:bodyPr>
          <a:lstStyle/>
          <a:p>
            <a:r>
              <a:rPr lang="en-IN" sz="3600" b="1" dirty="0" smtClean="0">
                <a:latin typeface="Times New Roman" pitchFamily="18" charset="0"/>
                <a:cs typeface="Times New Roman" pitchFamily="18" charset="0"/>
              </a:rPr>
              <a:t>STATISTICAL TEST</a:t>
            </a:r>
            <a:endParaRPr lang="en-IN" sz="36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2BC64C8-7CFF-7C56-4C0F-CCFFD00579CA}"/>
              </a:ext>
            </a:extLst>
          </p:cNvPr>
          <p:cNvSpPr>
            <a:spLocks noGrp="1"/>
          </p:cNvSpPr>
          <p:nvPr>
            <p:ph idx="1"/>
          </p:nvPr>
        </p:nvSpPr>
        <p:spPr>
          <a:xfrm>
            <a:off x="586596" y="1224951"/>
            <a:ext cx="10995804" cy="4901216"/>
          </a:xfrm>
        </p:spPr>
        <p:txBody>
          <a:bodyPr>
            <a:normAutofit lnSpcReduction="10000"/>
          </a:bodyPr>
          <a:lstStyle/>
          <a:p>
            <a:pPr>
              <a:buNone/>
            </a:pPr>
            <a:r>
              <a:rPr lang="en-US" sz="1600" b="0" i="0" dirty="0">
                <a:solidFill>
                  <a:srgbClr val="000000"/>
                </a:solidFill>
                <a:effectLst/>
                <a:latin typeface="Times New Roman" pitchFamily="18" charset="0"/>
                <a:cs typeface="Times New Roman" pitchFamily="18" charset="0"/>
              </a:rPr>
              <a:t>As per the below t test performed , </a:t>
            </a:r>
            <a:r>
              <a:rPr lang="en-US" sz="1600" dirty="0">
                <a:latin typeface="Times New Roman" pitchFamily="18" charset="0"/>
                <a:cs typeface="Times New Roman" pitchFamily="18" charset="0"/>
              </a:rPr>
              <a:t>t</a:t>
            </a:r>
            <a:r>
              <a:rPr lang="en-US" sz="1600" dirty="0" smtClean="0">
                <a:latin typeface="Times New Roman" pitchFamily="18" charset="0"/>
                <a:cs typeface="Times New Roman" pitchFamily="18" charset="0"/>
              </a:rPr>
              <a:t>here </a:t>
            </a:r>
            <a:r>
              <a:rPr lang="en-US" sz="1600" b="0" i="0" dirty="0" smtClean="0">
                <a:solidFill>
                  <a:srgbClr val="000000"/>
                </a:solidFill>
                <a:effectLst/>
                <a:latin typeface="Times New Roman" pitchFamily="18" charset="0"/>
                <a:cs typeface="Times New Roman" pitchFamily="18" charset="0"/>
              </a:rPr>
              <a:t>is a relationship between </a:t>
            </a:r>
          </a:p>
          <a:p>
            <a:r>
              <a:rPr lang="en-US" sz="1600" b="0" i="0" dirty="0" err="1" smtClean="0">
                <a:solidFill>
                  <a:srgbClr val="000000"/>
                </a:solidFill>
                <a:effectLst/>
                <a:latin typeface="Times New Roman" pitchFamily="18" charset="0"/>
                <a:cs typeface="Times New Roman" pitchFamily="18" charset="0"/>
              </a:rPr>
              <a:t>satisfication</a:t>
            </a:r>
            <a:r>
              <a:rPr lang="en-US" sz="1600" b="0" i="0" dirty="0" smtClean="0">
                <a:solidFill>
                  <a:srgbClr val="000000"/>
                </a:solidFill>
                <a:effectLst/>
                <a:latin typeface="Times New Roman" pitchFamily="18" charset="0"/>
                <a:cs typeface="Times New Roman" pitchFamily="18" charset="0"/>
              </a:rPr>
              <a:t> </a:t>
            </a:r>
            <a:r>
              <a:rPr lang="en-US" sz="1600" b="0" i="0" dirty="0">
                <a:solidFill>
                  <a:srgbClr val="000000"/>
                </a:solidFill>
                <a:effectLst/>
                <a:latin typeface="Times New Roman" pitchFamily="18" charset="0"/>
                <a:cs typeface="Times New Roman" pitchFamily="18" charset="0"/>
              </a:rPr>
              <a:t>level and last evaluation. </a:t>
            </a:r>
            <a:endParaRPr lang="en-US" sz="1600" b="0" i="0" dirty="0" smtClean="0">
              <a:solidFill>
                <a:srgbClr val="000000"/>
              </a:solidFill>
              <a:effectLst/>
              <a:latin typeface="Times New Roman" pitchFamily="18" charset="0"/>
              <a:cs typeface="Times New Roman" pitchFamily="18" charset="0"/>
            </a:endParaRPr>
          </a:p>
          <a:p>
            <a:r>
              <a:rPr lang="en-US" sz="1600" b="0" i="0" dirty="0" err="1" smtClean="0">
                <a:solidFill>
                  <a:srgbClr val="000000"/>
                </a:solidFill>
                <a:effectLst/>
                <a:latin typeface="Times New Roman" pitchFamily="18" charset="0"/>
                <a:cs typeface="Times New Roman" pitchFamily="18" charset="0"/>
              </a:rPr>
              <a:t>satisfaction_level</a:t>
            </a:r>
            <a:r>
              <a:rPr lang="en-US" sz="1600" b="0" i="0" dirty="0" smtClean="0">
                <a:solidFill>
                  <a:srgbClr val="000000"/>
                </a:solidFill>
                <a:effectLst/>
                <a:latin typeface="Times New Roman" pitchFamily="18" charset="0"/>
                <a:cs typeface="Times New Roman" pitchFamily="18" charset="0"/>
              </a:rPr>
              <a:t> </a:t>
            </a:r>
            <a:r>
              <a:rPr lang="en-US" sz="1600" b="0" i="0" dirty="0">
                <a:solidFill>
                  <a:srgbClr val="000000"/>
                </a:solidFill>
                <a:effectLst/>
                <a:latin typeface="Times New Roman" pitchFamily="18" charset="0"/>
                <a:cs typeface="Times New Roman" pitchFamily="18" charset="0"/>
              </a:rPr>
              <a:t>and </a:t>
            </a:r>
            <a:r>
              <a:rPr lang="en-US" sz="1600" b="0" i="0" dirty="0" err="1">
                <a:solidFill>
                  <a:srgbClr val="000000"/>
                </a:solidFill>
                <a:effectLst/>
                <a:latin typeface="Times New Roman" pitchFamily="18" charset="0"/>
                <a:cs typeface="Times New Roman" pitchFamily="18" charset="0"/>
              </a:rPr>
              <a:t>number_project</a:t>
            </a:r>
            <a:r>
              <a:rPr lang="en-US" sz="1600" b="0" i="0" dirty="0" smtClean="0">
                <a:solidFill>
                  <a:srgbClr val="000000"/>
                </a:solidFill>
                <a:effectLst/>
                <a:latin typeface="Times New Roman" pitchFamily="18" charset="0"/>
                <a:cs typeface="Times New Roman" pitchFamily="18" charset="0"/>
              </a:rPr>
              <a:t>.</a:t>
            </a:r>
          </a:p>
          <a:p>
            <a:r>
              <a:rPr lang="en-US" sz="1600" b="0" i="0" dirty="0" err="1" smtClean="0">
                <a:solidFill>
                  <a:srgbClr val="000000"/>
                </a:solidFill>
                <a:effectLst/>
                <a:latin typeface="Times New Roman" pitchFamily="18" charset="0"/>
                <a:cs typeface="Times New Roman" pitchFamily="18" charset="0"/>
              </a:rPr>
              <a:t>last_evaluation</a:t>
            </a:r>
            <a:r>
              <a:rPr lang="en-US" sz="1600" b="0" i="0" dirty="0" smtClean="0">
                <a:solidFill>
                  <a:srgbClr val="000000"/>
                </a:solidFill>
                <a:effectLst/>
                <a:latin typeface="Times New Roman" pitchFamily="18" charset="0"/>
                <a:cs typeface="Times New Roman" pitchFamily="18" charset="0"/>
              </a:rPr>
              <a:t> </a:t>
            </a:r>
            <a:r>
              <a:rPr lang="en-US" sz="1600" b="0" i="0" dirty="0">
                <a:solidFill>
                  <a:srgbClr val="000000"/>
                </a:solidFill>
                <a:effectLst/>
                <a:latin typeface="Times New Roman" pitchFamily="18" charset="0"/>
                <a:cs typeface="Times New Roman" pitchFamily="18" charset="0"/>
              </a:rPr>
              <a:t>and </a:t>
            </a:r>
            <a:r>
              <a:rPr lang="en-US" sz="1600" b="0" i="0" dirty="0" err="1" smtClean="0">
                <a:solidFill>
                  <a:srgbClr val="000000"/>
                </a:solidFill>
                <a:effectLst/>
                <a:latin typeface="Times New Roman" pitchFamily="18" charset="0"/>
                <a:cs typeface="Times New Roman" pitchFamily="18" charset="0"/>
              </a:rPr>
              <a:t>average_monthly_hours</a:t>
            </a:r>
            <a:r>
              <a:rPr lang="en-US" sz="1600" b="0" i="0" dirty="0" smtClean="0">
                <a:solidFill>
                  <a:srgbClr val="000000"/>
                </a:solidFill>
                <a:effectLst/>
                <a:latin typeface="Times New Roman" pitchFamily="18" charset="0"/>
                <a:cs typeface="Times New Roman" pitchFamily="18" charset="0"/>
              </a:rPr>
              <a:t>.</a:t>
            </a:r>
          </a:p>
          <a:p>
            <a:r>
              <a:rPr lang="en-US" sz="1600" b="0" i="0" dirty="0" err="1" smtClean="0">
                <a:solidFill>
                  <a:srgbClr val="000000"/>
                </a:solidFill>
                <a:effectLst/>
                <a:latin typeface="Times New Roman" pitchFamily="18" charset="0"/>
                <a:cs typeface="Times New Roman" pitchFamily="18" charset="0"/>
              </a:rPr>
              <a:t>last_evaluation</a:t>
            </a:r>
            <a:r>
              <a:rPr lang="en-US" sz="1600" b="0" i="0" dirty="0" smtClean="0">
                <a:solidFill>
                  <a:srgbClr val="000000"/>
                </a:solidFill>
                <a:effectLst/>
                <a:latin typeface="Times New Roman" pitchFamily="18" charset="0"/>
                <a:cs typeface="Times New Roman" pitchFamily="18" charset="0"/>
              </a:rPr>
              <a:t> </a:t>
            </a:r>
            <a:r>
              <a:rPr lang="en-US" sz="1600" b="0" i="0" dirty="0">
                <a:solidFill>
                  <a:srgbClr val="000000"/>
                </a:solidFill>
                <a:effectLst/>
                <a:latin typeface="Times New Roman" pitchFamily="18" charset="0"/>
                <a:cs typeface="Times New Roman" pitchFamily="18" charset="0"/>
              </a:rPr>
              <a:t>and </a:t>
            </a:r>
            <a:r>
              <a:rPr lang="en-US" sz="1600" b="0" i="0" dirty="0" err="1">
                <a:solidFill>
                  <a:srgbClr val="000000"/>
                </a:solidFill>
                <a:effectLst/>
                <a:latin typeface="Times New Roman" pitchFamily="18" charset="0"/>
                <a:cs typeface="Times New Roman" pitchFamily="18" charset="0"/>
              </a:rPr>
              <a:t>time_spend_company</a:t>
            </a:r>
            <a:r>
              <a:rPr lang="en-US" sz="1600" b="0" i="0" dirty="0" smtClean="0">
                <a:solidFill>
                  <a:srgbClr val="000000"/>
                </a:solidFill>
                <a:effectLst/>
                <a:latin typeface="Times New Roman" pitchFamily="18" charset="0"/>
                <a:cs typeface="Times New Roman" pitchFamily="18" charset="0"/>
              </a:rPr>
              <a:t>. </a:t>
            </a:r>
          </a:p>
          <a:p>
            <a:r>
              <a:rPr lang="en-US" sz="1600" b="0" i="0" dirty="0" err="1" smtClean="0">
                <a:solidFill>
                  <a:srgbClr val="000000"/>
                </a:solidFill>
                <a:effectLst/>
                <a:latin typeface="Times New Roman" pitchFamily="18" charset="0"/>
                <a:cs typeface="Times New Roman" pitchFamily="18" charset="0"/>
              </a:rPr>
              <a:t>number_project</a:t>
            </a:r>
            <a:r>
              <a:rPr lang="en-US" sz="1600" b="0" i="0" dirty="0" smtClean="0">
                <a:solidFill>
                  <a:srgbClr val="000000"/>
                </a:solidFill>
                <a:effectLst/>
                <a:latin typeface="Times New Roman" pitchFamily="18" charset="0"/>
                <a:cs typeface="Times New Roman" pitchFamily="18" charset="0"/>
              </a:rPr>
              <a:t> </a:t>
            </a:r>
            <a:r>
              <a:rPr lang="en-US" sz="1600" b="0" i="0" dirty="0">
                <a:solidFill>
                  <a:srgbClr val="000000"/>
                </a:solidFill>
                <a:effectLst/>
                <a:latin typeface="Times New Roman" pitchFamily="18" charset="0"/>
                <a:cs typeface="Times New Roman" pitchFamily="18" charset="0"/>
              </a:rPr>
              <a:t>and </a:t>
            </a:r>
            <a:r>
              <a:rPr lang="en-US" sz="1600" b="0" i="0" dirty="0" err="1">
                <a:solidFill>
                  <a:srgbClr val="000000"/>
                </a:solidFill>
                <a:effectLst/>
                <a:latin typeface="Times New Roman" pitchFamily="18" charset="0"/>
                <a:cs typeface="Times New Roman" pitchFamily="18" charset="0"/>
              </a:rPr>
              <a:t>average_monthly_hours</a:t>
            </a:r>
            <a:r>
              <a:rPr lang="en-US" sz="1600" b="0" i="0" dirty="0">
                <a:solidFill>
                  <a:srgbClr val="000000"/>
                </a:solidFill>
                <a:effectLst/>
                <a:latin typeface="Times New Roman" pitchFamily="18" charset="0"/>
                <a:cs typeface="Times New Roman" pitchFamily="18" charset="0"/>
              </a:rPr>
              <a:t>. </a:t>
            </a:r>
            <a:endParaRPr lang="en-US" sz="1600" b="0" i="0" dirty="0" smtClean="0">
              <a:solidFill>
                <a:srgbClr val="000000"/>
              </a:solidFill>
              <a:effectLst/>
              <a:latin typeface="Times New Roman" pitchFamily="18" charset="0"/>
              <a:cs typeface="Times New Roman" pitchFamily="18" charset="0"/>
            </a:endParaRPr>
          </a:p>
          <a:p>
            <a:r>
              <a:rPr lang="en-US" sz="1600" b="0" i="0" dirty="0" err="1" smtClean="0">
                <a:solidFill>
                  <a:srgbClr val="000000"/>
                </a:solidFill>
                <a:effectLst/>
                <a:latin typeface="Times New Roman" pitchFamily="18" charset="0"/>
                <a:cs typeface="Times New Roman" pitchFamily="18" charset="0"/>
              </a:rPr>
              <a:t>number_project</a:t>
            </a:r>
            <a:r>
              <a:rPr lang="en-US" sz="1600" b="0" i="0" dirty="0" smtClean="0">
                <a:solidFill>
                  <a:srgbClr val="000000"/>
                </a:solidFill>
                <a:effectLst/>
                <a:latin typeface="Times New Roman" pitchFamily="18" charset="0"/>
                <a:cs typeface="Times New Roman" pitchFamily="18" charset="0"/>
              </a:rPr>
              <a:t> </a:t>
            </a:r>
            <a:r>
              <a:rPr lang="en-US" sz="1600" b="0" i="0" dirty="0">
                <a:solidFill>
                  <a:srgbClr val="000000"/>
                </a:solidFill>
                <a:effectLst/>
                <a:latin typeface="Times New Roman" pitchFamily="18" charset="0"/>
                <a:cs typeface="Times New Roman" pitchFamily="18" charset="0"/>
              </a:rPr>
              <a:t>and </a:t>
            </a:r>
            <a:r>
              <a:rPr lang="en-US" sz="1600" b="0" i="0" dirty="0" err="1">
                <a:solidFill>
                  <a:srgbClr val="000000"/>
                </a:solidFill>
                <a:effectLst/>
                <a:latin typeface="Times New Roman" pitchFamily="18" charset="0"/>
                <a:cs typeface="Times New Roman" pitchFamily="18" charset="0"/>
              </a:rPr>
              <a:t>time_spend_company</a:t>
            </a:r>
            <a:r>
              <a:rPr lang="en-US" sz="1600" b="0" i="0" dirty="0" smtClean="0">
                <a:solidFill>
                  <a:srgbClr val="000000"/>
                </a:solidFill>
                <a:effectLst/>
                <a:latin typeface="Times New Roman" pitchFamily="18" charset="0"/>
                <a:cs typeface="Times New Roman" pitchFamily="18" charset="0"/>
              </a:rPr>
              <a:t>.</a:t>
            </a:r>
          </a:p>
          <a:p>
            <a:r>
              <a:rPr lang="en-US" sz="1600" b="0" i="0" dirty="0" err="1" smtClean="0">
                <a:solidFill>
                  <a:srgbClr val="000000"/>
                </a:solidFill>
                <a:effectLst/>
                <a:latin typeface="Times New Roman" pitchFamily="18" charset="0"/>
                <a:cs typeface="Times New Roman" pitchFamily="18" charset="0"/>
              </a:rPr>
              <a:t>average_monthly_hours</a:t>
            </a:r>
            <a:r>
              <a:rPr lang="en-US" sz="1600" b="0" i="0" dirty="0" smtClean="0">
                <a:solidFill>
                  <a:srgbClr val="000000"/>
                </a:solidFill>
                <a:effectLst/>
                <a:latin typeface="Times New Roman" pitchFamily="18" charset="0"/>
                <a:cs typeface="Times New Roman" pitchFamily="18" charset="0"/>
              </a:rPr>
              <a:t> </a:t>
            </a:r>
            <a:r>
              <a:rPr lang="en-US" sz="1600" b="0" i="0" dirty="0">
                <a:solidFill>
                  <a:srgbClr val="000000"/>
                </a:solidFill>
                <a:effectLst/>
                <a:latin typeface="Times New Roman" pitchFamily="18" charset="0"/>
                <a:cs typeface="Times New Roman" pitchFamily="18" charset="0"/>
              </a:rPr>
              <a:t>and </a:t>
            </a:r>
            <a:r>
              <a:rPr lang="en-US" sz="1600" b="0" i="0" dirty="0" err="1">
                <a:solidFill>
                  <a:srgbClr val="000000"/>
                </a:solidFill>
                <a:effectLst/>
                <a:latin typeface="Times New Roman" pitchFamily="18" charset="0"/>
                <a:cs typeface="Times New Roman" pitchFamily="18" charset="0"/>
              </a:rPr>
              <a:t>time_spend_company</a:t>
            </a:r>
            <a:r>
              <a:rPr lang="en-US" sz="1600" b="0" i="0" dirty="0" smtClean="0">
                <a:solidFill>
                  <a:srgbClr val="000000"/>
                </a:solidFill>
                <a:effectLst/>
                <a:latin typeface="Times New Roman" pitchFamily="18" charset="0"/>
                <a:cs typeface="Times New Roman" pitchFamily="18" charset="0"/>
              </a:rPr>
              <a:t>.</a:t>
            </a:r>
          </a:p>
          <a:p>
            <a:pPr>
              <a:buNone/>
            </a:pPr>
            <a:endParaRPr lang="en-US" sz="1600" b="0" i="0" dirty="0">
              <a:solidFill>
                <a:srgbClr val="000000"/>
              </a:solidFill>
              <a:effectLst/>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As per the  Chi-squared test performed, we are able identify there is a relationship between </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Work_accident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and left. </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Work_accident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and promotion_last_5years</a:t>
            </a:r>
            <a:r>
              <a:rPr lang="en-US" sz="1600" dirty="0" smtClean="0">
                <a:latin typeface="Times New Roman" pitchFamily="18" charset="0"/>
                <a:cs typeface="Times New Roman" pitchFamily="18" charset="0"/>
              </a:rPr>
              <a:t>.</a:t>
            </a:r>
          </a:p>
          <a:p>
            <a:r>
              <a:rPr lang="en-US" sz="1600" dirty="0" err="1" smtClean="0">
                <a:latin typeface="Times New Roman" pitchFamily="18" charset="0"/>
                <a:cs typeface="Times New Roman" pitchFamily="18" charset="0"/>
              </a:rPr>
              <a:t>Work_accident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and sales</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left and sales, salary.</a:t>
            </a:r>
          </a:p>
          <a:p>
            <a:r>
              <a:rPr lang="en-US" sz="1600" dirty="0" smtClean="0">
                <a:latin typeface="Times New Roman" pitchFamily="18" charset="0"/>
                <a:cs typeface="Times New Roman" pitchFamily="18" charset="0"/>
              </a:rPr>
              <a:t>promotion_last_5years and sales, salary.</a:t>
            </a:r>
          </a:p>
          <a:p>
            <a:r>
              <a:rPr lang="en-US" sz="1600" dirty="0" smtClean="0">
                <a:latin typeface="Times New Roman" pitchFamily="18" charset="0"/>
                <a:cs typeface="Times New Roman" pitchFamily="18" charset="0"/>
              </a:rPr>
              <a:t>sales and salary</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T</a:t>
            </a:r>
            <a:r>
              <a:rPr lang="en-US" sz="1600" dirty="0" smtClean="0">
                <a:latin typeface="Times New Roman" pitchFamily="18" charset="0"/>
                <a:cs typeface="Times New Roman" pitchFamily="18" charset="0"/>
              </a:rPr>
              <a:t>here </a:t>
            </a:r>
            <a:r>
              <a:rPr lang="en-US" sz="1600" dirty="0">
                <a:latin typeface="Times New Roman" pitchFamily="18" charset="0"/>
                <a:cs typeface="Times New Roman" pitchFamily="18" charset="0"/>
              </a:rPr>
              <a:t>is no relationship between </a:t>
            </a:r>
            <a:r>
              <a:rPr lang="en-US" sz="1600" dirty="0" smtClean="0">
                <a:latin typeface="Times New Roman" pitchFamily="18" charset="0"/>
                <a:cs typeface="Times New Roman" pitchFamily="18" charset="0"/>
              </a:rPr>
              <a:t>left </a:t>
            </a:r>
            <a:r>
              <a:rPr lang="en-US" sz="1600" dirty="0">
                <a:latin typeface="Times New Roman" pitchFamily="18" charset="0"/>
                <a:cs typeface="Times New Roman" pitchFamily="18" charset="0"/>
              </a:rPr>
              <a:t>and promotion_last_5years</a:t>
            </a:r>
            <a:r>
              <a:rPr lang="en-US"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138561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68C5F-04B6-2BDB-726F-E47C4DFA4E8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xmlns="" id="{4C30AF31-BA47-5C83-734E-E9B7F184BAA1}"/>
              </a:ext>
            </a:extLst>
          </p:cNvPr>
          <p:cNvSpPr>
            <a:spLocks noGrp="1"/>
          </p:cNvSpPr>
          <p:nvPr>
            <p:ph idx="1"/>
          </p:nvPr>
        </p:nvSpPr>
        <p:spPr/>
        <p:txBody>
          <a:bodyPr/>
          <a:lstStyle/>
          <a:p>
            <a:pPr marL="0" indent="0">
              <a:buNone/>
            </a:pPr>
            <a:r>
              <a:rPr lang="en-IN" dirty="0"/>
              <a:t>                                               </a:t>
            </a:r>
          </a:p>
          <a:p>
            <a:pPr marL="0" indent="0">
              <a:buNone/>
            </a:pPr>
            <a:endParaRPr lang="en-IN" dirty="0"/>
          </a:p>
        </p:txBody>
      </p:sp>
      <p:sp>
        <p:nvSpPr>
          <p:cNvPr id="7" name="Title 1">
            <a:extLst>
              <a:ext uri="{FF2B5EF4-FFF2-40B4-BE49-F238E27FC236}">
                <a16:creationId xmlns:a16="http://schemas.microsoft.com/office/drawing/2014/main" xmlns="" id="{632F5C72-51E7-E6F0-859E-022A61E84D19}"/>
              </a:ext>
            </a:extLst>
          </p:cNvPr>
          <p:cNvSpPr txBox="1">
            <a:spLocks/>
          </p:cNvSpPr>
          <p:nvPr/>
        </p:nvSpPr>
        <p:spPr>
          <a:xfrm>
            <a:off x="1066800" y="544778"/>
            <a:ext cx="10058400" cy="861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IN" sz="4000" b="1" dirty="0" smtClean="0">
                <a:latin typeface="Times New Roman" pitchFamily="18" charset="0"/>
                <a:cs typeface="Times New Roman" pitchFamily="18" charset="0"/>
              </a:rPr>
              <a:t>BASE MODEL CREATION</a:t>
            </a:r>
            <a:endParaRPr lang="en-IN" sz="4000" b="1" dirty="0">
              <a:latin typeface="Times New Roman" pitchFamily="18" charset="0"/>
              <a:cs typeface="Times New Roman" pitchFamily="18" charset="0"/>
            </a:endParaRPr>
          </a:p>
        </p:txBody>
      </p:sp>
      <p:sp>
        <p:nvSpPr>
          <p:cNvPr id="8" name="Content Placeholder 2">
            <a:extLst>
              <a:ext uri="{FF2B5EF4-FFF2-40B4-BE49-F238E27FC236}">
                <a16:creationId xmlns:a16="http://schemas.microsoft.com/office/drawing/2014/main" xmlns="" id="{1265632C-BFAC-18A0-FA4A-418FAD605920}"/>
              </a:ext>
            </a:extLst>
          </p:cNvPr>
          <p:cNvSpPr txBox="1">
            <a:spLocks/>
          </p:cNvSpPr>
          <p:nvPr/>
        </p:nvSpPr>
        <p:spPr>
          <a:xfrm>
            <a:off x="1066800" y="1457864"/>
            <a:ext cx="10058400" cy="457717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None/>
            </a:pPr>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Model creation ,we are  creating a  </a:t>
            </a:r>
            <a:r>
              <a:rPr lang="en-US" dirty="0" smtClean="0">
                <a:latin typeface="Times New Roman" pitchFamily="18" charset="0"/>
                <a:cs typeface="Times New Roman" pitchFamily="18" charset="0"/>
              </a:rPr>
              <a:t>base </a:t>
            </a:r>
            <a:r>
              <a:rPr lang="en-US" dirty="0">
                <a:latin typeface="Times New Roman" pitchFamily="18" charset="0"/>
                <a:cs typeface="Times New Roman" pitchFamily="18" charset="0"/>
              </a:rPr>
              <a:t>model name as logistic regression and with the help of </a:t>
            </a:r>
            <a:r>
              <a:rPr lang="en-US" dirty="0" smtClean="0">
                <a:latin typeface="Times New Roman" pitchFamily="18" charset="0"/>
                <a:cs typeface="Times New Roman" pitchFamily="18" charset="0"/>
              </a:rPr>
              <a:t>model we </a:t>
            </a:r>
            <a:r>
              <a:rPr lang="en-US" dirty="0">
                <a:latin typeface="Times New Roman" pitchFamily="18" charset="0"/>
                <a:cs typeface="Times New Roman" pitchFamily="18" charset="0"/>
              </a:rPr>
              <a:t>will build </a:t>
            </a:r>
            <a:r>
              <a:rPr lang="en-US" dirty="0" smtClean="0">
                <a:latin typeface="Times New Roman" pitchFamily="18" charset="0"/>
                <a:cs typeface="Times New Roman" pitchFamily="18" charset="0"/>
              </a:rPr>
              <a:t>and predict </a:t>
            </a:r>
            <a:r>
              <a:rPr lang="en-US" dirty="0">
                <a:latin typeface="Times New Roman" pitchFamily="18" charset="0"/>
                <a:cs typeface="Times New Roman" pitchFamily="18" charset="0"/>
              </a:rPr>
              <a:t>the  accuracy scores  .</a:t>
            </a:r>
          </a:p>
          <a:p>
            <a:endParaRPr lang="en-US" dirty="0"/>
          </a:p>
          <a:p>
            <a:endParaRPr lang="en-IN" dirty="0"/>
          </a:p>
        </p:txBody>
      </p:sp>
      <p:pic>
        <p:nvPicPr>
          <p:cNvPr id="9" name="Picture 8">
            <a:extLst>
              <a:ext uri="{FF2B5EF4-FFF2-40B4-BE49-F238E27FC236}">
                <a16:creationId xmlns:a16="http://schemas.microsoft.com/office/drawing/2014/main" xmlns="" id="{EDDEDC97-1E15-2A0D-0C7A-E2FF2EB4B8C1}"/>
              </a:ext>
            </a:extLst>
          </p:cNvPr>
          <p:cNvPicPr>
            <a:picLocks noChangeAspect="1"/>
          </p:cNvPicPr>
          <p:nvPr/>
        </p:nvPicPr>
        <p:blipFill>
          <a:blip r:embed="rId2"/>
          <a:stretch>
            <a:fillRect/>
          </a:stretch>
        </p:blipFill>
        <p:spPr>
          <a:xfrm>
            <a:off x="2505811" y="2356965"/>
            <a:ext cx="6111771" cy="3223539"/>
          </a:xfrm>
          <a:prstGeom prst="rect">
            <a:avLst/>
          </a:prstGeom>
        </p:spPr>
      </p:pic>
    </p:spTree>
    <p:extLst>
      <p:ext uri="{BB962C8B-B14F-4D97-AF65-F5344CB8AC3E}">
        <p14:creationId xmlns:p14="http://schemas.microsoft.com/office/powerpoint/2010/main" xmlns="" val="76943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E17C8F-4BB9-A3E4-E1D7-104AC8B54858}"/>
              </a:ext>
            </a:extLst>
          </p:cNvPr>
          <p:cNvSpPr>
            <a:spLocks noGrp="1"/>
          </p:cNvSpPr>
          <p:nvPr>
            <p:ph idx="1"/>
          </p:nvPr>
        </p:nvSpPr>
        <p:spPr>
          <a:xfrm>
            <a:off x="609600" y="905774"/>
            <a:ext cx="10972800" cy="4313207"/>
          </a:xfrm>
        </p:spPr>
        <p:txBody>
          <a:bodyPr>
            <a:normAutofit/>
          </a:bodyPr>
          <a:lstStyle/>
          <a:p>
            <a:pPr algn="l" rtl="0"/>
            <a:r>
              <a:rPr lang="en-US" sz="1800" b="0" i="0" dirty="0">
                <a:solidFill>
                  <a:srgbClr val="000000"/>
                </a:solidFill>
                <a:effectLst/>
                <a:latin typeface="Times New Roman" pitchFamily="18" charset="0"/>
                <a:cs typeface="Times New Roman" pitchFamily="18" charset="0"/>
              </a:rPr>
              <a:t>The base model yields an average accuracy, we plan to explore various machine learning algorithms to identify the one that provides a superior prediction score. Once we identify the algorithm with the best performance, we intend to conduct feature extraction methods using that optimized model to enhance predictive </a:t>
            </a:r>
            <a:r>
              <a:rPr lang="en-US" sz="1800" b="0" i="0" dirty="0" err="1">
                <a:solidFill>
                  <a:srgbClr val="000000"/>
                </a:solidFill>
                <a:effectLst/>
                <a:latin typeface="Times New Roman" pitchFamily="18" charset="0"/>
                <a:cs typeface="Times New Roman" pitchFamily="18" charset="0"/>
              </a:rPr>
              <a:t>accuracy.Upon</a:t>
            </a:r>
            <a:r>
              <a:rPr lang="en-US" sz="1800" b="0" i="0" dirty="0">
                <a:solidFill>
                  <a:srgbClr val="000000"/>
                </a:solidFill>
                <a:effectLst/>
                <a:latin typeface="Times New Roman" pitchFamily="18" charset="0"/>
                <a:cs typeface="Times New Roman" pitchFamily="18" charset="0"/>
              </a:rPr>
              <a:t> evaluating different model functions, the Random Forest classification algorithm demonstrated outstanding performance, achieving an accuracy of 98.83%, surpassing other methods. Considering this, we have chosen to utilize the Random Forest algorithm for our predictive </a:t>
            </a:r>
            <a:r>
              <a:rPr lang="en-US" sz="1800" b="0" i="0" dirty="0" smtClean="0">
                <a:solidFill>
                  <a:srgbClr val="000000"/>
                </a:solidFill>
                <a:effectLst/>
                <a:latin typeface="Times New Roman" pitchFamily="18" charset="0"/>
                <a:cs typeface="Times New Roman" pitchFamily="18" charset="0"/>
              </a:rPr>
              <a:t>tasks</a:t>
            </a:r>
          </a:p>
          <a:p>
            <a:pPr algn="l" rtl="0"/>
            <a:endParaRPr lang="en-US" sz="1800" b="0" i="0" dirty="0">
              <a:solidFill>
                <a:srgbClr val="000000"/>
              </a:solidFill>
              <a:effectLst/>
              <a:latin typeface="Times New Roman" pitchFamily="18" charset="0"/>
              <a:cs typeface="Times New Roman" pitchFamily="18" charset="0"/>
            </a:endParaRPr>
          </a:p>
          <a:p>
            <a:pPr algn="l" rtl="0"/>
            <a:r>
              <a:rPr lang="en-US" sz="1800" b="0" i="0" dirty="0">
                <a:solidFill>
                  <a:srgbClr val="000000"/>
                </a:solidFill>
                <a:effectLst/>
                <a:latin typeface="Times New Roman" pitchFamily="18" charset="0"/>
                <a:cs typeface="Times New Roman" pitchFamily="18" charset="0"/>
              </a:rPr>
              <a:t>The Random Forest classification method, utilizing transformed features, achieved an impressive accuracy of 98%. Notably, variables such as </a:t>
            </a:r>
            <a:r>
              <a:rPr lang="en-US" sz="1800" b="0" i="0" dirty="0" err="1">
                <a:solidFill>
                  <a:srgbClr val="000000"/>
                </a:solidFill>
                <a:effectLst/>
                <a:latin typeface="Times New Roman" pitchFamily="18" charset="0"/>
                <a:cs typeface="Times New Roman" pitchFamily="18" charset="0"/>
              </a:rPr>
              <a:t>satisfaction_level</a:t>
            </a:r>
            <a:r>
              <a:rPr lang="en-US" sz="1800" b="0" i="0" dirty="0">
                <a:solidFill>
                  <a:srgbClr val="000000"/>
                </a:solidFill>
                <a:effectLst/>
                <a:latin typeface="Times New Roman" pitchFamily="18" charset="0"/>
                <a:cs typeface="Times New Roman" pitchFamily="18" charset="0"/>
              </a:rPr>
              <a:t>, </a:t>
            </a:r>
            <a:r>
              <a:rPr lang="en-US" sz="1800" b="0" i="0" dirty="0" err="1">
                <a:solidFill>
                  <a:srgbClr val="000000"/>
                </a:solidFill>
                <a:effectLst/>
                <a:latin typeface="Times New Roman" pitchFamily="18" charset="0"/>
                <a:cs typeface="Times New Roman" pitchFamily="18" charset="0"/>
              </a:rPr>
              <a:t>last_evaluation</a:t>
            </a:r>
            <a:r>
              <a:rPr lang="en-US" sz="1800" b="0" i="0" dirty="0">
                <a:solidFill>
                  <a:srgbClr val="000000"/>
                </a:solidFill>
                <a:effectLst/>
                <a:latin typeface="Times New Roman" pitchFamily="18" charset="0"/>
                <a:cs typeface="Times New Roman" pitchFamily="18" charset="0"/>
              </a:rPr>
              <a:t>, </a:t>
            </a:r>
            <a:r>
              <a:rPr lang="en-US" sz="1800" b="0" i="0" dirty="0" err="1">
                <a:solidFill>
                  <a:srgbClr val="000000"/>
                </a:solidFill>
                <a:effectLst/>
                <a:latin typeface="Times New Roman" pitchFamily="18" charset="0"/>
                <a:cs typeface="Times New Roman" pitchFamily="18" charset="0"/>
              </a:rPr>
              <a:t>number_project</a:t>
            </a:r>
            <a:r>
              <a:rPr lang="en-US" sz="1800" b="0" i="0" dirty="0">
                <a:solidFill>
                  <a:srgbClr val="000000"/>
                </a:solidFill>
                <a:effectLst/>
                <a:latin typeface="Times New Roman" pitchFamily="18" charset="0"/>
                <a:cs typeface="Times New Roman" pitchFamily="18" charset="0"/>
              </a:rPr>
              <a:t>, </a:t>
            </a:r>
            <a:r>
              <a:rPr lang="en-US" sz="1800" b="0" i="0" dirty="0" err="1">
                <a:solidFill>
                  <a:srgbClr val="000000"/>
                </a:solidFill>
                <a:effectLst/>
                <a:latin typeface="Times New Roman" pitchFamily="18" charset="0"/>
                <a:cs typeface="Times New Roman" pitchFamily="18" charset="0"/>
              </a:rPr>
              <a:t>average_monthly_hours</a:t>
            </a:r>
            <a:r>
              <a:rPr lang="en-US" sz="1800" b="0" i="0" dirty="0">
                <a:solidFill>
                  <a:srgbClr val="000000"/>
                </a:solidFill>
                <a:effectLst/>
                <a:latin typeface="Times New Roman" pitchFamily="18" charset="0"/>
                <a:cs typeface="Times New Roman" pitchFamily="18" charset="0"/>
              </a:rPr>
              <a:t>, and </a:t>
            </a:r>
            <a:r>
              <a:rPr lang="en-US" sz="1800" b="0" i="0" dirty="0" err="1">
                <a:solidFill>
                  <a:srgbClr val="000000"/>
                </a:solidFill>
                <a:effectLst/>
                <a:latin typeface="Times New Roman" pitchFamily="18" charset="0"/>
                <a:cs typeface="Times New Roman" pitchFamily="18" charset="0"/>
              </a:rPr>
              <a:t>time_spend_company</a:t>
            </a:r>
            <a:r>
              <a:rPr lang="en-US" sz="1800" b="0" i="0" dirty="0">
                <a:solidFill>
                  <a:srgbClr val="000000"/>
                </a:solidFill>
                <a:effectLst/>
                <a:latin typeface="Times New Roman" pitchFamily="18" charset="0"/>
                <a:cs typeface="Times New Roman" pitchFamily="18" charset="0"/>
              </a:rPr>
              <a:t> demonstrated significant relationships with the target variable. It's important to note that reducing these variables could potentially result in a decrease in the accuracy of the model.</a:t>
            </a:r>
          </a:p>
          <a:p>
            <a:endParaRPr lang="en-IN" dirty="0"/>
          </a:p>
        </p:txBody>
      </p:sp>
    </p:spTree>
    <p:extLst>
      <p:ext uri="{BB962C8B-B14F-4D97-AF65-F5344CB8AC3E}">
        <p14:creationId xmlns:p14="http://schemas.microsoft.com/office/powerpoint/2010/main" xmlns="" val="3251208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717"/>
            <a:ext cx="10972800" cy="672860"/>
          </a:xfrm>
        </p:spPr>
        <p:txBody>
          <a:bodyPr>
            <a:normAutofit fontScale="90000"/>
          </a:bodyPr>
          <a:lstStyle/>
          <a:p>
            <a:r>
              <a:rPr lang="en-IN" b="1" dirty="0" smtClean="0">
                <a:latin typeface="Times New Roman" pitchFamily="18" charset="0"/>
                <a:cs typeface="Times New Roman" pitchFamily="18" charset="0"/>
              </a:rPr>
              <a:t> MODEL CREATION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80227"/>
            <a:ext cx="10972800" cy="4745940"/>
          </a:xfrm>
        </p:spPr>
        <p:txBody>
          <a:bodyPr/>
          <a:lstStyle/>
          <a:p>
            <a:pPr>
              <a:buNone/>
            </a:pPr>
            <a:r>
              <a:rPr lang="en-IN" sz="1800" dirty="0">
                <a:latin typeface="Times New Roman" pitchFamily="18" charset="0"/>
                <a:cs typeface="Times New Roman" pitchFamily="18" charset="0"/>
              </a:rPr>
              <a:t>After applying box </a:t>
            </a:r>
            <a:r>
              <a:rPr lang="en-IN" sz="1800" dirty="0" err="1">
                <a:latin typeface="Times New Roman" pitchFamily="18" charset="0"/>
                <a:cs typeface="Times New Roman" pitchFamily="18" charset="0"/>
              </a:rPr>
              <a:t>cox</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transformation to reduce </a:t>
            </a:r>
            <a:r>
              <a:rPr lang="en-IN" sz="1800" dirty="0">
                <a:latin typeface="Times New Roman" pitchFamily="18" charset="0"/>
                <a:cs typeface="Times New Roman" pitchFamily="18" charset="0"/>
              </a:rPr>
              <a:t>the </a:t>
            </a:r>
            <a:r>
              <a:rPr lang="en-IN" sz="1800" dirty="0" err="1" smtClean="0">
                <a:latin typeface="Times New Roman" pitchFamily="18" charset="0"/>
                <a:cs typeface="Times New Roman" pitchFamily="18" charset="0"/>
              </a:rPr>
              <a:t>skewness</a:t>
            </a:r>
            <a:r>
              <a:rPr lang="en-IN" sz="1800" dirty="0" smtClean="0">
                <a:latin typeface="Times New Roman" pitchFamily="18" charset="0"/>
                <a:cs typeface="Times New Roman" pitchFamily="18" charset="0"/>
              </a:rPr>
              <a:t>, random </a:t>
            </a:r>
            <a:r>
              <a:rPr lang="en-IN" sz="1800" dirty="0">
                <a:latin typeface="Times New Roman" pitchFamily="18" charset="0"/>
                <a:cs typeface="Times New Roman" pitchFamily="18" charset="0"/>
              </a:rPr>
              <a:t>forest algorithm provide 98.83 % accuracy.</a:t>
            </a:r>
          </a:p>
          <a:p>
            <a:endParaRPr lang="en-IN" sz="1600" dirty="0"/>
          </a:p>
          <a:p>
            <a:endParaRPr lang="en-IN" dirty="0"/>
          </a:p>
          <a:p>
            <a:endParaRPr lang="en-IN" dirty="0"/>
          </a:p>
        </p:txBody>
      </p:sp>
      <p:pic>
        <p:nvPicPr>
          <p:cNvPr id="6" name="Picture 5">
            <a:extLst>
              <a:ext uri="{FF2B5EF4-FFF2-40B4-BE49-F238E27FC236}">
                <a16:creationId xmlns:a16="http://schemas.microsoft.com/office/drawing/2014/main" xmlns="" id="{5C437E2A-59A3-9EF9-F3E0-33AA73574EE2}"/>
              </a:ext>
            </a:extLst>
          </p:cNvPr>
          <p:cNvPicPr>
            <a:picLocks noChangeAspect="1"/>
          </p:cNvPicPr>
          <p:nvPr/>
        </p:nvPicPr>
        <p:blipFill>
          <a:blip r:embed="rId2"/>
          <a:stretch>
            <a:fillRect/>
          </a:stretch>
        </p:blipFill>
        <p:spPr>
          <a:xfrm>
            <a:off x="3170334" y="2080967"/>
            <a:ext cx="5867908" cy="35817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65641"/>
          </a:xfrm>
        </p:spPr>
        <p:txBody>
          <a:bodyPr>
            <a:normAutofit fontScale="90000"/>
          </a:bodyPr>
          <a:lstStyle/>
          <a:p>
            <a:r>
              <a:rPr lang="en-US" b="1" dirty="0" smtClean="0">
                <a:latin typeface="Times New Roman" pitchFamily="18" charset="0"/>
                <a:cs typeface="Times New Roman" pitchFamily="18" charset="0"/>
              </a:rPr>
              <a:t>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302588" y="1052423"/>
            <a:ext cx="8980099" cy="5073743"/>
          </a:xfrm>
        </p:spPr>
        <p:txBody>
          <a:bodyPr/>
          <a:lstStyle/>
          <a:p>
            <a:pPr>
              <a:buFont typeface="+mj-lt"/>
              <a:buAutoNum type="arabicPeriod"/>
            </a:pPr>
            <a:r>
              <a:rPr lang="en-US" sz="1600" dirty="0" smtClean="0">
                <a:latin typeface="Times New Roman" pitchFamily="18" charset="0"/>
                <a:cs typeface="Times New Roman" pitchFamily="18" charset="0"/>
              </a:rPr>
              <a:t>Business Problem   …………………………………………………………………….     03</a:t>
            </a:r>
          </a:p>
          <a:p>
            <a:pPr>
              <a:buFont typeface="+mj-lt"/>
              <a:buAutoNum type="arabicPeriod"/>
            </a:pPr>
            <a:r>
              <a:rPr lang="en-US" sz="1600" dirty="0" smtClean="0">
                <a:latin typeface="Times New Roman" pitchFamily="18" charset="0"/>
                <a:cs typeface="Times New Roman" pitchFamily="18" charset="0"/>
              </a:rPr>
              <a:t>Introduction  ……………………………………………………...................................    04</a:t>
            </a:r>
          </a:p>
          <a:p>
            <a:pPr>
              <a:buFont typeface="+mj-lt"/>
              <a:buAutoNum type="arabicPeriod"/>
            </a:pPr>
            <a:r>
              <a:rPr lang="en-US" sz="1600" dirty="0" smtClean="0">
                <a:latin typeface="Times New Roman" pitchFamily="18" charset="0"/>
                <a:cs typeface="Times New Roman" pitchFamily="18" charset="0"/>
              </a:rPr>
              <a:t>Column Description  …………………………………………………………………..     06</a:t>
            </a:r>
          </a:p>
          <a:p>
            <a:pPr>
              <a:buFont typeface="+mj-lt"/>
              <a:buAutoNum type="arabicPeriod"/>
            </a:pPr>
            <a:r>
              <a:rPr lang="en-US" sz="1600" dirty="0" smtClean="0">
                <a:latin typeface="Times New Roman" pitchFamily="18" charset="0"/>
                <a:cs typeface="Times New Roman" pitchFamily="18" charset="0"/>
              </a:rPr>
              <a:t>Five Point Summary  ………………………………………………………………….     07</a:t>
            </a:r>
            <a:endParaRPr lang="en-US" sz="1600" dirty="0" smtClean="0">
              <a:latin typeface="Times New Roman" pitchFamily="18" charset="0"/>
              <a:cs typeface="Times New Roman" pitchFamily="18" charset="0"/>
            </a:endParaRPr>
          </a:p>
          <a:p>
            <a:pPr>
              <a:buFont typeface="+mj-lt"/>
              <a:buAutoNum type="arabicPeriod"/>
            </a:pPr>
            <a:r>
              <a:rPr lang="en-US" sz="1600" dirty="0" err="1" smtClean="0">
                <a:latin typeface="Times New Roman" pitchFamily="18" charset="0"/>
                <a:cs typeface="Times New Roman" pitchFamily="18" charset="0"/>
              </a:rPr>
              <a:t>Univariate</a:t>
            </a:r>
            <a:r>
              <a:rPr lang="en-US" sz="1600" dirty="0" smtClean="0">
                <a:latin typeface="Times New Roman" pitchFamily="18" charset="0"/>
                <a:cs typeface="Times New Roman" pitchFamily="18" charset="0"/>
              </a:rPr>
              <a:t> Analysis of Numerical Column  …………………………………………..     08</a:t>
            </a:r>
          </a:p>
          <a:p>
            <a:pPr>
              <a:buFont typeface="+mj-lt"/>
              <a:buAutoNum type="arabicPeriod"/>
            </a:pPr>
            <a:r>
              <a:rPr lang="en-US" sz="1600" dirty="0" smtClean="0">
                <a:latin typeface="Times New Roman" pitchFamily="18" charset="0"/>
                <a:cs typeface="Times New Roman" pitchFamily="18" charset="0"/>
              </a:rPr>
              <a:t>Features of </a:t>
            </a:r>
            <a:r>
              <a:rPr lang="en-US" sz="1600" dirty="0" err="1" smtClean="0">
                <a:latin typeface="Times New Roman" pitchFamily="18" charset="0"/>
                <a:cs typeface="Times New Roman" pitchFamily="18" charset="0"/>
              </a:rPr>
              <a:t>Univariate</a:t>
            </a:r>
            <a:r>
              <a:rPr lang="en-US" sz="1600" dirty="0" smtClean="0">
                <a:latin typeface="Times New Roman" pitchFamily="18" charset="0"/>
                <a:cs typeface="Times New Roman" pitchFamily="18" charset="0"/>
              </a:rPr>
              <a:t> Analysis  ………………………………………………………    10</a:t>
            </a:r>
          </a:p>
          <a:p>
            <a:pPr>
              <a:buFont typeface="+mj-lt"/>
              <a:buAutoNum type="arabicPeriod"/>
            </a:pPr>
            <a:r>
              <a:rPr lang="en-US" sz="1600" dirty="0" err="1" smtClean="0">
                <a:latin typeface="Times New Roman" pitchFamily="18" charset="0"/>
                <a:cs typeface="Times New Roman" pitchFamily="18" charset="0"/>
              </a:rPr>
              <a:t>Bivariate</a:t>
            </a:r>
            <a:r>
              <a:rPr lang="en-US" sz="1600" dirty="0" smtClean="0">
                <a:latin typeface="Times New Roman" pitchFamily="18" charset="0"/>
                <a:cs typeface="Times New Roman" pitchFamily="18" charset="0"/>
              </a:rPr>
              <a:t> Analysis  …………………………………………………………………….     11</a:t>
            </a:r>
          </a:p>
          <a:p>
            <a:pPr>
              <a:buFont typeface="+mj-lt"/>
              <a:buAutoNum type="arabicPeriod"/>
            </a:pPr>
            <a:r>
              <a:rPr lang="en-US" sz="1600" dirty="0" smtClean="0">
                <a:latin typeface="Times New Roman" pitchFamily="18" charset="0"/>
                <a:cs typeface="Times New Roman" pitchFamily="18" charset="0"/>
              </a:rPr>
              <a:t>Correlation Matrix   ……………………………………………………………………    12</a:t>
            </a:r>
          </a:p>
          <a:p>
            <a:pPr>
              <a:buFont typeface="+mj-lt"/>
              <a:buAutoNum type="arabicPeriod"/>
            </a:pPr>
            <a:r>
              <a:rPr lang="en-US" sz="1600" dirty="0" err="1" smtClean="0">
                <a:latin typeface="Times New Roman" pitchFamily="18" charset="0"/>
                <a:cs typeface="Times New Roman" pitchFamily="18" charset="0"/>
              </a:rPr>
              <a:t>Pairplot</a:t>
            </a:r>
            <a:r>
              <a:rPr lang="en-US" sz="1600" dirty="0" smtClean="0">
                <a:latin typeface="Times New Roman" pitchFamily="18" charset="0"/>
                <a:cs typeface="Times New Roman" pitchFamily="18" charset="0"/>
              </a:rPr>
              <a:t> ...........................................................................................................................    13</a:t>
            </a:r>
          </a:p>
          <a:p>
            <a:pPr>
              <a:buFont typeface="+mj-lt"/>
              <a:buAutoNum type="arabicPeriod"/>
            </a:pPr>
            <a:r>
              <a:rPr lang="en-US" sz="1600" dirty="0" smtClean="0">
                <a:latin typeface="Times New Roman" pitchFamily="18" charset="0"/>
                <a:cs typeface="Times New Roman" pitchFamily="18" charset="0"/>
              </a:rPr>
              <a:t>Data Preprocessing  …………………………………………………………………...     14</a:t>
            </a:r>
          </a:p>
          <a:p>
            <a:pPr>
              <a:buFont typeface="+mj-lt"/>
              <a:buAutoNum type="arabicPeriod"/>
            </a:pPr>
            <a:r>
              <a:rPr lang="en-US" sz="1600" dirty="0" smtClean="0">
                <a:latin typeface="Times New Roman" pitchFamily="18" charset="0"/>
                <a:cs typeface="Times New Roman" pitchFamily="18" charset="0"/>
              </a:rPr>
              <a:t>Transformation Technique of Numerical  Column  …………………………………..     15</a:t>
            </a:r>
          </a:p>
          <a:p>
            <a:pPr>
              <a:buFont typeface="+mj-lt"/>
              <a:buAutoNum type="arabicPeriod"/>
            </a:pPr>
            <a:r>
              <a:rPr lang="en-US" sz="1600" dirty="0" smtClean="0">
                <a:latin typeface="Times New Roman" pitchFamily="18" charset="0"/>
                <a:cs typeface="Times New Roman" pitchFamily="18" charset="0"/>
              </a:rPr>
              <a:t>Statistical Test   ……………………………………………………………………….     16</a:t>
            </a:r>
          </a:p>
          <a:p>
            <a:pPr>
              <a:buFont typeface="+mj-lt"/>
              <a:buAutoNum type="arabicPeriod"/>
            </a:pPr>
            <a:r>
              <a:rPr lang="en-US" sz="1600" dirty="0" smtClean="0">
                <a:latin typeface="Times New Roman" pitchFamily="18" charset="0"/>
                <a:cs typeface="Times New Roman" pitchFamily="18" charset="0"/>
              </a:rPr>
              <a:t>Base Model Creation  ………………………………………………………………....    17</a:t>
            </a:r>
          </a:p>
          <a:p>
            <a:pPr>
              <a:buFont typeface="+mj-lt"/>
              <a:buAutoNum type="arabicPeriod"/>
            </a:pPr>
            <a:r>
              <a:rPr lang="en-US" sz="1600" dirty="0" smtClean="0">
                <a:latin typeface="Times New Roman" pitchFamily="18" charset="0"/>
                <a:cs typeface="Times New Roman" pitchFamily="18" charset="0"/>
              </a:rPr>
              <a:t>Model Creation - Random Forest Algorithm  ………………………………………...    19</a:t>
            </a:r>
          </a:p>
          <a:p>
            <a:pPr>
              <a:buFont typeface="+mj-lt"/>
              <a:buAutoNum type="arabicPeriod"/>
            </a:pPr>
            <a:r>
              <a:rPr lang="en-US" sz="1600" dirty="0" smtClean="0">
                <a:latin typeface="Times New Roman" pitchFamily="18" charset="0"/>
                <a:cs typeface="Times New Roman" pitchFamily="18" charset="0"/>
              </a:rPr>
              <a:t>Model Deployment  …………………………………………………………………..     22</a:t>
            </a:r>
          </a:p>
          <a:p>
            <a:pPr>
              <a:buFont typeface="+mj-lt"/>
              <a:buAutoNum type="arabicPeriod"/>
            </a:pPr>
            <a:r>
              <a:rPr lang="en-US" sz="1600" dirty="0" smtClean="0">
                <a:latin typeface="Times New Roman" pitchFamily="18" charset="0"/>
                <a:cs typeface="Times New Roman" pitchFamily="18" charset="0"/>
              </a:rPr>
              <a:t>Conclusion  …………………………………………………………………………...     23</a:t>
            </a:r>
            <a:endParaRPr lang="en-US" sz="1600" dirty="0" smtClean="0"/>
          </a:p>
          <a:p>
            <a:endParaRPr lang="en-US" sz="1600" dirty="0" smtClean="0"/>
          </a:p>
          <a:p>
            <a:endParaRPr lang="en-US" sz="1600"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330B2-9DCC-2BE1-0A0A-221C1ED6D588}"/>
              </a:ext>
            </a:extLst>
          </p:cNvPr>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RANDOM FOREST ALGORITHM</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C6DCA70-4496-CA17-4AEF-6C6F16FBE6EC}"/>
              </a:ext>
            </a:extLst>
          </p:cNvPr>
          <p:cNvSpPr>
            <a:spLocks noGrp="1"/>
          </p:cNvSpPr>
          <p:nvPr>
            <p:ph idx="1"/>
          </p:nvPr>
        </p:nvSpPr>
        <p:spPr>
          <a:xfrm>
            <a:off x="609600" y="1371601"/>
            <a:ext cx="10972800" cy="4754566"/>
          </a:xfrm>
        </p:spPr>
        <p:txBody>
          <a:bodyPr>
            <a:normAutofit fontScale="47500" lnSpcReduction="20000"/>
          </a:bodyPr>
          <a:lstStyle/>
          <a:p>
            <a:pPr algn="l">
              <a:lnSpc>
                <a:spcPct val="120000"/>
              </a:lnSpc>
            </a:pPr>
            <a:r>
              <a:rPr lang="en-US" sz="3400" b="0" i="0" dirty="0">
                <a:solidFill>
                  <a:srgbClr val="000000"/>
                </a:solidFill>
                <a:effectLst/>
                <a:latin typeface="Times New Roman" pitchFamily="18" charset="0"/>
                <a:cs typeface="Times New Roman" pitchFamily="18" charset="0"/>
              </a:rPr>
              <a:t>Accuracy (0.9883</a:t>
            </a:r>
            <a:r>
              <a:rPr lang="en-US" sz="3400" b="0" i="0" dirty="0" smtClean="0">
                <a:solidFill>
                  <a:srgbClr val="000000"/>
                </a:solidFill>
                <a:effectLst/>
                <a:latin typeface="Times New Roman" pitchFamily="18" charset="0"/>
                <a:cs typeface="Times New Roman" pitchFamily="18" charset="0"/>
              </a:rPr>
              <a:t>)</a:t>
            </a:r>
            <a:endParaRPr lang="en-US" sz="3400" b="0" i="0" dirty="0">
              <a:solidFill>
                <a:srgbClr val="000000"/>
              </a:solidFill>
              <a:effectLst/>
              <a:latin typeface="Times New Roman" pitchFamily="18" charset="0"/>
              <a:cs typeface="Times New Roman" pitchFamily="18" charset="0"/>
            </a:endParaRPr>
          </a:p>
          <a:p>
            <a:pPr algn="l">
              <a:lnSpc>
                <a:spcPct val="120000"/>
              </a:lnSpc>
            </a:pPr>
            <a:r>
              <a:rPr lang="en-US" sz="3400" b="0" i="0" dirty="0">
                <a:solidFill>
                  <a:srgbClr val="000000"/>
                </a:solidFill>
                <a:effectLst/>
                <a:latin typeface="Times New Roman" pitchFamily="18" charset="0"/>
                <a:cs typeface="Times New Roman" pitchFamily="18" charset="0"/>
              </a:rPr>
              <a:t>Accuracy is the ratio of correctly predicted instances to the total instances. In this context, an accuracy of 0.9883 means that the model correctly predicted whether an employee left or not about 98.83% of the time. Precision (0.9884):</a:t>
            </a:r>
          </a:p>
          <a:p>
            <a:pPr algn="l">
              <a:lnSpc>
                <a:spcPct val="120000"/>
              </a:lnSpc>
            </a:pPr>
            <a:r>
              <a:rPr lang="en-US" sz="3400" b="0" i="0" dirty="0">
                <a:solidFill>
                  <a:srgbClr val="000000"/>
                </a:solidFill>
                <a:effectLst/>
                <a:latin typeface="Times New Roman" pitchFamily="18" charset="0"/>
                <a:cs typeface="Times New Roman" pitchFamily="18" charset="0"/>
              </a:rPr>
              <a:t>Precision is the ratio of correctly predicted positive observations to the total predicted positives. A precision of 0.9884 indicates that when the model predicts an employee will leave, it is correct about 98.84% of the time. Recall (0.9618):</a:t>
            </a:r>
          </a:p>
          <a:p>
            <a:pPr algn="l">
              <a:lnSpc>
                <a:spcPct val="120000"/>
              </a:lnSpc>
            </a:pPr>
            <a:r>
              <a:rPr lang="en-US" sz="3400" b="0" i="0" dirty="0">
                <a:solidFill>
                  <a:srgbClr val="000000"/>
                </a:solidFill>
                <a:effectLst/>
                <a:latin typeface="Times New Roman" pitchFamily="18" charset="0"/>
                <a:cs typeface="Times New Roman" pitchFamily="18" charset="0"/>
              </a:rPr>
              <a:t>Recall is the ratio of correctly predicted positive observations to all observations in the actual class. A recall of 0.9618 means that the model is able to capture approximately 96.18% of employees who actually left. F1 Score (0.9749):</a:t>
            </a:r>
          </a:p>
          <a:p>
            <a:pPr algn="l">
              <a:lnSpc>
                <a:spcPct val="120000"/>
              </a:lnSpc>
            </a:pPr>
            <a:r>
              <a:rPr lang="en-US" sz="3400" b="0" i="0" dirty="0">
                <a:solidFill>
                  <a:srgbClr val="000000"/>
                </a:solidFill>
                <a:effectLst/>
                <a:latin typeface="Times New Roman" pitchFamily="18" charset="0"/>
                <a:cs typeface="Times New Roman" pitchFamily="18" charset="0"/>
              </a:rPr>
              <a:t>F1 Score is the harmonic mean of precision and recall, providing a balanced measure. An F1 Score of 0.9749 suggests a good balance between precision and recall, considering both false positives and false negatives. ROC-AUC Score (0.9908):</a:t>
            </a:r>
          </a:p>
          <a:p>
            <a:pPr algn="l">
              <a:lnSpc>
                <a:spcPct val="120000"/>
              </a:lnSpc>
            </a:pPr>
            <a:r>
              <a:rPr lang="en-US" sz="3400" b="0" i="0" dirty="0">
                <a:solidFill>
                  <a:srgbClr val="000000"/>
                </a:solidFill>
                <a:effectLst/>
                <a:latin typeface="Times New Roman" pitchFamily="18" charset="0"/>
                <a:cs typeface="Times New Roman" pitchFamily="18" charset="0"/>
              </a:rPr>
              <a:t>ROC-AUC evaluates the model's ability to distinguish between classes, considering the trade-off between true positive rate and false positive rate. A ROC-AUC Score of 0.9908 indicates a high discriminatory power of the model, with a strong separation between employees who left and those who didn't. In summary, the model appears to perform very well based on these metrics. It demonstrates high accuracy, precision, recall, and F1 Score, indicating effectiveness in predicting employee churn. The ROC-AUC Score further reinforces the model's ability to discriminate between positive and negative instances. However, it's crucial to consider the specific context and business requirements when interpreting these metrics.</a:t>
            </a:r>
          </a:p>
          <a:p>
            <a:endParaRPr lang="en-IN" dirty="0"/>
          </a:p>
        </p:txBody>
      </p:sp>
    </p:spTree>
    <p:extLst>
      <p:ext uri="{BB962C8B-B14F-4D97-AF65-F5344CB8AC3E}">
        <p14:creationId xmlns:p14="http://schemas.microsoft.com/office/powerpoint/2010/main" xmlns="" val="1827847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8AF408-6512-81FA-9FBD-A26CD085B851}"/>
              </a:ext>
            </a:extLst>
          </p:cNvPr>
          <p:cNvSpPr>
            <a:spLocks noGrp="1"/>
          </p:cNvSpPr>
          <p:nvPr>
            <p:ph idx="1"/>
          </p:nvPr>
        </p:nvSpPr>
        <p:spPr>
          <a:xfrm>
            <a:off x="609600" y="1095555"/>
            <a:ext cx="10972800" cy="5030611"/>
          </a:xfrm>
        </p:spPr>
        <p:txBody>
          <a:bodyPr>
            <a:normAutofit/>
          </a:bodyPr>
          <a:lstStyle/>
          <a:p>
            <a:pPr algn="l" rtl="0"/>
            <a:r>
              <a:rPr lang="en-US" sz="1600" b="0" i="0" dirty="0">
                <a:solidFill>
                  <a:srgbClr val="000000"/>
                </a:solidFill>
                <a:effectLst/>
                <a:latin typeface="Times New Roman" pitchFamily="18" charset="0"/>
                <a:cs typeface="Times New Roman" pitchFamily="18" charset="0"/>
              </a:rPr>
              <a:t>The selected models, trained on the identified important features, demonstrate excellent performance in predicting employee churn. Random Forest and Decision Tree models achieved perfect scores, while Gradient Boosting, </a:t>
            </a:r>
            <a:r>
              <a:rPr lang="en-US" sz="1600" b="0" i="0" dirty="0" err="1">
                <a:solidFill>
                  <a:srgbClr val="000000"/>
                </a:solidFill>
                <a:effectLst/>
                <a:latin typeface="Times New Roman" pitchFamily="18" charset="0"/>
                <a:cs typeface="Times New Roman" pitchFamily="18" charset="0"/>
              </a:rPr>
              <a:t>XGBoost</a:t>
            </a:r>
            <a:r>
              <a:rPr lang="en-US" sz="1600" b="0" i="0" dirty="0">
                <a:solidFill>
                  <a:srgbClr val="000000"/>
                </a:solidFill>
                <a:effectLst/>
                <a:latin typeface="Times New Roman" pitchFamily="18" charset="0"/>
                <a:cs typeface="Times New Roman" pitchFamily="18" charset="0"/>
              </a:rPr>
              <a:t>, and </a:t>
            </a:r>
            <a:r>
              <a:rPr lang="en-US" sz="1600" b="0" i="0" dirty="0" err="1">
                <a:solidFill>
                  <a:srgbClr val="000000"/>
                </a:solidFill>
                <a:effectLst/>
                <a:latin typeface="Times New Roman" pitchFamily="18" charset="0"/>
                <a:cs typeface="Times New Roman" pitchFamily="18" charset="0"/>
              </a:rPr>
              <a:t>LightGBM</a:t>
            </a:r>
            <a:r>
              <a:rPr lang="en-US" sz="1600" b="0" i="0" dirty="0">
                <a:solidFill>
                  <a:srgbClr val="000000"/>
                </a:solidFill>
                <a:effectLst/>
                <a:latin typeface="Times New Roman" pitchFamily="18" charset="0"/>
                <a:cs typeface="Times New Roman" pitchFamily="18" charset="0"/>
              </a:rPr>
              <a:t> also exhibited high accuracy and predictive capabilities.. Further hyperparameter tuning and optimization can be performed to fine-tune the selected models.</a:t>
            </a:r>
          </a:p>
          <a:p>
            <a:pPr marL="0" indent="0" algn="l" rtl="0">
              <a:buNone/>
            </a:pPr>
            <a:endParaRPr lang="en-US" sz="1600" b="0" i="0" dirty="0">
              <a:solidFill>
                <a:srgbClr val="000000"/>
              </a:solidFill>
              <a:effectLst/>
              <a:latin typeface="Times New Roman" pitchFamily="18" charset="0"/>
              <a:cs typeface="Times New Roman" pitchFamily="18" charset="0"/>
            </a:endParaRPr>
          </a:p>
          <a:p>
            <a:r>
              <a:rPr lang="en-US" sz="1600" b="0" i="0" dirty="0">
                <a:solidFill>
                  <a:srgbClr val="000000"/>
                </a:solidFill>
                <a:effectLst/>
                <a:latin typeface="Times New Roman" pitchFamily="18" charset="0"/>
                <a:cs typeface="Times New Roman" pitchFamily="18" charset="0"/>
              </a:rPr>
              <a:t>All models (Random Forest, Gradient Boosting, </a:t>
            </a:r>
            <a:r>
              <a:rPr lang="en-US" sz="1600" b="0" i="0" dirty="0" err="1">
                <a:solidFill>
                  <a:srgbClr val="000000"/>
                </a:solidFill>
                <a:effectLst/>
                <a:latin typeface="Times New Roman" pitchFamily="18" charset="0"/>
                <a:cs typeface="Times New Roman" pitchFamily="18" charset="0"/>
              </a:rPr>
              <a:t>XGBoost</a:t>
            </a:r>
            <a:r>
              <a:rPr lang="en-US" sz="1600" b="0" i="0" dirty="0">
                <a:solidFill>
                  <a:srgbClr val="000000"/>
                </a:solidFill>
                <a:effectLst/>
                <a:latin typeface="Times New Roman" pitchFamily="18" charset="0"/>
                <a:cs typeface="Times New Roman" pitchFamily="18" charset="0"/>
              </a:rPr>
              <a:t>, and </a:t>
            </a:r>
            <a:r>
              <a:rPr lang="en-US" sz="1600" b="0" i="0" dirty="0" err="1">
                <a:solidFill>
                  <a:srgbClr val="000000"/>
                </a:solidFill>
                <a:effectLst/>
                <a:latin typeface="Times New Roman" pitchFamily="18" charset="0"/>
                <a:cs typeface="Times New Roman" pitchFamily="18" charset="0"/>
              </a:rPr>
              <a:t>LightGBM</a:t>
            </a:r>
            <a:r>
              <a:rPr lang="en-US" sz="1600" b="0" i="0" dirty="0">
                <a:solidFill>
                  <a:srgbClr val="000000"/>
                </a:solidFill>
                <a:effectLst/>
                <a:latin typeface="Times New Roman" pitchFamily="18" charset="0"/>
                <a:cs typeface="Times New Roman" pitchFamily="18" charset="0"/>
              </a:rPr>
              <a:t>) demonstrate high performance with accuracy around 98.9%. Precision, recall, and F1 score are also high, indicating a good balance between identifying positive cases and avoiding false positives. The ROC-AUC scores are consistently high, indicating strong overall model performance in distinguishing between classes. In conclusion, the models have been effectively tuned and perform well on the given task. The choice of the best model may depend on specific considerations such as interpretability, training time, or other domain-specific requirements.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80758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DE9FC-2B73-EB17-4ECE-9356CB8E7A70}"/>
              </a:ext>
            </a:extLst>
          </p:cNvPr>
          <p:cNvSpPr>
            <a:spLocks noGrp="1"/>
          </p:cNvSpPr>
          <p:nvPr>
            <p:ph type="title"/>
          </p:nvPr>
        </p:nvSpPr>
        <p:spPr>
          <a:xfrm>
            <a:off x="609600" y="491706"/>
            <a:ext cx="10972800" cy="925932"/>
          </a:xfrm>
        </p:spPr>
        <p:txBody>
          <a:bodyPr/>
          <a:lstStyle/>
          <a:p>
            <a:r>
              <a:rPr lang="en-IN" b="1" dirty="0" smtClean="0">
                <a:latin typeface="Times New Roman" pitchFamily="18" charset="0"/>
                <a:cs typeface="Times New Roman" pitchFamily="18" charset="0"/>
              </a:rPr>
              <a:t>MODEL DEPLOYMENT</a:t>
            </a:r>
            <a:endParaRPr lang="en-IN"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541263" y="3303648"/>
            <a:ext cx="4834988" cy="47472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623096" y="1803280"/>
            <a:ext cx="3683689" cy="1414372"/>
          </a:xfrm>
          <a:prstGeom prst="rect">
            <a:avLst/>
          </a:prstGeom>
          <a:noFill/>
          <a:ln w="9525">
            <a:noFill/>
            <a:miter lim="800000"/>
            <a:headEnd/>
            <a:tailEnd/>
          </a:ln>
          <a:effectLst/>
        </p:spPr>
      </p:pic>
      <p:sp>
        <p:nvSpPr>
          <p:cNvPr id="7" name="TextBox 6"/>
          <p:cNvSpPr txBox="1"/>
          <p:nvPr/>
        </p:nvSpPr>
        <p:spPr>
          <a:xfrm>
            <a:off x="879894" y="4330460"/>
            <a:ext cx="9706568" cy="1477328"/>
          </a:xfrm>
          <a:prstGeom prst="rect">
            <a:avLst/>
          </a:prstGeom>
          <a:noFill/>
        </p:spPr>
        <p:txBody>
          <a:bodyPr wrap="none" rtlCol="0">
            <a:spAutoFit/>
          </a:bodyPr>
          <a:lstStyle/>
          <a:p>
            <a:r>
              <a:rPr lang="en-US" dirty="0" smtClean="0">
                <a:solidFill>
                  <a:srgbClr val="000000"/>
                </a:solidFill>
                <a:latin typeface="Times New Roman" pitchFamily="18" charset="0"/>
                <a:cs typeface="Times New Roman" pitchFamily="18" charset="0"/>
              </a:rPr>
              <a:t>The </a:t>
            </a:r>
            <a:r>
              <a:rPr lang="en-US" dirty="0" smtClean="0">
                <a:solidFill>
                  <a:srgbClr val="000000"/>
                </a:solidFill>
                <a:latin typeface="Times New Roman" pitchFamily="18" charset="0"/>
                <a:cs typeface="Times New Roman" pitchFamily="18" charset="0"/>
              </a:rPr>
              <a:t>following code showcases the prediction functionality of the model using specified values for </a:t>
            </a:r>
            <a:endParaRPr lang="en-US" dirty="0" smtClean="0">
              <a:solidFill>
                <a:srgbClr val="000000"/>
              </a:solidFill>
              <a:latin typeface="Times New Roman" pitchFamily="18" charset="0"/>
              <a:cs typeface="Times New Roman" pitchFamily="18" charset="0"/>
            </a:endParaRPr>
          </a:p>
          <a:p>
            <a:r>
              <a:rPr lang="en-US" dirty="0" smtClean="0">
                <a:solidFill>
                  <a:srgbClr val="000000"/>
                </a:solidFill>
                <a:latin typeface="Times New Roman" pitchFamily="18" charset="0"/>
                <a:cs typeface="Times New Roman" pitchFamily="18" charset="0"/>
              </a:rPr>
              <a:t>features </a:t>
            </a:r>
            <a:r>
              <a:rPr lang="en-US" dirty="0" smtClean="0">
                <a:solidFill>
                  <a:srgbClr val="000000"/>
                </a:solidFill>
                <a:latin typeface="Times New Roman" pitchFamily="18" charset="0"/>
                <a:cs typeface="Times New Roman" pitchFamily="18" charset="0"/>
              </a:rPr>
              <a:t>such as </a:t>
            </a:r>
            <a:r>
              <a:rPr lang="en-US" dirty="0" err="1" smtClean="0">
                <a:solidFill>
                  <a:srgbClr val="000000"/>
                </a:solidFill>
                <a:latin typeface="Times New Roman" pitchFamily="18" charset="0"/>
                <a:cs typeface="Times New Roman" pitchFamily="18" charset="0"/>
              </a:rPr>
              <a:t>satisfaction_level</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last_evaluation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number_project</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average_monthly_hours</a:t>
            </a:r>
            <a:r>
              <a:rPr lang="en-US" dirty="0" smtClean="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and </a:t>
            </a:r>
            <a:endParaRPr lang="en-US" dirty="0" smtClean="0">
              <a:solidFill>
                <a:srgbClr val="000000"/>
              </a:solidFill>
              <a:latin typeface="Times New Roman" pitchFamily="18" charset="0"/>
              <a:cs typeface="Times New Roman" pitchFamily="18" charset="0"/>
            </a:endParaRPr>
          </a:p>
          <a:p>
            <a:r>
              <a:rPr lang="en-US" dirty="0" err="1" smtClean="0">
                <a:solidFill>
                  <a:srgbClr val="000000"/>
                </a:solidFill>
                <a:latin typeface="Times New Roman" pitchFamily="18" charset="0"/>
                <a:cs typeface="Times New Roman" pitchFamily="18" charset="0"/>
              </a:rPr>
              <a:t>timespend_company</a:t>
            </a:r>
            <a:r>
              <a:rPr lang="en-US" dirty="0" smtClean="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This </a:t>
            </a:r>
            <a:r>
              <a:rPr lang="en-US" dirty="0" smtClean="0">
                <a:solidFill>
                  <a:srgbClr val="000000"/>
                </a:solidFill>
                <a:latin typeface="Times New Roman" pitchFamily="18" charset="0"/>
                <a:cs typeface="Times New Roman" pitchFamily="18" charset="0"/>
              </a:rPr>
              <a:t>model is capable of determining whether the employee has left or not based </a:t>
            </a:r>
            <a:endParaRPr lang="en-US" dirty="0" smtClean="0">
              <a:solidFill>
                <a:srgbClr val="000000"/>
              </a:solidFill>
              <a:latin typeface="Times New Roman" pitchFamily="18" charset="0"/>
              <a:cs typeface="Times New Roman" pitchFamily="18" charset="0"/>
            </a:endParaRPr>
          </a:p>
          <a:p>
            <a:r>
              <a:rPr lang="en-US" dirty="0" smtClean="0">
                <a:solidFill>
                  <a:srgbClr val="000000"/>
                </a:solidFill>
                <a:latin typeface="Times New Roman" pitchFamily="18" charset="0"/>
                <a:cs typeface="Times New Roman" pitchFamily="18" charset="0"/>
              </a:rPr>
              <a:t>on </a:t>
            </a:r>
            <a:r>
              <a:rPr lang="en-US" dirty="0" smtClean="0">
                <a:solidFill>
                  <a:srgbClr val="000000"/>
                </a:solidFill>
                <a:latin typeface="Times New Roman" pitchFamily="18" charset="0"/>
                <a:cs typeface="Times New Roman" pitchFamily="18" charset="0"/>
              </a:rPr>
              <a:t>the provided input.</a:t>
            </a:r>
            <a:endParaRPr lang="en-IN"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2706509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CONCLUSION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457864"/>
            <a:ext cx="10972800" cy="4668302"/>
          </a:xfrm>
        </p:spPr>
        <p:txBody>
          <a:bodyPr>
            <a:normAutofit/>
          </a:bodyPr>
          <a:lstStyle/>
          <a:p>
            <a:pPr algn="l">
              <a:buNone/>
            </a:pPr>
            <a:r>
              <a:rPr lang="en-US" sz="1800" dirty="0" smtClean="0">
                <a:latin typeface="Times New Roman" pitchFamily="18" charset="0"/>
                <a:cs typeface="Times New Roman" pitchFamily="18" charset="0"/>
              </a:rPr>
              <a:t>The dataset contains 24% of ‘left’, which is 3,571 employees.</a:t>
            </a:r>
            <a:endParaRPr lang="en-US" sz="1800" b="0" i="0" dirty="0" smtClean="0">
              <a:effectLst/>
              <a:latin typeface="Times New Roman" pitchFamily="18" charset="0"/>
              <a:cs typeface="Times New Roman" pitchFamily="18" charset="0"/>
            </a:endParaRPr>
          </a:p>
          <a:p>
            <a:pPr algn="l">
              <a:buNone/>
            </a:pPr>
            <a:endParaRPr lang="en-US" sz="1800" b="0" i="0" dirty="0" smtClean="0">
              <a:effectLst/>
              <a:latin typeface="Times New Roman" pitchFamily="18" charset="0"/>
              <a:cs typeface="Times New Roman" pitchFamily="18" charset="0"/>
            </a:endParaRPr>
          </a:p>
          <a:p>
            <a:pPr algn="l">
              <a:buNone/>
            </a:pPr>
            <a:r>
              <a:rPr lang="en-US" sz="1800" b="1" i="0" dirty="0" smtClean="0">
                <a:effectLst/>
                <a:latin typeface="Times New Roman" pitchFamily="18" charset="0"/>
                <a:cs typeface="Times New Roman" pitchFamily="18" charset="0"/>
              </a:rPr>
              <a:t>Three </a:t>
            </a:r>
            <a:r>
              <a:rPr lang="en-US" sz="1800" b="1" i="0" dirty="0">
                <a:effectLst/>
                <a:latin typeface="Times New Roman" pitchFamily="18" charset="0"/>
                <a:cs typeface="Times New Roman" pitchFamily="18" charset="0"/>
              </a:rPr>
              <a:t>conditions that affect ‘resigned’ are:</a:t>
            </a:r>
          </a:p>
          <a:p>
            <a:pPr lvl="1" fontAlgn="base">
              <a:buFont typeface="Arial" panose="020B0604020202020204" pitchFamily="34" charset="0"/>
              <a:buChar char="•"/>
            </a:pPr>
            <a:r>
              <a:rPr lang="en-US" sz="1800" b="0" i="0" dirty="0">
                <a:effectLst/>
                <a:latin typeface="Times New Roman" pitchFamily="18" charset="0"/>
                <a:cs typeface="Times New Roman" pitchFamily="18" charset="0"/>
              </a:rPr>
              <a:t>low or moderate satisfaction (</a:t>
            </a:r>
            <a:r>
              <a:rPr lang="en-US" sz="1800" b="0" i="0" dirty="0" err="1">
                <a:effectLst/>
                <a:latin typeface="Times New Roman" pitchFamily="18" charset="0"/>
                <a:cs typeface="Times New Roman" pitchFamily="18" charset="0"/>
              </a:rPr>
              <a:t>satisfaction_level</a:t>
            </a:r>
            <a:r>
              <a:rPr lang="en-US" sz="1800" b="0" i="0" dirty="0">
                <a:effectLst/>
                <a:latin typeface="Times New Roman" pitchFamily="18" charset="0"/>
                <a:cs typeface="Times New Roman" pitchFamily="18" charset="0"/>
              </a:rPr>
              <a:t> &lt; 47%)</a:t>
            </a:r>
          </a:p>
          <a:p>
            <a:pPr lvl="1" fontAlgn="base">
              <a:buFont typeface="Arial" panose="020B0604020202020204" pitchFamily="34" charset="0"/>
              <a:buChar char="•"/>
            </a:pPr>
            <a:r>
              <a:rPr lang="en-US" sz="1800" b="0" i="0" dirty="0">
                <a:effectLst/>
                <a:latin typeface="Times New Roman" pitchFamily="18" charset="0"/>
                <a:cs typeface="Times New Roman" pitchFamily="18" charset="0"/>
              </a:rPr>
              <a:t>have a workload of 3 or more projects (</a:t>
            </a:r>
            <a:r>
              <a:rPr lang="en-US" sz="1800" b="0" i="0" dirty="0" err="1">
                <a:effectLst/>
                <a:latin typeface="Times New Roman" pitchFamily="18" charset="0"/>
                <a:cs typeface="Times New Roman" pitchFamily="18" charset="0"/>
              </a:rPr>
              <a:t>number_project</a:t>
            </a:r>
            <a:r>
              <a:rPr lang="en-US" sz="1800" b="0" i="0" dirty="0">
                <a:effectLst/>
                <a:latin typeface="Times New Roman" pitchFamily="18" charset="0"/>
                <a:cs typeface="Times New Roman" pitchFamily="18" charset="0"/>
              </a:rPr>
              <a:t> &gt;= 3 projects) and</a:t>
            </a:r>
          </a:p>
          <a:p>
            <a:pPr lvl="1" fontAlgn="base">
              <a:buFont typeface="Arial" panose="020B0604020202020204" pitchFamily="34" charset="0"/>
              <a:buChar char="•"/>
            </a:pPr>
            <a:r>
              <a:rPr lang="en-US" sz="1800" b="0" i="0" dirty="0">
                <a:effectLst/>
                <a:latin typeface="Times New Roman" pitchFamily="18" charset="0"/>
                <a:cs typeface="Times New Roman" pitchFamily="18" charset="0"/>
              </a:rPr>
              <a:t>their performance being evaluated at least 58% (</a:t>
            </a:r>
            <a:r>
              <a:rPr lang="en-US" sz="1800" b="0" i="0" dirty="0" err="1">
                <a:effectLst/>
                <a:latin typeface="Times New Roman" pitchFamily="18" charset="0"/>
                <a:cs typeface="Times New Roman" pitchFamily="18" charset="0"/>
              </a:rPr>
              <a:t>last_evaluation</a:t>
            </a:r>
            <a:r>
              <a:rPr lang="en-US" sz="1800" b="0" i="0" dirty="0">
                <a:effectLst/>
                <a:latin typeface="Times New Roman" pitchFamily="18" charset="0"/>
                <a:cs typeface="Times New Roman" pitchFamily="18" charset="0"/>
              </a:rPr>
              <a:t> &gt;= 58 </a:t>
            </a:r>
            <a:r>
              <a:rPr lang="en-US" sz="1800" b="0" i="0" dirty="0" smtClean="0">
                <a:effectLst/>
                <a:latin typeface="Times New Roman" pitchFamily="18" charset="0"/>
                <a:cs typeface="Times New Roman" pitchFamily="18" charset="0"/>
              </a:rPr>
              <a:t>%)</a:t>
            </a:r>
          </a:p>
          <a:p>
            <a:pPr algn="l" fontAlgn="base">
              <a:buNone/>
            </a:pPr>
            <a:endParaRPr lang="en-US" sz="1800" b="0" i="0" dirty="0">
              <a:effectLst/>
              <a:latin typeface="Times New Roman" pitchFamily="18" charset="0"/>
              <a:cs typeface="Times New Roman" pitchFamily="18" charset="0"/>
            </a:endParaRPr>
          </a:p>
          <a:p>
            <a:pPr algn="l" fontAlgn="base">
              <a:buNone/>
            </a:pPr>
            <a:endParaRPr lang="en-US" sz="1800" dirty="0">
              <a:latin typeface="Times New Roman" pitchFamily="18" charset="0"/>
              <a:cs typeface="Times New Roman" pitchFamily="18" charset="0"/>
            </a:endParaRPr>
          </a:p>
          <a:p>
            <a:pPr marL="0" indent="0" fontAlgn="base">
              <a:buNone/>
            </a:pPr>
            <a:r>
              <a:rPr lang="en-US" sz="1800" b="1" dirty="0">
                <a:latin typeface="Times New Roman" pitchFamily="18" charset="0"/>
                <a:cs typeface="Times New Roman" pitchFamily="18" charset="0"/>
              </a:rPr>
              <a:t>Three conditions that  are not affect ‘resigned’ are</a:t>
            </a:r>
            <a:r>
              <a:rPr lang="en-US" sz="1800" b="1"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lvl="1" algn="just" fontAlgn="base">
              <a:buFont typeface="Arial" panose="020B0604020202020204" pitchFamily="34" charset="0"/>
              <a:buChar char="•"/>
            </a:pPr>
            <a:r>
              <a:rPr lang="en-US" sz="1800" dirty="0">
                <a:latin typeface="Times New Roman" pitchFamily="18" charset="0"/>
                <a:cs typeface="Times New Roman" pitchFamily="18" charset="0"/>
              </a:rPr>
              <a:t>first condition: satisfaction level &gt;= 47%</a:t>
            </a:r>
          </a:p>
          <a:p>
            <a:pPr lvl="1" algn="just" fontAlgn="base">
              <a:buFont typeface="Arial" panose="020B0604020202020204" pitchFamily="34" charset="0"/>
              <a:buChar char="•"/>
            </a:pPr>
            <a:r>
              <a:rPr lang="en-US" sz="1800" dirty="0">
                <a:latin typeface="Times New Roman" pitchFamily="18" charset="0"/>
                <a:cs typeface="Times New Roman" pitchFamily="18" charset="0"/>
              </a:rPr>
              <a:t>second condition: </a:t>
            </a:r>
            <a:r>
              <a:rPr lang="en-US" sz="1800" dirty="0" err="1">
                <a:latin typeface="Times New Roman" pitchFamily="18" charset="0"/>
                <a:cs typeface="Times New Roman" pitchFamily="18" charset="0"/>
              </a:rPr>
              <a:t>time_spend_company</a:t>
            </a:r>
            <a:r>
              <a:rPr lang="en-US" sz="1800" dirty="0">
                <a:latin typeface="Times New Roman" pitchFamily="18" charset="0"/>
                <a:cs typeface="Times New Roman" pitchFamily="18" charset="0"/>
              </a:rPr>
              <a:t> &lt; 5 years</a:t>
            </a:r>
          </a:p>
          <a:p>
            <a:pPr lvl="1" algn="just" fontAlgn="base">
              <a:buFont typeface="Arial" panose="020B0604020202020204" pitchFamily="34" charset="0"/>
              <a:buChar char="•"/>
            </a:pPr>
            <a:r>
              <a:rPr lang="en-US" sz="1800" dirty="0">
                <a:latin typeface="Times New Roman" pitchFamily="18" charset="0"/>
                <a:cs typeface="Times New Roman" pitchFamily="18" charset="0"/>
              </a:rPr>
              <a:t>third condition: </a:t>
            </a:r>
            <a:r>
              <a:rPr lang="en-US" sz="1800" dirty="0" err="1">
                <a:latin typeface="Times New Roman" pitchFamily="18" charset="0"/>
                <a:cs typeface="Times New Roman" pitchFamily="18" charset="0"/>
              </a:rPr>
              <a:t>last_evaluation</a:t>
            </a:r>
            <a:r>
              <a:rPr lang="en-US" sz="1800" dirty="0">
                <a:latin typeface="Times New Roman" pitchFamily="18" charset="0"/>
                <a:cs typeface="Times New Roman" pitchFamily="18" charset="0"/>
              </a:rPr>
              <a:t> &lt; 81%</a:t>
            </a:r>
          </a:p>
          <a:p>
            <a:pPr algn="l" fontAlgn="base">
              <a:buFont typeface="Arial" panose="020B0604020202020204" pitchFamily="34" charset="0"/>
              <a:buChar char="•"/>
            </a:pPr>
            <a:endParaRPr lang="en-US" sz="1600" dirty="0"/>
          </a:p>
          <a:p>
            <a:pPr algn="l" fontAlgn="base">
              <a:buFont typeface="Arial" panose="020B0604020202020204" pitchFamily="34" charset="0"/>
              <a:buChar char="•"/>
            </a:pPr>
            <a:endParaRPr lang="en-US" sz="1600" dirty="0"/>
          </a:p>
          <a:p>
            <a:pPr marL="0" indent="0" algn="l" fontAlgn="base">
              <a:buNone/>
            </a:pPr>
            <a:endParaRPr lang="en-US" sz="1600" b="0" i="0" dirty="0">
              <a:effectLst/>
            </a:endParaRPr>
          </a:p>
          <a:p>
            <a:pPr marL="0" indent="0">
              <a:buNone/>
            </a:pPr>
            <a:endParaRPr lang="en-IN"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7B1CD92-2578-4759-6B2B-ACBC6380257C}"/>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11C58AA2-C140-4EFD-5F92-31DBB47F075C}"/>
              </a:ext>
            </a:extLst>
          </p:cNvPr>
          <p:cNvPicPr>
            <a:picLocks noGrp="1" noChangeAspect="1"/>
          </p:cNvPicPr>
          <p:nvPr>
            <p:ph idx="1"/>
          </p:nvPr>
        </p:nvPicPr>
        <p:blipFill>
          <a:blip r:embed="rId2"/>
          <a:stretch>
            <a:fillRect/>
          </a:stretch>
        </p:blipFill>
        <p:spPr>
          <a:xfrm>
            <a:off x="900028" y="564779"/>
            <a:ext cx="10841867" cy="5558117"/>
          </a:xfrm>
        </p:spPr>
      </p:pic>
    </p:spTree>
    <p:extLst>
      <p:ext uri="{BB962C8B-B14F-4D97-AF65-F5344CB8AC3E}">
        <p14:creationId xmlns:p14="http://schemas.microsoft.com/office/powerpoint/2010/main" xmlns="" val="243479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63040"/>
            <a:ext cx="10058400" cy="3931920"/>
          </a:xfrm>
        </p:spPr>
        <p:txBody>
          <a:bodyPr/>
          <a:lstStyle/>
          <a:p>
            <a:endParaRPr lang="en-IN" dirty="0"/>
          </a:p>
          <a:p>
            <a:endParaRPr lang="en-IN" dirty="0"/>
          </a:p>
          <a:p>
            <a:pPr algn="ctr">
              <a:buNone/>
            </a:pPr>
            <a:r>
              <a:rPr lang="en-IN" sz="6000" b="1" dirty="0" smtClean="0">
                <a:latin typeface="Times New Roman" pitchFamily="18" charset="0"/>
                <a:cs typeface="Times New Roman" pitchFamily="18" charset="0"/>
              </a:rPr>
              <a:t>THANK YOU</a:t>
            </a:r>
            <a:endParaRPr lang="en-IN" sz="6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7BA54-3B16-EF0E-59D1-4F475E09097C}"/>
              </a:ext>
            </a:extLst>
          </p:cNvPr>
          <p:cNvSpPr>
            <a:spLocks noGrp="1"/>
          </p:cNvSpPr>
          <p:nvPr>
            <p:ph type="title"/>
          </p:nvPr>
        </p:nvSpPr>
        <p:spPr/>
        <p:txBody>
          <a:bodyPr>
            <a:noAutofit/>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BUSINESS PROBLEM</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xmlns="" id="{A12EF3ED-2AB1-1F82-D28E-DFEAFB94EC08}"/>
              </a:ext>
            </a:extLst>
          </p:cNvPr>
          <p:cNvSpPr txBox="1">
            <a:spLocks/>
          </p:cNvSpPr>
          <p:nvPr/>
        </p:nvSpPr>
        <p:spPr>
          <a:xfrm>
            <a:off x="1066800" y="6425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endParaRPr lang="en-IN" dirty="0"/>
          </a:p>
        </p:txBody>
      </p:sp>
      <p:sp>
        <p:nvSpPr>
          <p:cNvPr id="5" name="Rectangle: Rounded Corners 4">
            <a:extLst>
              <a:ext uri="{FF2B5EF4-FFF2-40B4-BE49-F238E27FC236}">
                <a16:creationId xmlns:a16="http://schemas.microsoft.com/office/drawing/2014/main" xmlns="" id="{23373D84-F739-789B-0259-E434F07C0ABC}"/>
              </a:ext>
            </a:extLst>
          </p:cNvPr>
          <p:cNvSpPr/>
          <p:nvPr/>
        </p:nvSpPr>
        <p:spPr>
          <a:xfrm>
            <a:off x="1066803" y="1639018"/>
            <a:ext cx="9881419" cy="12680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 leading organization's business had been increasing quite well over the</a:t>
            </a:r>
          </a:p>
          <a:p>
            <a:pPr algn="ctr"/>
            <a:r>
              <a:rPr lang="en-US" dirty="0"/>
              <a:t>past. But, there has been slowdown in terms of growth.</a:t>
            </a:r>
            <a:endParaRPr lang="en-IN" dirty="0"/>
          </a:p>
        </p:txBody>
      </p:sp>
      <p:sp>
        <p:nvSpPr>
          <p:cNvPr id="6" name="Rectangle: Rounded Corners 5">
            <a:extLst>
              <a:ext uri="{FF2B5EF4-FFF2-40B4-BE49-F238E27FC236}">
                <a16:creationId xmlns:a16="http://schemas.microsoft.com/office/drawing/2014/main" xmlns="" id="{61202FC0-7978-167D-A829-5B102EEADFB3}"/>
              </a:ext>
            </a:extLst>
          </p:cNvPr>
          <p:cNvSpPr/>
          <p:nvPr/>
        </p:nvSpPr>
        <p:spPr>
          <a:xfrm>
            <a:off x="1066801" y="3122761"/>
            <a:ext cx="9881419" cy="1259457"/>
          </a:xfrm>
          <a:prstGeom prst="roundRect">
            <a:avLst>
              <a:gd name="adj" fmla="val 1855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To predict, why best and most experienced employees are leaving based on</a:t>
            </a:r>
          </a:p>
          <a:p>
            <a:pPr algn="ctr"/>
            <a:r>
              <a:rPr lang="en-US" dirty="0"/>
              <a:t>the given profile.</a:t>
            </a:r>
            <a:endParaRPr lang="en-IN" dirty="0"/>
          </a:p>
        </p:txBody>
      </p:sp>
      <p:sp>
        <p:nvSpPr>
          <p:cNvPr id="7" name="Rectangle: Rounded Corners 6">
            <a:extLst>
              <a:ext uri="{FF2B5EF4-FFF2-40B4-BE49-F238E27FC236}">
                <a16:creationId xmlns:a16="http://schemas.microsoft.com/office/drawing/2014/main" xmlns="" id="{E5F0E0B8-8CC4-AD01-194D-F9F694692484}"/>
              </a:ext>
            </a:extLst>
          </p:cNvPr>
          <p:cNvSpPr/>
          <p:nvPr/>
        </p:nvSpPr>
        <p:spPr>
          <a:xfrm>
            <a:off x="1066801" y="4606506"/>
            <a:ext cx="9881419" cy="12939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HRM Planning is very important for the companies to make sure the</a:t>
            </a:r>
          </a:p>
          <a:p>
            <a:pPr algn="ctr"/>
            <a:r>
              <a:rPr lang="en-US" dirty="0"/>
              <a:t>continued retention of the high performers with the best talent.</a:t>
            </a:r>
            <a:endParaRPr lang="en-IN" dirty="0"/>
          </a:p>
        </p:txBody>
      </p:sp>
    </p:spTree>
    <p:extLst>
      <p:ext uri="{BB962C8B-B14F-4D97-AF65-F5344CB8AC3E}">
        <p14:creationId xmlns:p14="http://schemas.microsoft.com/office/powerpoint/2010/main" xmlns="" val="28212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9B602-B919-F844-2706-0D29C73BE6A1}"/>
              </a:ext>
            </a:extLst>
          </p:cNvPr>
          <p:cNvSpPr>
            <a:spLocks noGrp="1"/>
          </p:cNvSpPr>
          <p:nvPr>
            <p:ph type="title"/>
          </p:nvPr>
        </p:nvSpPr>
        <p:spPr/>
        <p:txBody>
          <a:bodyPr>
            <a:normAutofit/>
          </a:bodyPr>
          <a:lstStyle/>
          <a:p>
            <a:r>
              <a:rPr lang="en-IN"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18C05AC-B1C8-4ABF-FD5D-9AAB7CEE9E68}"/>
              </a:ext>
            </a:extLst>
          </p:cNvPr>
          <p:cNvSpPr>
            <a:spLocks noGrp="1"/>
          </p:cNvSpPr>
          <p:nvPr>
            <p:ph idx="1"/>
          </p:nvPr>
        </p:nvSpPr>
        <p:spPr/>
        <p:txBody>
          <a:bodyPr/>
          <a:lstStyle/>
          <a:p>
            <a:r>
              <a:rPr lang="en-US" sz="1800" b="0" i="0" dirty="0">
                <a:solidFill>
                  <a:srgbClr val="05192D"/>
                </a:solidFill>
                <a:effectLst/>
                <a:latin typeface="Times New Roman" pitchFamily="18" charset="0"/>
                <a:cs typeface="Times New Roman" pitchFamily="18" charset="0"/>
              </a:rPr>
              <a:t>The main objective of Employee churn rate prediction is to build a model to  predict whether employee has been left or not by using historical data . By using the above  historical data we will  reduce employee left rate by </a:t>
            </a:r>
            <a:r>
              <a:rPr lang="en-US" sz="1800" b="0" i="0" dirty="0" err="1">
                <a:solidFill>
                  <a:srgbClr val="05192D"/>
                </a:solidFill>
                <a:effectLst/>
                <a:latin typeface="Times New Roman" pitchFamily="18" charset="0"/>
                <a:cs typeface="Times New Roman" pitchFamily="18" charset="0"/>
              </a:rPr>
              <a:t>analysing</a:t>
            </a:r>
            <a:r>
              <a:rPr lang="en-US" sz="1800" b="0" i="0" dirty="0">
                <a:solidFill>
                  <a:srgbClr val="05192D"/>
                </a:solidFill>
                <a:effectLst/>
                <a:latin typeface="Times New Roman" pitchFamily="18" charset="0"/>
                <a:cs typeface="Times New Roman" pitchFamily="18" charset="0"/>
              </a:rPr>
              <a:t> why employee has been left  by which factor are done by using  EDA method. We will discuss the EDA method in the below slide.</a:t>
            </a:r>
          </a:p>
          <a:p>
            <a:r>
              <a:rPr lang="en-US" sz="1800" b="0" i="0" dirty="0">
                <a:solidFill>
                  <a:srgbClr val="05192D"/>
                </a:solidFill>
                <a:effectLst/>
                <a:latin typeface="Times New Roman" pitchFamily="18" charset="0"/>
                <a:cs typeface="Times New Roman" pitchFamily="18" charset="0"/>
              </a:rPr>
              <a:t> Churn is expensive, and incremental improvements will give significant results. It will help us in designing better retention plans and improving employee satisfaction.</a:t>
            </a:r>
          </a:p>
          <a:p>
            <a:r>
              <a:rPr lang="en-US" sz="1800" dirty="0">
                <a:effectLst/>
                <a:latin typeface="Times New Roman" pitchFamily="18" charset="0"/>
                <a:cs typeface="Times New Roman" pitchFamily="18" charset="0"/>
              </a:rPr>
              <a:t>High employee turnover can have significant implications for an organization, including increased recruitment costs, loss of knowledge and expertise, decreased team morale, and potential negative effects on company performance. Identifying factors contributing to employee churn and predicting potential departures can help organizations take proactive measures to retain valuable talent.</a:t>
            </a:r>
          </a:p>
          <a:p>
            <a:endParaRPr lang="en-IN" dirty="0"/>
          </a:p>
        </p:txBody>
      </p:sp>
    </p:spTree>
    <p:extLst>
      <p:ext uri="{BB962C8B-B14F-4D97-AF65-F5344CB8AC3E}">
        <p14:creationId xmlns:p14="http://schemas.microsoft.com/office/powerpoint/2010/main" xmlns="" val="1126345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E918C-EDB7-869C-E33D-1D13D104347B}"/>
              </a:ext>
            </a:extLst>
          </p:cNvPr>
          <p:cNvSpPr>
            <a:spLocks noGrp="1"/>
          </p:cNvSpPr>
          <p:nvPr>
            <p:ph type="title"/>
          </p:nvPr>
        </p:nvSpPr>
        <p:spPr/>
        <p:txBody>
          <a:bodyPr/>
          <a:lstStyle/>
          <a:p>
            <a:r>
              <a:rPr lang="en-IN" dirty="0"/>
              <a:t>   </a:t>
            </a:r>
          </a:p>
        </p:txBody>
      </p:sp>
      <p:sp>
        <p:nvSpPr>
          <p:cNvPr id="4" name="Title 1">
            <a:extLst>
              <a:ext uri="{FF2B5EF4-FFF2-40B4-BE49-F238E27FC236}">
                <a16:creationId xmlns:a16="http://schemas.microsoft.com/office/drawing/2014/main" xmlns="" id="{6E62C0CA-5698-C37D-50E8-0941FFB03570}"/>
              </a:ext>
            </a:extLst>
          </p:cNvPr>
          <p:cNvSpPr txBox="1">
            <a:spLocks/>
          </p:cNvSpPr>
          <p:nvPr/>
        </p:nvSpPr>
        <p:spPr>
          <a:xfrm>
            <a:off x="1066800" y="642594"/>
            <a:ext cx="10058400" cy="970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IN" sz="4400" b="1" dirty="0" smtClean="0">
                <a:latin typeface="Times New Roman" pitchFamily="18" charset="0"/>
                <a:cs typeface="Times New Roman" pitchFamily="18" charset="0"/>
              </a:rPr>
              <a:t>INTRODUCTION</a:t>
            </a:r>
            <a:endParaRPr lang="en-IN" sz="4400" b="1" dirty="0">
              <a:latin typeface="Times New Roman" pitchFamily="18" charset="0"/>
              <a:cs typeface="Times New Roman" pitchFamily="18" charset="0"/>
            </a:endParaRPr>
          </a:p>
        </p:txBody>
      </p:sp>
      <p:sp>
        <p:nvSpPr>
          <p:cNvPr id="5" name="Rectangle: Rounded Corners 4">
            <a:extLst>
              <a:ext uri="{FF2B5EF4-FFF2-40B4-BE49-F238E27FC236}">
                <a16:creationId xmlns:a16="http://schemas.microsoft.com/office/drawing/2014/main" xmlns="" id="{8E8CE050-2924-7CB6-2292-B6020720DF61}"/>
              </a:ext>
            </a:extLst>
          </p:cNvPr>
          <p:cNvSpPr/>
          <p:nvPr/>
        </p:nvSpPr>
        <p:spPr>
          <a:xfrm>
            <a:off x="1066801" y="2014195"/>
            <a:ext cx="3156155" cy="42012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xmlns="" id="{F9BFD50A-A397-7498-52A5-5882E7EDE7B1}"/>
              </a:ext>
            </a:extLst>
          </p:cNvPr>
          <p:cNvSpPr txBox="1"/>
          <p:nvPr/>
        </p:nvSpPr>
        <p:spPr>
          <a:xfrm>
            <a:off x="1398639" y="2060158"/>
            <a:ext cx="2492477" cy="523220"/>
          </a:xfrm>
          <a:prstGeom prst="rect">
            <a:avLst/>
          </a:prstGeom>
          <a:noFill/>
        </p:spPr>
        <p:txBody>
          <a:bodyPr wrap="square" rtlCol="0">
            <a:spAutoFit/>
          </a:bodyPr>
          <a:lstStyle/>
          <a:p>
            <a:pPr algn="ctr"/>
            <a:r>
              <a:rPr lang="en-IN" sz="2800" b="1" dirty="0"/>
              <a:t>Attributes</a:t>
            </a:r>
          </a:p>
        </p:txBody>
      </p:sp>
      <p:sp>
        <p:nvSpPr>
          <p:cNvPr id="7" name="TextBox 6">
            <a:extLst>
              <a:ext uri="{FF2B5EF4-FFF2-40B4-BE49-F238E27FC236}">
                <a16:creationId xmlns:a16="http://schemas.microsoft.com/office/drawing/2014/main" xmlns="" id="{C2353CEA-8215-0F1E-4983-85EE42EB5065}"/>
              </a:ext>
            </a:extLst>
          </p:cNvPr>
          <p:cNvSpPr txBox="1"/>
          <p:nvPr/>
        </p:nvSpPr>
        <p:spPr>
          <a:xfrm>
            <a:off x="1398637" y="2840513"/>
            <a:ext cx="2566219" cy="615553"/>
          </a:xfrm>
          <a:prstGeom prst="rect">
            <a:avLst/>
          </a:prstGeom>
          <a:noFill/>
        </p:spPr>
        <p:txBody>
          <a:bodyPr wrap="square" rtlCol="0">
            <a:spAutoFit/>
          </a:bodyPr>
          <a:lstStyle/>
          <a:p>
            <a:r>
              <a:rPr lang="en-IN" b="1" dirty="0"/>
              <a:t>On the left</a:t>
            </a:r>
          </a:p>
          <a:p>
            <a:r>
              <a:rPr lang="en-IN" sz="1600" dirty="0"/>
              <a:t>Numerical Attributes</a:t>
            </a:r>
          </a:p>
        </p:txBody>
      </p:sp>
      <p:sp>
        <p:nvSpPr>
          <p:cNvPr id="8" name="TextBox 7">
            <a:extLst>
              <a:ext uri="{FF2B5EF4-FFF2-40B4-BE49-F238E27FC236}">
                <a16:creationId xmlns:a16="http://schemas.microsoft.com/office/drawing/2014/main" xmlns="" id="{C4DAE27A-DA56-BC17-313A-FC6BC17B9BE1}"/>
              </a:ext>
            </a:extLst>
          </p:cNvPr>
          <p:cNvSpPr txBox="1"/>
          <p:nvPr/>
        </p:nvSpPr>
        <p:spPr>
          <a:xfrm>
            <a:off x="1398637" y="4071212"/>
            <a:ext cx="2566219" cy="615553"/>
          </a:xfrm>
          <a:prstGeom prst="rect">
            <a:avLst/>
          </a:prstGeom>
          <a:noFill/>
        </p:spPr>
        <p:txBody>
          <a:bodyPr wrap="square" rtlCol="0">
            <a:spAutoFit/>
          </a:bodyPr>
          <a:lstStyle/>
          <a:p>
            <a:r>
              <a:rPr lang="en-IN" b="1" dirty="0"/>
              <a:t>On the right</a:t>
            </a:r>
          </a:p>
          <a:p>
            <a:r>
              <a:rPr lang="en-IN" sz="1600" dirty="0"/>
              <a:t>Categorical Attributes</a:t>
            </a:r>
          </a:p>
        </p:txBody>
      </p:sp>
      <p:sp>
        <p:nvSpPr>
          <p:cNvPr id="9" name="TextBox 8">
            <a:extLst>
              <a:ext uri="{FF2B5EF4-FFF2-40B4-BE49-F238E27FC236}">
                <a16:creationId xmlns:a16="http://schemas.microsoft.com/office/drawing/2014/main" xmlns="" id="{C03AAA1C-3506-2A5D-9063-1C99BBB50E53}"/>
              </a:ext>
            </a:extLst>
          </p:cNvPr>
          <p:cNvSpPr txBox="1"/>
          <p:nvPr/>
        </p:nvSpPr>
        <p:spPr>
          <a:xfrm>
            <a:off x="1398637" y="5301913"/>
            <a:ext cx="2566219" cy="615553"/>
          </a:xfrm>
          <a:prstGeom prst="rect">
            <a:avLst/>
          </a:prstGeom>
          <a:noFill/>
        </p:spPr>
        <p:txBody>
          <a:bodyPr wrap="square" rtlCol="0">
            <a:spAutoFit/>
          </a:bodyPr>
          <a:lstStyle/>
          <a:p>
            <a:r>
              <a:rPr lang="en-IN" b="1" dirty="0"/>
              <a:t>Target Variable</a:t>
            </a:r>
          </a:p>
          <a:p>
            <a:r>
              <a:rPr lang="en-IN" sz="1600" dirty="0"/>
              <a:t>Left</a:t>
            </a:r>
          </a:p>
        </p:txBody>
      </p:sp>
      <p:sp>
        <p:nvSpPr>
          <p:cNvPr id="10" name="Rectangle: Rounded Corners 9">
            <a:extLst>
              <a:ext uri="{FF2B5EF4-FFF2-40B4-BE49-F238E27FC236}">
                <a16:creationId xmlns:a16="http://schemas.microsoft.com/office/drawing/2014/main" xmlns="" id="{56D44C56-33B5-EA5C-9BD0-531B9DE4944A}"/>
              </a:ext>
            </a:extLst>
          </p:cNvPr>
          <p:cNvSpPr/>
          <p:nvPr/>
        </p:nvSpPr>
        <p:spPr>
          <a:xfrm>
            <a:off x="4817808" y="2014195"/>
            <a:ext cx="6813755" cy="42012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xmlns="" id="{0239B24F-BF8F-3A53-11EC-FEAA031021A5}"/>
              </a:ext>
            </a:extLst>
          </p:cNvPr>
          <p:cNvCxnSpPr>
            <a:endCxn id="16" idx="4"/>
          </p:cNvCxnSpPr>
          <p:nvPr/>
        </p:nvCxnSpPr>
        <p:spPr>
          <a:xfrm>
            <a:off x="8224684" y="2321768"/>
            <a:ext cx="0" cy="350101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27E59B51-B068-4D41-1F6F-572382BE4D51}"/>
              </a:ext>
            </a:extLst>
          </p:cNvPr>
          <p:cNvSpPr/>
          <p:nvPr/>
        </p:nvSpPr>
        <p:spPr>
          <a:xfrm>
            <a:off x="8148487" y="2321768"/>
            <a:ext cx="152395" cy="135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xmlns="" id="{66CDFC8B-03F9-3F23-414C-20ADF7BCD24F}"/>
              </a:ext>
            </a:extLst>
          </p:cNvPr>
          <p:cNvSpPr/>
          <p:nvPr/>
        </p:nvSpPr>
        <p:spPr>
          <a:xfrm>
            <a:off x="8158313" y="3163236"/>
            <a:ext cx="152395" cy="135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xmlns="" id="{7A6E3380-AA4B-B41E-AF62-171616F6E65E}"/>
              </a:ext>
            </a:extLst>
          </p:cNvPr>
          <p:cNvSpPr/>
          <p:nvPr/>
        </p:nvSpPr>
        <p:spPr>
          <a:xfrm>
            <a:off x="8148487" y="4004704"/>
            <a:ext cx="152395" cy="135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xmlns="" id="{9D4BF093-7D48-8C86-69BC-E3DACD349750}"/>
              </a:ext>
            </a:extLst>
          </p:cNvPr>
          <p:cNvSpPr/>
          <p:nvPr/>
        </p:nvSpPr>
        <p:spPr>
          <a:xfrm>
            <a:off x="8148487" y="4846172"/>
            <a:ext cx="152395" cy="135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xmlns="" id="{46A6B865-15A9-5BA9-864B-739B8854332B}"/>
              </a:ext>
            </a:extLst>
          </p:cNvPr>
          <p:cNvSpPr/>
          <p:nvPr/>
        </p:nvSpPr>
        <p:spPr>
          <a:xfrm>
            <a:off x="8148487" y="5687640"/>
            <a:ext cx="152395" cy="135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xmlns="" id="{D8414B4F-7A0D-6BD9-00A5-894F1EB323B9}"/>
              </a:ext>
            </a:extLst>
          </p:cNvPr>
          <p:cNvSpPr txBox="1"/>
          <p:nvPr/>
        </p:nvSpPr>
        <p:spPr>
          <a:xfrm>
            <a:off x="6548908" y="2239595"/>
            <a:ext cx="1639523" cy="307777"/>
          </a:xfrm>
          <a:prstGeom prst="rect">
            <a:avLst/>
          </a:prstGeom>
          <a:noFill/>
        </p:spPr>
        <p:txBody>
          <a:bodyPr wrap="square">
            <a:spAutoFit/>
          </a:bodyPr>
          <a:lstStyle/>
          <a:p>
            <a:r>
              <a:rPr lang="en-IN" sz="1400" dirty="0"/>
              <a:t>Satisfaction level</a:t>
            </a:r>
          </a:p>
        </p:txBody>
      </p:sp>
      <p:sp>
        <p:nvSpPr>
          <p:cNvPr id="18" name="TextBox 17">
            <a:extLst>
              <a:ext uri="{FF2B5EF4-FFF2-40B4-BE49-F238E27FC236}">
                <a16:creationId xmlns:a16="http://schemas.microsoft.com/office/drawing/2014/main" xmlns="" id="{A54CAE9E-540F-0B9F-FE0D-353F24B78EA9}"/>
              </a:ext>
            </a:extLst>
          </p:cNvPr>
          <p:cNvSpPr txBox="1"/>
          <p:nvPr/>
        </p:nvSpPr>
        <p:spPr>
          <a:xfrm>
            <a:off x="6512654" y="3076971"/>
            <a:ext cx="1944329" cy="307777"/>
          </a:xfrm>
          <a:prstGeom prst="rect">
            <a:avLst/>
          </a:prstGeom>
          <a:noFill/>
        </p:spPr>
        <p:txBody>
          <a:bodyPr wrap="square">
            <a:spAutoFit/>
          </a:bodyPr>
          <a:lstStyle/>
          <a:p>
            <a:r>
              <a:rPr lang="en-IN" sz="1400" dirty="0"/>
              <a:t>Last Evaluation</a:t>
            </a:r>
          </a:p>
        </p:txBody>
      </p:sp>
      <p:sp>
        <p:nvSpPr>
          <p:cNvPr id="19" name="TextBox 18">
            <a:extLst>
              <a:ext uri="{FF2B5EF4-FFF2-40B4-BE49-F238E27FC236}">
                <a16:creationId xmlns:a16="http://schemas.microsoft.com/office/drawing/2014/main" xmlns="" id="{8816F380-25F5-8630-5983-773C8D856B94}"/>
              </a:ext>
            </a:extLst>
          </p:cNvPr>
          <p:cNvSpPr txBox="1"/>
          <p:nvPr/>
        </p:nvSpPr>
        <p:spPr>
          <a:xfrm>
            <a:off x="6610948" y="3916534"/>
            <a:ext cx="1623563" cy="307777"/>
          </a:xfrm>
          <a:prstGeom prst="rect">
            <a:avLst/>
          </a:prstGeom>
          <a:noFill/>
        </p:spPr>
        <p:txBody>
          <a:bodyPr wrap="square">
            <a:spAutoFit/>
          </a:bodyPr>
          <a:lstStyle/>
          <a:p>
            <a:r>
              <a:rPr lang="en-IN" sz="1400" dirty="0"/>
              <a:t>Number Project</a:t>
            </a:r>
          </a:p>
        </p:txBody>
      </p:sp>
      <p:sp>
        <p:nvSpPr>
          <p:cNvPr id="20" name="TextBox 19">
            <a:extLst>
              <a:ext uri="{FF2B5EF4-FFF2-40B4-BE49-F238E27FC236}">
                <a16:creationId xmlns:a16="http://schemas.microsoft.com/office/drawing/2014/main" xmlns="" id="{9B8DD62A-B606-19DC-A067-9EFEDC6FBA3F}"/>
              </a:ext>
            </a:extLst>
          </p:cNvPr>
          <p:cNvSpPr txBox="1"/>
          <p:nvPr/>
        </p:nvSpPr>
        <p:spPr>
          <a:xfrm>
            <a:off x="5974313" y="4756098"/>
            <a:ext cx="2260197" cy="307777"/>
          </a:xfrm>
          <a:prstGeom prst="rect">
            <a:avLst/>
          </a:prstGeom>
          <a:noFill/>
        </p:spPr>
        <p:txBody>
          <a:bodyPr wrap="square">
            <a:spAutoFit/>
          </a:bodyPr>
          <a:lstStyle/>
          <a:p>
            <a:r>
              <a:rPr lang="en-IN" sz="1400" dirty="0"/>
              <a:t>Average </a:t>
            </a:r>
            <a:r>
              <a:rPr lang="en-IN" sz="1400" dirty="0" err="1"/>
              <a:t>Monthly_Hours</a:t>
            </a:r>
            <a:endParaRPr lang="en-IN" sz="1400" dirty="0"/>
          </a:p>
        </p:txBody>
      </p:sp>
      <p:sp>
        <p:nvSpPr>
          <p:cNvPr id="21" name="TextBox 20">
            <a:extLst>
              <a:ext uri="{FF2B5EF4-FFF2-40B4-BE49-F238E27FC236}">
                <a16:creationId xmlns:a16="http://schemas.microsoft.com/office/drawing/2014/main" xmlns="" id="{5097F09E-1CD0-501C-493C-CC54269C1AD2}"/>
              </a:ext>
            </a:extLst>
          </p:cNvPr>
          <p:cNvSpPr txBox="1"/>
          <p:nvPr/>
        </p:nvSpPr>
        <p:spPr>
          <a:xfrm>
            <a:off x="5968145" y="5531848"/>
            <a:ext cx="2190168" cy="307777"/>
          </a:xfrm>
          <a:prstGeom prst="rect">
            <a:avLst/>
          </a:prstGeom>
          <a:noFill/>
        </p:spPr>
        <p:txBody>
          <a:bodyPr wrap="square">
            <a:spAutoFit/>
          </a:bodyPr>
          <a:lstStyle/>
          <a:p>
            <a:r>
              <a:rPr lang="en-IN" sz="1400" dirty="0" err="1"/>
              <a:t>Time_Spend_Company</a:t>
            </a:r>
            <a:endParaRPr lang="en-IN" sz="1400" dirty="0"/>
          </a:p>
        </p:txBody>
      </p:sp>
      <p:sp>
        <p:nvSpPr>
          <p:cNvPr id="22" name="TextBox 21">
            <a:extLst>
              <a:ext uri="{FF2B5EF4-FFF2-40B4-BE49-F238E27FC236}">
                <a16:creationId xmlns:a16="http://schemas.microsoft.com/office/drawing/2014/main" xmlns="" id="{FD95D474-E55D-3001-9EA8-A1074B0063C1}"/>
              </a:ext>
            </a:extLst>
          </p:cNvPr>
          <p:cNvSpPr txBox="1"/>
          <p:nvPr/>
        </p:nvSpPr>
        <p:spPr>
          <a:xfrm>
            <a:off x="8367252" y="2240362"/>
            <a:ext cx="1639523" cy="307777"/>
          </a:xfrm>
          <a:prstGeom prst="rect">
            <a:avLst/>
          </a:prstGeom>
          <a:noFill/>
        </p:spPr>
        <p:txBody>
          <a:bodyPr wrap="square">
            <a:spAutoFit/>
          </a:bodyPr>
          <a:lstStyle/>
          <a:p>
            <a:r>
              <a:rPr lang="en-IN" sz="1400" dirty="0"/>
              <a:t>Work Accident</a:t>
            </a:r>
          </a:p>
        </p:txBody>
      </p:sp>
      <p:sp>
        <p:nvSpPr>
          <p:cNvPr id="23" name="TextBox 22">
            <a:extLst>
              <a:ext uri="{FF2B5EF4-FFF2-40B4-BE49-F238E27FC236}">
                <a16:creationId xmlns:a16="http://schemas.microsoft.com/office/drawing/2014/main" xmlns="" id="{E23DA719-3784-CC34-4076-5B4D9BE50749}"/>
              </a:ext>
            </a:extLst>
          </p:cNvPr>
          <p:cNvSpPr txBox="1"/>
          <p:nvPr/>
        </p:nvSpPr>
        <p:spPr>
          <a:xfrm>
            <a:off x="8399230" y="3065752"/>
            <a:ext cx="2105279" cy="307777"/>
          </a:xfrm>
          <a:prstGeom prst="rect">
            <a:avLst/>
          </a:prstGeom>
          <a:noFill/>
        </p:spPr>
        <p:txBody>
          <a:bodyPr wrap="square">
            <a:spAutoFit/>
          </a:bodyPr>
          <a:lstStyle/>
          <a:p>
            <a:r>
              <a:rPr lang="en-IN" sz="1400" dirty="0"/>
              <a:t>Promotion Last_5years</a:t>
            </a:r>
          </a:p>
        </p:txBody>
      </p:sp>
      <p:sp>
        <p:nvSpPr>
          <p:cNvPr id="24" name="TextBox 23">
            <a:extLst>
              <a:ext uri="{FF2B5EF4-FFF2-40B4-BE49-F238E27FC236}">
                <a16:creationId xmlns:a16="http://schemas.microsoft.com/office/drawing/2014/main" xmlns="" id="{B3206B9D-CB00-F000-427E-69F353F5ABE1}"/>
              </a:ext>
            </a:extLst>
          </p:cNvPr>
          <p:cNvSpPr txBox="1"/>
          <p:nvPr/>
        </p:nvSpPr>
        <p:spPr>
          <a:xfrm>
            <a:off x="8456983" y="3910240"/>
            <a:ext cx="1623563" cy="307777"/>
          </a:xfrm>
          <a:prstGeom prst="rect">
            <a:avLst/>
          </a:prstGeom>
          <a:noFill/>
        </p:spPr>
        <p:txBody>
          <a:bodyPr wrap="square">
            <a:spAutoFit/>
          </a:bodyPr>
          <a:lstStyle/>
          <a:p>
            <a:r>
              <a:rPr lang="en-IN" sz="1400" dirty="0"/>
              <a:t>Salary</a:t>
            </a:r>
          </a:p>
        </p:txBody>
      </p:sp>
      <p:sp>
        <p:nvSpPr>
          <p:cNvPr id="25" name="TextBox 24">
            <a:extLst>
              <a:ext uri="{FF2B5EF4-FFF2-40B4-BE49-F238E27FC236}">
                <a16:creationId xmlns:a16="http://schemas.microsoft.com/office/drawing/2014/main" xmlns="" id="{D277AB1B-A2EE-98D7-00D4-586E6D1EBCC2}"/>
              </a:ext>
            </a:extLst>
          </p:cNvPr>
          <p:cNvSpPr txBox="1"/>
          <p:nvPr/>
        </p:nvSpPr>
        <p:spPr>
          <a:xfrm>
            <a:off x="8456983" y="4749257"/>
            <a:ext cx="2260197" cy="307777"/>
          </a:xfrm>
          <a:prstGeom prst="rect">
            <a:avLst/>
          </a:prstGeom>
          <a:noFill/>
        </p:spPr>
        <p:txBody>
          <a:bodyPr wrap="square">
            <a:spAutoFit/>
          </a:bodyPr>
          <a:lstStyle/>
          <a:p>
            <a:r>
              <a:rPr lang="en-IN" sz="1400" dirty="0"/>
              <a:t>Department</a:t>
            </a:r>
          </a:p>
        </p:txBody>
      </p:sp>
      <p:sp>
        <p:nvSpPr>
          <p:cNvPr id="26" name="TextBox 25">
            <a:extLst>
              <a:ext uri="{FF2B5EF4-FFF2-40B4-BE49-F238E27FC236}">
                <a16:creationId xmlns:a16="http://schemas.microsoft.com/office/drawing/2014/main" xmlns="" id="{83AD4020-4607-E9ED-4C5E-2A042A27D788}"/>
              </a:ext>
            </a:extLst>
          </p:cNvPr>
          <p:cNvSpPr txBox="1"/>
          <p:nvPr/>
        </p:nvSpPr>
        <p:spPr>
          <a:xfrm>
            <a:off x="8527011" y="5482333"/>
            <a:ext cx="2190168" cy="307777"/>
          </a:xfrm>
          <a:prstGeom prst="rect">
            <a:avLst/>
          </a:prstGeom>
          <a:noFill/>
        </p:spPr>
        <p:txBody>
          <a:bodyPr wrap="square">
            <a:spAutoFit/>
          </a:bodyPr>
          <a:lstStyle/>
          <a:p>
            <a:r>
              <a:rPr lang="en-IN" sz="1400" dirty="0"/>
              <a:t>Left</a:t>
            </a:r>
          </a:p>
        </p:txBody>
      </p:sp>
      <p:pic>
        <p:nvPicPr>
          <p:cNvPr id="27" name="Picture 26">
            <a:extLst>
              <a:ext uri="{FF2B5EF4-FFF2-40B4-BE49-F238E27FC236}">
                <a16:creationId xmlns:a16="http://schemas.microsoft.com/office/drawing/2014/main" xmlns="" id="{53F270F6-D228-B954-0FC8-39A38A528C6E}"/>
              </a:ext>
            </a:extLst>
          </p:cNvPr>
          <p:cNvPicPr>
            <a:picLocks noChangeAspect="1"/>
          </p:cNvPicPr>
          <p:nvPr/>
        </p:nvPicPr>
        <p:blipFill>
          <a:blip r:embed="rId2"/>
          <a:stretch>
            <a:fillRect/>
          </a:stretch>
        </p:blipFill>
        <p:spPr>
          <a:xfrm>
            <a:off x="10535242" y="5328444"/>
            <a:ext cx="615553" cy="615553"/>
          </a:xfrm>
          <a:prstGeom prst="rect">
            <a:avLst/>
          </a:prstGeom>
        </p:spPr>
      </p:pic>
      <p:pic>
        <p:nvPicPr>
          <p:cNvPr id="28" name="Picture 27">
            <a:extLst>
              <a:ext uri="{FF2B5EF4-FFF2-40B4-BE49-F238E27FC236}">
                <a16:creationId xmlns:a16="http://schemas.microsoft.com/office/drawing/2014/main" xmlns="" id="{31485D80-C12A-1E50-FA4F-52992D102671}"/>
              </a:ext>
            </a:extLst>
          </p:cNvPr>
          <p:cNvPicPr>
            <a:picLocks noChangeAspect="1"/>
          </p:cNvPicPr>
          <p:nvPr/>
        </p:nvPicPr>
        <p:blipFill>
          <a:blip r:embed="rId3"/>
          <a:stretch>
            <a:fillRect/>
          </a:stretch>
        </p:blipFill>
        <p:spPr>
          <a:xfrm>
            <a:off x="10610824" y="4670951"/>
            <a:ext cx="464387" cy="464387"/>
          </a:xfrm>
          <a:prstGeom prst="rect">
            <a:avLst/>
          </a:prstGeom>
        </p:spPr>
      </p:pic>
      <p:pic>
        <p:nvPicPr>
          <p:cNvPr id="29" name="Picture 28">
            <a:extLst>
              <a:ext uri="{FF2B5EF4-FFF2-40B4-BE49-F238E27FC236}">
                <a16:creationId xmlns:a16="http://schemas.microsoft.com/office/drawing/2014/main" xmlns="" id="{9E1B6093-57D1-4CF3-47A2-2A8E82F00B8E}"/>
              </a:ext>
            </a:extLst>
          </p:cNvPr>
          <p:cNvPicPr>
            <a:picLocks noChangeAspect="1"/>
          </p:cNvPicPr>
          <p:nvPr/>
        </p:nvPicPr>
        <p:blipFill>
          <a:blip r:embed="rId4"/>
          <a:stretch>
            <a:fillRect/>
          </a:stretch>
        </p:blipFill>
        <p:spPr>
          <a:xfrm>
            <a:off x="10583307" y="3873387"/>
            <a:ext cx="464387" cy="464387"/>
          </a:xfrm>
          <a:prstGeom prst="rect">
            <a:avLst/>
          </a:prstGeom>
        </p:spPr>
      </p:pic>
      <p:pic>
        <p:nvPicPr>
          <p:cNvPr id="30" name="Picture 29">
            <a:extLst>
              <a:ext uri="{FF2B5EF4-FFF2-40B4-BE49-F238E27FC236}">
                <a16:creationId xmlns:a16="http://schemas.microsoft.com/office/drawing/2014/main" xmlns="" id="{6FBA1F5C-79C7-56BC-1BF7-AD739BFDF05B}"/>
              </a:ext>
            </a:extLst>
          </p:cNvPr>
          <p:cNvPicPr>
            <a:picLocks noChangeAspect="1"/>
          </p:cNvPicPr>
          <p:nvPr/>
        </p:nvPicPr>
        <p:blipFill>
          <a:blip r:embed="rId5"/>
          <a:stretch>
            <a:fillRect/>
          </a:stretch>
        </p:blipFill>
        <p:spPr>
          <a:xfrm>
            <a:off x="10535241" y="2998616"/>
            <a:ext cx="464387" cy="464386"/>
          </a:xfrm>
          <a:prstGeom prst="rect">
            <a:avLst/>
          </a:prstGeom>
        </p:spPr>
      </p:pic>
      <p:pic>
        <p:nvPicPr>
          <p:cNvPr id="31" name="Picture 30">
            <a:extLst>
              <a:ext uri="{FF2B5EF4-FFF2-40B4-BE49-F238E27FC236}">
                <a16:creationId xmlns:a16="http://schemas.microsoft.com/office/drawing/2014/main" xmlns="" id="{E893492B-65D0-3312-2766-358520582BBD}"/>
              </a:ext>
            </a:extLst>
          </p:cNvPr>
          <p:cNvPicPr>
            <a:picLocks noChangeAspect="1"/>
          </p:cNvPicPr>
          <p:nvPr/>
        </p:nvPicPr>
        <p:blipFill>
          <a:blip r:embed="rId6"/>
          <a:stretch>
            <a:fillRect/>
          </a:stretch>
        </p:blipFill>
        <p:spPr>
          <a:xfrm>
            <a:off x="10551252" y="2168083"/>
            <a:ext cx="464387" cy="464386"/>
          </a:xfrm>
          <a:prstGeom prst="rect">
            <a:avLst/>
          </a:prstGeom>
        </p:spPr>
      </p:pic>
      <p:pic>
        <p:nvPicPr>
          <p:cNvPr id="32" name="Picture 31">
            <a:extLst>
              <a:ext uri="{FF2B5EF4-FFF2-40B4-BE49-F238E27FC236}">
                <a16:creationId xmlns:a16="http://schemas.microsoft.com/office/drawing/2014/main" xmlns="" id="{0E9DF85D-4AFE-DBB6-8883-8B81F48B2981}"/>
              </a:ext>
            </a:extLst>
          </p:cNvPr>
          <p:cNvPicPr>
            <a:picLocks noChangeAspect="1"/>
          </p:cNvPicPr>
          <p:nvPr/>
        </p:nvPicPr>
        <p:blipFill>
          <a:blip r:embed="rId7"/>
          <a:stretch>
            <a:fillRect/>
          </a:stretch>
        </p:blipFill>
        <p:spPr>
          <a:xfrm>
            <a:off x="5403098" y="5454499"/>
            <a:ext cx="462967" cy="462967"/>
          </a:xfrm>
          <a:prstGeom prst="rect">
            <a:avLst/>
          </a:prstGeom>
        </p:spPr>
      </p:pic>
      <p:pic>
        <p:nvPicPr>
          <p:cNvPr id="33" name="Picture 32">
            <a:extLst>
              <a:ext uri="{FF2B5EF4-FFF2-40B4-BE49-F238E27FC236}">
                <a16:creationId xmlns:a16="http://schemas.microsoft.com/office/drawing/2014/main" xmlns="" id="{611AB1B4-75A1-C644-DDB7-0CB7EDAA0967}"/>
              </a:ext>
            </a:extLst>
          </p:cNvPr>
          <p:cNvPicPr>
            <a:picLocks noChangeAspect="1"/>
          </p:cNvPicPr>
          <p:nvPr/>
        </p:nvPicPr>
        <p:blipFill>
          <a:blip r:embed="rId8"/>
          <a:stretch>
            <a:fillRect/>
          </a:stretch>
        </p:blipFill>
        <p:spPr>
          <a:xfrm>
            <a:off x="5333605" y="4602167"/>
            <a:ext cx="601951" cy="601950"/>
          </a:xfrm>
          <a:prstGeom prst="rect">
            <a:avLst/>
          </a:prstGeom>
        </p:spPr>
      </p:pic>
      <p:pic>
        <p:nvPicPr>
          <p:cNvPr id="34" name="Picture 33">
            <a:extLst>
              <a:ext uri="{FF2B5EF4-FFF2-40B4-BE49-F238E27FC236}">
                <a16:creationId xmlns:a16="http://schemas.microsoft.com/office/drawing/2014/main" xmlns="" id="{12B3321A-510F-56A8-5172-AAD13A624A61}"/>
              </a:ext>
            </a:extLst>
          </p:cNvPr>
          <p:cNvPicPr>
            <a:picLocks noChangeAspect="1"/>
          </p:cNvPicPr>
          <p:nvPr/>
        </p:nvPicPr>
        <p:blipFill>
          <a:blip r:embed="rId9"/>
          <a:stretch>
            <a:fillRect/>
          </a:stretch>
        </p:blipFill>
        <p:spPr>
          <a:xfrm>
            <a:off x="5339655" y="3723690"/>
            <a:ext cx="562031" cy="562031"/>
          </a:xfrm>
          <a:prstGeom prst="rect">
            <a:avLst/>
          </a:prstGeom>
        </p:spPr>
      </p:pic>
      <p:pic>
        <p:nvPicPr>
          <p:cNvPr id="35" name="Picture 34">
            <a:extLst>
              <a:ext uri="{FF2B5EF4-FFF2-40B4-BE49-F238E27FC236}">
                <a16:creationId xmlns:a16="http://schemas.microsoft.com/office/drawing/2014/main" xmlns="" id="{93270C61-640D-2BA9-F733-6590B4216507}"/>
              </a:ext>
            </a:extLst>
          </p:cNvPr>
          <p:cNvPicPr>
            <a:picLocks noChangeAspect="1"/>
          </p:cNvPicPr>
          <p:nvPr/>
        </p:nvPicPr>
        <p:blipFill>
          <a:blip r:embed="rId10"/>
          <a:stretch>
            <a:fillRect/>
          </a:stretch>
        </p:blipFill>
        <p:spPr>
          <a:xfrm>
            <a:off x="5327411" y="2950314"/>
            <a:ext cx="538653" cy="538653"/>
          </a:xfrm>
          <a:prstGeom prst="rect">
            <a:avLst/>
          </a:prstGeom>
        </p:spPr>
      </p:pic>
      <p:pic>
        <p:nvPicPr>
          <p:cNvPr id="36" name="Picture 35">
            <a:extLst>
              <a:ext uri="{FF2B5EF4-FFF2-40B4-BE49-F238E27FC236}">
                <a16:creationId xmlns:a16="http://schemas.microsoft.com/office/drawing/2014/main" xmlns="" id="{E94B17BD-596F-69EF-B6E6-2401E0198D5A}"/>
              </a:ext>
            </a:extLst>
          </p:cNvPr>
          <p:cNvPicPr>
            <a:picLocks noChangeAspect="1"/>
          </p:cNvPicPr>
          <p:nvPr/>
        </p:nvPicPr>
        <p:blipFill>
          <a:blip r:embed="rId11"/>
          <a:stretch>
            <a:fillRect/>
          </a:stretch>
        </p:blipFill>
        <p:spPr>
          <a:xfrm>
            <a:off x="5306263" y="2152598"/>
            <a:ext cx="559800" cy="559800"/>
          </a:xfrm>
          <a:prstGeom prst="rect">
            <a:avLst/>
          </a:prstGeom>
        </p:spPr>
      </p:pic>
    </p:spTree>
    <p:extLst>
      <p:ext uri="{BB962C8B-B14F-4D97-AF65-F5344CB8AC3E}">
        <p14:creationId xmlns:p14="http://schemas.microsoft.com/office/powerpoint/2010/main" xmlns="" val="1255553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149A0-1495-5DEC-B8A7-BB0767AFC08D}"/>
              </a:ext>
            </a:extLst>
          </p:cNvPr>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COLUMN DESCRIPTION</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7AB88F4-F2A0-D1A4-5C32-E5AD64028BD8}"/>
              </a:ext>
            </a:extLst>
          </p:cNvPr>
          <p:cNvSpPr>
            <a:spLocks noGrp="1"/>
          </p:cNvSpPr>
          <p:nvPr>
            <p:ph idx="1"/>
          </p:nvPr>
        </p:nvSpPr>
        <p:spPr/>
        <p:txBody>
          <a:bodyPr>
            <a:normAutofit/>
          </a:bodyPr>
          <a:lstStyle/>
          <a:p>
            <a:pPr algn="l" fontAlgn="base">
              <a:buFont typeface="Arial" panose="020B0604020202020204" pitchFamily="34" charset="0"/>
              <a:buChar char="•"/>
            </a:pPr>
            <a:r>
              <a:rPr lang="en-US" sz="1900" b="0" i="0" dirty="0" err="1">
                <a:solidFill>
                  <a:srgbClr val="3F3F46"/>
                </a:solidFill>
                <a:effectLst/>
                <a:latin typeface="Times New Roman" pitchFamily="18" charset="0"/>
                <a:cs typeface="Times New Roman" pitchFamily="18" charset="0"/>
              </a:rPr>
              <a:t>satisfaction_level</a:t>
            </a:r>
            <a:r>
              <a:rPr lang="en-US" sz="1900" b="0" i="0" dirty="0">
                <a:solidFill>
                  <a:srgbClr val="3F3F46"/>
                </a:solidFill>
                <a:effectLst/>
                <a:latin typeface="Times New Roman" pitchFamily="18" charset="0"/>
                <a:cs typeface="Times New Roman" pitchFamily="18" charset="0"/>
              </a:rPr>
              <a:t>: It is the employee satisfaction point, which ranges from 0–1.</a:t>
            </a:r>
          </a:p>
          <a:p>
            <a:pPr algn="l" fontAlgn="base">
              <a:buFont typeface="Arial" panose="020B0604020202020204" pitchFamily="34" charset="0"/>
              <a:buChar char="•"/>
            </a:pPr>
            <a:r>
              <a:rPr lang="en-US" sz="1900" b="0" i="0" dirty="0" err="1">
                <a:solidFill>
                  <a:srgbClr val="3F3F46"/>
                </a:solidFill>
                <a:effectLst/>
                <a:latin typeface="Times New Roman" pitchFamily="18" charset="0"/>
                <a:cs typeface="Times New Roman" pitchFamily="18" charset="0"/>
              </a:rPr>
              <a:t>last_evaluation</a:t>
            </a:r>
            <a:r>
              <a:rPr lang="en-US" sz="1900" b="0" i="0" dirty="0">
                <a:solidFill>
                  <a:srgbClr val="3F3F46"/>
                </a:solidFill>
                <a:effectLst/>
                <a:latin typeface="Times New Roman" pitchFamily="18" charset="0"/>
                <a:cs typeface="Times New Roman" pitchFamily="18" charset="0"/>
              </a:rPr>
              <a:t>: It is evaluated performance by the employer, which also ranges from 0–1.</a:t>
            </a:r>
          </a:p>
          <a:p>
            <a:pPr algn="l" fontAlgn="base">
              <a:buFont typeface="Arial" panose="020B0604020202020204" pitchFamily="34" charset="0"/>
              <a:buChar char="•"/>
            </a:pPr>
            <a:r>
              <a:rPr lang="en-US" sz="1900" b="0" i="0" dirty="0" err="1">
                <a:solidFill>
                  <a:srgbClr val="3F3F46"/>
                </a:solidFill>
                <a:effectLst/>
                <a:latin typeface="Times New Roman" pitchFamily="18" charset="0"/>
                <a:cs typeface="Times New Roman" pitchFamily="18" charset="0"/>
              </a:rPr>
              <a:t>number_projects</a:t>
            </a:r>
            <a:r>
              <a:rPr lang="en-US" sz="1900" b="0" i="0" dirty="0">
                <a:solidFill>
                  <a:srgbClr val="3F3F46"/>
                </a:solidFill>
                <a:effectLst/>
                <a:latin typeface="Times New Roman" pitchFamily="18" charset="0"/>
                <a:cs typeface="Times New Roman" pitchFamily="18" charset="0"/>
              </a:rPr>
              <a:t>: How many numbers of projects are assigned to an employee?</a:t>
            </a:r>
          </a:p>
          <a:p>
            <a:pPr algn="l" fontAlgn="base">
              <a:buFont typeface="Arial" panose="020B0604020202020204" pitchFamily="34" charset="0"/>
              <a:buChar char="•"/>
            </a:pPr>
            <a:r>
              <a:rPr lang="en-US" sz="1900" b="0" i="0" dirty="0" err="1">
                <a:solidFill>
                  <a:srgbClr val="3F3F46"/>
                </a:solidFill>
                <a:effectLst/>
                <a:latin typeface="Times New Roman" pitchFamily="18" charset="0"/>
                <a:cs typeface="Times New Roman" pitchFamily="18" charset="0"/>
              </a:rPr>
              <a:t>average_monthly_hours</a:t>
            </a:r>
            <a:r>
              <a:rPr lang="en-US" sz="1900" b="0" i="0" dirty="0">
                <a:solidFill>
                  <a:srgbClr val="3F3F46"/>
                </a:solidFill>
                <a:effectLst/>
                <a:latin typeface="Times New Roman" pitchFamily="18" charset="0"/>
                <a:cs typeface="Times New Roman" pitchFamily="18" charset="0"/>
              </a:rPr>
              <a:t>: How many average numbers of hours are worked by an employee in a month?</a:t>
            </a:r>
          </a:p>
          <a:p>
            <a:pPr algn="l" fontAlgn="base">
              <a:buFont typeface="Arial" panose="020B0604020202020204" pitchFamily="34" charset="0"/>
              <a:buChar char="•"/>
            </a:pPr>
            <a:r>
              <a:rPr lang="en-US" sz="1900" b="0" i="0" dirty="0" err="1">
                <a:solidFill>
                  <a:srgbClr val="3F3F46"/>
                </a:solidFill>
                <a:effectLst/>
                <a:latin typeface="Times New Roman" pitchFamily="18" charset="0"/>
                <a:cs typeface="Times New Roman" pitchFamily="18" charset="0"/>
              </a:rPr>
              <a:t>time_spent_company</a:t>
            </a:r>
            <a:r>
              <a:rPr lang="en-US" sz="1900" b="0" i="0" dirty="0">
                <a:solidFill>
                  <a:srgbClr val="3F3F46"/>
                </a:solidFill>
                <a:effectLst/>
                <a:latin typeface="Times New Roman" pitchFamily="18" charset="0"/>
                <a:cs typeface="Times New Roman" pitchFamily="18" charset="0"/>
              </a:rPr>
              <a:t>: </a:t>
            </a:r>
            <a:r>
              <a:rPr lang="en-US" sz="1900" b="0" i="0" dirty="0" err="1">
                <a:solidFill>
                  <a:srgbClr val="3F3F46"/>
                </a:solidFill>
                <a:effectLst/>
                <a:latin typeface="Times New Roman" pitchFamily="18" charset="0"/>
                <a:cs typeface="Times New Roman" pitchFamily="18" charset="0"/>
              </a:rPr>
              <a:t>time_spent_company</a:t>
            </a:r>
            <a:r>
              <a:rPr lang="en-US" sz="1900" b="0" i="0" dirty="0">
                <a:solidFill>
                  <a:srgbClr val="3F3F46"/>
                </a:solidFill>
                <a:effectLst/>
                <a:latin typeface="Times New Roman" pitchFamily="18" charset="0"/>
                <a:cs typeface="Times New Roman" pitchFamily="18" charset="0"/>
              </a:rPr>
              <a:t> means employee experience. The number of years spent by an employee in the company.</a:t>
            </a:r>
          </a:p>
          <a:p>
            <a:pPr algn="l" fontAlgn="base">
              <a:buFont typeface="Arial" panose="020B0604020202020204" pitchFamily="34" charset="0"/>
              <a:buChar char="•"/>
            </a:pPr>
            <a:r>
              <a:rPr lang="en-US" sz="1900" b="0" i="0" dirty="0" err="1">
                <a:solidFill>
                  <a:srgbClr val="3F3F46"/>
                </a:solidFill>
                <a:effectLst/>
                <a:latin typeface="Times New Roman" pitchFamily="18" charset="0"/>
                <a:cs typeface="Times New Roman" pitchFamily="18" charset="0"/>
              </a:rPr>
              <a:t>work_accident</a:t>
            </a:r>
            <a:r>
              <a:rPr lang="en-US" sz="1900" b="0" i="0" dirty="0">
                <a:solidFill>
                  <a:srgbClr val="3F3F46"/>
                </a:solidFill>
                <a:effectLst/>
                <a:latin typeface="Times New Roman" pitchFamily="18" charset="0"/>
                <a:cs typeface="Times New Roman" pitchFamily="18" charset="0"/>
              </a:rPr>
              <a:t>: Whether an employee has had a work accident or not.</a:t>
            </a:r>
          </a:p>
          <a:p>
            <a:pPr algn="l" fontAlgn="base">
              <a:buFont typeface="Arial" panose="020B0604020202020204" pitchFamily="34" charset="0"/>
              <a:buChar char="•"/>
            </a:pPr>
            <a:r>
              <a:rPr lang="en-US" sz="1900" b="0" i="0" dirty="0">
                <a:solidFill>
                  <a:srgbClr val="3F3F46"/>
                </a:solidFill>
                <a:effectLst/>
                <a:latin typeface="Times New Roman" pitchFamily="18" charset="0"/>
                <a:cs typeface="Times New Roman" pitchFamily="18" charset="0"/>
              </a:rPr>
              <a:t>promotion_last_5years: Whether an employee has had a promotion in the last 5 years or not.</a:t>
            </a:r>
          </a:p>
          <a:p>
            <a:pPr algn="l" fontAlgn="base">
              <a:buFont typeface="Arial" panose="020B0604020202020204" pitchFamily="34" charset="0"/>
              <a:buChar char="•"/>
            </a:pPr>
            <a:r>
              <a:rPr lang="en-US" sz="1900" b="0" i="0" dirty="0">
                <a:solidFill>
                  <a:srgbClr val="3F3F46"/>
                </a:solidFill>
                <a:effectLst/>
                <a:latin typeface="Times New Roman" pitchFamily="18" charset="0"/>
                <a:cs typeface="Times New Roman" pitchFamily="18" charset="0"/>
              </a:rPr>
              <a:t>sales: Employee’s working department/division.</a:t>
            </a:r>
          </a:p>
          <a:p>
            <a:pPr algn="l" fontAlgn="base">
              <a:buFont typeface="Arial" panose="020B0604020202020204" pitchFamily="34" charset="0"/>
              <a:buChar char="•"/>
            </a:pPr>
            <a:r>
              <a:rPr lang="en-US" sz="1900" b="0" i="0" dirty="0">
                <a:solidFill>
                  <a:srgbClr val="3F3F46"/>
                </a:solidFill>
                <a:effectLst/>
                <a:latin typeface="Times New Roman" pitchFamily="18" charset="0"/>
                <a:cs typeface="Times New Roman" pitchFamily="18" charset="0"/>
              </a:rPr>
              <a:t>Salary: Salary level of the employee such as low, medium, and high.</a:t>
            </a:r>
          </a:p>
          <a:p>
            <a:pPr algn="l" fontAlgn="base">
              <a:buFont typeface="Arial" panose="020B0604020202020204" pitchFamily="34" charset="0"/>
              <a:buChar char="•"/>
            </a:pPr>
            <a:r>
              <a:rPr lang="en-US" sz="1900" b="0" i="0" dirty="0">
                <a:solidFill>
                  <a:srgbClr val="3F3F46"/>
                </a:solidFill>
                <a:effectLst/>
                <a:latin typeface="Times New Roman" pitchFamily="18" charset="0"/>
                <a:cs typeface="Times New Roman" pitchFamily="18" charset="0"/>
              </a:rPr>
              <a:t>left: Whether the employee has left the company or not.</a:t>
            </a:r>
          </a:p>
          <a:p>
            <a:pPr>
              <a:buNone/>
            </a:pPr>
            <a:endParaRPr lang="en-IN" dirty="0"/>
          </a:p>
        </p:txBody>
      </p:sp>
    </p:spTree>
    <p:extLst>
      <p:ext uri="{BB962C8B-B14F-4D97-AF65-F5344CB8AC3E}">
        <p14:creationId xmlns:p14="http://schemas.microsoft.com/office/powerpoint/2010/main" xmlns="" val="2593026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2BDD5-8F81-6CA9-1CED-6C3DE469E979}"/>
              </a:ext>
            </a:extLst>
          </p:cNvPr>
          <p:cNvSpPr>
            <a:spLocks noGrp="1"/>
          </p:cNvSpPr>
          <p:nvPr>
            <p:ph type="title"/>
          </p:nvPr>
        </p:nvSpPr>
        <p:spPr/>
        <p:txBody>
          <a:bodyPr/>
          <a:lstStyle/>
          <a:p>
            <a:r>
              <a:rPr lang="en-IN" b="1" dirty="0" smtClean="0">
                <a:latin typeface="Times New Roman" pitchFamily="18" charset="0"/>
                <a:cs typeface="Times New Roman" pitchFamily="18" charset="0"/>
              </a:rPr>
              <a:t>FIVE POINT SUMMARY</a:t>
            </a:r>
            <a:endParaRPr lang="en-IN" b="1"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id="{3884D5A0-67DB-6208-9977-B75019B15151}"/>
              </a:ext>
            </a:extLst>
          </p:cNvPr>
          <p:cNvPicPr>
            <a:picLocks noGrp="1" noChangeAspect="1"/>
          </p:cNvPicPr>
          <p:nvPr>
            <p:ph idx="1"/>
          </p:nvPr>
        </p:nvPicPr>
        <p:blipFill>
          <a:blip r:embed="rId2"/>
          <a:stretch>
            <a:fillRect/>
          </a:stretch>
        </p:blipFill>
        <p:spPr>
          <a:xfrm>
            <a:off x="897147" y="1561381"/>
            <a:ext cx="10265434" cy="3433468"/>
          </a:xfrm>
        </p:spPr>
      </p:pic>
    </p:spTree>
    <p:extLst>
      <p:ext uri="{BB962C8B-B14F-4D97-AF65-F5344CB8AC3E}">
        <p14:creationId xmlns:p14="http://schemas.microsoft.com/office/powerpoint/2010/main" xmlns="" val="526889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latin typeface="Times New Roman" pitchFamily="18" charset="0"/>
                <a:cs typeface="Times New Roman" pitchFamily="18" charset="0"/>
              </a:rPr>
              <a:t>UNIVARIATE ANALYSIS OF NUMERICAL COLUMN</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595223" y="1207698"/>
            <a:ext cx="10987177" cy="4918468"/>
          </a:xfrm>
        </p:spPr>
        <p:txBody>
          <a:bodyPr>
            <a:normAutofit fontScale="92500" lnSpcReduction="10000"/>
          </a:bodyPr>
          <a:lstStyle/>
          <a:p>
            <a:pPr algn="l">
              <a:lnSpc>
                <a:spcPct val="110000"/>
              </a:lnSpc>
            </a:pPr>
            <a:r>
              <a:rPr lang="en-US" sz="1700" b="1" i="0" dirty="0" err="1">
                <a:solidFill>
                  <a:srgbClr val="000000"/>
                </a:solidFill>
                <a:effectLst/>
                <a:latin typeface="Times New Roman" pitchFamily="18" charset="0"/>
                <a:cs typeface="Times New Roman" pitchFamily="18" charset="0"/>
              </a:rPr>
              <a:t>Satisfacation</a:t>
            </a:r>
            <a:r>
              <a:rPr lang="en-US" sz="1700" b="1" i="0" dirty="0">
                <a:solidFill>
                  <a:srgbClr val="000000"/>
                </a:solidFill>
                <a:effectLst/>
                <a:latin typeface="Times New Roman" pitchFamily="18" charset="0"/>
                <a:cs typeface="Times New Roman" pitchFamily="18" charset="0"/>
              </a:rPr>
              <a:t> level:</a:t>
            </a:r>
          </a:p>
          <a:p>
            <a:pPr algn="l">
              <a:lnSpc>
                <a:spcPct val="110000"/>
              </a:lnSpc>
              <a:buNone/>
            </a:pPr>
            <a:r>
              <a:rPr lang="en-US" sz="1700" b="0" i="0" dirty="0" smtClean="0">
                <a:solidFill>
                  <a:srgbClr val="000000"/>
                </a:solidFill>
                <a:effectLst/>
                <a:latin typeface="Times New Roman" pitchFamily="18" charset="0"/>
                <a:cs typeface="Times New Roman" pitchFamily="18" charset="0"/>
              </a:rPr>
              <a:t>	In </a:t>
            </a:r>
            <a:r>
              <a:rPr lang="en-US" sz="1700" b="0" i="0" dirty="0">
                <a:solidFill>
                  <a:srgbClr val="000000"/>
                </a:solidFill>
                <a:effectLst/>
                <a:latin typeface="Times New Roman" pitchFamily="18" charset="0"/>
                <a:cs typeface="Times New Roman" pitchFamily="18" charset="0"/>
              </a:rPr>
              <a:t>the satisfaction level, no outliers are observed in the provided dataset. The range is evident, spanning from </a:t>
            </a:r>
            <a:endParaRPr lang="en-US" sz="1700" b="0" i="0" dirty="0" smtClean="0">
              <a:solidFill>
                <a:srgbClr val="000000"/>
              </a:solidFill>
              <a:effectLst/>
              <a:latin typeface="Times New Roman" pitchFamily="18" charset="0"/>
              <a:cs typeface="Times New Roman" pitchFamily="18" charset="0"/>
            </a:endParaRPr>
          </a:p>
          <a:p>
            <a:pPr>
              <a:lnSpc>
                <a:spcPct val="110000"/>
              </a:lnSpc>
              <a:buNone/>
            </a:pPr>
            <a:r>
              <a:rPr lang="en-US" sz="1700" dirty="0">
                <a:solidFill>
                  <a:srgbClr val="000000"/>
                </a:solidFill>
                <a:latin typeface="Times New Roman" pitchFamily="18" charset="0"/>
                <a:cs typeface="Times New Roman" pitchFamily="18" charset="0"/>
              </a:rPr>
              <a:t>	</a:t>
            </a:r>
            <a:r>
              <a:rPr lang="en-US" sz="1700" b="0" i="0" dirty="0" smtClean="0">
                <a:solidFill>
                  <a:srgbClr val="000000"/>
                </a:solidFill>
                <a:effectLst/>
                <a:latin typeface="Times New Roman" pitchFamily="18" charset="0"/>
                <a:cs typeface="Times New Roman" pitchFamily="18" charset="0"/>
              </a:rPr>
              <a:t>0 </a:t>
            </a:r>
            <a:r>
              <a:rPr lang="en-US" sz="1700" b="0" i="0" dirty="0">
                <a:solidFill>
                  <a:srgbClr val="000000"/>
                </a:solidFill>
                <a:effectLst/>
                <a:latin typeface="Times New Roman" pitchFamily="18" charset="0"/>
                <a:cs typeface="Times New Roman" pitchFamily="18" charset="0"/>
              </a:rPr>
              <a:t>to 1, indicating a left-skewed distribution. To achieve a more normal distribution, we plan to apply the Box-Cox transformation technique</a:t>
            </a:r>
            <a:r>
              <a:rPr lang="en-US" sz="1700" b="0" i="0" dirty="0" smtClean="0">
                <a:solidFill>
                  <a:srgbClr val="000000"/>
                </a:solidFill>
                <a:effectLst/>
                <a:latin typeface="Times New Roman" pitchFamily="18" charset="0"/>
                <a:cs typeface="Times New Roman" pitchFamily="18" charset="0"/>
              </a:rPr>
              <a:t>.</a:t>
            </a:r>
            <a:endParaRPr lang="en-US" sz="1700" b="0" i="0" dirty="0">
              <a:solidFill>
                <a:srgbClr val="000000"/>
              </a:solidFill>
              <a:effectLst/>
              <a:latin typeface="Times New Roman" pitchFamily="18" charset="0"/>
              <a:cs typeface="Times New Roman" pitchFamily="18" charset="0"/>
            </a:endParaRPr>
          </a:p>
          <a:p>
            <a:pPr algn="l">
              <a:lnSpc>
                <a:spcPct val="110000"/>
              </a:lnSpc>
            </a:pPr>
            <a:r>
              <a:rPr lang="en-US" sz="1700" b="1" i="0" dirty="0" err="1">
                <a:solidFill>
                  <a:srgbClr val="000000"/>
                </a:solidFill>
                <a:effectLst/>
                <a:latin typeface="Times New Roman" pitchFamily="18" charset="0"/>
                <a:cs typeface="Times New Roman" pitchFamily="18" charset="0"/>
              </a:rPr>
              <a:t>last_evaluation</a:t>
            </a:r>
            <a:r>
              <a:rPr lang="en-US" sz="1700" b="1" i="0" dirty="0">
                <a:solidFill>
                  <a:srgbClr val="000000"/>
                </a:solidFill>
                <a:effectLst/>
                <a:latin typeface="Times New Roman" pitchFamily="18" charset="0"/>
                <a:cs typeface="Times New Roman" pitchFamily="18" charset="0"/>
              </a:rPr>
              <a:t> </a:t>
            </a:r>
            <a:r>
              <a:rPr lang="en-US" sz="1700" b="1" i="0" dirty="0" smtClean="0">
                <a:solidFill>
                  <a:srgbClr val="000000"/>
                </a:solidFill>
                <a:effectLst/>
                <a:latin typeface="Times New Roman" pitchFamily="18" charset="0"/>
                <a:cs typeface="Times New Roman" pitchFamily="18" charset="0"/>
              </a:rPr>
              <a:t>:</a:t>
            </a:r>
          </a:p>
          <a:p>
            <a:pPr algn="l">
              <a:lnSpc>
                <a:spcPct val="110000"/>
              </a:lnSpc>
              <a:buNone/>
            </a:pPr>
            <a:r>
              <a:rPr lang="en-US" sz="1700" dirty="0">
                <a:solidFill>
                  <a:srgbClr val="000000"/>
                </a:solidFill>
                <a:latin typeface="Times New Roman" pitchFamily="18" charset="0"/>
                <a:cs typeface="Times New Roman" pitchFamily="18" charset="0"/>
              </a:rPr>
              <a:t>	</a:t>
            </a:r>
            <a:r>
              <a:rPr lang="en-US" sz="1700" b="0" i="0" dirty="0" smtClean="0">
                <a:solidFill>
                  <a:srgbClr val="000000"/>
                </a:solidFill>
                <a:effectLst/>
                <a:latin typeface="Times New Roman" pitchFamily="18" charset="0"/>
                <a:cs typeface="Times New Roman" pitchFamily="18" charset="0"/>
              </a:rPr>
              <a:t>There </a:t>
            </a:r>
            <a:r>
              <a:rPr lang="en-US" sz="1700" b="0" i="0" dirty="0">
                <a:solidFill>
                  <a:srgbClr val="000000"/>
                </a:solidFill>
                <a:effectLst/>
                <a:latin typeface="Times New Roman" pitchFamily="18" charset="0"/>
                <a:cs typeface="Times New Roman" pitchFamily="18" charset="0"/>
              </a:rPr>
              <a:t>are no outliers in the </a:t>
            </a:r>
            <a:r>
              <a:rPr lang="en-US" sz="1700" b="0" i="0" dirty="0" err="1">
                <a:solidFill>
                  <a:srgbClr val="000000"/>
                </a:solidFill>
                <a:effectLst/>
                <a:latin typeface="Times New Roman" pitchFamily="18" charset="0"/>
                <a:cs typeface="Times New Roman" pitchFamily="18" charset="0"/>
              </a:rPr>
              <a:t>last_evaluation</a:t>
            </a:r>
            <a:r>
              <a:rPr lang="en-US" sz="1700" b="0" i="0" dirty="0">
                <a:solidFill>
                  <a:srgbClr val="000000"/>
                </a:solidFill>
                <a:effectLst/>
                <a:latin typeface="Times New Roman" pitchFamily="18" charset="0"/>
                <a:cs typeface="Times New Roman" pitchFamily="18" charset="0"/>
              </a:rPr>
              <a:t> data. The values range from 0 to 1, reflecting a left-skewed distribution. To attain a more normal distribution, we intend to apply the Box-Cox transformation technique</a:t>
            </a:r>
            <a:r>
              <a:rPr lang="en-US" sz="1700" b="0" i="0" dirty="0" smtClean="0">
                <a:solidFill>
                  <a:srgbClr val="000000"/>
                </a:solidFill>
                <a:effectLst/>
                <a:latin typeface="Times New Roman" pitchFamily="18" charset="0"/>
                <a:cs typeface="Times New Roman" pitchFamily="18" charset="0"/>
              </a:rPr>
              <a:t>.</a:t>
            </a:r>
            <a:endParaRPr lang="en-US" sz="1700" b="0" i="0" dirty="0">
              <a:solidFill>
                <a:srgbClr val="000000"/>
              </a:solidFill>
              <a:effectLst/>
              <a:latin typeface="Times New Roman" pitchFamily="18" charset="0"/>
              <a:cs typeface="Times New Roman" pitchFamily="18" charset="0"/>
            </a:endParaRPr>
          </a:p>
          <a:p>
            <a:pPr algn="l">
              <a:lnSpc>
                <a:spcPct val="110000"/>
              </a:lnSpc>
            </a:pPr>
            <a:r>
              <a:rPr lang="en-US" sz="1700" b="1" i="0" dirty="0" err="1">
                <a:solidFill>
                  <a:srgbClr val="000000"/>
                </a:solidFill>
                <a:effectLst/>
                <a:latin typeface="Times New Roman" pitchFamily="18" charset="0"/>
                <a:cs typeface="Times New Roman" pitchFamily="18" charset="0"/>
              </a:rPr>
              <a:t>number_project</a:t>
            </a:r>
            <a:r>
              <a:rPr lang="en-US" sz="1700" b="1" i="0" dirty="0">
                <a:solidFill>
                  <a:srgbClr val="000000"/>
                </a:solidFill>
                <a:effectLst/>
                <a:latin typeface="Times New Roman" pitchFamily="18" charset="0"/>
                <a:cs typeface="Times New Roman" pitchFamily="18" charset="0"/>
              </a:rPr>
              <a:t>:</a:t>
            </a:r>
          </a:p>
          <a:p>
            <a:pPr algn="l">
              <a:lnSpc>
                <a:spcPct val="110000"/>
              </a:lnSpc>
              <a:buNone/>
            </a:pPr>
            <a:r>
              <a:rPr lang="en-US" sz="1700" b="0" i="0" dirty="0" smtClean="0">
                <a:solidFill>
                  <a:srgbClr val="000000"/>
                </a:solidFill>
                <a:effectLst/>
                <a:latin typeface="Times New Roman" pitchFamily="18" charset="0"/>
                <a:cs typeface="Times New Roman" pitchFamily="18" charset="0"/>
              </a:rPr>
              <a:t>	The </a:t>
            </a:r>
            <a:r>
              <a:rPr lang="en-US" sz="1700" b="0" i="0" dirty="0" err="1">
                <a:solidFill>
                  <a:srgbClr val="000000"/>
                </a:solidFill>
                <a:effectLst/>
                <a:latin typeface="Times New Roman" pitchFamily="18" charset="0"/>
                <a:cs typeface="Times New Roman" pitchFamily="18" charset="0"/>
              </a:rPr>
              <a:t>number_project</a:t>
            </a:r>
            <a:r>
              <a:rPr lang="en-US" sz="1700" b="0" i="0" dirty="0">
                <a:solidFill>
                  <a:srgbClr val="000000"/>
                </a:solidFill>
                <a:effectLst/>
                <a:latin typeface="Times New Roman" pitchFamily="18" charset="0"/>
                <a:cs typeface="Times New Roman" pitchFamily="18" charset="0"/>
              </a:rPr>
              <a:t> variable exhibits no outliers in the provided dataset, with values ranging from 2 to 7. This variable follows a normal distribution</a:t>
            </a:r>
            <a:r>
              <a:rPr lang="en-US" sz="1700" b="0" i="0" dirty="0" smtClean="0">
                <a:solidFill>
                  <a:srgbClr val="000000"/>
                </a:solidFill>
                <a:effectLst/>
                <a:latin typeface="Times New Roman" pitchFamily="18" charset="0"/>
                <a:cs typeface="Times New Roman" pitchFamily="18" charset="0"/>
              </a:rPr>
              <a:t>.</a:t>
            </a:r>
          </a:p>
          <a:p>
            <a:pPr>
              <a:lnSpc>
                <a:spcPct val="110000"/>
              </a:lnSpc>
            </a:pPr>
            <a:r>
              <a:rPr lang="en-US" sz="1700" b="1" dirty="0" err="1">
                <a:solidFill>
                  <a:srgbClr val="000000"/>
                </a:solidFill>
                <a:latin typeface="Times New Roman" pitchFamily="18" charset="0"/>
                <a:cs typeface="Times New Roman" pitchFamily="18" charset="0"/>
              </a:rPr>
              <a:t>average_montly_hours</a:t>
            </a:r>
            <a:r>
              <a:rPr lang="en-US" sz="1700" b="1" dirty="0">
                <a:solidFill>
                  <a:srgbClr val="000000"/>
                </a:solidFill>
                <a:latin typeface="Times New Roman" pitchFamily="18" charset="0"/>
                <a:cs typeface="Times New Roman" pitchFamily="18" charset="0"/>
              </a:rPr>
              <a:t>:</a:t>
            </a:r>
          </a:p>
          <a:p>
            <a:pPr>
              <a:lnSpc>
                <a:spcPct val="110000"/>
              </a:lnSpc>
              <a:buNone/>
            </a:pPr>
            <a:r>
              <a:rPr lang="en-US" sz="1700" dirty="0" smtClean="0">
                <a:solidFill>
                  <a:srgbClr val="000000"/>
                </a:solidFill>
                <a:latin typeface="Times New Roman" pitchFamily="18" charset="0"/>
                <a:cs typeface="Times New Roman" pitchFamily="18" charset="0"/>
              </a:rPr>
              <a:t>	The </a:t>
            </a:r>
            <a:r>
              <a:rPr lang="en-US" sz="1700" dirty="0">
                <a:solidFill>
                  <a:srgbClr val="000000"/>
                </a:solidFill>
                <a:latin typeface="Times New Roman" pitchFamily="18" charset="0"/>
                <a:cs typeface="Times New Roman" pitchFamily="18" charset="0"/>
              </a:rPr>
              <a:t>variable falls within the range of 100 to 300 and does not display a normal distribution. To address this, we plan to apply the Box-Cox transformation technique for normalization.</a:t>
            </a:r>
          </a:p>
          <a:p>
            <a:pPr>
              <a:lnSpc>
                <a:spcPct val="110000"/>
              </a:lnSpc>
            </a:pPr>
            <a:r>
              <a:rPr lang="en-US" sz="1700" b="1" dirty="0" err="1" smtClean="0">
                <a:solidFill>
                  <a:srgbClr val="000000"/>
                </a:solidFill>
                <a:latin typeface="Times New Roman" pitchFamily="18" charset="0"/>
                <a:cs typeface="Times New Roman" pitchFamily="18" charset="0"/>
              </a:rPr>
              <a:t>time_spend_company</a:t>
            </a:r>
            <a:r>
              <a:rPr lang="en-US" sz="1700" b="1" dirty="0" smtClean="0">
                <a:solidFill>
                  <a:srgbClr val="000000"/>
                </a:solidFill>
                <a:latin typeface="Times New Roman" pitchFamily="18" charset="0"/>
                <a:cs typeface="Times New Roman" pitchFamily="18" charset="0"/>
              </a:rPr>
              <a:t>:</a:t>
            </a:r>
          </a:p>
          <a:p>
            <a:pPr>
              <a:lnSpc>
                <a:spcPct val="110000"/>
              </a:lnSpc>
              <a:buNone/>
            </a:pPr>
            <a:r>
              <a:rPr lang="en-US" sz="1700" dirty="0">
                <a:solidFill>
                  <a:srgbClr val="000000"/>
                </a:solidFill>
                <a:latin typeface="Times New Roman" pitchFamily="18" charset="0"/>
                <a:cs typeface="Times New Roman" pitchFamily="18" charset="0"/>
              </a:rPr>
              <a:t>	</a:t>
            </a:r>
            <a:r>
              <a:rPr lang="en-US" sz="1700" dirty="0" smtClean="0">
                <a:solidFill>
                  <a:srgbClr val="000000"/>
                </a:solidFill>
                <a:latin typeface="Times New Roman" pitchFamily="18" charset="0"/>
                <a:cs typeface="Times New Roman" pitchFamily="18" charset="0"/>
              </a:rPr>
              <a:t>The </a:t>
            </a:r>
            <a:r>
              <a:rPr lang="en-US" sz="1700" dirty="0">
                <a:solidFill>
                  <a:srgbClr val="000000"/>
                </a:solidFill>
                <a:latin typeface="Times New Roman" pitchFamily="18" charset="0"/>
                <a:cs typeface="Times New Roman" pitchFamily="18" charset="0"/>
              </a:rPr>
              <a:t>"</a:t>
            </a:r>
            <a:r>
              <a:rPr lang="en-US" sz="1700" dirty="0" err="1">
                <a:solidFill>
                  <a:srgbClr val="000000"/>
                </a:solidFill>
                <a:latin typeface="Times New Roman" pitchFamily="18" charset="0"/>
                <a:cs typeface="Times New Roman" pitchFamily="18" charset="0"/>
              </a:rPr>
              <a:t>Time_spend_company</a:t>
            </a:r>
            <a:r>
              <a:rPr lang="en-US" sz="1700" dirty="0">
                <a:solidFill>
                  <a:srgbClr val="000000"/>
                </a:solidFill>
                <a:latin typeface="Times New Roman" pitchFamily="18" charset="0"/>
                <a:cs typeface="Times New Roman" pitchFamily="18" charset="0"/>
              </a:rPr>
              <a:t>" variable demonstrates a distribution spanning from 2 to 10, displaying a normal distribution. To address potential outliers, we plan to utilize the IQR (</a:t>
            </a:r>
            <a:r>
              <a:rPr lang="en-US" sz="1700" dirty="0" err="1">
                <a:solidFill>
                  <a:srgbClr val="000000"/>
                </a:solidFill>
                <a:latin typeface="Times New Roman" pitchFamily="18" charset="0"/>
                <a:cs typeface="Times New Roman" pitchFamily="18" charset="0"/>
              </a:rPr>
              <a:t>Interquartile</a:t>
            </a:r>
            <a:r>
              <a:rPr lang="en-US" sz="1700" dirty="0">
                <a:solidFill>
                  <a:srgbClr val="000000"/>
                </a:solidFill>
                <a:latin typeface="Times New Roman" pitchFamily="18" charset="0"/>
                <a:cs typeface="Times New Roman" pitchFamily="18" charset="0"/>
              </a:rPr>
              <a:t> Range) method. Additionally, a Box-Cox transformation has been implemented to further reduce outliers.</a:t>
            </a:r>
          </a:p>
          <a:p>
            <a:pPr algn="l">
              <a:buNone/>
            </a:pPr>
            <a:endParaRPr lang="en-US" sz="1600" b="0" i="0" dirty="0">
              <a:solidFill>
                <a:srgbClr val="000000"/>
              </a:solidFill>
              <a:effectLst/>
              <a:latin typeface="Times New Roman" pitchFamily="18" charset="0"/>
              <a:cs typeface="Times New Roman" pitchFamily="18" charset="0"/>
            </a:endParaRPr>
          </a:p>
          <a:p>
            <a:pPr algn="l"/>
            <a:endParaRPr lang="en-US" sz="1600" b="0" i="0" dirty="0">
              <a:solidFill>
                <a:srgbClr val="000000"/>
              </a:solidFill>
              <a:effectLst/>
            </a:endParaRPr>
          </a:p>
          <a:p>
            <a:endParaRPr lang="en-IN"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09600" y="274638"/>
            <a:ext cx="10972800" cy="812290"/>
          </a:xfrm>
        </p:spPr>
        <p:txBody>
          <a:bodyPr>
            <a:normAutofit/>
          </a:bodyPr>
          <a:lstStyle/>
          <a:p>
            <a:r>
              <a:rPr lang="en-IN" sz="3200" b="1" dirty="0" smtClean="0">
                <a:latin typeface="Times New Roman" pitchFamily="18" charset="0"/>
                <a:cs typeface="Times New Roman" pitchFamily="18" charset="0"/>
              </a:rPr>
              <a:t>UNIVARIATE ANALYSIS OF NUMERICAL COLUMN</a:t>
            </a:r>
            <a:endParaRPr lang="en-IN" sz="32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795422" y="1902125"/>
            <a:ext cx="10635661" cy="4525963"/>
          </a:xfrm>
          <a:prstGeom prst="rect">
            <a:avLst/>
          </a:prstGeom>
        </p:spPr>
      </p:pic>
      <p:sp>
        <p:nvSpPr>
          <p:cNvPr id="5" name="TextBox 4"/>
          <p:cNvSpPr txBox="1"/>
          <p:nvPr/>
        </p:nvSpPr>
        <p:spPr>
          <a:xfrm>
            <a:off x="1414731" y="1354349"/>
            <a:ext cx="6392175" cy="646331"/>
          </a:xfrm>
          <a:prstGeom prst="rect">
            <a:avLst/>
          </a:prstGeom>
          <a:noFill/>
        </p:spPr>
        <p:txBody>
          <a:bodyPr wrap="square" rtlCol="0">
            <a:spAutoFit/>
          </a:bodyPr>
          <a:lstStyle/>
          <a:p>
            <a:r>
              <a:rPr lang="en-US" dirty="0" smtClean="0">
                <a:solidFill>
                  <a:srgbClr val="000000"/>
                </a:solidFill>
                <a:latin typeface="Times New Roman" pitchFamily="18" charset="0"/>
                <a:cs typeface="Times New Roman" pitchFamily="18" charset="0"/>
              </a:rPr>
              <a:t>The sample output is shown as the below slide.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2405</TotalTime>
  <Words>1479</Words>
  <Application>Microsoft Office PowerPoint</Application>
  <PresentationFormat>Custom</PresentationFormat>
  <Paragraphs>165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CONTENTS</vt:lpstr>
      <vt:lpstr> BUSINESS PROBLEM </vt:lpstr>
      <vt:lpstr>INTRODUCTION</vt:lpstr>
      <vt:lpstr>   </vt:lpstr>
      <vt:lpstr>COLUMN DESCRIPTION</vt:lpstr>
      <vt:lpstr>FIVE POINT SUMMARY</vt:lpstr>
      <vt:lpstr>UNIVARIATE ANALYSIS OF NUMERICAL COLUMN</vt:lpstr>
      <vt:lpstr>UNIVARIATE ANALYSIS OF NUMERICAL COLUMN</vt:lpstr>
      <vt:lpstr>FEATURES OF UNIVARIANT ANALYSIS</vt:lpstr>
      <vt:lpstr>BIVARIANT ANALYSIS(CORRELATION MATRIX)</vt:lpstr>
      <vt:lpstr>Last Evaluation and Average Monthly Hours: There is a very weak positive correlation (0.34) between last evaluation and average monthly hours. This suggests that employees with higher evaluations might tend to work slightly more hours.  Last Evaluation and Time Spent in the Company: There is a very weak positive correlation (0.13) between last evaluation and time spent in the company. Again, the correlation is weak, indicating that higher evaluations are only slightly associated with longer tenure.  Average Monthly Hours and Time Spent in the Company: There is a very weak negative correlation (-0.02) between average monthly hours and time spent in the company. This suggests that, on average, employees who spend more time in the company might not necessarily work more hours. </vt:lpstr>
      <vt:lpstr>PAIR PLOT</vt:lpstr>
      <vt:lpstr> DATA PREPROCESSING </vt:lpstr>
      <vt:lpstr> TRANSFORMATION TECHNIQUE FOR THE NUMERICAL COLUMN</vt:lpstr>
      <vt:lpstr>STATISTICAL TEST</vt:lpstr>
      <vt:lpstr> </vt:lpstr>
      <vt:lpstr>Slide 18</vt:lpstr>
      <vt:lpstr> MODEL CREATION </vt:lpstr>
      <vt:lpstr>RANDOM FOREST ALGORITHM</vt:lpstr>
      <vt:lpstr>Slide 21</vt:lpstr>
      <vt:lpstr>MODEL DEPLOYMENT</vt:lpstr>
      <vt:lpstr>CONCLUSION</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Vidhyadharan K</dc:creator>
  <cp:lastModifiedBy>kirthika</cp:lastModifiedBy>
  <cp:revision>16</cp:revision>
  <dcterms:created xsi:type="dcterms:W3CDTF">2024-03-01T16:39:28Z</dcterms:created>
  <dcterms:modified xsi:type="dcterms:W3CDTF">2024-05-09T17:24:26Z</dcterms:modified>
</cp:coreProperties>
</file>