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317" r:id="rId2"/>
    <p:sldId id="257" r:id="rId3"/>
    <p:sldId id="342" r:id="rId4"/>
    <p:sldId id="259" r:id="rId5"/>
    <p:sldId id="260" r:id="rId6"/>
    <p:sldId id="261" r:id="rId7"/>
    <p:sldId id="263" r:id="rId8"/>
    <p:sldId id="264" r:id="rId9"/>
    <p:sldId id="265" r:id="rId10"/>
    <p:sldId id="267" r:id="rId11"/>
    <p:sldId id="269" r:id="rId12"/>
    <p:sldId id="272" r:id="rId13"/>
    <p:sldId id="277" r:id="rId14"/>
    <p:sldId id="278" r:id="rId15"/>
    <p:sldId id="280" r:id="rId16"/>
    <p:sldId id="281" r:id="rId17"/>
    <p:sldId id="283" r:id="rId18"/>
    <p:sldId id="286" r:id="rId19"/>
    <p:sldId id="287" r:id="rId20"/>
    <p:sldId id="294" r:id="rId21"/>
    <p:sldId id="295" r:id="rId22"/>
    <p:sldId id="296" r:id="rId23"/>
    <p:sldId id="297" r:id="rId24"/>
    <p:sldId id="298" r:id="rId25"/>
    <p:sldId id="299" r:id="rId26"/>
    <p:sldId id="300" r:id="rId27"/>
    <p:sldId id="315" r:id="rId28"/>
    <p:sldId id="316" r:id="rId29"/>
    <p:sldId id="343" r:id="rId30"/>
    <p:sldId id="321" r:id="rId31"/>
    <p:sldId id="322" r:id="rId32"/>
    <p:sldId id="327" r:id="rId33"/>
    <p:sldId id="328" r:id="rId34"/>
    <p:sldId id="332" r:id="rId35"/>
    <p:sldId id="333" r:id="rId36"/>
    <p:sldId id="334" r:id="rId37"/>
    <p:sldId id="335" r:id="rId38"/>
    <p:sldId id="336" r:id="rId39"/>
    <p:sldId id="33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7" autoAdjust="0"/>
    <p:restoredTop sz="94660"/>
  </p:normalViewPr>
  <p:slideViewPr>
    <p:cSldViewPr>
      <p:cViewPr>
        <p:scale>
          <a:sx n="88" d="100"/>
          <a:sy n="88" d="100"/>
        </p:scale>
        <p:origin x="-1219"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AC969-4829-4BDD-ACA7-9A7096E100B5}" type="datetimeFigureOut">
              <a:rPr lang="en-US" smtClean="0"/>
              <a:pPr/>
              <a:t>5/9/2024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E4175-6F2E-48F6-B595-30F271E0690D}" type="slidenum">
              <a:rPr lang="en-US" smtClean="0"/>
              <a:pPr/>
              <a:t>‹#›</a:t>
            </a:fld>
            <a:endParaRPr lang="en-US"/>
          </a:p>
        </p:txBody>
      </p:sp>
    </p:spTree>
    <p:extLst>
      <p:ext uri="{BB962C8B-B14F-4D97-AF65-F5344CB8AC3E}">
        <p14:creationId xmlns:p14="http://schemas.microsoft.com/office/powerpoint/2010/main" xmlns="" val="2943626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2E4175-6F2E-48F6-B595-30F271E0690D}" type="slidenum">
              <a:rPr lang="en-US" smtClean="0"/>
              <a:pPr/>
              <a:t>12</a:t>
            </a:fld>
            <a:endParaRPr lang="en-US"/>
          </a:p>
        </p:txBody>
      </p:sp>
    </p:spTree>
    <p:extLst>
      <p:ext uri="{BB962C8B-B14F-4D97-AF65-F5344CB8AC3E}">
        <p14:creationId xmlns:p14="http://schemas.microsoft.com/office/powerpoint/2010/main" xmlns="" val="237112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9014BC-43E1-4428-8D56-8DE4C5F82705}"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014BC-43E1-4428-8D56-8DE4C5F82705}"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014BC-43E1-4428-8D56-8DE4C5F82705}"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9014BC-43E1-4428-8D56-8DE4C5F82705}"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9014BC-43E1-4428-8D56-8DE4C5F82705}" type="datetimeFigureOut">
              <a:rPr lang="en-US" smtClean="0"/>
              <a:pPr/>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9014BC-43E1-4428-8D56-8DE4C5F82705}"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9014BC-43E1-4428-8D56-8DE4C5F82705}" type="datetimeFigureOut">
              <a:rPr lang="en-US" smtClean="0"/>
              <a:pPr/>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9014BC-43E1-4428-8D56-8DE4C5F82705}" type="datetimeFigureOut">
              <a:rPr lang="en-US" smtClean="0"/>
              <a:pPr/>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9014BC-43E1-4428-8D56-8DE4C5F82705}" type="datetimeFigureOut">
              <a:rPr lang="en-US" smtClean="0"/>
              <a:pPr/>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014BC-43E1-4428-8D56-8DE4C5F82705}"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9014BC-43E1-4428-8D56-8DE4C5F82705}" type="datetimeFigureOut">
              <a:rPr lang="en-US" smtClean="0"/>
              <a:pPr/>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50B6A8-4F40-4C38-893E-F7A9BDBB05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014BC-43E1-4428-8D56-8DE4C5F82705}" type="datetimeFigureOut">
              <a:rPr lang="en-US" smtClean="0"/>
              <a:pPr/>
              <a:t>5/9/2024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0B6A8-4F40-4C38-893E-F7A9BDBB05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600200"/>
            <a:ext cx="7772400" cy="3276600"/>
          </a:xfrm>
        </p:spPr>
        <p:txBody>
          <a:bodyPr>
            <a:normAutofit/>
          </a:bodyPr>
          <a:lstStyle/>
          <a:p>
            <a:r>
              <a:rPr lang="en-US" b="1" dirty="0" smtClean="0">
                <a:latin typeface="Times New Roman" pitchFamily="18" charset="0"/>
                <a:cs typeface="Times New Roman" pitchFamily="18" charset="0"/>
              </a:rPr>
              <a:t>CAR PRICES </a:t>
            </a:r>
            <a:br>
              <a:rPr lang="en-US" b="1"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PREDICTION</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algn="l"/>
            <a:r>
              <a:rPr lang="en-US" sz="2000" b="1" dirty="0" smtClean="0">
                <a:latin typeface="Times New Roman" pitchFamily="18" charset="0"/>
                <a:cs typeface="Times New Roman" pitchFamily="18" charset="0"/>
              </a:rPr>
              <a:t>VISUALISING THE DATA</a:t>
            </a:r>
            <a:r>
              <a:rPr lang="en-US" sz="2400" b="1" dirty="0"/>
              <a:t/>
            </a:r>
            <a:br>
              <a:rPr lang="en-US" sz="2400" b="1" dirty="0"/>
            </a:br>
            <a:r>
              <a:rPr lang="en-US" sz="1600" dirty="0">
                <a:latin typeface="Times New Roman" pitchFamily="18" charset="0"/>
                <a:cs typeface="Times New Roman" pitchFamily="18" charset="0"/>
              </a:rPr>
              <a:t>Here we will identify if some predictors directly have a strong association with the outcome variable price</a:t>
            </a:r>
          </a:p>
        </p:txBody>
      </p:sp>
      <p:pic>
        <p:nvPicPr>
          <p:cNvPr id="10242" name="Picture 2"/>
          <p:cNvPicPr>
            <a:picLocks noGrp="1" noChangeAspect="1" noChangeArrowheads="1"/>
          </p:cNvPicPr>
          <p:nvPr>
            <p:ph idx="1"/>
          </p:nvPr>
        </p:nvPicPr>
        <p:blipFill>
          <a:blip r:embed="rId2" cstate="print"/>
          <a:stretch>
            <a:fillRect/>
          </a:stretch>
        </p:blipFill>
        <p:spPr bwMode="auto">
          <a:xfrm>
            <a:off x="1478193" y="1600200"/>
            <a:ext cx="6187613" cy="4525963"/>
          </a:xfrm>
          <a:prstGeom prst="rect">
            <a:avLst/>
          </a:prstGeom>
          <a:noFill/>
          <a:ln w="9525">
            <a:noFill/>
            <a:miter lim="800000"/>
            <a:headEnd/>
            <a:tailEnd/>
          </a:ln>
          <a:effectLst/>
        </p:spPr>
      </p:pic>
      <p:sp>
        <p:nvSpPr>
          <p:cNvPr id="5" name="Rectangle 4"/>
          <p:cNvSpPr/>
          <p:nvPr/>
        </p:nvSpPr>
        <p:spPr>
          <a:xfrm>
            <a:off x="4800600" y="3105835"/>
            <a:ext cx="3505200" cy="523220"/>
          </a:xfrm>
          <a:prstGeom prst="rect">
            <a:avLst/>
          </a:prstGeom>
        </p:spPr>
        <p:txBody>
          <a:bodyPr wrap="square">
            <a:spAutoFit/>
          </a:bodyPr>
          <a:lstStyle/>
          <a:p>
            <a:pPr>
              <a:buFont typeface="Arial" pitchFamily="34" charset="0"/>
              <a:buChar char="•"/>
            </a:pPr>
            <a:r>
              <a:rPr lang="en-US" sz="1400" dirty="0">
                <a:latin typeface="Times New Roman" pitchFamily="18" charset="0"/>
                <a:cs typeface="Times New Roman" pitchFamily="18" charset="0"/>
              </a:rPr>
              <a:t>Toyota seems to be the most </a:t>
            </a:r>
            <a:r>
              <a:rPr lang="en-US" sz="1400" dirty="0" err="1">
                <a:latin typeface="Times New Roman" pitchFamily="18" charset="0"/>
                <a:cs typeface="Times New Roman" pitchFamily="18" charset="0"/>
              </a:rPr>
              <a:t>favoured</a:t>
            </a:r>
            <a:r>
              <a:rPr lang="en-US" sz="1400" dirty="0">
                <a:latin typeface="Times New Roman" pitchFamily="18" charset="0"/>
                <a:cs typeface="Times New Roman" pitchFamily="18" charset="0"/>
              </a:rPr>
              <a:t> cars.</a:t>
            </a:r>
          </a:p>
          <a:p>
            <a:pPr>
              <a:buFont typeface="Arial" pitchFamily="34" charset="0"/>
              <a:buChar char="•"/>
            </a:pPr>
            <a:r>
              <a:rPr lang="en-US" sz="1400" dirty="0">
                <a:latin typeface="Times New Roman" pitchFamily="18" charset="0"/>
                <a:cs typeface="Times New Roman" pitchFamily="18" charset="0"/>
              </a:rPr>
              <a:t>Mercury seems to be the least </a:t>
            </a:r>
            <a:r>
              <a:rPr lang="en-US" sz="1400" dirty="0" err="1" smtClean="0">
                <a:latin typeface="Times New Roman" pitchFamily="18" charset="0"/>
                <a:cs typeface="Times New Roman" pitchFamily="18" charset="0"/>
              </a:rPr>
              <a:t>favoured</a:t>
            </a:r>
            <a:r>
              <a:rPr lang="en-US" sz="1400" dirty="0" smtClean="0">
                <a:latin typeface="Times New Roman" pitchFamily="18" charset="0"/>
                <a:cs typeface="Times New Roman" pitchFamily="18" charset="0"/>
              </a:rPr>
              <a:t> cars</a:t>
            </a:r>
            <a:r>
              <a:rPr lang="en-US" sz="14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899429"/>
          </a:xfrm>
        </p:spPr>
        <p:txBody>
          <a:bodyPr>
            <a:normAutofit/>
          </a:bodyPr>
          <a:lstStyle/>
          <a:p>
            <a:pPr>
              <a:buNone/>
            </a:pPr>
            <a:r>
              <a:rPr lang="en-US" sz="1600" dirty="0" smtClean="0">
                <a:latin typeface="Times New Roman" pitchFamily="18" charset="0"/>
                <a:cs typeface="Times New Roman" pitchFamily="18" charset="0"/>
              </a:rPr>
              <a:t>ax = </a:t>
            </a:r>
            <a:r>
              <a:rPr lang="en-US" sz="1600" dirty="0" err="1" smtClean="0">
                <a:latin typeface="Times New Roman" pitchFamily="18" charset="0"/>
                <a:cs typeface="Times New Roman" pitchFamily="18" charset="0"/>
              </a:rPr>
              <a:t>sns.pairplot</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df</a:t>
            </a:r>
            <a:r>
              <a:rPr lang="en-US" sz="1600" dirty="0" smtClean="0">
                <a:latin typeface="Times New Roman" pitchFamily="18" charset="0"/>
                <a:cs typeface="Times New Roman" pitchFamily="18" charset="0"/>
              </a:rPr>
              <a:t>[</a:t>
            </a:r>
            <a:r>
              <a:rPr lang="en-US" sz="1600" dirty="0" err="1" smtClean="0">
                <a:latin typeface="Times New Roman" pitchFamily="18" charset="0"/>
                <a:cs typeface="Times New Roman" pitchFamily="18" charset="0"/>
              </a:rPr>
              <a:t>num_col</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cstate="print"/>
          <a:srcRect/>
          <a:stretch>
            <a:fillRect/>
          </a:stretch>
        </p:blipFill>
        <p:spPr bwMode="auto">
          <a:xfrm>
            <a:off x="381000" y="702678"/>
            <a:ext cx="8305800" cy="4425351"/>
          </a:xfrm>
          <a:prstGeom prst="rect">
            <a:avLst/>
          </a:prstGeom>
          <a:noFill/>
          <a:ln w="9525">
            <a:noFill/>
            <a:miter lim="800000"/>
            <a:headEnd/>
            <a:tailEnd/>
          </a:ln>
          <a:effectLst/>
        </p:spPr>
      </p:pic>
      <p:sp>
        <p:nvSpPr>
          <p:cNvPr id="12291" name="Rectangle 3"/>
          <p:cNvSpPr>
            <a:spLocks noChangeArrowheads="1"/>
          </p:cNvSpPr>
          <p:nvPr/>
        </p:nvSpPr>
        <p:spPr bwMode="auto">
          <a:xfrm>
            <a:off x="0" y="-95813"/>
            <a:ext cx="35266" cy="648827"/>
          </a:xfrm>
          <a:prstGeom prst="rect">
            <a:avLst/>
          </a:prstGeom>
          <a:solidFill>
            <a:srgbClr val="EFF0F1"/>
          </a:solidFill>
          <a:ln w="9525">
            <a:noFill/>
            <a:miter lim="800000"/>
            <a:headEnd/>
            <a:tailEnd/>
          </a:ln>
          <a:effectLst/>
        </p:spPr>
        <p:txBody>
          <a:bodyPr vert="horz" wrap="none" lIns="0" tIns="158700" rIns="0" bIns="5713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Helvetica Neue"/>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609600" y="5181600"/>
            <a:ext cx="6858000" cy="1754326"/>
          </a:xfrm>
          <a:prstGeom prst="rect">
            <a:avLst/>
          </a:prstGeom>
        </p:spPr>
        <p:txBody>
          <a:bodyPr wrap="square">
            <a:spAutoFit/>
          </a:bodyPr>
          <a:lstStyle/>
          <a:p>
            <a:pPr marL="285750" indent="-285750">
              <a:buFont typeface="Arial" panose="020B0604020202020204" pitchFamily="34" charset="0"/>
              <a:buChar char="•"/>
            </a:pPr>
            <a:r>
              <a:rPr lang="en-US" dirty="0" err="1">
                <a:latin typeface="Times New Roman" pitchFamily="18" charset="0"/>
                <a:cs typeface="Times New Roman" pitchFamily="18" charset="0"/>
              </a:rPr>
              <a:t>carwidth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carlength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curbweight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enginesize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horsepower seems </a:t>
            </a:r>
            <a:r>
              <a:rPr lang="en-US" dirty="0">
                <a:latin typeface="Times New Roman" pitchFamily="18" charset="0"/>
                <a:cs typeface="Times New Roman" pitchFamily="18" charset="0"/>
              </a:rPr>
              <a:t>to have a </a:t>
            </a:r>
            <a:r>
              <a:rPr lang="en-US" dirty="0" smtClean="0">
                <a:latin typeface="Times New Roman" pitchFamily="18" charset="0"/>
                <a:cs typeface="Times New Roman" pitchFamily="18" charset="0"/>
              </a:rPr>
              <a:t>positive </a:t>
            </a:r>
            <a:r>
              <a:rPr lang="en-US" dirty="0">
                <a:latin typeface="Times New Roman" pitchFamily="18" charset="0"/>
                <a:cs typeface="Times New Roman" pitchFamily="18" charset="0"/>
              </a:rPr>
              <a:t>correlation with price.</a:t>
            </a:r>
          </a:p>
          <a:p>
            <a:pPr marL="285750" indent="-285750">
              <a:buFont typeface="Arial" panose="020B0604020202020204" pitchFamily="34" charset="0"/>
              <a:buChar char="•"/>
            </a:pPr>
            <a:r>
              <a:rPr lang="en-US" dirty="0" err="1">
                <a:latin typeface="Times New Roman" pitchFamily="18" charset="0"/>
                <a:cs typeface="Times New Roman" pitchFamily="18" charset="0"/>
              </a:rPr>
              <a:t>c</a:t>
            </a:r>
            <a:r>
              <a:rPr lang="en-US" dirty="0" err="1" smtClean="0">
                <a:latin typeface="Times New Roman" pitchFamily="18" charset="0"/>
                <a:cs typeface="Times New Roman" pitchFamily="18" charset="0"/>
              </a:rPr>
              <a:t>arheight</a:t>
            </a:r>
            <a:r>
              <a:rPr lang="en-US" dirty="0">
                <a:latin typeface="Times New Roman" pitchFamily="18" charset="0"/>
                <a:cs typeface="Times New Roman" pitchFamily="18" charset="0"/>
              </a:rPr>
              <a:t> doesn't show any significant trend with price.</a:t>
            </a:r>
          </a:p>
          <a:p>
            <a:pPr marL="285750" indent="-285750">
              <a:buFont typeface="Arial" panose="020B0604020202020204" pitchFamily="34" charset="0"/>
              <a:buChar char="•"/>
            </a:pPr>
            <a:r>
              <a:rPr lang="en-US" dirty="0" err="1">
                <a:latin typeface="Times New Roman" pitchFamily="18" charset="0"/>
                <a:cs typeface="Times New Roman" pitchFamily="18" charset="0"/>
              </a:rPr>
              <a:t>citympg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highwaympg</a:t>
            </a:r>
            <a:r>
              <a:rPr lang="en-US" dirty="0">
                <a:latin typeface="Times New Roman" pitchFamily="18" charset="0"/>
                <a:cs typeface="Times New Roman" pitchFamily="18" charset="0"/>
              </a:rPr>
              <a:t> - seem to have a significant negative correlation with price.</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Grp="1" noChangeAspect="1" noChangeArrowheads="1"/>
          </p:cNvPicPr>
          <p:nvPr>
            <p:ph idx="4294967295"/>
          </p:nvPr>
        </p:nvPicPr>
        <p:blipFill>
          <a:blip r:embed="rId3" cstate="print"/>
          <a:srcRect/>
          <a:stretch>
            <a:fillRect/>
          </a:stretch>
        </p:blipFill>
        <p:spPr bwMode="auto">
          <a:xfrm>
            <a:off x="457201" y="923312"/>
            <a:ext cx="6845194" cy="4191506"/>
          </a:xfrm>
          <a:prstGeom prst="rect">
            <a:avLst/>
          </a:prstGeom>
          <a:noFill/>
          <a:ln w="9525">
            <a:noFill/>
            <a:miter lim="800000"/>
            <a:headEnd/>
            <a:tailEnd/>
          </a:ln>
          <a:effectLst/>
        </p:spPr>
      </p:pic>
      <p:sp>
        <p:nvSpPr>
          <p:cNvPr id="7" name="TextBox 6"/>
          <p:cNvSpPr txBox="1"/>
          <p:nvPr/>
        </p:nvSpPr>
        <p:spPr>
          <a:xfrm>
            <a:off x="762000" y="5105400"/>
            <a:ext cx="7107523" cy="1877437"/>
          </a:xfrm>
          <a:prstGeom prst="rect">
            <a:avLst/>
          </a:prstGeom>
          <a:noFill/>
        </p:spPr>
        <p:txBody>
          <a:bodyPr wrap="square" rtlCol="0">
            <a:spAutoFit/>
          </a:bodyPr>
          <a:lstStyle/>
          <a:p>
            <a:pPr>
              <a:buFont typeface="Arial" pitchFamily="34" charset="0"/>
              <a:buChar char="•"/>
            </a:pPr>
            <a:r>
              <a:rPr lang="en-US" sz="1400" dirty="0">
                <a:latin typeface="Times New Roman" pitchFamily="18" charset="0"/>
                <a:cs typeface="Times New Roman" pitchFamily="18" charset="0"/>
              </a:rPr>
              <a:t>The cars with </a:t>
            </a:r>
            <a:r>
              <a:rPr lang="en-US" sz="1400" dirty="0" err="1">
                <a:latin typeface="Times New Roman" pitchFamily="18" charset="0"/>
                <a:cs typeface="Times New Roman" pitchFamily="18" charset="0"/>
              </a:rPr>
              <a:t>fueltype</a:t>
            </a:r>
            <a:r>
              <a:rPr lang="en-US" sz="1400" dirty="0">
                <a:latin typeface="Times New Roman" pitchFamily="18" charset="0"/>
                <a:cs typeface="Times New Roman" pitchFamily="18" charset="0"/>
              </a:rPr>
              <a:t> as diesel are comparatively expensive than the cars with </a:t>
            </a:r>
            <a:r>
              <a:rPr lang="en-US" sz="1400" dirty="0" err="1">
                <a:latin typeface="Times New Roman" pitchFamily="18" charset="0"/>
                <a:cs typeface="Times New Roman" pitchFamily="18" charset="0"/>
              </a:rPr>
              <a:t>fueltype</a:t>
            </a:r>
            <a:r>
              <a:rPr lang="en-US" sz="1400" dirty="0">
                <a:latin typeface="Times New Roman" pitchFamily="18" charset="0"/>
                <a:cs typeface="Times New Roman" pitchFamily="18" charset="0"/>
              </a:rPr>
              <a:t> as gas.</a:t>
            </a:r>
          </a:p>
          <a:p>
            <a:pPr>
              <a:buFont typeface="Arial" pitchFamily="34" charset="0"/>
              <a:buChar char="•"/>
            </a:pPr>
            <a:r>
              <a:rPr lang="en-US" sz="1400" dirty="0">
                <a:latin typeface="Times New Roman" pitchFamily="18" charset="0"/>
                <a:cs typeface="Times New Roman" pitchFamily="18" charset="0"/>
              </a:rPr>
              <a:t>All the types of </a:t>
            </a:r>
            <a:r>
              <a:rPr lang="en-US" sz="1400" dirty="0" err="1">
                <a:latin typeface="Times New Roman" pitchFamily="18" charset="0"/>
                <a:cs typeface="Times New Roman" pitchFamily="18" charset="0"/>
              </a:rPr>
              <a:t>carbody</a:t>
            </a:r>
            <a:r>
              <a:rPr lang="en-US" sz="1400" dirty="0">
                <a:latin typeface="Times New Roman" pitchFamily="18" charset="0"/>
                <a:cs typeface="Times New Roman" pitchFamily="18" charset="0"/>
              </a:rPr>
              <a:t> is relatively cheaper as compared to convertible </a:t>
            </a:r>
            <a:r>
              <a:rPr lang="en-US" sz="1400" dirty="0" err="1">
                <a:latin typeface="Times New Roman" pitchFamily="18" charset="0"/>
                <a:cs typeface="Times New Roman" pitchFamily="18" charset="0"/>
              </a:rPr>
              <a:t>carbody</a:t>
            </a:r>
            <a:r>
              <a:rPr lang="en-US" sz="1400" dirty="0">
                <a:latin typeface="Times New Roman" pitchFamily="18" charset="0"/>
                <a:cs typeface="Times New Roman" pitchFamily="18" charset="0"/>
              </a:rPr>
              <a:t>.</a:t>
            </a:r>
          </a:p>
          <a:p>
            <a:pPr>
              <a:buFont typeface="Arial" pitchFamily="34" charset="0"/>
              <a:buChar char="•"/>
            </a:pPr>
            <a:r>
              <a:rPr lang="en-US" sz="1400" dirty="0">
                <a:latin typeface="Times New Roman" pitchFamily="18" charset="0"/>
                <a:cs typeface="Times New Roman" pitchFamily="18" charset="0"/>
              </a:rPr>
              <a:t>The cars with rear </a:t>
            </a:r>
            <a:r>
              <a:rPr lang="en-US" sz="1400" dirty="0" err="1">
                <a:latin typeface="Times New Roman" pitchFamily="18" charset="0"/>
                <a:cs typeface="Times New Roman" pitchFamily="18" charset="0"/>
              </a:rPr>
              <a:t>enginelocation</a:t>
            </a:r>
            <a:r>
              <a:rPr lang="en-US" sz="1400" dirty="0">
                <a:latin typeface="Times New Roman" pitchFamily="18" charset="0"/>
                <a:cs typeface="Times New Roman" pitchFamily="18" charset="0"/>
              </a:rPr>
              <a:t> are way expensive than cars with front </a:t>
            </a:r>
            <a:r>
              <a:rPr lang="en-US" sz="1400" dirty="0" err="1">
                <a:latin typeface="Times New Roman" pitchFamily="18" charset="0"/>
                <a:cs typeface="Times New Roman" pitchFamily="18" charset="0"/>
              </a:rPr>
              <a:t>enginelocation</a:t>
            </a:r>
            <a:r>
              <a:rPr lang="en-US" sz="1400" dirty="0">
                <a:latin typeface="Times New Roman" pitchFamily="18" charset="0"/>
                <a:cs typeface="Times New Roman" pitchFamily="18" charset="0"/>
              </a:rPr>
              <a:t>.</a:t>
            </a:r>
          </a:p>
          <a:p>
            <a:pPr>
              <a:buFont typeface="Arial" pitchFamily="34" charset="0"/>
              <a:buChar char="•"/>
            </a:pPr>
            <a:r>
              <a:rPr lang="en-US" sz="1400" dirty="0">
                <a:latin typeface="Times New Roman" pitchFamily="18" charset="0"/>
                <a:cs typeface="Times New Roman" pitchFamily="18" charset="0"/>
              </a:rPr>
              <a:t>The price of car is directly proportional to no. of cylinders in most cases.</a:t>
            </a:r>
          </a:p>
          <a:p>
            <a:pPr>
              <a:buFont typeface="Arial" pitchFamily="34" charset="0"/>
              <a:buChar char="•"/>
            </a:pPr>
            <a:r>
              <a:rPr lang="en-US" sz="1400" dirty="0" err="1">
                <a:latin typeface="Times New Roman" pitchFamily="18" charset="0"/>
                <a:cs typeface="Times New Roman" pitchFamily="18" charset="0"/>
              </a:rPr>
              <a:t>Enginetype</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ohcv</a:t>
            </a:r>
            <a:r>
              <a:rPr lang="en-US" sz="1400" dirty="0">
                <a:latin typeface="Times New Roman" pitchFamily="18" charset="0"/>
                <a:cs typeface="Times New Roman" pitchFamily="18" charset="0"/>
              </a:rPr>
              <a:t> comes into higher price range cars.</a:t>
            </a:r>
          </a:p>
          <a:p>
            <a:pPr>
              <a:buFont typeface="Arial" pitchFamily="34" charset="0"/>
              <a:buChar char="•"/>
            </a:pPr>
            <a:r>
              <a:rPr lang="en-US" sz="1400" dirty="0" err="1">
                <a:latin typeface="Times New Roman" pitchFamily="18" charset="0"/>
                <a:cs typeface="Times New Roman" pitchFamily="18" charset="0"/>
              </a:rPr>
              <a:t>DoorNumber</a:t>
            </a:r>
            <a:r>
              <a:rPr lang="en-US" sz="1400" dirty="0">
                <a:latin typeface="Times New Roman" pitchFamily="18" charset="0"/>
                <a:cs typeface="Times New Roman" pitchFamily="18" charset="0"/>
              </a:rPr>
              <a:t> isn't affecting the price much.</a:t>
            </a:r>
          </a:p>
          <a:p>
            <a:pPr>
              <a:buFont typeface="Arial" pitchFamily="34" charset="0"/>
              <a:buChar char="•"/>
            </a:pPr>
            <a:r>
              <a:rPr lang="en-US" sz="1400" dirty="0" err="1">
                <a:latin typeface="Times New Roman" pitchFamily="18" charset="0"/>
                <a:cs typeface="Times New Roman" pitchFamily="18" charset="0"/>
              </a:rPr>
              <a:t>HigerEnd</a:t>
            </a:r>
            <a:r>
              <a:rPr lang="en-US" sz="1400" dirty="0">
                <a:latin typeface="Times New Roman" pitchFamily="18" charset="0"/>
                <a:cs typeface="Times New Roman" pitchFamily="18" charset="0"/>
              </a:rPr>
              <a:t> cars seems to have </a:t>
            </a:r>
            <a:r>
              <a:rPr lang="en-US" sz="1400" dirty="0" err="1">
                <a:latin typeface="Times New Roman" pitchFamily="18" charset="0"/>
                <a:cs typeface="Times New Roman" pitchFamily="18" charset="0"/>
              </a:rPr>
              <a:t>rwd</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drivewheel</a:t>
            </a:r>
            <a:endParaRPr lang="en-US" sz="1400" dirty="0">
              <a:latin typeface="Times New Roman" pitchFamily="18" charset="0"/>
              <a:cs typeface="Times New Roman" pitchFamily="18" charset="0"/>
            </a:endParaRPr>
          </a:p>
          <a:p>
            <a:endParaRPr lang="en-US" dirty="0"/>
          </a:p>
        </p:txBody>
      </p:sp>
      <p:sp>
        <p:nvSpPr>
          <p:cNvPr id="9" name="Title 1"/>
          <p:cNvSpPr txBox="1">
            <a:spLocks/>
          </p:cNvSpPr>
          <p:nvPr/>
        </p:nvSpPr>
        <p:spPr>
          <a:xfrm>
            <a:off x="304800" y="228600"/>
            <a:ext cx="5562600" cy="533400"/>
          </a:xfrm>
          <a:prstGeom prst="rect">
            <a:avLst/>
          </a:prstGeom>
        </p:spPr>
        <p:txBody>
          <a:bodyP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latin typeface="Times New Roman" pitchFamily="18" charset="0"/>
                <a:cs typeface="Times New Roman" pitchFamily="18" charset="0"/>
              </a:rPr>
              <a:t>VISUALISING FEW MORE CATEGORICAL VARIABLES</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Boxplot of all the categorical variables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1800" b="1" dirty="0" smtClean="0">
                <a:latin typeface="Times New Roman" pitchFamily="18" charset="0"/>
                <a:cs typeface="Times New Roman" pitchFamily="18" charset="0"/>
              </a:rPr>
              <a:t>DERIVED METRICES</a:t>
            </a:r>
            <a:r>
              <a:rPr lang="en-US" sz="1600" b="1" dirty="0">
                <a:latin typeface="Times New Roman" pitchFamily="18" charset="0"/>
                <a:cs typeface="Times New Roman" pitchFamily="18" charset="0"/>
              </a:rPr>
              <a:t/>
            </a:r>
            <a:br>
              <a:rPr lang="en-US" sz="1600" b="1" dirty="0">
                <a:latin typeface="Times New Roman" pitchFamily="18" charset="0"/>
                <a:cs typeface="Times New Roman" pitchFamily="18" charset="0"/>
              </a:rPr>
            </a:b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Average Price</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228600" y="1143000"/>
            <a:ext cx="8001000" cy="5880855"/>
          </a:xfrm>
          <a:prstGeom prst="rect">
            <a:avLst/>
          </a:prstGeom>
          <a:noFill/>
          <a:ln w="9525">
            <a:noFill/>
            <a:miter lim="800000"/>
            <a:headEnd/>
            <a:tailEnd/>
          </a:ln>
          <a:effectLst/>
        </p:spPr>
      </p:pic>
      <p:sp>
        <p:nvSpPr>
          <p:cNvPr id="36867" name="Rectangle 3"/>
          <p:cNvSpPr>
            <a:spLocks noChangeArrowheads="1"/>
          </p:cNvSpPr>
          <p:nvPr/>
        </p:nvSpPr>
        <p:spPr bwMode="auto">
          <a:xfrm>
            <a:off x="3581400" y="2951009"/>
            <a:ext cx="4343400" cy="895048"/>
          </a:xfrm>
          <a:prstGeom prst="rect">
            <a:avLst/>
          </a:prstGeom>
          <a:solidFill>
            <a:srgbClr val="EFF0F1"/>
          </a:solidFill>
          <a:ln w="9525">
            <a:noFill/>
            <a:miter lim="800000"/>
            <a:headEnd/>
            <a:tailEnd/>
          </a:ln>
          <a:effectLst/>
        </p:spPr>
        <p:txBody>
          <a:bodyPr vert="horz" wrap="square" lIns="0" tIns="158700" rIns="0" bIns="5713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Times New Roman" pitchFamily="18" charset="0"/>
                <a:cs typeface="Times New Roman" pitchFamily="18" charset="0"/>
              </a:rPr>
              <a:t>INSIGHTS</a:t>
            </a:r>
          </a:p>
          <a:p>
            <a:pPr marL="0" marR="0" lvl="0" indent="0" algn="l" defTabSz="914400" rtl="0" eaLnBrk="0" fontAlgn="base" latinLnBrk="0" hangingPunct="0">
              <a:lnSpc>
                <a:spcPct val="100000"/>
              </a:lnSpc>
              <a:spcBef>
                <a:spcPct val="0"/>
              </a:spcBef>
              <a:spcAft>
                <a:spcPct val="0"/>
              </a:spcAft>
              <a:buClrTx/>
              <a:buSzTx/>
              <a:tabLst/>
            </a:pP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Jaguar, Buick and </a:t>
            </a:r>
            <a:r>
              <a:rPr kumimoji="0" lang="en-US" sz="1200" b="0" i="0" u="none" strike="noStrike" cap="none" normalizeH="0" baseline="0" dirty="0" err="1" smtClean="0">
                <a:ln>
                  <a:noFill/>
                </a:ln>
                <a:solidFill>
                  <a:srgbClr val="000000"/>
                </a:solidFill>
                <a:effectLst/>
                <a:latin typeface="Times New Roman" pitchFamily="18" charset="0"/>
                <a:cs typeface="Times New Roman" pitchFamily="18" charset="0"/>
              </a:rPr>
              <a:t>porsche</a:t>
            </a: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 seems to have the highest average price</a:t>
            </a:r>
            <a:r>
              <a:rPr kumimoji="0" lang="en-US" sz="1200" b="0" i="0" u="none" strike="noStrike" cap="none" normalizeH="0" baseline="0" dirty="0" smtClean="0">
                <a:ln>
                  <a:noFill/>
                </a:ln>
                <a:solidFill>
                  <a:srgbClr val="000000"/>
                </a:solidFill>
                <a:effectLst/>
                <a:latin typeface="Helvetica Neue"/>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p:cNvPicPr>
            <a:picLocks noGrp="1" noChangeAspect="1" noChangeArrowheads="1"/>
          </p:cNvPicPr>
          <p:nvPr>
            <p:ph idx="1"/>
          </p:nvPr>
        </p:nvPicPr>
        <p:blipFill>
          <a:blip r:embed="rId2" cstate="print"/>
          <a:srcRect/>
          <a:stretch>
            <a:fillRect/>
          </a:stretch>
        </p:blipFill>
        <p:spPr bwMode="auto">
          <a:xfrm>
            <a:off x="304800" y="152400"/>
            <a:ext cx="8538754" cy="5638800"/>
          </a:xfrm>
          <a:prstGeom prst="rect">
            <a:avLst/>
          </a:prstGeom>
          <a:noFill/>
          <a:ln w="9525">
            <a:noFill/>
            <a:miter lim="800000"/>
            <a:headEnd/>
            <a:tailEnd/>
          </a:ln>
          <a:effectLst/>
        </p:spPr>
      </p:pic>
      <p:sp>
        <p:nvSpPr>
          <p:cNvPr id="5" name="TextBox 4"/>
          <p:cNvSpPr txBox="1"/>
          <p:nvPr/>
        </p:nvSpPr>
        <p:spPr>
          <a:xfrm>
            <a:off x="762000" y="5791200"/>
            <a:ext cx="5543505" cy="892552"/>
          </a:xfrm>
          <a:prstGeom prst="rect">
            <a:avLst/>
          </a:prstGeom>
          <a:noFill/>
        </p:spPr>
        <p:txBody>
          <a:bodyPr wrap="none" rtlCol="0">
            <a:spAutoFit/>
          </a:bodyPr>
          <a:lstStyle/>
          <a:p>
            <a:r>
              <a:rPr lang="en-US" b="1" dirty="0" smtClean="0">
                <a:latin typeface="Times New Roman" pitchFamily="18" charset="0"/>
                <a:cs typeface="Times New Roman" pitchFamily="18" charset="0"/>
              </a:rPr>
              <a:t>INSIGHTS</a:t>
            </a:r>
            <a:endParaRPr lang="en-US" b="1" dirty="0">
              <a:latin typeface="Times New Roman" pitchFamily="18" charset="0"/>
              <a:cs typeface="Times New Roman" pitchFamily="18" charset="0"/>
            </a:endParaRPr>
          </a:p>
          <a:p>
            <a:r>
              <a:rPr lang="en-US" sz="1600" dirty="0" smtClean="0">
                <a:latin typeface="Times New Roman" pitchFamily="18" charset="0"/>
                <a:cs typeface="Times New Roman" pitchFamily="18" charset="0"/>
              </a:rPr>
              <a:t>Hardtop</a:t>
            </a:r>
            <a:r>
              <a:rPr lang="en-US" sz="1600" dirty="0">
                <a:latin typeface="Times New Roman" pitchFamily="18" charset="0"/>
                <a:cs typeface="Times New Roman" pitchFamily="18" charset="0"/>
              </a:rPr>
              <a:t> and convertible seems to have the highest average price.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1"/>
          </p:nvPr>
        </p:nvPicPr>
        <p:blipFill>
          <a:blip r:embed="rId2" cstate="print"/>
          <a:srcRect/>
          <a:stretch>
            <a:fillRect/>
          </a:stretch>
        </p:blipFill>
        <p:spPr bwMode="auto">
          <a:xfrm>
            <a:off x="496459" y="352746"/>
            <a:ext cx="6858000" cy="3810000"/>
          </a:xfrm>
          <a:prstGeom prst="rect">
            <a:avLst/>
          </a:prstGeom>
          <a:noFill/>
          <a:ln w="9525">
            <a:noFill/>
            <a:miter lim="800000"/>
            <a:headEnd/>
            <a:tailEnd/>
          </a:ln>
          <a:effectLst/>
        </p:spPr>
      </p:pic>
      <p:pic>
        <p:nvPicPr>
          <p:cNvPr id="39940" name="Picture 4"/>
          <p:cNvPicPr>
            <a:picLocks noChangeAspect="1" noChangeArrowheads="1"/>
          </p:cNvPicPr>
          <p:nvPr/>
        </p:nvPicPr>
        <p:blipFill>
          <a:blip r:embed="rId3" cstate="print"/>
          <a:srcRect/>
          <a:stretch>
            <a:fillRect/>
          </a:stretch>
        </p:blipFill>
        <p:spPr bwMode="auto">
          <a:xfrm>
            <a:off x="457200" y="4419600"/>
            <a:ext cx="85344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en-US" sz="1800" b="1" dirty="0" smtClean="0">
                <a:latin typeface="Times New Roman" pitchFamily="18" charset="0"/>
                <a:cs typeface="Times New Roman" pitchFamily="18" charset="0"/>
              </a:rPr>
              <a:t>DATA PREPARATION</a:t>
            </a:r>
            <a:endParaRPr lang="en-US" sz="1800" b="1" dirty="0">
              <a:latin typeface="Times New Roman" pitchFamily="18" charset="0"/>
              <a:cs typeface="Times New Roman" pitchFamily="18" charset="0"/>
            </a:endParaRPr>
          </a:p>
        </p:txBody>
      </p:sp>
      <p:sp>
        <p:nvSpPr>
          <p:cNvPr id="5" name="Content Placeholder 4"/>
          <p:cNvSpPr>
            <a:spLocks noGrp="1"/>
          </p:cNvSpPr>
          <p:nvPr>
            <p:ph idx="1"/>
          </p:nvPr>
        </p:nvSpPr>
        <p:spPr>
          <a:xfrm>
            <a:off x="457200" y="762000"/>
            <a:ext cx="8229600" cy="5364163"/>
          </a:xfrm>
        </p:spPr>
        <p:txBody>
          <a:bodyPr/>
          <a:lstStyle/>
          <a:p>
            <a:pPr>
              <a:buNone/>
            </a:pPr>
            <a:r>
              <a:rPr lang="en-US" sz="1400" b="1" dirty="0" smtClean="0">
                <a:latin typeface="Times New Roman" pitchFamily="18" charset="0"/>
                <a:cs typeface="Times New Roman" pitchFamily="18" charset="0"/>
              </a:rPr>
              <a:t>DUMMY VARIABLES</a:t>
            </a:r>
          </a:p>
          <a:p>
            <a:r>
              <a:rPr lang="en-US" sz="1400" dirty="0" smtClean="0">
                <a:latin typeface="Times New Roman" pitchFamily="18" charset="0"/>
                <a:cs typeface="Times New Roman" pitchFamily="18" charset="0"/>
              </a:rPr>
              <a:t>The </a:t>
            </a:r>
            <a:r>
              <a:rPr lang="en-US" sz="1400" dirty="0">
                <a:latin typeface="Times New Roman" pitchFamily="18" charset="0"/>
                <a:cs typeface="Times New Roman" pitchFamily="18" charset="0"/>
              </a:rPr>
              <a:t>variable </a:t>
            </a:r>
            <a:r>
              <a:rPr lang="en-US" sz="1400" dirty="0" err="1">
                <a:latin typeface="Times New Roman" pitchFamily="18" charset="0"/>
                <a:cs typeface="Times New Roman" pitchFamily="18" charset="0"/>
              </a:rPr>
              <a:t>carbody</a:t>
            </a:r>
            <a:r>
              <a:rPr lang="en-US" sz="1400" dirty="0">
                <a:latin typeface="Times New Roman" pitchFamily="18" charset="0"/>
                <a:cs typeface="Times New Roman" pitchFamily="18" charset="0"/>
              </a:rPr>
              <a:t> has five levels. We need to convert these levels into integer. Similarly we need to convert the categorical variables to numeric.</a:t>
            </a:r>
          </a:p>
          <a:p>
            <a:r>
              <a:rPr lang="en-US" sz="1400" dirty="0">
                <a:latin typeface="Times New Roman" pitchFamily="18" charset="0"/>
                <a:cs typeface="Times New Roman" pitchFamily="18" charset="0"/>
              </a:rPr>
              <a:t>For this, we will use something called dummy variables</a:t>
            </a:r>
          </a:p>
          <a:p>
            <a:endParaRPr lang="en-US" dirty="0"/>
          </a:p>
        </p:txBody>
      </p:sp>
      <p:pic>
        <p:nvPicPr>
          <p:cNvPr id="40963" name="Picture 3"/>
          <p:cNvPicPr>
            <a:picLocks noChangeAspect="1" noChangeArrowheads="1"/>
          </p:cNvPicPr>
          <p:nvPr/>
        </p:nvPicPr>
        <p:blipFill>
          <a:blip r:embed="rId2" cstate="print"/>
          <a:srcRect/>
          <a:stretch>
            <a:fillRect/>
          </a:stretch>
        </p:blipFill>
        <p:spPr bwMode="auto">
          <a:xfrm>
            <a:off x="609600" y="1981200"/>
            <a:ext cx="8001000"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pPr algn="l"/>
            <a:r>
              <a:rPr lang="en-US" sz="1600" b="1" dirty="0" smtClean="0">
                <a:latin typeface="Times New Roman" pitchFamily="18" charset="0"/>
                <a:cs typeface="Times New Roman" pitchFamily="18" charset="0"/>
              </a:rPr>
              <a:t>RESCALING THE FEATURES</a:t>
            </a:r>
            <a:endParaRPr lang="en-US"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85800"/>
            <a:ext cx="8229600" cy="5440363"/>
          </a:xfrm>
        </p:spPr>
        <p:txBody>
          <a:bodyPr>
            <a:normAutofit/>
          </a:bodyPr>
          <a:lstStyle/>
          <a:p>
            <a:r>
              <a:rPr lang="en-US" sz="1600" dirty="0" smtClean="0">
                <a:latin typeface="Times New Roman" pitchFamily="18" charset="0"/>
                <a:cs typeface="Times New Roman" pitchFamily="18" charset="0"/>
              </a:rPr>
              <a:t>For </a:t>
            </a:r>
            <a:r>
              <a:rPr lang="en-US" sz="1600" dirty="0">
                <a:latin typeface="Times New Roman" pitchFamily="18" charset="0"/>
                <a:cs typeface="Times New Roman" pitchFamily="18" charset="0"/>
              </a:rPr>
              <a:t>Simple Linear Regression, scaling doesn't impact model. So it is extremely important to rescale the variables so that they have a comparable scale. If we don't have comparable scales, then some of the coefficients as obtained by fitting the regression model might be very large or very small as compared to the other coefficients. There are two common ways of rescaling:</a:t>
            </a:r>
          </a:p>
          <a:p>
            <a:r>
              <a:rPr lang="en-US" sz="1600" dirty="0">
                <a:latin typeface="Times New Roman" pitchFamily="18" charset="0"/>
                <a:cs typeface="Times New Roman" pitchFamily="18" charset="0"/>
              </a:rPr>
              <a:t>Min-Max scaling</a:t>
            </a:r>
          </a:p>
          <a:p>
            <a:r>
              <a:rPr lang="en-US" sz="1600" dirty="0" err="1">
                <a:latin typeface="Times New Roman" pitchFamily="18" charset="0"/>
                <a:cs typeface="Times New Roman" pitchFamily="18" charset="0"/>
              </a:rPr>
              <a:t>Standardisation</a:t>
            </a:r>
            <a:r>
              <a:rPr lang="en-US" sz="1600" dirty="0">
                <a:latin typeface="Times New Roman" pitchFamily="18" charset="0"/>
                <a:cs typeface="Times New Roman" pitchFamily="18" charset="0"/>
              </a:rPr>
              <a:t> (mean-0, sigma-1)</a:t>
            </a:r>
          </a:p>
          <a:p>
            <a:r>
              <a:rPr lang="en-US" sz="1600" dirty="0">
                <a:latin typeface="Times New Roman" pitchFamily="18" charset="0"/>
                <a:cs typeface="Times New Roman" pitchFamily="18" charset="0"/>
              </a:rPr>
              <a:t>Here, we will use </a:t>
            </a:r>
            <a:r>
              <a:rPr lang="en-US" sz="1600" dirty="0" err="1">
                <a:latin typeface="Times New Roman" pitchFamily="18" charset="0"/>
                <a:cs typeface="Times New Roman" pitchFamily="18" charset="0"/>
              </a:rPr>
              <a:t>Standardisation</a:t>
            </a:r>
            <a:r>
              <a:rPr lang="en-US" sz="1600" dirty="0">
                <a:latin typeface="Times New Roman" pitchFamily="18" charset="0"/>
                <a:cs typeface="Times New Roman" pitchFamily="18" charset="0"/>
              </a:rPr>
              <a:t> Scaling.</a:t>
            </a:r>
          </a:p>
          <a:p>
            <a:endParaRPr lang="en-US" dirty="0"/>
          </a:p>
        </p:txBody>
      </p:sp>
      <p:pic>
        <p:nvPicPr>
          <p:cNvPr id="43010" name="Picture 2"/>
          <p:cNvPicPr>
            <a:picLocks noChangeAspect="1" noChangeArrowheads="1"/>
          </p:cNvPicPr>
          <p:nvPr/>
        </p:nvPicPr>
        <p:blipFill>
          <a:blip r:embed="rId2" cstate="print"/>
          <a:srcRect/>
          <a:stretch>
            <a:fillRect/>
          </a:stretch>
        </p:blipFill>
        <p:spPr bwMode="auto">
          <a:xfrm>
            <a:off x="304800" y="3200400"/>
            <a:ext cx="8382000" cy="243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a:stretch>
            <a:fillRect/>
          </a:stretch>
        </p:blipFill>
        <p:spPr bwMode="auto">
          <a:xfrm>
            <a:off x="613881" y="612364"/>
            <a:ext cx="7602538" cy="2861835"/>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cstate="print"/>
          <a:srcRect/>
          <a:stretch>
            <a:fillRect/>
          </a:stretch>
        </p:blipFill>
        <p:spPr bwMode="auto">
          <a:xfrm>
            <a:off x="758222" y="3505878"/>
            <a:ext cx="7453916" cy="3041897"/>
          </a:xfrm>
          <a:prstGeom prst="rect">
            <a:avLst/>
          </a:prstGeom>
          <a:noFill/>
          <a:ln w="9525">
            <a:noFill/>
            <a:miter lim="800000"/>
            <a:headEnd/>
            <a:tailEnd/>
          </a:ln>
          <a:effectLst/>
        </p:spPr>
      </p:pic>
      <p:sp>
        <p:nvSpPr>
          <p:cNvPr id="4" name="Title 1"/>
          <p:cNvSpPr txBox="1">
            <a:spLocks/>
          </p:cNvSpPr>
          <p:nvPr/>
        </p:nvSpPr>
        <p:spPr>
          <a:xfrm>
            <a:off x="457200" y="274638"/>
            <a:ext cx="8229600" cy="4873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smtClean="0">
                <a:latin typeface="Times New Roman" pitchFamily="18" charset="0"/>
                <a:cs typeface="Times New Roman" pitchFamily="18" charset="0"/>
              </a:rPr>
              <a:t>SCATTERPLOT FOR FEW CORRELATED VARIABLES VS PRICE</a:t>
            </a:r>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algn="l"/>
            <a:r>
              <a:rPr lang="en-US" sz="1600" b="1" dirty="0" smtClean="0"/>
              <a:t>DIVIDING INTO X AND Y SETS FOR THE MODEL BUILDING</a:t>
            </a:r>
            <a:endParaRPr lang="en-US" sz="1600" b="1" dirty="0">
              <a:latin typeface="Times New Roman" pitchFamily="18" charset="0"/>
              <a:cs typeface="Times New Roman" pitchFamily="18" charset="0"/>
            </a:endParaRPr>
          </a:p>
        </p:txBody>
      </p:sp>
      <p:pic>
        <p:nvPicPr>
          <p:cNvPr id="47106" name="Picture 2"/>
          <p:cNvPicPr>
            <a:picLocks noGrp="1" noChangeAspect="1" noChangeArrowheads="1"/>
          </p:cNvPicPr>
          <p:nvPr>
            <p:ph idx="1"/>
          </p:nvPr>
        </p:nvPicPr>
        <p:blipFill>
          <a:blip r:embed="rId2" cstate="print"/>
          <a:srcRect/>
          <a:stretch>
            <a:fillRect/>
          </a:stretch>
        </p:blipFill>
        <p:spPr bwMode="auto">
          <a:xfrm>
            <a:off x="752545" y="1057870"/>
            <a:ext cx="3806612" cy="609600"/>
          </a:xfrm>
          <a:prstGeom prst="rect">
            <a:avLst/>
          </a:prstGeom>
          <a:noFill/>
          <a:ln w="9525">
            <a:noFill/>
            <a:miter lim="800000"/>
            <a:headEnd/>
            <a:tailEnd/>
          </a:ln>
          <a:effectLst/>
        </p:spPr>
      </p:pic>
      <p:sp>
        <p:nvSpPr>
          <p:cNvPr id="5" name="TextBox 4"/>
          <p:cNvSpPr txBox="1"/>
          <p:nvPr/>
        </p:nvSpPr>
        <p:spPr>
          <a:xfrm>
            <a:off x="752545" y="1828800"/>
            <a:ext cx="4216722" cy="923330"/>
          </a:xfrm>
          <a:prstGeom prst="rect">
            <a:avLst/>
          </a:prstGeom>
          <a:noFill/>
        </p:spPr>
        <p:txBody>
          <a:bodyPr wrap="square" rtlCol="0">
            <a:spAutoFit/>
          </a:bodyPr>
          <a:lstStyle/>
          <a:p>
            <a:endParaRPr lang="en-US" b="1" dirty="0" smtClean="0">
              <a:latin typeface="Times New Roman" pitchFamily="18" charset="0"/>
              <a:cs typeface="Times New Roman" pitchFamily="18" charset="0"/>
            </a:endParaRPr>
          </a:p>
          <a:p>
            <a:endParaRPr lang="en-US"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BUILDING  A  LINEAR  MODEL</a:t>
            </a:r>
            <a:endParaRPr lang="en-US"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599319997"/>
              </p:ext>
            </p:extLst>
          </p:nvPr>
        </p:nvGraphicFramePr>
        <p:xfrm>
          <a:off x="228600" y="2971800"/>
          <a:ext cx="8763000" cy="3028950"/>
        </p:xfrm>
        <a:graphic>
          <a:graphicData uri="http://schemas.openxmlformats.org/drawingml/2006/table">
            <a:tbl>
              <a:tblPr firstRow="1" bandRow="1">
                <a:tableStyleId>{5C22544A-7EE6-4342-B048-85BDC9FD1C3A}</a:tableStyleId>
              </a:tblPr>
              <a:tblGrid>
                <a:gridCol w="798264"/>
                <a:gridCol w="3583236"/>
                <a:gridCol w="2190750"/>
                <a:gridCol w="2190750"/>
              </a:tblGrid>
              <a:tr h="704850">
                <a:tc>
                  <a:txBody>
                    <a:bodyPr/>
                    <a:lstStyle/>
                    <a:p>
                      <a:r>
                        <a:rPr lang="en-IN" dirty="0" err="1" smtClean="0"/>
                        <a:t>Sr.No</a:t>
                      </a:r>
                      <a:endParaRPr lang="en-IN" dirty="0"/>
                    </a:p>
                  </a:txBody>
                  <a:tcPr/>
                </a:tc>
                <a:tc>
                  <a:txBody>
                    <a:bodyPr/>
                    <a:lstStyle/>
                    <a:p>
                      <a:pPr algn="ctr"/>
                      <a:r>
                        <a:rPr lang="en-IN" dirty="0" smtClean="0"/>
                        <a:t>Variables</a:t>
                      </a:r>
                      <a:endParaRPr lang="en-IN" dirty="0"/>
                    </a:p>
                  </a:txBody>
                  <a:tcPr/>
                </a:tc>
                <a:tc>
                  <a:txBody>
                    <a:bodyPr/>
                    <a:lstStyle/>
                    <a:p>
                      <a:pPr algn="ctr"/>
                      <a:r>
                        <a:rPr lang="en-IN" dirty="0" smtClean="0"/>
                        <a:t>R-Squared</a:t>
                      </a:r>
                      <a:endParaRPr lang="en-IN" dirty="0"/>
                    </a:p>
                  </a:txBody>
                  <a:tcPr/>
                </a:tc>
                <a:tc>
                  <a:txBody>
                    <a:bodyPr/>
                    <a:lstStyle/>
                    <a:p>
                      <a:pPr algn="ctr"/>
                      <a:r>
                        <a:rPr lang="en-IN" dirty="0" err="1" smtClean="0"/>
                        <a:t>Adj</a:t>
                      </a:r>
                      <a:r>
                        <a:rPr lang="en-IN" dirty="0" smtClean="0"/>
                        <a:t> (R-Squared)</a:t>
                      </a:r>
                      <a:endParaRPr lang="en-IN" dirty="0"/>
                    </a:p>
                  </a:txBody>
                  <a:tcPr/>
                </a:tc>
              </a:tr>
              <a:tr h="704850">
                <a:tc>
                  <a:txBody>
                    <a:bodyPr/>
                    <a:lstStyle/>
                    <a:p>
                      <a:r>
                        <a:rPr lang="en-IN" dirty="0" smtClean="0"/>
                        <a:t>1</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horsepower</a:t>
                      </a:r>
                    </a:p>
                    <a:p>
                      <a:pPr algn="ctr"/>
                      <a:endParaRPr lang="en-IN" dirty="0"/>
                    </a:p>
                  </a:txBody>
                  <a:tcPr/>
                </a:tc>
                <a:tc>
                  <a:txBody>
                    <a:bodyPr/>
                    <a:lstStyle/>
                    <a:p>
                      <a:pPr algn="ctr"/>
                      <a:r>
                        <a:rPr lang="en-IN" dirty="0" smtClean="0"/>
                        <a:t>0.650</a:t>
                      </a:r>
                      <a:endParaRPr lang="en-IN" dirty="0"/>
                    </a:p>
                  </a:txBody>
                  <a:tcPr/>
                </a:tc>
                <a:tc>
                  <a:txBody>
                    <a:bodyPr/>
                    <a:lstStyle/>
                    <a:p>
                      <a:pPr algn="ctr"/>
                      <a:r>
                        <a:rPr lang="en-IN" dirty="0" smtClean="0"/>
                        <a:t>0.647</a:t>
                      </a:r>
                      <a:endParaRPr lang="en-IN" dirty="0"/>
                    </a:p>
                  </a:txBody>
                  <a:tcPr/>
                </a:tc>
              </a:tr>
              <a:tr h="704850">
                <a:tc>
                  <a:txBody>
                    <a:bodyPr/>
                    <a:lstStyle/>
                    <a:p>
                      <a:r>
                        <a:rPr lang="en-IN" dirty="0" smtClean="0"/>
                        <a:t>2</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horsepower + </a:t>
                      </a:r>
                      <a:r>
                        <a:rPr lang="en-US" sz="1800" dirty="0" err="1" smtClean="0">
                          <a:latin typeface="Times New Roman" pitchFamily="18" charset="0"/>
                          <a:cs typeface="Times New Roman" pitchFamily="18" charset="0"/>
                        </a:rPr>
                        <a:t>curbweight</a:t>
                      </a:r>
                      <a:endParaRPr lang="en-IN" dirty="0" smtClean="0"/>
                    </a:p>
                    <a:p>
                      <a:pPr algn="ctr"/>
                      <a:endParaRPr lang="en-IN" dirty="0"/>
                    </a:p>
                  </a:txBody>
                  <a:tcPr/>
                </a:tc>
                <a:tc>
                  <a:txBody>
                    <a:bodyPr/>
                    <a:lstStyle/>
                    <a:p>
                      <a:pPr algn="ctr"/>
                      <a:r>
                        <a:rPr lang="en-IN" dirty="0" smtClean="0"/>
                        <a:t>0.797</a:t>
                      </a:r>
                      <a:endParaRPr lang="en-IN" dirty="0"/>
                    </a:p>
                  </a:txBody>
                  <a:tcPr/>
                </a:tc>
                <a:tc>
                  <a:txBody>
                    <a:bodyPr/>
                    <a:lstStyle/>
                    <a:p>
                      <a:pPr algn="ctr"/>
                      <a:r>
                        <a:rPr lang="en-IN" dirty="0" smtClean="0"/>
                        <a:t>0.794</a:t>
                      </a:r>
                      <a:endParaRPr lang="en-IN" dirty="0"/>
                    </a:p>
                  </a:txBody>
                  <a:tcPr/>
                </a:tc>
              </a:tr>
              <a:tr h="704850">
                <a:tc>
                  <a:txBody>
                    <a:bodyPr/>
                    <a:lstStyle/>
                    <a:p>
                      <a:r>
                        <a:rPr lang="en-IN" dirty="0" smtClean="0"/>
                        <a:t>3</a:t>
                      </a: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horsepower + </a:t>
                      </a:r>
                      <a:r>
                        <a:rPr lang="en-US" sz="1800" dirty="0" err="1" smtClean="0">
                          <a:latin typeface="Times New Roman" pitchFamily="18" charset="0"/>
                          <a:cs typeface="Times New Roman" pitchFamily="18" charset="0"/>
                        </a:rPr>
                        <a:t>curbweight</a:t>
                      </a:r>
                      <a:r>
                        <a:rPr lang="en-US" sz="1800" baseline="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enginesize</a:t>
                      </a:r>
                      <a:endParaRPr lang="en-IN" dirty="0" smtClean="0"/>
                    </a:p>
                    <a:p>
                      <a:pPr algn="ctr"/>
                      <a:endParaRPr lang="en-IN" dirty="0" smtClean="0"/>
                    </a:p>
                  </a:txBody>
                  <a:tcPr/>
                </a:tc>
                <a:tc>
                  <a:txBody>
                    <a:bodyPr/>
                    <a:lstStyle/>
                    <a:p>
                      <a:pPr algn="ctr"/>
                      <a:r>
                        <a:rPr lang="en-IN" dirty="0" smtClean="0"/>
                        <a:t>0.819</a:t>
                      </a:r>
                      <a:endParaRPr lang="en-IN" dirty="0"/>
                    </a:p>
                  </a:txBody>
                  <a:tcPr/>
                </a:tc>
                <a:tc>
                  <a:txBody>
                    <a:bodyPr/>
                    <a:lstStyle/>
                    <a:p>
                      <a:pPr algn="ctr"/>
                      <a:r>
                        <a:rPr lang="en-IN" dirty="0" smtClean="0"/>
                        <a:t>0.815</a:t>
                      </a:r>
                      <a:endParaRPr lang="en-IN"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Autofit/>
          </a:bodyPr>
          <a:lstStyle/>
          <a:p>
            <a:r>
              <a:rPr lang="en-US" sz="3200" b="1" dirty="0" smtClean="0">
                <a:latin typeface="Times New Roman" pitchFamily="18" charset="0"/>
                <a:cs typeface="Times New Roman" pitchFamily="18" charset="0"/>
              </a:rPr>
              <a:t>INTRODUCTION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sz="1600" dirty="0">
                <a:latin typeface="Times New Roman" pitchFamily="18" charset="0"/>
                <a:cs typeface="Times New Roman" pitchFamily="18" charset="0"/>
              </a:rPr>
              <a:t>A Chinese automobile company </a:t>
            </a:r>
            <a:r>
              <a:rPr lang="en-US" sz="1600" dirty="0" err="1">
                <a:latin typeface="Times New Roman" pitchFamily="18" charset="0"/>
                <a:cs typeface="Times New Roman" pitchFamily="18" charset="0"/>
              </a:rPr>
              <a:t>Geely</a:t>
            </a:r>
            <a:r>
              <a:rPr lang="en-US" sz="1600" dirty="0">
                <a:latin typeface="Times New Roman" pitchFamily="18" charset="0"/>
                <a:cs typeface="Times New Roman" pitchFamily="18" charset="0"/>
              </a:rPr>
              <a:t> Auto aspires to enter the US market by setting up their manufacturing unit there and producing cars locally to give competition to their US and European counterparts.</a:t>
            </a:r>
          </a:p>
          <a:p>
            <a:pPr>
              <a:buNone/>
            </a:pPr>
            <a:r>
              <a:rPr lang="en-US" sz="1600" dirty="0">
                <a:latin typeface="Times New Roman" pitchFamily="18" charset="0"/>
                <a:cs typeface="Times New Roman" pitchFamily="18" charset="0"/>
              </a:rPr>
              <a:t>They have contracted an automobile consulting company to understand the factors on which the pricing of cars depends. Specifically, they want to understand the factors affecting the pricing of cars in the American market, since those may be very different from the Chinese market. The company wants to know:</a:t>
            </a:r>
          </a:p>
          <a:p>
            <a:r>
              <a:rPr lang="en-US" sz="1600" dirty="0">
                <a:latin typeface="Times New Roman" pitchFamily="18" charset="0"/>
                <a:cs typeface="Times New Roman" pitchFamily="18" charset="0"/>
              </a:rPr>
              <a:t>Which variables are significant in predicting the price of a car</a:t>
            </a:r>
          </a:p>
          <a:p>
            <a:r>
              <a:rPr lang="en-US" sz="1600" dirty="0">
                <a:latin typeface="Times New Roman" pitchFamily="18" charset="0"/>
                <a:cs typeface="Times New Roman" pitchFamily="18" charset="0"/>
              </a:rPr>
              <a:t>How well those variables describe the price of a </a:t>
            </a:r>
            <a:r>
              <a:rPr lang="en-US" sz="1600" dirty="0" smtClean="0">
                <a:latin typeface="Times New Roman" pitchFamily="18" charset="0"/>
                <a:cs typeface="Times New Roman" pitchFamily="18" charset="0"/>
              </a:rPr>
              <a:t>car</a:t>
            </a:r>
          </a:p>
          <a:p>
            <a:endParaRPr lang="en-US" sz="1400"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OBJECTIVE</a:t>
            </a:r>
            <a:endParaRPr lang="en-US" sz="2400" dirty="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We are required to model the price of cars with the available independent variables. It will be used by the management to understand how exactly the prices vary with the independent variables. They can accordingly manipulate the design of the cars, the business strategy etc. to meet certain price levels. Further, the model will be a good way for management to understand the pricing dynamics of a new market.</a:t>
            </a:r>
          </a:p>
          <a:p>
            <a:pPr>
              <a:buNone/>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RFE</a:t>
            </a:r>
            <a:br>
              <a:rPr lang="en-US" sz="2000" b="1"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Let's use Recursive feature elimination since we have too many independent variables</a:t>
            </a:r>
            <a:r>
              <a:rPr lang="en-US" dirty="0" smtClean="0"/>
              <a:t/>
            </a:r>
            <a:br>
              <a:rPr lang="en-US" dirty="0" smtClean="0"/>
            </a:br>
            <a:endParaRPr lang="en-US" dirty="0"/>
          </a:p>
        </p:txBody>
      </p:sp>
      <p:pic>
        <p:nvPicPr>
          <p:cNvPr id="5122" name="Picture 2"/>
          <p:cNvPicPr>
            <a:picLocks noGrp="1" noChangeAspect="1" noChangeArrowheads="1"/>
          </p:cNvPicPr>
          <p:nvPr>
            <p:ph sz="half" idx="1"/>
          </p:nvPr>
        </p:nvPicPr>
        <p:blipFill>
          <a:blip r:embed="rId2" cstate="print"/>
          <a:srcRect/>
          <a:stretch>
            <a:fillRect/>
          </a:stretch>
        </p:blipFill>
        <p:spPr bwMode="auto">
          <a:xfrm>
            <a:off x="10274" y="1438186"/>
            <a:ext cx="5029200" cy="4554747"/>
          </a:xfrm>
          <a:prstGeom prst="rect">
            <a:avLst/>
          </a:prstGeom>
          <a:noFill/>
          <a:ln w="9525">
            <a:noFill/>
            <a:miter lim="800000"/>
            <a:headEnd/>
            <a:tailEnd/>
          </a:ln>
          <a:effectLst/>
        </p:spPr>
      </p:pic>
      <p:pic>
        <p:nvPicPr>
          <p:cNvPr id="5123" name="Picture 3"/>
          <p:cNvPicPr>
            <a:picLocks noGrp="1" noChangeAspect="1" noChangeArrowheads="1"/>
          </p:cNvPicPr>
          <p:nvPr>
            <p:ph sz="half" idx="2"/>
          </p:nvPr>
        </p:nvPicPr>
        <p:blipFill>
          <a:blip r:embed="rId3" cstate="print"/>
          <a:srcRect/>
          <a:stretch>
            <a:fillRect/>
          </a:stretch>
        </p:blipFill>
        <p:spPr bwMode="auto">
          <a:xfrm>
            <a:off x="4896307" y="1219200"/>
            <a:ext cx="3542386" cy="4906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81000" y="228600"/>
            <a:ext cx="8374063" cy="3314700"/>
          </a:xfrm>
          <a:prstGeom prst="rect">
            <a:avLst/>
          </a:prstGeom>
          <a:noFill/>
          <a:ln w="9525">
            <a:noFill/>
            <a:miter lim="800000"/>
            <a:headEnd/>
            <a:tailEnd/>
          </a:ln>
          <a:effectLst/>
        </p:spPr>
      </p:pic>
      <p:sp>
        <p:nvSpPr>
          <p:cNvPr id="8" name="TextBox 7"/>
          <p:cNvSpPr txBox="1"/>
          <p:nvPr/>
        </p:nvSpPr>
        <p:spPr>
          <a:xfrm>
            <a:off x="685800" y="4114800"/>
            <a:ext cx="8304196" cy="2092881"/>
          </a:xfrm>
          <a:prstGeom prst="rect">
            <a:avLst/>
          </a:prstGeom>
          <a:noFill/>
        </p:spPr>
        <p:txBody>
          <a:bodyPr wrap="none" rtlCol="0">
            <a:spAutoFit/>
          </a:bodyPr>
          <a:lstStyle/>
          <a:p>
            <a:r>
              <a:rPr lang="en-US" sz="1600" dirty="0" smtClean="0">
                <a:latin typeface="Times New Roman" pitchFamily="18" charset="0"/>
                <a:cs typeface="Times New Roman" pitchFamily="18" charset="0"/>
              </a:rPr>
              <a:t>After passing the </a:t>
            </a:r>
            <a:r>
              <a:rPr lang="en-US" sz="1600" dirty="0" err="1" smtClean="0">
                <a:latin typeface="Times New Roman" pitchFamily="18" charset="0"/>
                <a:cs typeface="Times New Roman" pitchFamily="18" charset="0"/>
              </a:rPr>
              <a:t>arbitary</a:t>
            </a:r>
            <a:r>
              <a:rPr lang="en-US" sz="1600" dirty="0" smtClean="0">
                <a:latin typeface="Times New Roman" pitchFamily="18" charset="0"/>
                <a:cs typeface="Times New Roman" pitchFamily="18" charset="0"/>
              </a:rPr>
              <a:t> selected columns by RFE we will manually evaluate </a:t>
            </a:r>
          </a:p>
          <a:p>
            <a:r>
              <a:rPr lang="en-US" sz="1600" dirty="0" smtClean="0">
                <a:latin typeface="Times New Roman" pitchFamily="18" charset="0"/>
                <a:cs typeface="Times New Roman" pitchFamily="18" charset="0"/>
              </a:rPr>
              <a:t>each models p-value and VIF value. Unless we find the acceptable range for p-values </a:t>
            </a:r>
          </a:p>
          <a:p>
            <a:r>
              <a:rPr lang="en-US" sz="1600" dirty="0" smtClean="0">
                <a:latin typeface="Times New Roman" pitchFamily="18" charset="0"/>
                <a:cs typeface="Times New Roman" pitchFamily="18" charset="0"/>
              </a:rPr>
              <a:t>and VIF we keep dropping the variables one at a time based on below criteria.</a:t>
            </a:r>
          </a:p>
          <a:p>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High p-value High VIF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Drop the variable</a:t>
            </a:r>
          </a:p>
          <a:p>
            <a:pPr>
              <a:buFont typeface="Arial" pitchFamily="34" charset="0"/>
              <a:buChar char="•"/>
            </a:pPr>
            <a:r>
              <a:rPr lang="en-US" sz="1600" b="1" dirty="0" smtClean="0">
                <a:latin typeface="Times New Roman" pitchFamily="18" charset="0"/>
                <a:cs typeface="Times New Roman" pitchFamily="18" charset="0"/>
              </a:rPr>
              <a:t>  High p-value Low VIF or Low p-value High VIF :  Drop the variable with high p-value first</a:t>
            </a:r>
          </a:p>
          <a:p>
            <a:pPr>
              <a:buFont typeface="Arial" pitchFamily="34" charset="0"/>
              <a:buChar char="•"/>
            </a:pPr>
            <a:r>
              <a:rPr lang="en-US" sz="1600" b="1" dirty="0" smtClean="0">
                <a:latin typeface="Times New Roman" pitchFamily="18" charset="0"/>
                <a:cs typeface="Times New Roman" pitchFamily="18" charset="0"/>
              </a:rPr>
              <a:t>  Low p-value Low VIF :  accept the variable</a:t>
            </a:r>
          </a:p>
          <a:p>
            <a:endParaRPr lang="en-US"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28601" y="228600"/>
            <a:ext cx="4800600" cy="133854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2297131" y="1143000"/>
            <a:ext cx="6667499" cy="5638800"/>
          </a:xfrm>
          <a:prstGeom prst="rect">
            <a:avLst/>
          </a:prstGeom>
          <a:noFill/>
          <a:ln w="9525">
            <a:noFill/>
            <a:miter lim="800000"/>
            <a:headEnd/>
            <a:tailEnd/>
          </a:ln>
          <a:effectLst/>
        </p:spPr>
      </p:pic>
      <p:sp>
        <p:nvSpPr>
          <p:cNvPr id="4" name="TextBox 3"/>
          <p:cNvSpPr txBox="1"/>
          <p:nvPr/>
        </p:nvSpPr>
        <p:spPr>
          <a:xfrm>
            <a:off x="152401" y="1828801"/>
            <a:ext cx="2133600" cy="1661993"/>
          </a:xfrm>
          <a:prstGeom prst="rect">
            <a:avLst/>
          </a:prstGeom>
          <a:noFill/>
        </p:spPr>
        <p:txBody>
          <a:bodyPr wrap="square" rtlCol="0">
            <a:spAutoFit/>
          </a:bodyPr>
          <a:lstStyle/>
          <a:p>
            <a:r>
              <a:rPr lang="en-US" sz="1400" dirty="0" smtClean="0">
                <a:latin typeface="Times New Roman" pitchFamily="18" charset="0"/>
                <a:cs typeface="Times New Roman" pitchFamily="18" charset="0"/>
              </a:rPr>
              <a:t>Looking at the p-values, </a:t>
            </a:r>
          </a:p>
          <a:p>
            <a:r>
              <a:rPr lang="en-US" sz="1400" dirty="0" smtClean="0">
                <a:latin typeface="Times New Roman" pitchFamily="18" charset="0"/>
                <a:cs typeface="Times New Roman" pitchFamily="18" charset="0"/>
              </a:rPr>
              <a:t>it looks like some of the </a:t>
            </a:r>
          </a:p>
          <a:p>
            <a:r>
              <a:rPr lang="en-US" sz="1400" dirty="0" smtClean="0">
                <a:latin typeface="Times New Roman" pitchFamily="18" charset="0"/>
                <a:cs typeface="Times New Roman" pitchFamily="18" charset="0"/>
              </a:rPr>
              <a:t>variables aren't really </a:t>
            </a:r>
          </a:p>
          <a:p>
            <a:r>
              <a:rPr lang="en-US" sz="1400" dirty="0" smtClean="0">
                <a:latin typeface="Times New Roman" pitchFamily="18" charset="0"/>
                <a:cs typeface="Times New Roman" pitchFamily="18" charset="0"/>
              </a:rPr>
              <a:t>significant (in the presence</a:t>
            </a:r>
          </a:p>
          <a:p>
            <a:r>
              <a:rPr lang="en-US" sz="1400" dirty="0" smtClean="0">
                <a:latin typeface="Times New Roman" pitchFamily="18" charset="0"/>
                <a:cs typeface="Times New Roman" pitchFamily="18" charset="0"/>
              </a:rPr>
              <a:t>of other variables)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and we need to drop it.</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457200" y="304800"/>
            <a:ext cx="8382000" cy="632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pPr algn="l"/>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DROPPING THE VARIABLE AND UPDATING THE MODEL</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Dropping </a:t>
            </a:r>
            <a:r>
              <a:rPr lang="en-US" sz="1800" dirty="0" err="1" smtClean="0">
                <a:latin typeface="Times New Roman" pitchFamily="18" charset="0"/>
                <a:cs typeface="Times New Roman" pitchFamily="18" charset="0"/>
              </a:rPr>
              <a:t>cylindernumber_twelve</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beacuse</a:t>
            </a:r>
            <a:r>
              <a:rPr lang="en-US" sz="1800" dirty="0" smtClean="0">
                <a:latin typeface="Times New Roman" pitchFamily="18" charset="0"/>
                <a:cs typeface="Times New Roman" pitchFamily="18" charset="0"/>
              </a:rPr>
              <a:t> its p-value is 0.393 and we want p-value less than 0.05 and hence rebuilding the model</a:t>
            </a:r>
            <a:r>
              <a:rPr lang="en-US" dirty="0" smtClean="0"/>
              <a:t/>
            </a:r>
            <a:br>
              <a:rPr lang="en-US" dirty="0" smtClean="0"/>
            </a:br>
            <a:endParaRPr lang="en-US"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609600" y="1371600"/>
            <a:ext cx="6610705" cy="2333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979488" y="293688"/>
            <a:ext cx="7183437" cy="62690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533400" y="304800"/>
            <a:ext cx="7793037" cy="5143500"/>
          </a:xfrm>
          <a:prstGeom prst="rect">
            <a:avLst/>
          </a:prstGeom>
          <a:noFill/>
          <a:ln w="9525">
            <a:noFill/>
            <a:miter lim="800000"/>
            <a:headEnd/>
            <a:tailEnd/>
          </a:ln>
          <a:effectLst/>
        </p:spPr>
      </p:pic>
      <p:sp>
        <p:nvSpPr>
          <p:cNvPr id="3" name="TextBox 2"/>
          <p:cNvSpPr txBox="1"/>
          <p:nvPr/>
        </p:nvSpPr>
        <p:spPr>
          <a:xfrm>
            <a:off x="457200" y="5562600"/>
            <a:ext cx="7924800" cy="1077218"/>
          </a:xfrm>
          <a:prstGeom prst="rect">
            <a:avLst/>
          </a:prstGeom>
          <a:noFill/>
        </p:spPr>
        <p:txBody>
          <a:bodyPr wrap="square" rtlCol="0">
            <a:spAutoFit/>
          </a:bodyPr>
          <a:lstStyle/>
          <a:p>
            <a:pPr marL="285750" indent="-285750">
              <a:buFont typeface="Arial" panose="020B0604020202020204" pitchFamily="34" charset="0"/>
              <a:buChar char="•"/>
            </a:pPr>
            <a:r>
              <a:rPr lang="en-US" sz="1600" b="1" dirty="0" smtClean="0">
                <a:latin typeface="Times New Roman" pitchFamily="18" charset="0"/>
                <a:cs typeface="Times New Roman" pitchFamily="18" charset="0"/>
              </a:rPr>
              <a:t>By this way we drop variables which having p-value more than 0.05 and </a:t>
            </a:r>
            <a:r>
              <a:rPr lang="en-US" sz="1600" b="1" dirty="0" err="1" smtClean="0">
                <a:latin typeface="Times New Roman" pitchFamily="18" charset="0"/>
                <a:cs typeface="Times New Roman" pitchFamily="18" charset="0"/>
              </a:rPr>
              <a:t>Vif</a:t>
            </a:r>
            <a:r>
              <a:rPr lang="en-US" sz="1600" b="1" dirty="0" smtClean="0">
                <a:latin typeface="Times New Roman" pitchFamily="18" charset="0"/>
                <a:cs typeface="Times New Roman" pitchFamily="18" charset="0"/>
              </a:rPr>
              <a:t> greater than 5.</a:t>
            </a:r>
          </a:p>
          <a:p>
            <a:pPr marL="285750" indent="-285750">
              <a:buFont typeface="Arial" panose="020B0604020202020204" pitchFamily="34" charset="0"/>
              <a:buChar char="•"/>
            </a:pPr>
            <a:endParaRPr lang="en-US" sz="1600" b="1" dirty="0" smtClean="0">
              <a:latin typeface="Times New Roman" pitchFamily="18" charset="0"/>
              <a:cs typeface="Times New Roman" pitchFamily="18" charset="0"/>
            </a:endParaRPr>
          </a:p>
          <a:p>
            <a:pPr marL="285750" indent="-285750">
              <a:buFont typeface="Arial" panose="020B0604020202020204" pitchFamily="34" charset="0"/>
              <a:buChar char="•"/>
            </a:pPr>
            <a:r>
              <a:rPr lang="en-US" sz="1600" b="1" dirty="0" smtClean="0">
                <a:latin typeface="Times New Roman" pitchFamily="18" charset="0"/>
                <a:cs typeface="Times New Roman" pitchFamily="18" charset="0"/>
              </a:rPr>
              <a:t>Every time we get best model with significant variables.</a:t>
            </a:r>
            <a:endParaRPr lang="en-US"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865188" y="98425"/>
            <a:ext cx="7412037" cy="66595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cstate="print"/>
          <a:srcRect/>
          <a:stretch>
            <a:fillRect/>
          </a:stretch>
        </p:blipFill>
        <p:spPr bwMode="auto">
          <a:xfrm>
            <a:off x="609600" y="914400"/>
            <a:ext cx="7783513" cy="2914650"/>
          </a:xfrm>
          <a:prstGeom prst="rect">
            <a:avLst/>
          </a:prstGeom>
          <a:noFill/>
          <a:ln w="9525">
            <a:noFill/>
            <a:miter lim="800000"/>
            <a:headEnd/>
            <a:tailEnd/>
          </a:ln>
          <a:effectLst/>
        </p:spPr>
      </p:pic>
      <p:sp>
        <p:nvSpPr>
          <p:cNvPr id="3" name="TextBox 2"/>
          <p:cNvSpPr txBox="1"/>
          <p:nvPr/>
        </p:nvSpPr>
        <p:spPr>
          <a:xfrm>
            <a:off x="609600" y="4495800"/>
            <a:ext cx="8038867" cy="584775"/>
          </a:xfrm>
          <a:prstGeom prst="rect">
            <a:avLst/>
          </a:prstGeom>
          <a:noFill/>
        </p:spPr>
        <p:txBody>
          <a:bodyPr wrap="none" rtlCol="0">
            <a:spAutoFit/>
          </a:bodyPr>
          <a:lstStyle/>
          <a:p>
            <a:r>
              <a:rPr lang="en-US" sz="1600" dirty="0" smtClean="0">
                <a:latin typeface="Times New Roman" pitchFamily="18" charset="0"/>
                <a:cs typeface="Times New Roman" pitchFamily="18" charset="0"/>
              </a:rPr>
              <a:t>Now the VIFs and p-values both are within an acceptable range. So we can go ahead and make </a:t>
            </a:r>
          </a:p>
          <a:p>
            <a:r>
              <a:rPr lang="en-US" sz="1600" dirty="0" smtClean="0">
                <a:latin typeface="Times New Roman" pitchFamily="18" charset="0"/>
                <a:cs typeface="Times New Roman" pitchFamily="18" charset="0"/>
              </a:rPr>
              <a:t>our predictions using model lm_rfe10 and lm_rfe8.</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501595034"/>
              </p:ext>
            </p:extLst>
          </p:nvPr>
        </p:nvGraphicFramePr>
        <p:xfrm>
          <a:off x="381000" y="1676400"/>
          <a:ext cx="8077200" cy="2529840"/>
        </p:xfrm>
        <a:graphic>
          <a:graphicData uri="http://schemas.openxmlformats.org/drawingml/2006/table">
            <a:tbl>
              <a:tblPr firstRow="1" bandRow="1">
                <a:tableStyleId>{5C22544A-7EE6-4342-B048-85BDC9FD1C3A}</a:tableStyleId>
              </a:tblPr>
              <a:tblGrid>
                <a:gridCol w="1615440"/>
                <a:gridCol w="1615440"/>
                <a:gridCol w="1615440"/>
                <a:gridCol w="1615440"/>
                <a:gridCol w="1615440"/>
              </a:tblGrid>
              <a:tr h="152400">
                <a:tc>
                  <a:txBody>
                    <a:bodyPr/>
                    <a:lstStyle/>
                    <a:p>
                      <a:pPr algn="ctr"/>
                      <a:r>
                        <a:rPr lang="en-IN" dirty="0" smtClean="0"/>
                        <a:t>Model</a:t>
                      </a:r>
                      <a:r>
                        <a:rPr lang="en-IN" baseline="0" dirty="0" smtClean="0"/>
                        <a:t> No.</a:t>
                      </a:r>
                      <a:endParaRPr lang="en-IN" dirty="0"/>
                    </a:p>
                  </a:txBody>
                  <a:tcPr/>
                </a:tc>
                <a:tc>
                  <a:txBody>
                    <a:bodyPr/>
                    <a:lstStyle/>
                    <a:p>
                      <a:pPr algn="ctr"/>
                      <a:r>
                        <a:rPr lang="en-IN" dirty="0" smtClean="0"/>
                        <a:t>ref Model No</a:t>
                      </a:r>
                      <a:endParaRPr lang="en-IN" dirty="0"/>
                    </a:p>
                  </a:txBody>
                  <a:tcPr/>
                </a:tc>
                <a:tc>
                  <a:txBody>
                    <a:bodyPr/>
                    <a:lstStyle/>
                    <a:p>
                      <a:pPr algn="ctr"/>
                      <a:r>
                        <a:rPr lang="en-IN" dirty="0" smtClean="0"/>
                        <a:t>R2 For</a:t>
                      </a:r>
                      <a:r>
                        <a:rPr lang="en-IN" baseline="0" dirty="0" smtClean="0"/>
                        <a:t> </a:t>
                      </a:r>
                      <a:r>
                        <a:rPr lang="en-IN" baseline="0" dirty="0" err="1" smtClean="0"/>
                        <a:t>Train_Set</a:t>
                      </a:r>
                      <a:endParaRPr lang="en-IN" dirty="0"/>
                    </a:p>
                  </a:txBody>
                  <a:tcPr/>
                </a:tc>
                <a:tc>
                  <a:txBody>
                    <a:bodyPr/>
                    <a:lstStyle/>
                    <a:p>
                      <a:pPr algn="ctr"/>
                      <a:r>
                        <a:rPr lang="en-IN" dirty="0" smtClean="0"/>
                        <a:t>R2 For </a:t>
                      </a:r>
                      <a:r>
                        <a:rPr lang="en-IN" dirty="0" err="1" smtClean="0"/>
                        <a:t>Test_Set</a:t>
                      </a:r>
                      <a:endParaRPr lang="en-IN" dirty="0"/>
                    </a:p>
                  </a:txBody>
                  <a:tcPr/>
                </a:tc>
                <a:tc>
                  <a:txBody>
                    <a:bodyPr/>
                    <a:lstStyle/>
                    <a:p>
                      <a:pPr algn="ctr"/>
                      <a:r>
                        <a:rPr lang="en-IN" dirty="0" smtClean="0"/>
                        <a:t>No of features</a:t>
                      </a:r>
                      <a:endParaRPr lang="en-IN" dirty="0"/>
                    </a:p>
                  </a:txBody>
                  <a:tcPr/>
                </a:tc>
              </a:tr>
              <a:tr h="609600">
                <a:tc>
                  <a:txBody>
                    <a:bodyPr/>
                    <a:lstStyle/>
                    <a:p>
                      <a:pPr algn="ctr"/>
                      <a:r>
                        <a:rPr lang="en-IN" dirty="0" smtClean="0"/>
                        <a:t>Model</a:t>
                      </a:r>
                      <a:r>
                        <a:rPr lang="en-IN" baseline="0" dirty="0" smtClean="0"/>
                        <a:t>  I</a:t>
                      </a:r>
                      <a:endParaRPr lang="en-IN" dirty="0"/>
                    </a:p>
                  </a:txBody>
                  <a:tcPr/>
                </a:tc>
                <a:tc>
                  <a:txBody>
                    <a:bodyPr/>
                    <a:lstStyle/>
                    <a:p>
                      <a:pPr algn="ctr"/>
                      <a:r>
                        <a:rPr lang="en-IN" dirty="0" smtClean="0"/>
                        <a:t>lm_ref10</a:t>
                      </a:r>
                      <a:endParaRPr lang="en-IN" dirty="0"/>
                    </a:p>
                  </a:txBody>
                  <a:tcPr/>
                </a:tc>
                <a:tc>
                  <a:txBody>
                    <a:bodyPr/>
                    <a:lstStyle/>
                    <a:p>
                      <a:pPr algn="ctr"/>
                      <a:r>
                        <a:rPr lang="en-IN" dirty="0" smtClean="0"/>
                        <a:t>0.912</a:t>
                      </a:r>
                      <a:endParaRPr lang="en-IN" dirty="0"/>
                    </a:p>
                  </a:txBody>
                  <a:tcPr/>
                </a:tc>
                <a:tc>
                  <a:txBody>
                    <a:bodyPr/>
                    <a:lstStyle/>
                    <a:p>
                      <a:pPr algn="ctr"/>
                      <a:r>
                        <a:rPr lang="en-IN" dirty="0" smtClean="0"/>
                        <a:t>0.909</a:t>
                      </a:r>
                      <a:endParaRPr lang="en-IN" dirty="0"/>
                    </a:p>
                  </a:txBody>
                  <a:tcPr/>
                </a:tc>
                <a:tc>
                  <a:txBody>
                    <a:bodyPr/>
                    <a:lstStyle/>
                    <a:p>
                      <a:pPr algn="ctr"/>
                      <a:r>
                        <a:rPr lang="en-IN" dirty="0" smtClean="0"/>
                        <a:t>5</a:t>
                      </a:r>
                      <a:endParaRPr lang="en-IN" dirty="0"/>
                    </a:p>
                  </a:txBody>
                  <a:tcPr/>
                </a:tc>
              </a:tr>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Model</a:t>
                      </a:r>
                      <a:r>
                        <a:rPr lang="en-IN" baseline="0" dirty="0" smtClean="0"/>
                        <a:t>  II </a:t>
                      </a:r>
                      <a:endParaRPr lang="en-IN" dirty="0" smtClean="0"/>
                    </a:p>
                    <a:p>
                      <a:pPr algn="ct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lm_rfe8</a:t>
                      </a:r>
                      <a:endParaRPr lang="en-IN" dirty="0" smtClean="0"/>
                    </a:p>
                    <a:p>
                      <a:pPr algn="ctr"/>
                      <a:endParaRPr lang="en-IN" dirty="0"/>
                    </a:p>
                  </a:txBody>
                  <a:tcPr/>
                </a:tc>
                <a:tc>
                  <a:txBody>
                    <a:bodyPr/>
                    <a:lstStyle/>
                    <a:p>
                      <a:pPr algn="ctr"/>
                      <a:r>
                        <a:rPr lang="en-IN" dirty="0" smtClean="0"/>
                        <a:t>0.918</a:t>
                      </a:r>
                      <a:endParaRPr lang="en-IN" dirty="0"/>
                    </a:p>
                  </a:txBody>
                  <a:tcPr/>
                </a:tc>
                <a:tc>
                  <a:txBody>
                    <a:bodyPr/>
                    <a:lstStyle/>
                    <a:p>
                      <a:pPr algn="ctr"/>
                      <a:r>
                        <a:rPr lang="en-IN" dirty="0" smtClean="0"/>
                        <a:t>0.915</a:t>
                      </a:r>
                      <a:endParaRPr lang="en-IN" dirty="0"/>
                    </a:p>
                  </a:txBody>
                  <a:tcPr/>
                </a:tc>
                <a:tc>
                  <a:txBody>
                    <a:bodyPr/>
                    <a:lstStyle/>
                    <a:p>
                      <a:pPr algn="ctr"/>
                      <a:r>
                        <a:rPr lang="en-IN" dirty="0" smtClean="0"/>
                        <a:t>7</a:t>
                      </a:r>
                      <a:endParaRPr lang="en-IN" dirty="0"/>
                    </a:p>
                  </a:txBody>
                  <a:tcPr/>
                </a:tc>
              </a:tr>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smtClean="0"/>
                        <a:t>Model</a:t>
                      </a:r>
                      <a:r>
                        <a:rPr lang="en-IN" baseline="0" dirty="0" smtClean="0"/>
                        <a:t>  III</a:t>
                      </a:r>
                      <a:endParaRPr lang="en-IN" dirty="0" smtClean="0"/>
                    </a:p>
                    <a:p>
                      <a:pPr algn="ctr"/>
                      <a:endParaRPr lang="en-IN"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Times New Roman" pitchFamily="18" charset="0"/>
                          <a:cs typeface="Times New Roman" pitchFamily="18" charset="0"/>
                        </a:rPr>
                        <a:t>lm_rfe9 </a:t>
                      </a:r>
                      <a:endParaRPr lang="en-IN" dirty="0" smtClean="0"/>
                    </a:p>
                    <a:p>
                      <a:pPr algn="ctr"/>
                      <a:endParaRPr lang="en-IN" dirty="0"/>
                    </a:p>
                  </a:txBody>
                  <a:tcPr/>
                </a:tc>
                <a:tc>
                  <a:txBody>
                    <a:bodyPr/>
                    <a:lstStyle/>
                    <a:p>
                      <a:pPr algn="ctr"/>
                      <a:r>
                        <a:rPr lang="en-IN" dirty="0" smtClean="0"/>
                        <a:t>0.913</a:t>
                      </a:r>
                      <a:endParaRPr lang="en-IN" dirty="0"/>
                    </a:p>
                  </a:txBody>
                  <a:tcPr/>
                </a:tc>
                <a:tc>
                  <a:txBody>
                    <a:bodyPr/>
                    <a:lstStyle/>
                    <a:p>
                      <a:pPr algn="ctr"/>
                      <a:r>
                        <a:rPr lang="en-IN" dirty="0" smtClean="0"/>
                        <a:t>0.909</a:t>
                      </a:r>
                      <a:endParaRPr lang="en-IN" dirty="0"/>
                    </a:p>
                  </a:txBody>
                  <a:tcPr/>
                </a:tc>
                <a:tc>
                  <a:txBody>
                    <a:bodyPr/>
                    <a:lstStyle/>
                    <a:p>
                      <a:pPr algn="ctr"/>
                      <a:r>
                        <a:rPr lang="en-IN" dirty="0" smtClean="0"/>
                        <a:t>6</a:t>
                      </a:r>
                      <a:endParaRPr lang="en-IN" dirty="0"/>
                    </a:p>
                  </a:txBody>
                  <a:tcPr/>
                </a:tc>
              </a:tr>
            </a:tbl>
          </a:graphicData>
        </a:graphic>
      </p:graphicFrame>
      <p:sp>
        <p:nvSpPr>
          <p:cNvPr id="3" name="TextBox 2"/>
          <p:cNvSpPr txBox="1"/>
          <p:nvPr/>
        </p:nvSpPr>
        <p:spPr>
          <a:xfrm>
            <a:off x="228600" y="533400"/>
            <a:ext cx="8382000" cy="101566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HERE, WE ARE PROPOSING 3 MODELS WHICH CAN BE USED TO PREDICT THE CAR PRICES.</a:t>
            </a:r>
          </a:p>
          <a:p>
            <a:endParaRPr lang="en-US" sz="2000" dirty="0"/>
          </a:p>
        </p:txBody>
      </p:sp>
      <p:sp>
        <p:nvSpPr>
          <p:cNvPr id="4" name="TextBox 3"/>
          <p:cNvSpPr txBox="1"/>
          <p:nvPr/>
        </p:nvSpPr>
        <p:spPr>
          <a:xfrm>
            <a:off x="304800" y="4526559"/>
            <a:ext cx="8305800" cy="2308324"/>
          </a:xfrm>
          <a:prstGeom prst="rect">
            <a:avLst/>
          </a:prstGeom>
          <a:noFill/>
        </p:spPr>
        <p:txBody>
          <a:bodyPr wrap="square" rtlCol="0">
            <a:spAutoFit/>
          </a:bodyPr>
          <a:lstStyle/>
          <a:p>
            <a:r>
              <a:rPr lang="en-IN" b="1" dirty="0" smtClean="0"/>
              <a:t>For every model</a:t>
            </a:r>
            <a:r>
              <a:rPr lang="en-IN" dirty="0" smtClean="0"/>
              <a:t>:</a:t>
            </a:r>
          </a:p>
          <a:p>
            <a:pPr marL="342900" indent="-342900">
              <a:buFont typeface="+mj-lt"/>
              <a:buAutoNum type="arabicPeriod"/>
            </a:pPr>
            <a:r>
              <a:rPr lang="en-US" dirty="0" smtClean="0">
                <a:latin typeface="Times New Roman" pitchFamily="18" charset="0"/>
                <a:cs typeface="Times New Roman" pitchFamily="18" charset="0"/>
              </a:rPr>
              <a:t>We check </a:t>
            </a:r>
            <a:r>
              <a:rPr lang="en-US" dirty="0">
                <a:latin typeface="Times New Roman" pitchFamily="18" charset="0"/>
                <a:cs typeface="Times New Roman" pitchFamily="18" charset="0"/>
              </a:rPr>
              <a:t>if the error terms are also normally </a:t>
            </a:r>
            <a:r>
              <a:rPr lang="en-US" dirty="0" smtClean="0">
                <a:latin typeface="Times New Roman" pitchFamily="18" charset="0"/>
                <a:cs typeface="Times New Roman" pitchFamily="18" charset="0"/>
              </a:rPr>
              <a:t>distributed(which </a:t>
            </a:r>
            <a:r>
              <a:rPr lang="en-US" dirty="0">
                <a:latin typeface="Times New Roman" pitchFamily="18" charset="0"/>
                <a:cs typeface="Times New Roman" pitchFamily="18" charset="0"/>
              </a:rPr>
              <a:t>is </a:t>
            </a:r>
            <a:r>
              <a:rPr lang="en-US" dirty="0" err="1">
                <a:latin typeface="Times New Roman" pitchFamily="18" charset="0"/>
                <a:cs typeface="Times New Roman" pitchFamily="18" charset="0"/>
              </a:rPr>
              <a:t>infact</a:t>
            </a:r>
            <a:r>
              <a:rPr lang="en-US" dirty="0">
                <a:latin typeface="Times New Roman" pitchFamily="18" charset="0"/>
                <a:cs typeface="Times New Roman" pitchFamily="18" charset="0"/>
              </a:rPr>
              <a:t>, one of the major assumption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linear regression), </a:t>
            </a:r>
            <a:r>
              <a:rPr lang="en-US" dirty="0" smtClean="0">
                <a:latin typeface="Times New Roman" pitchFamily="18" charset="0"/>
                <a:cs typeface="Times New Roman" pitchFamily="18" charset="0"/>
              </a:rPr>
              <a:t>By </a:t>
            </a:r>
            <a:r>
              <a:rPr lang="en-US" dirty="0" err="1" smtClean="0">
                <a:latin typeface="Times New Roman" pitchFamily="18" charset="0"/>
                <a:cs typeface="Times New Roman" pitchFamily="18" charset="0"/>
              </a:rPr>
              <a:t>ploting</a:t>
            </a:r>
            <a:r>
              <a:rPr lang="en-US" dirty="0" smtClean="0">
                <a:latin typeface="Times New Roman" pitchFamily="18" charset="0"/>
                <a:cs typeface="Times New Roman" pitchFamily="18" charset="0"/>
              </a:rPr>
              <a:t> histogram </a:t>
            </a:r>
            <a:r>
              <a:rPr lang="en-US" dirty="0">
                <a:latin typeface="Times New Roman" pitchFamily="18" charset="0"/>
                <a:cs typeface="Times New Roman" pitchFamily="18" charset="0"/>
              </a:rPr>
              <a:t>of it</a:t>
            </a:r>
            <a:r>
              <a:rPr lang="en-US" dirty="0" smtClean="0">
                <a:latin typeface="Times New Roman" pitchFamily="18" charset="0"/>
                <a:cs typeface="Times New Roman" pitchFamily="18" charset="0"/>
              </a:rPr>
              <a:t>.</a:t>
            </a:r>
          </a:p>
          <a:p>
            <a:pPr marL="342900" indent="-342900">
              <a:buFont typeface="+mj-lt"/>
              <a:buAutoNum type="arabicPeriod"/>
            </a:pPr>
            <a:endParaRPr lang="en-US" dirty="0" smtClean="0">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rPr>
              <a:t>P</a:t>
            </a:r>
            <a:r>
              <a:rPr lang="en-US" dirty="0" smtClean="0">
                <a:latin typeface="Times New Roman" pitchFamily="18" charset="0"/>
                <a:cs typeface="Times New Roman" pitchFamily="18" charset="0"/>
              </a:rPr>
              <a:t>lot </a:t>
            </a:r>
            <a:r>
              <a:rPr lang="en-US" dirty="0">
                <a:latin typeface="Times New Roman" pitchFamily="18" charset="0"/>
                <a:cs typeface="Times New Roman" pitchFamily="18" charset="0"/>
              </a:rPr>
              <a:t>the graph for actual versus predicted </a:t>
            </a:r>
            <a:r>
              <a:rPr lang="en-US" dirty="0" smtClean="0">
                <a:latin typeface="Times New Roman" pitchFamily="18" charset="0"/>
                <a:cs typeface="Times New Roman" pitchFamily="18" charset="0"/>
              </a:rPr>
              <a:t>values.</a:t>
            </a:r>
            <a:r>
              <a:rPr lang="en-US" dirty="0"/>
              <a:t/>
            </a:r>
            <a:br>
              <a:rPr lang="en-US" dirty="0"/>
            </a:br>
            <a:endParaRPr lang="en-US" dirty="0" smtClean="0">
              <a:latin typeface="Times New Roman" pitchFamily="18" charset="0"/>
              <a:cs typeface="Times New Roman" pitchFamily="18" charset="0"/>
            </a:endParaRPr>
          </a:p>
          <a:p>
            <a:endParaRPr lang="en-IN" dirty="0" smtClean="0"/>
          </a:p>
          <a:p>
            <a:endParaRPr lang="en-IN" dirty="0"/>
          </a:p>
        </p:txBody>
      </p:sp>
    </p:spTree>
    <p:extLst>
      <p:ext uri="{BB962C8B-B14F-4D97-AF65-F5344CB8AC3E}">
        <p14:creationId xmlns:p14="http://schemas.microsoft.com/office/powerpoint/2010/main" xmlns="" val="4248737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000" b="1" dirty="0" smtClean="0">
                <a:latin typeface="Times New Roman" pitchFamily="18" charset="0"/>
                <a:cs typeface="Times New Roman" pitchFamily="18" charset="0"/>
              </a:rPr>
              <a:t>ATTRIBUTES</a:t>
            </a:r>
            <a:endParaRPr lang="en-US" sz="2000"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457200" y="990600"/>
            <a:ext cx="4038600" cy="5135563"/>
          </a:xfrm>
        </p:spPr>
        <p:txBody>
          <a:bodyPr>
            <a:noAutofit/>
          </a:bodyPr>
          <a:lstStyle/>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1. </a:t>
            </a:r>
            <a:r>
              <a:rPr lang="en-US" sz="1600" dirty="0" err="1" smtClean="0">
                <a:latin typeface="Times New Roman" pitchFamily="18" charset="0"/>
                <a:cs typeface="Times New Roman" pitchFamily="18" charset="0"/>
              </a:rPr>
              <a:t>Car_ID</a:t>
            </a:r>
            <a:r>
              <a:rPr lang="en-US" sz="1600" dirty="0" smtClean="0">
                <a:latin typeface="Times New Roman" pitchFamily="18" charset="0"/>
                <a:cs typeface="Times New Roman" pitchFamily="18" charset="0"/>
              </a:rPr>
              <a:t> - Unique ID for each observation.</a:t>
            </a:r>
          </a:p>
          <a:p>
            <a:pPr>
              <a:buNone/>
            </a:pPr>
            <a:r>
              <a:rPr lang="en-US" sz="1600" dirty="0" smtClean="0">
                <a:latin typeface="Times New Roman" pitchFamily="18" charset="0"/>
                <a:cs typeface="Times New Roman" pitchFamily="18" charset="0"/>
              </a:rPr>
              <a:t>2. </a:t>
            </a:r>
            <a:r>
              <a:rPr lang="en-US" sz="1600" dirty="0" err="1" smtClean="0">
                <a:latin typeface="Times New Roman" pitchFamily="18" charset="0"/>
                <a:cs typeface="Times New Roman" pitchFamily="18" charset="0"/>
              </a:rPr>
              <a:t>Symboling</a:t>
            </a:r>
            <a:r>
              <a:rPr lang="en-US" sz="1600" dirty="0" smtClean="0">
                <a:latin typeface="Times New Roman" pitchFamily="18" charset="0"/>
                <a:cs typeface="Times New Roman" pitchFamily="18" charset="0"/>
              </a:rPr>
              <a:t> - Its assigned insurance risk rating, value +3 indicates that the auto is risky,</a:t>
            </a:r>
          </a:p>
          <a:p>
            <a:pPr>
              <a:buNone/>
            </a:pPr>
            <a:r>
              <a:rPr lang="en-US" sz="1600" dirty="0" smtClean="0">
                <a:latin typeface="Times New Roman" pitchFamily="18" charset="0"/>
                <a:cs typeface="Times New Roman" pitchFamily="18" charset="0"/>
              </a:rPr>
              <a:t>-3 that it is pretty safe.</a:t>
            </a:r>
          </a:p>
          <a:p>
            <a:pPr>
              <a:buNone/>
            </a:pPr>
            <a:r>
              <a:rPr lang="en-US" sz="1600" dirty="0" smtClean="0">
                <a:latin typeface="Times New Roman" pitchFamily="18" charset="0"/>
                <a:cs typeface="Times New Roman" pitchFamily="18" charset="0"/>
              </a:rPr>
              <a:t>3. </a:t>
            </a:r>
            <a:r>
              <a:rPr lang="en-US" sz="1600" dirty="0" err="1" smtClean="0">
                <a:latin typeface="Times New Roman" pitchFamily="18" charset="0"/>
                <a:cs typeface="Times New Roman" pitchFamily="18" charset="0"/>
              </a:rPr>
              <a:t>carCompany</a:t>
            </a:r>
            <a:r>
              <a:rPr lang="en-US" sz="1600" dirty="0" smtClean="0">
                <a:latin typeface="Times New Roman" pitchFamily="18" charset="0"/>
                <a:cs typeface="Times New Roman" pitchFamily="18" charset="0"/>
              </a:rPr>
              <a:t> - Name of company</a:t>
            </a:r>
          </a:p>
          <a:p>
            <a:pPr>
              <a:buNone/>
            </a:pPr>
            <a:r>
              <a:rPr lang="en-US" sz="1600" dirty="0" smtClean="0">
                <a:latin typeface="Times New Roman" pitchFamily="18" charset="0"/>
                <a:cs typeface="Times New Roman" pitchFamily="18" charset="0"/>
              </a:rPr>
              <a:t>4. </a:t>
            </a:r>
            <a:r>
              <a:rPr lang="en-US" sz="1600" dirty="0" err="1" smtClean="0">
                <a:latin typeface="Times New Roman" pitchFamily="18" charset="0"/>
                <a:cs typeface="Times New Roman" pitchFamily="18" charset="0"/>
              </a:rPr>
              <a:t>fueltype</a:t>
            </a:r>
            <a:r>
              <a:rPr lang="en-US" sz="1600" dirty="0" smtClean="0">
                <a:latin typeface="Times New Roman" pitchFamily="18" charset="0"/>
                <a:cs typeface="Times New Roman" pitchFamily="18" charset="0"/>
              </a:rPr>
              <a:t> - Car fuel type.</a:t>
            </a:r>
          </a:p>
          <a:p>
            <a:pPr>
              <a:buNone/>
            </a:pPr>
            <a:r>
              <a:rPr lang="en-US" sz="1600" dirty="0" smtClean="0">
                <a:latin typeface="Times New Roman" pitchFamily="18" charset="0"/>
                <a:cs typeface="Times New Roman" pitchFamily="18" charset="0"/>
              </a:rPr>
              <a:t>5. aspiration - Aspiration used in car</a:t>
            </a:r>
          </a:p>
          <a:p>
            <a:pPr>
              <a:buNone/>
            </a:pPr>
            <a:r>
              <a:rPr lang="en-US" sz="1600" dirty="0" smtClean="0">
                <a:latin typeface="Times New Roman" pitchFamily="18" charset="0"/>
                <a:cs typeface="Times New Roman" pitchFamily="18" charset="0"/>
              </a:rPr>
              <a:t>6. </a:t>
            </a:r>
            <a:r>
              <a:rPr lang="en-US" sz="1600" dirty="0" err="1" smtClean="0">
                <a:latin typeface="Times New Roman" pitchFamily="18" charset="0"/>
                <a:cs typeface="Times New Roman" pitchFamily="18" charset="0"/>
              </a:rPr>
              <a:t>doornumber</a:t>
            </a:r>
            <a:r>
              <a:rPr lang="en-US" sz="1600" dirty="0" smtClean="0">
                <a:latin typeface="Times New Roman" pitchFamily="18" charset="0"/>
                <a:cs typeface="Times New Roman" pitchFamily="18" charset="0"/>
              </a:rPr>
              <a:t> - Number of doors in a car</a:t>
            </a:r>
          </a:p>
          <a:p>
            <a:pPr>
              <a:buNone/>
            </a:pPr>
            <a:r>
              <a:rPr lang="en-US" sz="1600" dirty="0" smtClean="0">
                <a:latin typeface="Times New Roman" pitchFamily="18" charset="0"/>
                <a:cs typeface="Times New Roman" pitchFamily="18" charset="0"/>
              </a:rPr>
              <a:t>7. </a:t>
            </a:r>
            <a:r>
              <a:rPr lang="en-US" sz="1600" dirty="0" err="1" smtClean="0">
                <a:latin typeface="Times New Roman" pitchFamily="18" charset="0"/>
                <a:cs typeface="Times New Roman" pitchFamily="18" charset="0"/>
              </a:rPr>
              <a:t>carbody</a:t>
            </a:r>
            <a:r>
              <a:rPr lang="en-US" sz="1600" dirty="0" smtClean="0">
                <a:latin typeface="Times New Roman" pitchFamily="18" charset="0"/>
                <a:cs typeface="Times New Roman" pitchFamily="18" charset="0"/>
              </a:rPr>
              <a:t> - body of car</a:t>
            </a:r>
          </a:p>
          <a:p>
            <a:pPr>
              <a:buNone/>
            </a:pPr>
            <a:r>
              <a:rPr lang="en-US" sz="1600" dirty="0" smtClean="0">
                <a:latin typeface="Times New Roman" pitchFamily="18" charset="0"/>
                <a:cs typeface="Times New Roman" pitchFamily="18" charset="0"/>
              </a:rPr>
              <a:t>8. </a:t>
            </a:r>
            <a:r>
              <a:rPr lang="en-US" sz="1600" dirty="0" err="1" smtClean="0">
                <a:latin typeface="Times New Roman" pitchFamily="18" charset="0"/>
                <a:cs typeface="Times New Roman" pitchFamily="18" charset="0"/>
              </a:rPr>
              <a:t>drivewheel</a:t>
            </a:r>
            <a:r>
              <a:rPr lang="en-US" sz="1600" dirty="0" smtClean="0">
                <a:latin typeface="Times New Roman" pitchFamily="18" charset="0"/>
                <a:cs typeface="Times New Roman" pitchFamily="18" charset="0"/>
              </a:rPr>
              <a:t> - type of drive wheel</a:t>
            </a:r>
          </a:p>
          <a:p>
            <a:pPr>
              <a:buNone/>
            </a:pPr>
            <a:r>
              <a:rPr lang="en-US" sz="1600" dirty="0" smtClean="0">
                <a:latin typeface="Times New Roman" pitchFamily="18" charset="0"/>
                <a:cs typeface="Times New Roman" pitchFamily="18" charset="0"/>
              </a:rPr>
              <a:t>9. </a:t>
            </a:r>
            <a:r>
              <a:rPr lang="en-US" sz="1600" dirty="0" err="1" smtClean="0">
                <a:latin typeface="Times New Roman" pitchFamily="18" charset="0"/>
                <a:cs typeface="Times New Roman" pitchFamily="18" charset="0"/>
              </a:rPr>
              <a:t>enginelocation</a:t>
            </a:r>
            <a:r>
              <a:rPr lang="en-US" sz="1600" dirty="0" smtClean="0">
                <a:latin typeface="Times New Roman" pitchFamily="18" charset="0"/>
                <a:cs typeface="Times New Roman" pitchFamily="18" charset="0"/>
              </a:rPr>
              <a:t> - location of car engine</a:t>
            </a:r>
          </a:p>
          <a:p>
            <a:pPr>
              <a:buNone/>
            </a:pPr>
            <a:r>
              <a:rPr lang="en-US" sz="1600" dirty="0" smtClean="0">
                <a:latin typeface="Times New Roman" pitchFamily="18" charset="0"/>
                <a:cs typeface="Times New Roman" pitchFamily="18" charset="0"/>
              </a:rPr>
              <a:t>10. wheelbase - Wheelbase of car</a:t>
            </a:r>
          </a:p>
          <a:p>
            <a:pPr>
              <a:buNone/>
            </a:pPr>
            <a:r>
              <a:rPr lang="en-US" sz="1600" dirty="0" smtClean="0">
                <a:latin typeface="Times New Roman" pitchFamily="18" charset="0"/>
                <a:cs typeface="Times New Roman" pitchFamily="18" charset="0"/>
              </a:rPr>
              <a:t>11. </a:t>
            </a:r>
            <a:r>
              <a:rPr lang="en-US" sz="1600" dirty="0" err="1" smtClean="0">
                <a:latin typeface="Times New Roman" pitchFamily="18" charset="0"/>
                <a:cs typeface="Times New Roman" pitchFamily="18" charset="0"/>
              </a:rPr>
              <a:t>carlength</a:t>
            </a:r>
            <a:r>
              <a:rPr lang="en-US" sz="1600" dirty="0" smtClean="0">
                <a:latin typeface="Times New Roman" pitchFamily="18" charset="0"/>
                <a:cs typeface="Times New Roman" pitchFamily="18" charset="0"/>
              </a:rPr>
              <a:t> - length of car</a:t>
            </a:r>
          </a:p>
          <a:p>
            <a:pPr>
              <a:buNone/>
            </a:pPr>
            <a:r>
              <a:rPr lang="en-US" sz="1600" dirty="0" smtClean="0">
                <a:latin typeface="Times New Roman" pitchFamily="18" charset="0"/>
                <a:cs typeface="Times New Roman" pitchFamily="18" charset="0"/>
              </a:rPr>
              <a:t>12. </a:t>
            </a:r>
            <a:r>
              <a:rPr lang="en-US" sz="1600" dirty="0" err="1" smtClean="0">
                <a:latin typeface="Times New Roman" pitchFamily="18" charset="0"/>
                <a:cs typeface="Times New Roman" pitchFamily="18" charset="0"/>
              </a:rPr>
              <a:t>carwidth</a:t>
            </a:r>
            <a:r>
              <a:rPr lang="en-US" sz="1600" dirty="0" smtClean="0">
                <a:latin typeface="Times New Roman" pitchFamily="18" charset="0"/>
                <a:cs typeface="Times New Roman" pitchFamily="18" charset="0"/>
              </a:rPr>
              <a:t> - width of car</a:t>
            </a:r>
          </a:p>
          <a:p>
            <a:pPr>
              <a:buNone/>
            </a:pPr>
            <a:r>
              <a:rPr lang="en-US" sz="1600" dirty="0" smtClean="0">
                <a:latin typeface="Times New Roman" pitchFamily="18" charset="0"/>
                <a:cs typeface="Times New Roman" pitchFamily="18" charset="0"/>
              </a:rPr>
              <a:t>13. </a:t>
            </a:r>
            <a:r>
              <a:rPr lang="en-US" sz="1600" dirty="0" err="1" smtClean="0">
                <a:latin typeface="Times New Roman" pitchFamily="18" charset="0"/>
                <a:cs typeface="Times New Roman" pitchFamily="18" charset="0"/>
              </a:rPr>
              <a:t>carheight</a:t>
            </a:r>
            <a:r>
              <a:rPr lang="en-US" sz="1600" dirty="0" smtClean="0">
                <a:latin typeface="Times New Roman" pitchFamily="18" charset="0"/>
                <a:cs typeface="Times New Roman" pitchFamily="18" charset="0"/>
              </a:rPr>
              <a:t> - height of car</a:t>
            </a:r>
          </a:p>
        </p:txBody>
      </p:sp>
      <p:sp>
        <p:nvSpPr>
          <p:cNvPr id="4" name="Content Placeholder 3"/>
          <p:cNvSpPr>
            <a:spLocks noGrp="1"/>
          </p:cNvSpPr>
          <p:nvPr>
            <p:ph sz="half" idx="2"/>
          </p:nvPr>
        </p:nvSpPr>
        <p:spPr>
          <a:xfrm>
            <a:off x="4648200" y="914400"/>
            <a:ext cx="4038600" cy="5211763"/>
          </a:xfrm>
        </p:spPr>
        <p:txBody>
          <a:bodyPr>
            <a:normAutofit/>
          </a:bodyPr>
          <a:lstStyle/>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14. </a:t>
            </a:r>
            <a:r>
              <a:rPr lang="en-US" sz="1600" dirty="0" err="1" smtClean="0">
                <a:latin typeface="Times New Roman" pitchFamily="18" charset="0"/>
                <a:cs typeface="Times New Roman" pitchFamily="18" charset="0"/>
              </a:rPr>
              <a:t>curbweight</a:t>
            </a:r>
            <a:r>
              <a:rPr lang="en-US" sz="1600" dirty="0" smtClean="0">
                <a:latin typeface="Times New Roman" pitchFamily="18" charset="0"/>
                <a:cs typeface="Times New Roman" pitchFamily="18" charset="0"/>
              </a:rPr>
              <a:t> - The weight of a car without occupants or luggage.</a:t>
            </a:r>
          </a:p>
          <a:p>
            <a:pPr>
              <a:buNone/>
            </a:pPr>
            <a:r>
              <a:rPr lang="en-US" sz="1600" dirty="0" smtClean="0">
                <a:latin typeface="Times New Roman" pitchFamily="18" charset="0"/>
                <a:cs typeface="Times New Roman" pitchFamily="18" charset="0"/>
              </a:rPr>
              <a:t>15. </a:t>
            </a:r>
            <a:r>
              <a:rPr lang="en-US" sz="1600" dirty="0" err="1" smtClean="0">
                <a:latin typeface="Times New Roman" pitchFamily="18" charset="0"/>
                <a:cs typeface="Times New Roman" pitchFamily="18" charset="0"/>
              </a:rPr>
              <a:t>enginetype</a:t>
            </a:r>
            <a:r>
              <a:rPr lang="en-US" sz="1600" dirty="0" smtClean="0">
                <a:latin typeface="Times New Roman" pitchFamily="18" charset="0"/>
                <a:cs typeface="Times New Roman" pitchFamily="18" charset="0"/>
              </a:rPr>
              <a:t> - type of engine</a:t>
            </a:r>
          </a:p>
          <a:p>
            <a:pPr>
              <a:buNone/>
            </a:pPr>
            <a:r>
              <a:rPr lang="en-US" sz="1600" dirty="0" smtClean="0">
                <a:latin typeface="Times New Roman" pitchFamily="18" charset="0"/>
                <a:cs typeface="Times New Roman" pitchFamily="18" charset="0"/>
              </a:rPr>
              <a:t>16. </a:t>
            </a:r>
            <a:r>
              <a:rPr lang="en-US" sz="1600" dirty="0" err="1" smtClean="0">
                <a:latin typeface="Times New Roman" pitchFamily="18" charset="0"/>
                <a:cs typeface="Times New Roman" pitchFamily="18" charset="0"/>
              </a:rPr>
              <a:t>cylindernumber</a:t>
            </a:r>
            <a:r>
              <a:rPr lang="en-US" sz="1600" dirty="0" smtClean="0">
                <a:latin typeface="Times New Roman" pitchFamily="18" charset="0"/>
                <a:cs typeface="Times New Roman" pitchFamily="18" charset="0"/>
              </a:rPr>
              <a:t> - cylinder placed in the car.</a:t>
            </a:r>
          </a:p>
          <a:p>
            <a:pPr>
              <a:buNone/>
            </a:pPr>
            <a:r>
              <a:rPr lang="en-US" sz="1600" dirty="0" smtClean="0">
                <a:latin typeface="Times New Roman" pitchFamily="18" charset="0"/>
                <a:cs typeface="Times New Roman" pitchFamily="18" charset="0"/>
              </a:rPr>
              <a:t>17. </a:t>
            </a:r>
            <a:r>
              <a:rPr lang="en-US" sz="1600" dirty="0" err="1" smtClean="0">
                <a:latin typeface="Times New Roman" pitchFamily="18" charset="0"/>
                <a:cs typeface="Times New Roman" pitchFamily="18" charset="0"/>
              </a:rPr>
              <a:t>enginesize</a:t>
            </a:r>
            <a:r>
              <a:rPr lang="en-US" sz="1600" dirty="0" smtClean="0">
                <a:latin typeface="Times New Roman" pitchFamily="18" charset="0"/>
                <a:cs typeface="Times New Roman" pitchFamily="18" charset="0"/>
              </a:rPr>
              <a:t> - size of car.</a:t>
            </a:r>
          </a:p>
          <a:p>
            <a:pPr>
              <a:buNone/>
            </a:pPr>
            <a:r>
              <a:rPr lang="en-US" sz="1600" dirty="0" smtClean="0">
                <a:latin typeface="Times New Roman" pitchFamily="18" charset="0"/>
                <a:cs typeface="Times New Roman" pitchFamily="18" charset="0"/>
              </a:rPr>
              <a:t>18. </a:t>
            </a:r>
            <a:r>
              <a:rPr lang="en-US" sz="1600" dirty="0" err="1" smtClean="0">
                <a:latin typeface="Times New Roman" pitchFamily="18" charset="0"/>
                <a:cs typeface="Times New Roman" pitchFamily="18" charset="0"/>
              </a:rPr>
              <a:t>fuelsystem</a:t>
            </a:r>
            <a:r>
              <a:rPr lang="en-US" sz="1600" dirty="0" smtClean="0">
                <a:latin typeface="Times New Roman" pitchFamily="18" charset="0"/>
                <a:cs typeface="Times New Roman" pitchFamily="18" charset="0"/>
              </a:rPr>
              <a:t> - Fuel system of car.</a:t>
            </a:r>
          </a:p>
          <a:p>
            <a:pPr>
              <a:buNone/>
            </a:pPr>
            <a:r>
              <a:rPr lang="en-US" sz="1600" dirty="0" smtClean="0">
                <a:latin typeface="Times New Roman" pitchFamily="18" charset="0"/>
                <a:cs typeface="Times New Roman" pitchFamily="18" charset="0"/>
              </a:rPr>
              <a:t>19. </a:t>
            </a:r>
            <a:r>
              <a:rPr lang="en-US" sz="1600" dirty="0" err="1" smtClean="0">
                <a:latin typeface="Times New Roman" pitchFamily="18" charset="0"/>
                <a:cs typeface="Times New Roman" pitchFamily="18" charset="0"/>
              </a:rPr>
              <a:t>boreratio</a:t>
            </a:r>
            <a:r>
              <a:rPr lang="en-US" sz="1600" dirty="0" smtClean="0">
                <a:latin typeface="Times New Roman" pitchFamily="18" charset="0"/>
                <a:cs typeface="Times New Roman" pitchFamily="18" charset="0"/>
              </a:rPr>
              <a:t> - </a:t>
            </a:r>
            <a:r>
              <a:rPr lang="en-US" sz="1600" dirty="0" err="1" smtClean="0">
                <a:latin typeface="Times New Roman" pitchFamily="18" charset="0"/>
                <a:cs typeface="Times New Roman" pitchFamily="18" charset="0"/>
              </a:rPr>
              <a:t>Boreratio</a:t>
            </a:r>
            <a:r>
              <a:rPr lang="en-US" sz="1600" dirty="0" smtClean="0">
                <a:latin typeface="Times New Roman" pitchFamily="18" charset="0"/>
                <a:cs typeface="Times New Roman" pitchFamily="18" charset="0"/>
              </a:rPr>
              <a:t> of car</a:t>
            </a:r>
          </a:p>
          <a:p>
            <a:pPr>
              <a:buNone/>
            </a:pPr>
            <a:r>
              <a:rPr lang="en-US" sz="1600" dirty="0" smtClean="0">
                <a:latin typeface="Times New Roman" pitchFamily="18" charset="0"/>
                <a:cs typeface="Times New Roman" pitchFamily="18" charset="0"/>
              </a:rPr>
              <a:t>20. stroke - Stroke or volume inside the engine.</a:t>
            </a:r>
          </a:p>
          <a:p>
            <a:pPr>
              <a:buNone/>
            </a:pPr>
            <a:r>
              <a:rPr lang="en-US" sz="1600" dirty="0" smtClean="0">
                <a:latin typeface="Times New Roman" pitchFamily="18" charset="0"/>
                <a:cs typeface="Times New Roman" pitchFamily="18" charset="0"/>
              </a:rPr>
              <a:t>21. </a:t>
            </a:r>
            <a:r>
              <a:rPr lang="en-US" sz="1600" dirty="0" err="1" smtClean="0">
                <a:latin typeface="Times New Roman" pitchFamily="18" charset="0"/>
                <a:cs typeface="Times New Roman" pitchFamily="18" charset="0"/>
              </a:rPr>
              <a:t>compressionratio</a:t>
            </a:r>
            <a:r>
              <a:rPr lang="en-US" sz="1600" dirty="0" smtClean="0">
                <a:latin typeface="Times New Roman" pitchFamily="18" charset="0"/>
                <a:cs typeface="Times New Roman" pitchFamily="18" charset="0"/>
              </a:rPr>
              <a:t> - compression ratio of car.</a:t>
            </a:r>
          </a:p>
          <a:p>
            <a:pPr>
              <a:buNone/>
            </a:pPr>
            <a:r>
              <a:rPr lang="en-US" sz="1600" dirty="0" smtClean="0">
                <a:latin typeface="Times New Roman" pitchFamily="18" charset="0"/>
                <a:cs typeface="Times New Roman" pitchFamily="18" charset="0"/>
              </a:rPr>
              <a:t>22. horsepower - Horsepower</a:t>
            </a:r>
          </a:p>
          <a:p>
            <a:pPr>
              <a:buNone/>
            </a:pPr>
            <a:r>
              <a:rPr lang="en-US" sz="1600" dirty="0" smtClean="0">
                <a:latin typeface="Times New Roman" pitchFamily="18" charset="0"/>
                <a:cs typeface="Times New Roman" pitchFamily="18" charset="0"/>
              </a:rPr>
              <a:t>23. </a:t>
            </a:r>
            <a:r>
              <a:rPr lang="en-US" sz="1600" dirty="0" err="1" smtClean="0">
                <a:latin typeface="Times New Roman" pitchFamily="18" charset="0"/>
                <a:cs typeface="Times New Roman" pitchFamily="18" charset="0"/>
              </a:rPr>
              <a:t>peakrpm</a:t>
            </a:r>
            <a:r>
              <a:rPr lang="en-US" sz="1600" dirty="0" smtClean="0">
                <a:latin typeface="Times New Roman" pitchFamily="18" charset="0"/>
                <a:cs typeface="Times New Roman" pitchFamily="18" charset="0"/>
              </a:rPr>
              <a:t> - car peak rpm</a:t>
            </a:r>
          </a:p>
          <a:p>
            <a:pPr>
              <a:buNone/>
            </a:pPr>
            <a:r>
              <a:rPr lang="en-US" sz="1600" dirty="0" smtClean="0">
                <a:latin typeface="Times New Roman" pitchFamily="18" charset="0"/>
                <a:cs typeface="Times New Roman" pitchFamily="18" charset="0"/>
              </a:rPr>
              <a:t>24. </a:t>
            </a:r>
            <a:r>
              <a:rPr lang="en-US" sz="1600" dirty="0" err="1" smtClean="0">
                <a:latin typeface="Times New Roman" pitchFamily="18" charset="0"/>
                <a:cs typeface="Times New Roman" pitchFamily="18" charset="0"/>
              </a:rPr>
              <a:t>citympg</a:t>
            </a:r>
            <a:r>
              <a:rPr lang="en-US" sz="1600" dirty="0" smtClean="0">
                <a:latin typeface="Times New Roman" pitchFamily="18" charset="0"/>
                <a:cs typeface="Times New Roman" pitchFamily="18" charset="0"/>
              </a:rPr>
              <a:t> - Mileage in city</a:t>
            </a:r>
          </a:p>
          <a:p>
            <a:pPr>
              <a:buNone/>
            </a:pPr>
            <a:r>
              <a:rPr lang="en-US" sz="1600" dirty="0" smtClean="0">
                <a:latin typeface="Times New Roman" pitchFamily="18" charset="0"/>
                <a:cs typeface="Times New Roman" pitchFamily="18" charset="0"/>
              </a:rPr>
              <a:t>25. </a:t>
            </a:r>
            <a:r>
              <a:rPr lang="en-US" sz="1600" dirty="0" err="1" smtClean="0">
                <a:latin typeface="Times New Roman" pitchFamily="18" charset="0"/>
                <a:cs typeface="Times New Roman" pitchFamily="18" charset="0"/>
              </a:rPr>
              <a:t>highwaympg</a:t>
            </a:r>
            <a:r>
              <a:rPr lang="en-US" sz="1600" dirty="0" smtClean="0">
                <a:latin typeface="Times New Roman" pitchFamily="18" charset="0"/>
                <a:cs typeface="Times New Roman" pitchFamily="18" charset="0"/>
              </a:rPr>
              <a:t> - Mileage on highway</a:t>
            </a:r>
          </a:p>
          <a:p>
            <a:pPr>
              <a:buNone/>
            </a:pPr>
            <a:r>
              <a:rPr lang="en-US" sz="1600" dirty="0" smtClean="0">
                <a:latin typeface="Times New Roman" pitchFamily="18" charset="0"/>
                <a:cs typeface="Times New Roman" pitchFamily="18" charset="0"/>
              </a:rPr>
              <a:t>26. Price( Dependent Variable) - Price of car</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b="1" dirty="0" smtClean="0"/>
              <a:t/>
            </a:r>
            <a:br>
              <a:rPr lang="en-US" b="1" dirty="0" smtClean="0"/>
            </a:br>
            <a:r>
              <a:rPr lang="en-US" b="1" dirty="0" smtClean="0"/>
              <a:t>			</a:t>
            </a:r>
            <a:r>
              <a:rPr lang="en-US" sz="2000" b="1" dirty="0" smtClean="0">
                <a:latin typeface="Times New Roman" pitchFamily="18" charset="0"/>
                <a:cs typeface="Times New Roman" pitchFamily="18" charset="0"/>
              </a:rPr>
              <a:t>MODEL I   EVALUATION</a:t>
            </a: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Let's now plot the graph for actual versus predicted values</a:t>
            </a:r>
            <a:r>
              <a:rPr lang="en-US" dirty="0" smtClean="0"/>
              <a:t/>
            </a:r>
            <a:br>
              <a:rPr lang="en-US" dirty="0" smtClean="0"/>
            </a:br>
            <a:endParaRPr lang="en-US"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533400" y="1066800"/>
            <a:ext cx="4515481" cy="1171739"/>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676400" y="2286000"/>
            <a:ext cx="6840906" cy="4419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US" sz="1400" b="1" dirty="0" smtClean="0">
                <a:latin typeface="Times New Roman" pitchFamily="18" charset="0"/>
                <a:cs typeface="Times New Roman" pitchFamily="18" charset="0"/>
              </a:rPr>
              <a:t>RMSE SCORE</a:t>
            </a:r>
          </a:p>
          <a:p>
            <a:pPr>
              <a:buNone/>
            </a:pPr>
            <a:endParaRPr lang="en-US" sz="1400" b="1" dirty="0">
              <a:latin typeface="Times New Roman" pitchFamily="18" charset="0"/>
              <a:cs typeface="Times New Roman" pitchFamily="18" charset="0"/>
            </a:endParaRPr>
          </a:p>
        </p:txBody>
      </p:sp>
      <p:pic>
        <p:nvPicPr>
          <p:cNvPr id="5124" name="Picture 4"/>
          <p:cNvPicPr>
            <a:picLocks noChangeAspect="1" noChangeArrowheads="1"/>
          </p:cNvPicPr>
          <p:nvPr/>
        </p:nvPicPr>
        <p:blipFill>
          <a:blip r:embed="rId2" cstate="print"/>
          <a:srcRect/>
          <a:stretch>
            <a:fillRect/>
          </a:stretch>
        </p:blipFill>
        <p:spPr bwMode="auto">
          <a:xfrm>
            <a:off x="1905000" y="228600"/>
            <a:ext cx="2933700" cy="609600"/>
          </a:xfrm>
          <a:prstGeom prst="rect">
            <a:avLst/>
          </a:prstGeom>
          <a:noFill/>
          <a:ln w="9525">
            <a:noFill/>
            <a:miter lim="800000"/>
            <a:headEnd/>
            <a:tailEnd/>
          </a:ln>
          <a:effectLst/>
        </p:spPr>
      </p:pic>
      <p:sp>
        <p:nvSpPr>
          <p:cNvPr id="13" name="TextBox 12"/>
          <p:cNvSpPr txBox="1"/>
          <p:nvPr/>
        </p:nvSpPr>
        <p:spPr>
          <a:xfrm>
            <a:off x="533400" y="1371600"/>
            <a:ext cx="8305800" cy="5324535"/>
          </a:xfrm>
          <a:prstGeom prst="rect">
            <a:avLst/>
          </a:prstGeom>
          <a:noFill/>
        </p:spPr>
        <p:txBody>
          <a:bodyPr wrap="square" rtlCol="0">
            <a:spAutoFit/>
          </a:bodyPr>
          <a:lstStyle/>
          <a:p>
            <a:r>
              <a:rPr lang="en-US" sz="1600" b="1" dirty="0" smtClean="0">
                <a:latin typeface="Times New Roman" pitchFamily="18" charset="0"/>
                <a:cs typeface="Times New Roman" pitchFamily="18" charset="0"/>
              </a:rPr>
              <a:t>The R2 score of Training set is 0.912 and Test set is 0.909 which is quite close.  Hence, We can say that our model is good enough to predict the Car prices using below predictor variables</a:t>
            </a:r>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horsepower</a:t>
            </a:r>
          </a:p>
          <a:p>
            <a:pPr>
              <a:buFont typeface="Arial" pitchFamily="34" charset="0"/>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carwidth</a:t>
            </a:r>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Cars_Category_TopNotch_Cars</a:t>
            </a:r>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carbody_hatchback</a:t>
            </a:r>
            <a:endParaRPr lang="en-US" sz="1600"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enginetype_dohcv</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MODEL I CONCLUSIONS :</a:t>
            </a:r>
          </a:p>
          <a:p>
            <a:endParaRPr lang="en-US" sz="1600" b="1" dirty="0" smtClean="0">
              <a:latin typeface="Times New Roman" pitchFamily="18" charset="0"/>
              <a:cs typeface="Times New Roman" pitchFamily="18" charset="0"/>
            </a:endParaRPr>
          </a:p>
          <a:p>
            <a:pPr>
              <a:buFont typeface="Arial" pitchFamily="34" charset="0"/>
              <a:buChar char="•"/>
            </a:pPr>
            <a:r>
              <a:rPr lang="en-US" sz="1600" dirty="0" smtClean="0">
                <a:latin typeface="Times New Roman" pitchFamily="18" charset="0"/>
                <a:cs typeface="Times New Roman" pitchFamily="18" charset="0"/>
              </a:rPr>
              <a:t> R-</a:t>
            </a:r>
            <a:r>
              <a:rPr lang="en-US" sz="1600" dirty="0" err="1" smtClean="0">
                <a:latin typeface="Times New Roman" pitchFamily="18" charset="0"/>
                <a:cs typeface="Times New Roman" pitchFamily="18" charset="0"/>
              </a:rPr>
              <a:t>sqaured</a:t>
            </a:r>
            <a:r>
              <a:rPr lang="en-US" sz="1600" dirty="0" smtClean="0">
                <a:latin typeface="Times New Roman" pitchFamily="18" charset="0"/>
                <a:cs typeface="Times New Roman" pitchFamily="18" charset="0"/>
              </a:rPr>
              <a:t> and Adjusted R-squared - 0.912 and 0.909 - 90% variance explained.</a:t>
            </a:r>
          </a:p>
          <a:p>
            <a:pPr>
              <a:buFont typeface="Arial" pitchFamily="34" charset="0"/>
              <a:buChar char="•"/>
            </a:pPr>
            <a:r>
              <a:rPr lang="en-US" sz="1600" dirty="0" smtClean="0">
                <a:latin typeface="Times New Roman" pitchFamily="18" charset="0"/>
                <a:cs typeface="Times New Roman" pitchFamily="18" charset="0"/>
              </a:rPr>
              <a:t> F-stats and </a:t>
            </a:r>
            <a:r>
              <a:rPr lang="en-US" sz="1600" dirty="0" err="1" smtClean="0">
                <a:latin typeface="Times New Roman" pitchFamily="18" charset="0"/>
                <a:cs typeface="Times New Roman" pitchFamily="18" charset="0"/>
              </a:rPr>
              <a:t>Prob</a:t>
            </a:r>
            <a:r>
              <a:rPr lang="en-US" sz="1600" dirty="0" smtClean="0">
                <a:latin typeface="Times New Roman" pitchFamily="18" charset="0"/>
                <a:cs typeface="Times New Roman" pitchFamily="18" charset="0"/>
              </a:rPr>
              <a:t>(F-stats) (overall model fit) - 284.8 and 1.57e-70(approx. 0.0) - Model fit is significant and explained 90%</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variance is just not by chance.</a:t>
            </a:r>
          </a:p>
          <a:p>
            <a:pPr>
              <a:buFont typeface="Arial" pitchFamily="34" charset="0"/>
              <a:buChar char="•"/>
            </a:pPr>
            <a:r>
              <a:rPr lang="en-US" sz="1600" dirty="0" smtClean="0">
                <a:latin typeface="Times New Roman" pitchFamily="18" charset="0"/>
                <a:cs typeface="Times New Roman" pitchFamily="18" charset="0"/>
              </a:rPr>
              <a:t> p-values - p-values for all the coefficients seem to be less than the significance level of 0.05. - meaning that all the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predictors are statistically significant.</a:t>
            </a:r>
          </a:p>
          <a:p>
            <a:endParaRPr lang="en-US" sz="1600" dirty="0" smtClean="0">
              <a:latin typeface="Times New Roman" pitchFamily="18" charset="0"/>
              <a:cs typeface="Times New Roman" pitchFamily="18" charset="0"/>
            </a:endParaRPr>
          </a:p>
          <a:p>
            <a:r>
              <a:rPr lang="en-US" dirty="0" smtClean="0"/>
              <a: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p:cNvPicPr>
            <a:picLocks noChangeAspect="1" noChangeArrowheads="1"/>
          </p:cNvPicPr>
          <p:nvPr/>
        </p:nvPicPr>
        <p:blipFill>
          <a:blip r:embed="rId2" cstate="print"/>
          <a:srcRect/>
          <a:stretch>
            <a:fillRect/>
          </a:stretch>
        </p:blipFill>
        <p:spPr bwMode="auto">
          <a:xfrm>
            <a:off x="457200" y="1771403"/>
            <a:ext cx="7810352" cy="5064336"/>
          </a:xfrm>
          <a:prstGeom prst="rect">
            <a:avLst/>
          </a:prstGeom>
          <a:noFill/>
          <a:ln w="9525">
            <a:noFill/>
            <a:miter lim="800000"/>
            <a:headEnd/>
            <a:tailEnd/>
          </a:ln>
          <a:effectLst/>
        </p:spPr>
      </p:pic>
      <p:sp>
        <p:nvSpPr>
          <p:cNvPr id="2" name="Rectangle 1"/>
          <p:cNvSpPr/>
          <p:nvPr/>
        </p:nvSpPr>
        <p:spPr>
          <a:xfrm>
            <a:off x="762000" y="152400"/>
            <a:ext cx="6781800" cy="1200329"/>
          </a:xfrm>
          <a:prstGeom prst="rect">
            <a:avLst/>
          </a:prstGeom>
        </p:spPr>
        <p:txBody>
          <a:bodyPr wrap="square">
            <a:spAutoFit/>
          </a:bodyPr>
          <a:lstStyle/>
          <a:p>
            <a:pPr algn="ctr">
              <a:buNone/>
            </a:pPr>
            <a:r>
              <a:rPr lang="en-US" b="1" dirty="0" smtClean="0">
                <a:latin typeface="Times New Roman" pitchFamily="18" charset="0"/>
                <a:cs typeface="Times New Roman" pitchFamily="18" charset="0"/>
              </a:rPr>
              <a:t>MODEL II    EVALUATION</a:t>
            </a:r>
          </a:p>
          <a:p>
            <a:pPr algn="ctr">
              <a:buNone/>
            </a:pPr>
            <a:endParaRPr lang="en-US" b="1"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Let's now plot the graph for actual versus predicted values.</a:t>
            </a:r>
          </a:p>
          <a:p>
            <a:pPr>
              <a:buNone/>
            </a:pPr>
            <a:endParaRPr lang="en-US"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3" cstate="print"/>
          <a:srcRect/>
          <a:stretch>
            <a:fillRect/>
          </a:stretch>
        </p:blipFill>
        <p:spPr bwMode="auto">
          <a:xfrm>
            <a:off x="446926" y="1219200"/>
            <a:ext cx="4883687" cy="1314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a:buNone/>
            </a:pPr>
            <a:r>
              <a:rPr lang="en-US" sz="1600" dirty="0" smtClean="0">
                <a:latin typeface="Times New Roman" pitchFamily="18" charset="0"/>
                <a:cs typeface="Times New Roman" pitchFamily="18" charset="0"/>
              </a:rPr>
              <a:t>	RMSE SCORE</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The R2 score of Training set is 0.918 and Test set is 0.915 which is quite close. Hence, We can say that our model is good enough to predict the Car prices using below predictor variables</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horsepower</a:t>
            </a:r>
          </a:p>
          <a:p>
            <a:r>
              <a:rPr lang="en-US" sz="1600" dirty="0" err="1" smtClean="0">
                <a:latin typeface="Times New Roman" pitchFamily="18" charset="0"/>
                <a:cs typeface="Times New Roman" pitchFamily="18" charset="0"/>
              </a:rPr>
              <a:t>carwidth</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Cars_Category_TopNotch_Cars</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carbody_hatchback</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enginetype_dohcv</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carbody_sedan</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carbody_wagon</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r>
              <a:rPr lang="en-US" sz="1700" b="1" dirty="0" smtClean="0">
                <a:latin typeface="Times New Roman" pitchFamily="18" charset="0"/>
                <a:cs typeface="Times New Roman" pitchFamily="18" charset="0"/>
              </a:rPr>
              <a:t>MODEL II CONCLUSIONS :</a:t>
            </a:r>
          </a:p>
          <a:p>
            <a:pPr>
              <a:buNone/>
            </a:pPr>
            <a:endParaRPr lang="en-US" sz="1700" b="1"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a:t>
            </a:r>
            <a:r>
              <a:rPr lang="en-US" sz="1600" dirty="0" err="1" smtClean="0">
                <a:latin typeface="Times New Roman" pitchFamily="18" charset="0"/>
                <a:cs typeface="Times New Roman" pitchFamily="18" charset="0"/>
              </a:rPr>
              <a:t>sqaured</a:t>
            </a:r>
            <a:r>
              <a:rPr lang="en-US" sz="1600" dirty="0" smtClean="0">
                <a:latin typeface="Times New Roman" pitchFamily="18" charset="0"/>
                <a:cs typeface="Times New Roman" pitchFamily="18" charset="0"/>
              </a:rPr>
              <a:t> and Adjusted R-squared - 0.918 and 0.915 - 913.53% variance explained.</a:t>
            </a:r>
          </a:p>
          <a:p>
            <a:r>
              <a:rPr lang="en-US" sz="1600" dirty="0" smtClean="0">
                <a:latin typeface="Times New Roman" pitchFamily="18" charset="0"/>
                <a:cs typeface="Times New Roman" pitchFamily="18" charset="0"/>
              </a:rPr>
              <a:t>F-stats and </a:t>
            </a:r>
            <a:r>
              <a:rPr lang="en-US" sz="1600" dirty="0" err="1" smtClean="0">
                <a:latin typeface="Times New Roman" pitchFamily="18" charset="0"/>
                <a:cs typeface="Times New Roman" pitchFamily="18" charset="0"/>
              </a:rPr>
              <a:t>Prob</a:t>
            </a:r>
            <a:r>
              <a:rPr lang="en-US" sz="1600" dirty="0" smtClean="0">
                <a:latin typeface="Times New Roman" pitchFamily="18" charset="0"/>
                <a:cs typeface="Times New Roman" pitchFamily="18" charset="0"/>
              </a:rPr>
              <a:t>(F-stats) (overall model fit) - 215.9 and 4.70e-70(approx. 0.0) - Model fit is significant and explained 90%</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variance is just not by chance.</a:t>
            </a:r>
          </a:p>
          <a:p>
            <a:r>
              <a:rPr lang="en-US" sz="1600" dirty="0" smtClean="0">
                <a:latin typeface="Times New Roman" pitchFamily="18" charset="0"/>
                <a:cs typeface="Times New Roman" pitchFamily="18" charset="0"/>
              </a:rPr>
              <a:t>p-values - p-values for all the coefficients seem to be less than the significance level of 0.05. - meaning that all the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predictors are statistically significant.</a:t>
            </a:r>
          </a:p>
          <a:p>
            <a:pPr>
              <a:buNone/>
            </a:pPr>
            <a:r>
              <a:rPr lang="en-US" sz="1600" dirty="0" smtClean="0">
                <a:latin typeface="Times New Roman" pitchFamily="18" charset="0"/>
                <a:cs typeface="Times New Roman" pitchFamily="18" charset="0"/>
              </a:rPr>
              <a:t>   </a:t>
            </a:r>
            <a:endParaRPr lang="en-US" sz="1600" dirty="0">
              <a:latin typeface="Times New Roman" pitchFamily="18" charset="0"/>
              <a:cs typeface="Times New Roman" pitchFamily="18" charset="0"/>
            </a:endParaRPr>
          </a:p>
        </p:txBody>
      </p:sp>
      <p:pic>
        <p:nvPicPr>
          <p:cNvPr id="88067" name="Picture 3"/>
          <p:cNvPicPr>
            <a:picLocks noChangeAspect="1" noChangeArrowheads="1"/>
          </p:cNvPicPr>
          <p:nvPr/>
        </p:nvPicPr>
        <p:blipFill>
          <a:blip r:embed="rId2" cstate="print"/>
          <a:srcRect/>
          <a:stretch>
            <a:fillRect/>
          </a:stretch>
        </p:blipFill>
        <p:spPr bwMode="auto">
          <a:xfrm>
            <a:off x="2362200" y="304800"/>
            <a:ext cx="3057525" cy="590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cstate="print"/>
          <a:srcRect/>
          <a:stretch>
            <a:fillRect/>
          </a:stretch>
        </p:blipFill>
        <p:spPr bwMode="auto">
          <a:xfrm>
            <a:off x="304800" y="1846234"/>
            <a:ext cx="7786239" cy="5011766"/>
          </a:xfrm>
          <a:prstGeom prst="rect">
            <a:avLst/>
          </a:prstGeom>
          <a:noFill/>
          <a:ln w="9525">
            <a:noFill/>
            <a:miter lim="800000"/>
            <a:headEnd/>
            <a:tailEnd/>
          </a:ln>
          <a:effectLst/>
        </p:spPr>
      </p:pic>
      <p:sp>
        <p:nvSpPr>
          <p:cNvPr id="2" name="Rectangle 1"/>
          <p:cNvSpPr/>
          <p:nvPr/>
        </p:nvSpPr>
        <p:spPr>
          <a:xfrm>
            <a:off x="762000" y="152401"/>
            <a:ext cx="7772400" cy="1200329"/>
          </a:xfrm>
          <a:prstGeom prst="rect">
            <a:avLst/>
          </a:prstGeom>
        </p:spPr>
        <p:txBody>
          <a:bodyPr wrap="square">
            <a:spAutoFit/>
          </a:bodyPr>
          <a:lstStyle/>
          <a:p>
            <a:pPr algn="ctr">
              <a:buNone/>
            </a:pPr>
            <a:r>
              <a:rPr lang="en-US" b="1" dirty="0" smtClean="0">
                <a:latin typeface="Times New Roman" pitchFamily="18" charset="0"/>
                <a:cs typeface="Times New Roman" pitchFamily="18" charset="0"/>
              </a:rPr>
              <a:t>MODEL III  EVALUATION</a:t>
            </a:r>
          </a:p>
          <a:p>
            <a:pPr algn="ctr">
              <a:buNone/>
            </a:pPr>
            <a:endParaRPr lang="en-US" b="1"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Let's now plot the graph for actual versus predicted values.</a:t>
            </a:r>
          </a:p>
          <a:p>
            <a:pPr>
              <a:buNone/>
            </a:pPr>
            <a:endParaRPr lang="en-US"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3" cstate="print"/>
          <a:srcRect/>
          <a:stretch>
            <a:fillRect/>
          </a:stretch>
        </p:blipFill>
        <p:spPr bwMode="auto">
          <a:xfrm>
            <a:off x="321067" y="1201217"/>
            <a:ext cx="4810125" cy="12900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lnSpcReduction="10000"/>
          </a:bodyPr>
          <a:lstStyle/>
          <a:p>
            <a:pPr>
              <a:buNone/>
            </a:pPr>
            <a:r>
              <a:rPr lang="en-US" sz="1600" dirty="0" smtClean="0">
                <a:latin typeface="Times New Roman" pitchFamily="18" charset="0"/>
                <a:cs typeface="Times New Roman" pitchFamily="18" charset="0"/>
              </a:rPr>
              <a:t>RMSE SCORE</a:t>
            </a:r>
          </a:p>
          <a:p>
            <a:pPr>
              <a:buNone/>
            </a:pPr>
            <a:endParaRPr lang="en-US"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	The R2 score of Training set is 0.913 and Test set is 0.909 which is quite close. Hence, We can say that our model is good enough to predict the Car prices using below predictor variables</a:t>
            </a:r>
          </a:p>
          <a:p>
            <a:pPr>
              <a:buNone/>
            </a:pP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horsepower</a:t>
            </a:r>
          </a:p>
          <a:p>
            <a:r>
              <a:rPr lang="en-US" sz="1600" dirty="0" err="1" smtClean="0">
                <a:latin typeface="Times New Roman" pitchFamily="18" charset="0"/>
                <a:cs typeface="Times New Roman" pitchFamily="18" charset="0"/>
              </a:rPr>
              <a:t>carwidth</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Cars_Category_TopNotch_Cars</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carbody_hatchback</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enginetype_dohcv</a:t>
            </a:r>
            <a:endParaRPr lang="en-US" sz="1600" dirty="0" smtClean="0">
              <a:latin typeface="Times New Roman" pitchFamily="18" charset="0"/>
              <a:cs typeface="Times New Roman" pitchFamily="18" charset="0"/>
            </a:endParaRPr>
          </a:p>
          <a:p>
            <a:r>
              <a:rPr lang="en-US" sz="1600" dirty="0" err="1" smtClean="0">
                <a:latin typeface="Times New Roman" pitchFamily="18" charset="0"/>
                <a:cs typeface="Times New Roman" pitchFamily="18" charset="0"/>
              </a:rPr>
              <a:t>carbody_sedan</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MODEL III CONCLUSIONS:</a:t>
            </a:r>
          </a:p>
          <a:p>
            <a:r>
              <a:rPr lang="en-US" sz="1600" dirty="0" smtClean="0">
                <a:latin typeface="Times New Roman" pitchFamily="18" charset="0"/>
                <a:cs typeface="Times New Roman" pitchFamily="18" charset="0"/>
              </a:rPr>
              <a:t>R-</a:t>
            </a:r>
            <a:r>
              <a:rPr lang="en-US" sz="1600" dirty="0" err="1" smtClean="0">
                <a:latin typeface="Times New Roman" pitchFamily="18" charset="0"/>
                <a:cs typeface="Times New Roman" pitchFamily="18" charset="0"/>
              </a:rPr>
              <a:t>sqaured</a:t>
            </a:r>
            <a:r>
              <a:rPr lang="en-US" sz="1600" dirty="0" smtClean="0">
                <a:latin typeface="Times New Roman" pitchFamily="18" charset="0"/>
                <a:cs typeface="Times New Roman" pitchFamily="18" charset="0"/>
              </a:rPr>
              <a:t> and Adjusted R-squared - 0.913 and 0.909 - 90.93% variance explained.</a:t>
            </a:r>
          </a:p>
          <a:p>
            <a:r>
              <a:rPr lang="en-US" sz="1600" dirty="0" smtClean="0">
                <a:latin typeface="Times New Roman" pitchFamily="18" charset="0"/>
                <a:cs typeface="Times New Roman" pitchFamily="18" charset="0"/>
              </a:rPr>
              <a:t>F-stats and </a:t>
            </a:r>
            <a:r>
              <a:rPr lang="en-US" sz="1600" dirty="0" err="1" smtClean="0">
                <a:latin typeface="Times New Roman" pitchFamily="18" charset="0"/>
                <a:cs typeface="Times New Roman" pitchFamily="18" charset="0"/>
              </a:rPr>
              <a:t>Prob</a:t>
            </a:r>
            <a:r>
              <a:rPr lang="en-US" sz="1600" dirty="0" smtClean="0">
                <a:latin typeface="Times New Roman" pitchFamily="18" charset="0"/>
                <a:cs typeface="Times New Roman" pitchFamily="18" charset="0"/>
              </a:rPr>
              <a:t>(F-stats) (overall model fit) - 237.9 and 1.68e-69(approx. 0.0) - Model fit is significant and explained 91.53%</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variance is just not by chance.</a:t>
            </a:r>
          </a:p>
          <a:p>
            <a:r>
              <a:rPr lang="en-US" sz="1600" dirty="0" smtClean="0">
                <a:latin typeface="Times New Roman" pitchFamily="18" charset="0"/>
                <a:cs typeface="Times New Roman" pitchFamily="18" charset="0"/>
              </a:rPr>
              <a:t>p-values - p-values for all the coefficients seem to be less than the significance level of 0.05. - meaning that all the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predictors are statistically significant.</a:t>
            </a:r>
          </a:p>
          <a:p>
            <a:pPr>
              <a:buNone/>
            </a:pPr>
            <a:endParaRPr lang="en-US" sz="1600" dirty="0" smtClean="0">
              <a:latin typeface="Times New Roman" pitchFamily="18" charset="0"/>
              <a:cs typeface="Times New Roman" pitchFamily="18" charset="0"/>
            </a:endParaRPr>
          </a:p>
        </p:txBody>
      </p:sp>
      <p:pic>
        <p:nvPicPr>
          <p:cNvPr id="93187" name="Picture 3"/>
          <p:cNvPicPr>
            <a:picLocks noChangeAspect="1" noChangeArrowheads="1"/>
          </p:cNvPicPr>
          <p:nvPr/>
        </p:nvPicPr>
        <p:blipFill>
          <a:blip r:embed="rId2" cstate="print"/>
          <a:srcRect/>
          <a:stretch>
            <a:fillRect/>
          </a:stretch>
        </p:blipFill>
        <p:spPr bwMode="auto">
          <a:xfrm>
            <a:off x="2362200" y="533400"/>
            <a:ext cx="3076575" cy="638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1800" b="1" dirty="0" smtClean="0">
                <a:latin typeface="Times New Roman" pitchFamily="18" charset="0"/>
                <a:cs typeface="Times New Roman" pitchFamily="18" charset="0"/>
              </a:rPr>
              <a:t>RANDOM FOREST MODEL</a:t>
            </a:r>
            <a:endParaRPr lang="en-US" sz="1800" b="1" dirty="0">
              <a:latin typeface="Times New Roman" pitchFamily="18" charset="0"/>
              <a:cs typeface="Times New Roman" pitchFamily="18" charset="0"/>
            </a:endParaRPr>
          </a:p>
        </p:txBody>
      </p:sp>
      <p:pic>
        <p:nvPicPr>
          <p:cNvPr id="94210" name="Picture 2"/>
          <p:cNvPicPr>
            <a:picLocks noGrp="1" noChangeAspect="1" noChangeArrowheads="1"/>
          </p:cNvPicPr>
          <p:nvPr>
            <p:ph idx="1"/>
          </p:nvPr>
        </p:nvPicPr>
        <p:blipFill>
          <a:blip r:embed="rId2" cstate="print"/>
          <a:srcRect/>
          <a:stretch>
            <a:fillRect/>
          </a:stretch>
        </p:blipFill>
        <p:spPr bwMode="auto">
          <a:xfrm>
            <a:off x="990600" y="685800"/>
            <a:ext cx="7332545" cy="4848804"/>
          </a:xfrm>
          <a:prstGeom prst="rect">
            <a:avLst/>
          </a:prstGeom>
          <a:noFill/>
          <a:ln w="9525">
            <a:noFill/>
            <a:miter lim="800000"/>
            <a:headEnd/>
            <a:tailEnd/>
          </a:ln>
          <a:effectLst/>
        </p:spPr>
      </p:pic>
      <p:sp>
        <p:nvSpPr>
          <p:cNvPr id="94211" name="Rectangle 3"/>
          <p:cNvSpPr>
            <a:spLocks noChangeArrowheads="1"/>
          </p:cNvSpPr>
          <p:nvPr/>
        </p:nvSpPr>
        <p:spPr bwMode="auto">
          <a:xfrm>
            <a:off x="990600" y="5609314"/>
            <a:ext cx="6934200" cy="76944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rgbClr val="000000"/>
                </a:solidFill>
                <a:effectLst/>
                <a:latin typeface="Courier New" pitchFamily="49" charset="0"/>
                <a:cs typeface="Courier New" pitchFamily="49" charset="0"/>
              </a:rPr>
              <a:t>Mean Squared Error: 0.10864050636633965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rgbClr val="000000"/>
                </a:solidFill>
                <a:effectLst/>
                <a:latin typeface="Courier New" pitchFamily="49" charset="0"/>
                <a:cs typeface="Courier New" pitchFamily="49" charset="0"/>
              </a:rPr>
              <a:t>R-squared: 0.9061060862540271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Times New Roman" pitchFamily="18" charset="0"/>
                <a:cs typeface="Times New Roman" pitchFamily="18" charset="0"/>
              </a:rPr>
              <a:t>R-squared value is 0.906 it means that model is 90% variance explained</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000" b="1" dirty="0" smtClean="0">
                <a:latin typeface="Times New Roman" pitchFamily="18" charset="0"/>
                <a:cs typeface="Times New Roman" pitchFamily="18" charset="0"/>
              </a:rPr>
              <a:t>Business Insight with best feature</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791200"/>
          </a:xfrm>
        </p:spPr>
        <p:txBody>
          <a:bodyPr>
            <a:normAutofit fontScale="92500" lnSpcReduction="10000"/>
          </a:bodyPr>
          <a:lstStyle/>
          <a:p>
            <a:pPr algn="just">
              <a:buNone/>
            </a:pPr>
            <a:r>
              <a:rPr lang="en-US" sz="1600" b="1" dirty="0" smtClean="0">
                <a:latin typeface="Times New Roman" pitchFamily="18" charset="0"/>
                <a:cs typeface="Times New Roman" pitchFamily="18" charset="0"/>
              </a:rPr>
              <a:t>1.Horsepower Impact on Price:</a:t>
            </a:r>
            <a:r>
              <a:rPr lang="en-US" sz="1600" dirty="0" smtClean="0">
                <a:latin typeface="Times New Roman" pitchFamily="18" charset="0"/>
                <a:cs typeface="Times New Roman" pitchFamily="18" charset="0"/>
              </a:rPr>
              <a:t> The variable horsepower is a significant predictor of car price in the model. This suggests that the power or performance of the car's engine, as indicated by its horsepower, has a strong influence on its price. For business stakeholders, this emphasizes the importance of engine performance in determining the market value of a car.</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2.Car Size (Car Width) Matters:</a:t>
            </a:r>
            <a:r>
              <a:rPr lang="en-US" sz="1600" dirty="0" smtClean="0">
                <a:latin typeface="Times New Roman" pitchFamily="18" charset="0"/>
                <a:cs typeface="Times New Roman" pitchFamily="18" charset="0"/>
              </a:rPr>
              <a:t> The variable </a:t>
            </a:r>
            <a:r>
              <a:rPr lang="en-US" sz="1600" dirty="0" err="1" smtClean="0">
                <a:latin typeface="Times New Roman" pitchFamily="18" charset="0"/>
                <a:cs typeface="Times New Roman" pitchFamily="18" charset="0"/>
              </a:rPr>
              <a:t>carwidth</a:t>
            </a:r>
            <a:r>
              <a:rPr lang="en-US" sz="1600" dirty="0" smtClean="0">
                <a:latin typeface="Times New Roman" pitchFamily="18" charset="0"/>
                <a:cs typeface="Times New Roman" pitchFamily="18" charset="0"/>
              </a:rPr>
              <a:t> is included in the model, indicating that the physical dimensions of the car, particularly its width, play a crucial role in determining its price. This could align with consumer preferences for larger or more spacious vehicles, and it implies that car size contributes to perceived value.</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3.Top-Notch Cars and Price Premium:</a:t>
            </a:r>
            <a:r>
              <a:rPr lang="en-US" sz="1600" dirty="0" smtClean="0">
                <a:latin typeface="Times New Roman" pitchFamily="18" charset="0"/>
                <a:cs typeface="Times New Roman" pitchFamily="18" charset="0"/>
              </a:rPr>
              <a:t> The presence of </a:t>
            </a:r>
            <a:r>
              <a:rPr lang="en-US" sz="1600" dirty="0" err="1" smtClean="0">
                <a:latin typeface="Times New Roman" pitchFamily="18" charset="0"/>
                <a:cs typeface="Times New Roman" pitchFamily="18" charset="0"/>
              </a:rPr>
              <a:t>Cars_Category_TopNotch_Cars</a:t>
            </a:r>
            <a:r>
              <a:rPr lang="en-US" sz="1600" dirty="0" smtClean="0">
                <a:latin typeface="Times New Roman" pitchFamily="18" charset="0"/>
                <a:cs typeface="Times New Roman" pitchFamily="18" charset="0"/>
              </a:rPr>
              <a:t> as a predictor suggests that certain categories of cars, likely those classified as "</a:t>
            </a:r>
            <a:r>
              <a:rPr lang="en-US" sz="1600" dirty="0" err="1" smtClean="0">
                <a:latin typeface="Times New Roman" pitchFamily="18" charset="0"/>
                <a:cs typeface="Times New Roman" pitchFamily="18" charset="0"/>
              </a:rPr>
              <a:t>TopNotch</a:t>
            </a:r>
            <a:r>
              <a:rPr lang="en-US" sz="1600" dirty="0" smtClean="0">
                <a:latin typeface="Times New Roman" pitchFamily="18" charset="0"/>
                <a:cs typeface="Times New Roman" pitchFamily="18" charset="0"/>
              </a:rPr>
              <a:t>," command a price premium. Businesswise, this could signify that high-end or premium cars with special features, advanced technology, or luxury amenities tend to have higher price tags.</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4.Car Body Type Impact:</a:t>
            </a:r>
            <a:r>
              <a:rPr lang="en-US" sz="1600" dirty="0" smtClean="0">
                <a:latin typeface="Times New Roman" pitchFamily="18" charset="0"/>
                <a:cs typeface="Times New Roman" pitchFamily="18" charset="0"/>
              </a:rPr>
              <a:t> The inclusion of </a:t>
            </a:r>
            <a:r>
              <a:rPr lang="en-US" sz="1600" dirty="0" err="1" smtClean="0">
                <a:latin typeface="Times New Roman" pitchFamily="18" charset="0"/>
                <a:cs typeface="Times New Roman" pitchFamily="18" charset="0"/>
              </a:rPr>
              <a:t>carbody_hatchback</a:t>
            </a:r>
            <a:r>
              <a:rPr lang="en-US" sz="1600" dirty="0" smtClean="0">
                <a:latin typeface="Times New Roman" pitchFamily="18" charset="0"/>
                <a:cs typeface="Times New Roman" pitchFamily="18" charset="0"/>
              </a:rPr>
              <a:t> as a predictor implies that the type of car body can influence its price. In this case, hatchback cars might have a distinct pricing pattern compared to other body types. This insight could guide marketing and pricing strategies based on the popularity or uniqueness of different car body styles.</a:t>
            </a:r>
          </a:p>
          <a:p>
            <a:pPr algn="just">
              <a:buNone/>
            </a:pPr>
            <a:endParaRPr lang="en-US" sz="1600" dirty="0" smtClean="0">
              <a:latin typeface="Times New Roman" pitchFamily="18" charset="0"/>
              <a:cs typeface="Times New Roman" pitchFamily="18" charset="0"/>
            </a:endParaRPr>
          </a:p>
          <a:p>
            <a:pPr algn="just">
              <a:buNone/>
            </a:pPr>
            <a:r>
              <a:rPr lang="en-US" sz="1600" b="1" dirty="0" smtClean="0">
                <a:latin typeface="Times New Roman" pitchFamily="18" charset="0"/>
                <a:cs typeface="Times New Roman" pitchFamily="18" charset="0"/>
              </a:rPr>
              <a:t>5.Special Engine Type (</a:t>
            </a:r>
            <a:r>
              <a:rPr lang="en-US" sz="1600" b="1" dirty="0" err="1" smtClean="0">
                <a:latin typeface="Times New Roman" pitchFamily="18" charset="0"/>
                <a:cs typeface="Times New Roman" pitchFamily="18" charset="0"/>
              </a:rPr>
              <a:t>dohcv</a:t>
            </a:r>
            <a:r>
              <a:rPr lang="en-US" sz="1600" b="1" dirty="0" smtClean="0">
                <a:latin typeface="Times New Roman" pitchFamily="18" charset="0"/>
                <a:cs typeface="Times New Roman" pitchFamily="18" charset="0"/>
              </a:rPr>
              <a:t>):</a:t>
            </a:r>
            <a:r>
              <a:rPr lang="en-US" sz="1600" dirty="0" smtClean="0">
                <a:latin typeface="Times New Roman" pitchFamily="18" charset="0"/>
                <a:cs typeface="Times New Roman" pitchFamily="18" charset="0"/>
              </a:rPr>
              <a:t> The variable </a:t>
            </a:r>
            <a:r>
              <a:rPr lang="en-US" sz="1600" dirty="0" err="1" smtClean="0">
                <a:latin typeface="Times New Roman" pitchFamily="18" charset="0"/>
                <a:cs typeface="Times New Roman" pitchFamily="18" charset="0"/>
              </a:rPr>
              <a:t>enginetype_dohcv</a:t>
            </a:r>
            <a:r>
              <a:rPr lang="en-US" sz="1600" dirty="0" smtClean="0">
                <a:latin typeface="Times New Roman" pitchFamily="18" charset="0"/>
                <a:cs typeface="Times New Roman" pitchFamily="18" charset="0"/>
              </a:rPr>
              <a:t> indicates that cars with a specific engine type (double overhead camshaft, DOHC, with variable valve timing) have a notable impact on price. This could suggest that advanced or specialized engine technologies contribute to the overall value of a car.</a:t>
            </a:r>
          </a:p>
          <a:p>
            <a:pPr>
              <a:buNone/>
            </a:pPr>
            <a:endParaRPr lang="en-US" sz="16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buNone/>
            </a:pPr>
            <a:r>
              <a:rPr lang="en-US" sz="1600" b="1" dirty="0" smtClean="0">
                <a:latin typeface="Times New Roman" pitchFamily="18" charset="0"/>
                <a:cs typeface="Times New Roman" pitchFamily="18" charset="0"/>
              </a:rPr>
              <a:t>Understanding Customer Preferences:</a:t>
            </a:r>
            <a:r>
              <a:rPr lang="en-US" sz="1600" dirty="0" smtClean="0">
                <a:latin typeface="Times New Roman" pitchFamily="18" charset="0"/>
                <a:cs typeface="Times New Roman" pitchFamily="18" charset="0"/>
              </a:rPr>
              <a:t> The identified variables offer insights into customer preferences and priorities when it comes to purchasing cars. For example, customers may place a premium on powerful engines, spacious interiors, certain body styles, or technologically advanced features.</a:t>
            </a:r>
          </a:p>
          <a:p>
            <a:pPr>
              <a:buNone/>
            </a:pPr>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Targeted Marketing Strategies:</a:t>
            </a:r>
            <a:r>
              <a:rPr lang="en-US" sz="1600" dirty="0" smtClean="0">
                <a:latin typeface="Times New Roman" pitchFamily="18" charset="0"/>
                <a:cs typeface="Times New Roman" pitchFamily="18" charset="0"/>
              </a:rPr>
              <a:t> The business can leverage these insights to tailor marketing strategies. For instance, emphasizing the powerful engines and advanced features of certain car models, highlighting size and spaciousness, and promoting premium categories can be part of targeted marketing campaigns.</a:t>
            </a:r>
          </a:p>
          <a:p>
            <a:pPr>
              <a:buNone/>
            </a:pPr>
            <a:endParaRPr lang="en-US" sz="1600" dirty="0" smtClean="0">
              <a:latin typeface="Times New Roman" pitchFamily="18" charset="0"/>
              <a:cs typeface="Times New Roman" pitchFamily="18" charset="0"/>
            </a:endParaRPr>
          </a:p>
          <a:p>
            <a:pPr>
              <a:buNone/>
            </a:pPr>
            <a:r>
              <a:rPr lang="en-US" sz="1600" b="1" dirty="0" smtClean="0">
                <a:latin typeface="Times New Roman" pitchFamily="18" charset="0"/>
                <a:cs typeface="Times New Roman" pitchFamily="18" charset="0"/>
              </a:rPr>
              <a:t>Pricing Strategy:</a:t>
            </a:r>
            <a:r>
              <a:rPr lang="en-US" sz="1600" dirty="0" smtClean="0">
                <a:latin typeface="Times New Roman" pitchFamily="18" charset="0"/>
                <a:cs typeface="Times New Roman" pitchFamily="18" charset="0"/>
              </a:rPr>
              <a:t> The model suggests that certain features and characteristics contribute significantly to a car's perceived value. Adjusting pricing strategies based on these insights can help optimize revenue and align prices with customer expectations. In summary, the identified variables offer valuable insights into the factors influencing car prices. This understanding can inform strategic decisions related to product development, marketing, and pricing, ultimately contributing to the business's competitiveness in the automotive market.</a:t>
            </a:r>
          </a:p>
          <a:p>
            <a:pPr algn="ctr">
              <a:buNone/>
            </a:pPr>
            <a:endParaRPr lang="en-US" sz="1600" b="1" dirty="0" smtClean="0">
              <a:latin typeface="Times New Roman" pitchFamily="18" charset="0"/>
              <a:cs typeface="Times New Roman" pitchFamily="18" charset="0"/>
            </a:endParaRPr>
          </a:p>
          <a:p>
            <a:pPr algn="ctr">
              <a:buNone/>
            </a:pPr>
            <a:r>
              <a:rPr lang="en-US" sz="1600" b="1" dirty="0" smtClean="0">
                <a:latin typeface="Times New Roman" pitchFamily="18" charset="0"/>
                <a:cs typeface="Times New Roman" pitchFamily="18" charset="0"/>
              </a:rPr>
              <a:t>All the models are good enough to predict the </a:t>
            </a:r>
            <a:r>
              <a:rPr lang="en-US" sz="1600" b="1" dirty="0" err="1" smtClean="0">
                <a:latin typeface="Times New Roman" pitchFamily="18" charset="0"/>
                <a:cs typeface="Times New Roman" pitchFamily="18" charset="0"/>
              </a:rPr>
              <a:t>carprices</a:t>
            </a:r>
            <a:r>
              <a:rPr lang="en-US" sz="1600" b="1" dirty="0" smtClean="0">
                <a:latin typeface="Times New Roman" pitchFamily="18" charset="0"/>
                <a:cs typeface="Times New Roman" pitchFamily="18" charset="0"/>
              </a:rPr>
              <a:t> which explains the variance of data </a:t>
            </a:r>
            <a:r>
              <a:rPr lang="en-US" sz="1600" b="1" dirty="0" err="1" smtClean="0">
                <a:latin typeface="Times New Roman" pitchFamily="18" charset="0"/>
                <a:cs typeface="Times New Roman" pitchFamily="18" charset="0"/>
              </a:rPr>
              <a:t>upto</a:t>
            </a:r>
            <a:r>
              <a:rPr lang="en-US" sz="1600" b="1" dirty="0" smtClean="0">
                <a:latin typeface="Times New Roman" pitchFamily="18" charset="0"/>
                <a:cs typeface="Times New Roman" pitchFamily="18" charset="0"/>
              </a:rPr>
              <a:t> 90% and the model is significant.</a:t>
            </a:r>
          </a:p>
          <a:p>
            <a:endParaRPr lang="en-US" sz="1600" dirty="0"/>
          </a:p>
        </p:txBody>
      </p:sp>
      <p:sp>
        <p:nvSpPr>
          <p:cNvPr id="2" name="Rectangle 1"/>
          <p:cNvSpPr/>
          <p:nvPr/>
        </p:nvSpPr>
        <p:spPr>
          <a:xfrm>
            <a:off x="3352800" y="128108"/>
            <a:ext cx="1407629" cy="369332"/>
          </a:xfrm>
          <a:prstGeom prst="rect">
            <a:avLst/>
          </a:prstGeom>
        </p:spPr>
        <p:txBody>
          <a:bodyPr wrap="none">
            <a:spAutoFit/>
          </a:bodyPr>
          <a:lstStyle/>
          <a:p>
            <a:r>
              <a:rPr lang="en-US" b="1" dirty="0">
                <a:latin typeface="Times New Roman" pitchFamily="18" charset="0"/>
                <a:cs typeface="Times New Roman" pitchFamily="18" charset="0"/>
              </a:rPr>
              <a:t>SUMMARY</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endParaRPr lang="en-US" dirty="0" smtClean="0"/>
          </a:p>
          <a:p>
            <a:endParaRPr lang="en-US" dirty="0" smtClean="0"/>
          </a:p>
          <a:p>
            <a:endParaRPr lang="en-US" dirty="0" smtClean="0"/>
          </a:p>
          <a:p>
            <a:pPr algn="ctr">
              <a:buNone/>
            </a:pPr>
            <a:endParaRPr lang="en-US" dirty="0" smtClean="0"/>
          </a:p>
          <a:p>
            <a:pPr algn="ctr">
              <a:buNone/>
            </a:pPr>
            <a:r>
              <a:rPr lang="en-US" sz="5400" dirty="0" smtClean="0">
                <a:latin typeface="Baskerville Old Face" pitchFamily="18" charset="0"/>
                <a:cs typeface="Times New Roman" pitchFamily="18" charset="0"/>
              </a:rPr>
              <a:t>THANK YOU</a:t>
            </a:r>
            <a:endParaRPr lang="en-US" sz="5400" dirty="0">
              <a:latin typeface="Baskerville Old Face"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000" b="1" dirty="0" smtClean="0">
                <a:latin typeface="Times New Roman" pitchFamily="18" charset="0"/>
                <a:cs typeface="Times New Roman" pitchFamily="18" charset="0"/>
              </a:rPr>
              <a:t>LOADING THE DATASET</a:t>
            </a:r>
            <a:endParaRPr lang="en-US" sz="2000" b="1"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533400" y="1066800"/>
            <a:ext cx="6230220" cy="1524213"/>
          </a:xfrm>
          <a:prstGeom prst="rect">
            <a:avLst/>
          </a:prstGeom>
          <a:noFill/>
          <a:ln w="9525">
            <a:noFill/>
            <a:miter lim="800000"/>
            <a:headEnd/>
            <a:tailEnd/>
          </a:ln>
          <a:effectLst/>
        </p:spPr>
      </p:pic>
      <p:sp>
        <p:nvSpPr>
          <p:cNvPr id="5" name="TextBox 4"/>
          <p:cNvSpPr txBox="1"/>
          <p:nvPr/>
        </p:nvSpPr>
        <p:spPr>
          <a:xfrm>
            <a:off x="609600" y="2743200"/>
            <a:ext cx="3005666"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OUTPUT</a:t>
            </a:r>
            <a:endParaRPr lang="en-US"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cstate="print"/>
          <a:srcRect/>
          <a:stretch>
            <a:fillRect/>
          </a:stretch>
        </p:blipFill>
        <p:spPr bwMode="auto">
          <a:xfrm>
            <a:off x="609600" y="3276600"/>
            <a:ext cx="8229600" cy="259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000" b="1" dirty="0" smtClean="0">
                <a:latin typeface="Times New Roman" pitchFamily="18" charset="0"/>
                <a:cs typeface="Times New Roman" pitchFamily="18" charset="0"/>
              </a:rPr>
              <a:t>UNDERSTANDING THE DATAFRAME</a:t>
            </a:r>
            <a:endParaRPr lang="en-US" sz="2000" b="1"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762000" y="1066800"/>
            <a:ext cx="5475187"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a:stretch>
            <a:fillRect/>
          </a:stretch>
        </p:blipFill>
        <p:spPr bwMode="auto">
          <a:xfrm>
            <a:off x="457200" y="1143000"/>
            <a:ext cx="82296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457201" y="304800"/>
            <a:ext cx="8001000" cy="1743075"/>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3733800" y="2362200"/>
            <a:ext cx="5410200" cy="4343400"/>
          </a:xfrm>
          <a:prstGeom prst="rect">
            <a:avLst/>
          </a:prstGeom>
          <a:noFill/>
          <a:ln w="9525">
            <a:noFill/>
            <a:miter lim="800000"/>
            <a:headEnd/>
            <a:tailEnd/>
          </a:ln>
          <a:effectLst/>
        </p:spPr>
      </p:pic>
      <p:sp>
        <p:nvSpPr>
          <p:cNvPr id="6" name="TextBox 5"/>
          <p:cNvSpPr txBox="1"/>
          <p:nvPr/>
        </p:nvSpPr>
        <p:spPr>
          <a:xfrm>
            <a:off x="533400" y="2286000"/>
            <a:ext cx="1146468" cy="369332"/>
          </a:xfrm>
          <a:prstGeom prst="rect">
            <a:avLst/>
          </a:prstGeom>
          <a:noFill/>
        </p:spPr>
        <p:txBody>
          <a:bodyPr wrap="none" rtlCol="0">
            <a:spAutoFit/>
          </a:bodyPr>
          <a:lstStyle/>
          <a:p>
            <a:r>
              <a:rPr lang="en-US" b="1" dirty="0" smtClean="0">
                <a:latin typeface="Times New Roman" pitchFamily="18" charset="0"/>
                <a:cs typeface="Times New Roman" pitchFamily="18" charset="0"/>
              </a:rPr>
              <a:t>OUTPUT</a:t>
            </a:r>
            <a:endParaRPr lang="en-US" b="1" dirty="0">
              <a:latin typeface="Times New Roman" pitchFamily="18" charset="0"/>
              <a:cs typeface="Times New Roman" pitchFamily="18" charset="0"/>
            </a:endParaRPr>
          </a:p>
        </p:txBody>
      </p:sp>
      <p:sp>
        <p:nvSpPr>
          <p:cNvPr id="8" name="TextBox 7"/>
          <p:cNvSpPr txBox="1"/>
          <p:nvPr/>
        </p:nvSpPr>
        <p:spPr>
          <a:xfrm>
            <a:off x="457201" y="2667000"/>
            <a:ext cx="3886199" cy="1231106"/>
          </a:xfrm>
          <a:prstGeom prst="rect">
            <a:avLst/>
          </a:prstGeom>
          <a:noFill/>
        </p:spPr>
        <p:txBody>
          <a:bodyPr wrap="square" rtlCol="0">
            <a:spAutoFit/>
          </a:bodyPr>
          <a:lstStyle/>
          <a:p>
            <a:r>
              <a:rPr lang="en-US" sz="1400" dirty="0" smtClean="0">
                <a:latin typeface="Times New Roman" pitchFamily="18" charset="0"/>
                <a:cs typeface="Times New Roman" pitchFamily="18" charset="0"/>
              </a:rPr>
              <a:t>There are some price ranges above 36000</a:t>
            </a:r>
          </a:p>
          <a:p>
            <a:r>
              <a:rPr lang="en-US" sz="1400" dirty="0" smtClean="0">
                <a:latin typeface="Times New Roman" pitchFamily="18" charset="0"/>
                <a:cs typeface="Times New Roman" pitchFamily="18" charset="0"/>
              </a:rPr>
              <a:t> which can be termed as </a:t>
            </a:r>
            <a:r>
              <a:rPr lang="en-US" sz="1400" dirty="0" err="1" smtClean="0">
                <a:latin typeface="Times New Roman" pitchFamily="18" charset="0"/>
                <a:cs typeface="Times New Roman" pitchFamily="18" charset="0"/>
              </a:rPr>
              <a:t>outliersbut</a:t>
            </a:r>
            <a:r>
              <a:rPr lang="en-US" sz="1400" dirty="0" smtClean="0">
                <a:latin typeface="Times New Roman" pitchFamily="18" charset="0"/>
                <a:cs typeface="Times New Roman" pitchFamily="18" charset="0"/>
              </a:rPr>
              <a:t> lets not </a:t>
            </a:r>
          </a:p>
          <a:p>
            <a:r>
              <a:rPr lang="en-US" sz="1400" dirty="0" smtClean="0">
                <a:latin typeface="Times New Roman" pitchFamily="18" charset="0"/>
                <a:cs typeface="Times New Roman" pitchFamily="18" charset="0"/>
              </a:rPr>
              <a:t>remove it rather we will use </a:t>
            </a:r>
            <a:r>
              <a:rPr lang="en-US" sz="1400" dirty="0" err="1" smtClean="0">
                <a:latin typeface="Times New Roman" pitchFamily="18" charset="0"/>
                <a:cs typeface="Times New Roman" pitchFamily="18" charset="0"/>
              </a:rPr>
              <a:t>standarization</a:t>
            </a:r>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 scaling.</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765175" y="957263"/>
            <a:ext cx="7612063" cy="4943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381000" y="1143000"/>
            <a:ext cx="8305800" cy="4724400"/>
          </a:xfrm>
          <a:prstGeom prst="rect">
            <a:avLst/>
          </a:prstGeom>
          <a:noFill/>
          <a:ln w="9525">
            <a:noFill/>
            <a:miter lim="800000"/>
            <a:headEnd/>
            <a:tailEnd/>
          </a:ln>
          <a:effectLst/>
        </p:spPr>
      </p:pic>
      <p:sp>
        <p:nvSpPr>
          <p:cNvPr id="3" name="TextBox 2"/>
          <p:cNvSpPr txBox="1"/>
          <p:nvPr/>
        </p:nvSpPr>
        <p:spPr>
          <a:xfrm>
            <a:off x="381000" y="381000"/>
            <a:ext cx="5112297" cy="523220"/>
          </a:xfrm>
          <a:prstGeom prst="rect">
            <a:avLst/>
          </a:prstGeom>
          <a:noFill/>
        </p:spPr>
        <p:txBody>
          <a:bodyPr wrap="square" rtlCol="0">
            <a:spAutoFit/>
          </a:bodyPr>
          <a:lstStyle/>
          <a:p>
            <a:r>
              <a:rPr lang="en-IN" sz="2800" dirty="0" smtClean="0">
                <a:latin typeface="Times New Roman" pitchFamily="18" charset="0"/>
                <a:cs typeface="Times New Roman" pitchFamily="18" charset="0"/>
              </a:rPr>
              <a:t>Create </a:t>
            </a:r>
            <a:r>
              <a:rPr lang="en-IN" sz="2800" dirty="0" smtClean="0">
                <a:latin typeface="Times New Roman" pitchFamily="18" charset="0"/>
                <a:cs typeface="Times New Roman" pitchFamily="18" charset="0"/>
              </a:rPr>
              <a:t>“</a:t>
            </a:r>
            <a:r>
              <a:rPr lang="en-IN" sz="2800" dirty="0" err="1" smtClean="0">
                <a:latin typeface="Times New Roman" pitchFamily="18" charset="0"/>
                <a:cs typeface="Times New Roman" pitchFamily="18" charset="0"/>
              </a:rPr>
              <a:t>CompanyName</a:t>
            </a:r>
            <a:r>
              <a:rPr lang="en-IN" sz="2800" dirty="0" smtClean="0">
                <a:latin typeface="Times New Roman" pitchFamily="18" charset="0"/>
                <a:cs typeface="Times New Roman" pitchFamily="18" charset="0"/>
              </a:rPr>
              <a:t>” Column </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588</TotalTime>
  <Words>977</Words>
  <Application>Microsoft Office PowerPoint</Application>
  <PresentationFormat>On-screen Show (4:3)</PresentationFormat>
  <Paragraphs>232</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CAR PRICES  PREDICTION</vt:lpstr>
      <vt:lpstr>INTRODUCTION</vt:lpstr>
      <vt:lpstr>ATTRIBUTES</vt:lpstr>
      <vt:lpstr>LOADING THE DATASET</vt:lpstr>
      <vt:lpstr>UNDERSTANDING THE DATAFRAME</vt:lpstr>
      <vt:lpstr>Slide 6</vt:lpstr>
      <vt:lpstr>Slide 7</vt:lpstr>
      <vt:lpstr>Slide 8</vt:lpstr>
      <vt:lpstr>Slide 9</vt:lpstr>
      <vt:lpstr>VISUALISING THE DATA Here we will identify if some predictors directly have a strong association with the outcome variable price</vt:lpstr>
      <vt:lpstr>Slide 11</vt:lpstr>
      <vt:lpstr>Slide 12</vt:lpstr>
      <vt:lpstr>DERIVED METRICES  Average Price</vt:lpstr>
      <vt:lpstr>Slide 14</vt:lpstr>
      <vt:lpstr>Slide 15</vt:lpstr>
      <vt:lpstr>DATA PREPARATION</vt:lpstr>
      <vt:lpstr>RESCALING THE FEATURES</vt:lpstr>
      <vt:lpstr>Slide 18</vt:lpstr>
      <vt:lpstr>DIVIDING INTO X AND Y SETS FOR THE MODEL BUILDING</vt:lpstr>
      <vt:lpstr>  RFE Let's use Recursive feature elimination since we have too many independent variables </vt:lpstr>
      <vt:lpstr>Slide 21</vt:lpstr>
      <vt:lpstr>Slide 22</vt:lpstr>
      <vt:lpstr>Slide 23</vt:lpstr>
      <vt:lpstr>  DROPPING THE VARIABLE AND UPDATING THE MODEL  Dropping cylindernumber_twelve beacuse its p-value is 0.393 and we want p-value less than 0.05 and hence rebuilding the model </vt:lpstr>
      <vt:lpstr>Slide 25</vt:lpstr>
      <vt:lpstr>Slide 26</vt:lpstr>
      <vt:lpstr>Slide 27</vt:lpstr>
      <vt:lpstr>Slide 28</vt:lpstr>
      <vt:lpstr>Slide 29</vt:lpstr>
      <vt:lpstr>    MODEL I   EVALUATION Let's now plot the graph for actual versus predicted values </vt:lpstr>
      <vt:lpstr>Slide 31</vt:lpstr>
      <vt:lpstr>Slide 32</vt:lpstr>
      <vt:lpstr>Slide 33</vt:lpstr>
      <vt:lpstr>Slide 34</vt:lpstr>
      <vt:lpstr>Slide 35</vt:lpstr>
      <vt:lpstr>RANDOM FOREST MODEL</vt:lpstr>
      <vt:lpstr>Business Insight with best feature</vt:lpstr>
      <vt:lpstr>Slide 38</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kirthika</dc:creator>
  <cp:lastModifiedBy>kirthika</cp:lastModifiedBy>
  <cp:revision>49</cp:revision>
  <dcterms:created xsi:type="dcterms:W3CDTF">2024-01-28T13:08:03Z</dcterms:created>
  <dcterms:modified xsi:type="dcterms:W3CDTF">2024-05-09T17:59:48Z</dcterms:modified>
</cp:coreProperties>
</file>