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 Light"/>
      <p:regular r:id="rId13"/>
      <p:bold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ComfortaaLight-bold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94f318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94f318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94f318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94f318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894f318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894f318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94f318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94f318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94f318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94f318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5950" y="3855925"/>
            <a:ext cx="53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Spark Architecture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263950" y="541050"/>
            <a:ext cx="4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High Level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1050" y="1221250"/>
            <a:ext cx="327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348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Master/WorkerAchitecture.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Spark Driver Program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SparkContext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Cluster Manager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chemeClr val="lt1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Spark Session</a:t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chemeClr val="lt1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Executors</a:t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chemeClr val="lt1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Task</a:t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chemeClr val="lt1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Shuffle &amp; Result</a:t>
            </a:r>
            <a:endParaRPr>
              <a:highlight>
                <a:schemeClr val="lt1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950" y="1719638"/>
            <a:ext cx="4748475" cy="242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18950" y="3988601"/>
            <a:ext cx="45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78909C"/>
                </a:solidFill>
              </a:rPr>
              <a:t>Image source: https://spark.apache.org/docs/latest/cluster-overview.html</a:t>
            </a:r>
            <a:endParaRPr sz="1000">
              <a:solidFill>
                <a:srgbClr val="78909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705075" y="541050"/>
            <a:ext cx="38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the Spark Driver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75" y="2005772"/>
            <a:ext cx="3715975" cy="18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406975" y="3899726"/>
            <a:ext cx="452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8909C"/>
                </a:solidFill>
              </a:rPr>
              <a:t>Image: spark.apache.org/docs/latest/cluster-overview.html</a:t>
            </a:r>
            <a:endParaRPr sz="900">
              <a:solidFill>
                <a:srgbClr val="78909C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08400" y="1485850"/>
            <a:ext cx="483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Coordinates and executes Spark applications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Runs on master node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Creates the execution plan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Distributes &amp; coordinate tasks across worker nodes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Tracks the progress and status of tasks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It handles failures and retries for fault tolerance.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Aggregates and returns the results to app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5310875" y="1321575"/>
            <a:ext cx="3299400" cy="793225"/>
            <a:chOff x="5310875" y="1321575"/>
            <a:chExt cx="3299400" cy="793225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5821625" y="1591600"/>
              <a:ext cx="2277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Comfortaa"/>
                  <a:ea typeface="Comfortaa"/>
                  <a:cs typeface="Comfortaa"/>
                  <a:sym typeface="Comfortaa"/>
                </a:rPr>
                <a:t>1 cluster = 1 master</a:t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Comfortaa"/>
                  <a:ea typeface="Comfortaa"/>
                  <a:cs typeface="Comfortaa"/>
                  <a:sym typeface="Comfortaa"/>
                </a:rPr>
                <a:t>1 driver = 1 application</a:t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5310875" y="1321575"/>
              <a:ext cx="329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T</a:t>
              </a:r>
              <a:r>
                <a:rPr lang="en-GB" sz="9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here are M-M clusters though!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59950" y="541050"/>
            <a:ext cx="4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the Spark Context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6800" y="1217350"/>
            <a:ext cx="4833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Entry point for interacting with Apache Spark.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○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In addition to Spark Session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Interface for creating RDDs* and executing Spark operations.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Coordinates the execution of Spark applications across the cluster.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It manages the distribution of tasks, resource allocation, and fault tolerance mechanisms.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450" y="1552475"/>
            <a:ext cx="3262425" cy="16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257375" y="3160251"/>
            <a:ext cx="452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8909C"/>
                </a:solidFill>
              </a:rPr>
              <a:t>Image: spark.apache.org/docs/latest/cluster-overview.html</a:t>
            </a:r>
            <a:endParaRPr sz="900">
              <a:solidFill>
                <a:srgbClr val="78909C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79075" y="3955175"/>
            <a:ext cx="52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r>
              <a:rPr lang="en-GB" sz="1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RDD = resilient distributed dataset (more to come!)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59950" y="541050"/>
            <a:ext cx="4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the Spark Context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45400" y="1141150"/>
            <a:ext cx="4528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P</a:t>
            </a: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rovides a unified programming API for various programming languages: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○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e.g. Scala, Java, Python, and R, enabling developers to write Spark applications in their preferred language.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Handles the configuration of Spark application properties and environment settings.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Controls the parallelism and data partitioning, optimizing data processing across multiple nodes in a cluster.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550" y="559825"/>
            <a:ext cx="2796775" cy="14254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380425" y="263126"/>
            <a:ext cx="452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8909C"/>
                </a:solidFill>
              </a:rPr>
              <a:t>Image: spark.apache.org/docs/latest/cluster-overview.html</a:t>
            </a:r>
            <a:endParaRPr sz="900">
              <a:solidFill>
                <a:srgbClr val="78909C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325" y="2034299"/>
            <a:ext cx="2796768" cy="27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612350" y="559825"/>
            <a:ext cx="4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the Spark Context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45400" y="1445950"/>
            <a:ext cx="4127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It enables the caching and persistence of intermediate data in memory or on disk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Integrates with various data sources, file systems, and third-party libraries (diverse formats)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●"/>
            </a:pPr>
            <a:r>
              <a:rPr lang="en-GB" sz="1200">
                <a:latin typeface="Comfortaa Light"/>
                <a:ea typeface="Comfortaa Light"/>
                <a:cs typeface="Comfortaa Light"/>
                <a:sym typeface="Comfortaa Light"/>
              </a:rPr>
              <a:t>Monitoring management for Spark applications: job progress, resource usage, and execution metrics.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050" y="1552475"/>
            <a:ext cx="3262425" cy="16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104975" y="3160251"/>
            <a:ext cx="452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8909C"/>
                </a:solidFill>
              </a:rPr>
              <a:t>Image: spark.apache.org/docs/latest/cluster-overview.html</a:t>
            </a:r>
            <a:endParaRPr sz="900">
              <a:solidFill>
                <a:srgbClr val="7890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25369" y="574638"/>
            <a:ext cx="82428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21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21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996178" y="35975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058496" y="36258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7188874" y="26140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889670" y="26140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7025638" y="36009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195597" y="36009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6944057" y="1909769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175202" y="32495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7175202" y="31181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 flipH="1">
            <a:off x="7195611" y="19098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195597" y="33584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153673" y="33584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713592" y="30143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 flipH="1">
            <a:off x="7396451" y="30143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93450" y="1220125"/>
            <a:ext cx="327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348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Master/WorkerAchitecture.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Driver Program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SparkContext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Cluster Manager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Spark Session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Executors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Task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Shuffle &amp; Result 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