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Ligh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Light-bold.fntdata"/><Relationship Id="rId16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7dd452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7dd452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b78511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b78511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7dd452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7dd452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b7851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b7851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b78511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b78511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7dd452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07dd452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b78511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b78511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7dd452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07dd452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Differences between 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Transformations and Actions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Operations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5"/>
                </a:solidFill>
              </a:rPr>
              <a:t>Transformations</a:t>
            </a:r>
            <a:r>
              <a:rPr lang="en-GB"/>
              <a:t>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Transformations are lazy operations. Not completed when you write and execute the code.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5"/>
                </a:solidFill>
              </a:rPr>
              <a:t>Actions</a:t>
            </a:r>
            <a:r>
              <a:rPr lang="en-GB"/>
              <a:t>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 action is composed of one or more jobs, which consists of tasks that will be executed by the workers in parallel where possible.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Transformations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06550" y="1290775"/>
            <a:ext cx="71043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Transformations create new RDDs from existing RDDs in PySpark.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They are lazy, meaning they are not executed immediately.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Transformations are evaluated lazily when an action is called.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Transform: data generation and processing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40300" y="1152475"/>
            <a:ext cx="26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select()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Selecting a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read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Loading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filter()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Data Filtering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groupBy()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Aggregation by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sort()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Sorting data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499" y="1190300"/>
            <a:ext cx="3583227" cy="34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Transformations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27250" y="1499588"/>
            <a:ext cx="41298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Examples of transformations include group, map, filter, reduceByKey, join, etc.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They define the logical execution plan of the data processing.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450" y="1172925"/>
            <a:ext cx="3654374" cy="34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Actions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40850" y="1091850"/>
            <a:ext cx="32394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count()</a:t>
            </a:r>
            <a:endParaRPr b="1"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Counting the number of records</a:t>
            </a:r>
            <a:endParaRPr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write</a:t>
            </a:r>
            <a:endParaRPr b="1"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Exporting to the file system</a:t>
            </a:r>
            <a:endParaRPr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collect()</a:t>
            </a:r>
            <a:endParaRPr b="1"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Collect all data on Driver node</a:t>
            </a:r>
            <a:endParaRPr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show()</a:t>
            </a:r>
            <a:endParaRPr b="1"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View a sample of the data</a:t>
            </a:r>
            <a:endParaRPr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describe()</a:t>
            </a:r>
            <a:endParaRPr b="1" sz="1300">
              <a:solidFill>
                <a:schemeClr val="dk2"/>
              </a:solidFill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View data statistics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49" y="1190300"/>
            <a:ext cx="3583227" cy="34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Actions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40850" y="1091850"/>
            <a:ext cx="32394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Examples of actions include collect, count, reduce, save, foreach.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Actions materialize the data and terminate the execution flow.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49" y="1190300"/>
            <a:ext cx="3583227" cy="34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Actions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40850" y="1383450"/>
            <a:ext cx="387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Actions trigger the execution of transformations and produce results.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Actions initiate the computation in PySpark.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They return results or perform side effects on the data.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232" y="1078650"/>
            <a:ext cx="3698944" cy="356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80">
                <a:solidFill>
                  <a:srgbClr val="666666"/>
                </a:solidFill>
              </a:rPr>
              <a:t>Lazy evaluation:</a:t>
            </a:r>
            <a:r>
              <a:rPr b="1" lang="en-GB" sz="2380">
                <a:solidFill>
                  <a:srgbClr val="4A86E8"/>
                </a:solidFill>
              </a:rPr>
              <a:t> Action vs transformation</a:t>
            </a:r>
            <a:endParaRPr sz="2020">
              <a:solidFill>
                <a:srgbClr val="4A86E8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67714" t="0"/>
          <a:stretch/>
        </p:blipFill>
        <p:spPr>
          <a:xfrm>
            <a:off x="433125" y="1456850"/>
            <a:ext cx="2853776" cy="214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2"/>
          <p:cNvGrpSpPr/>
          <p:nvPr/>
        </p:nvGrpSpPr>
        <p:grpSpPr>
          <a:xfrm>
            <a:off x="3165125" y="1511775"/>
            <a:ext cx="4874400" cy="1285800"/>
            <a:chOff x="2936525" y="1511775"/>
            <a:chExt cx="4874400" cy="1285800"/>
          </a:xfrm>
        </p:grpSpPr>
        <p:sp>
          <p:nvSpPr>
            <p:cNvPr id="116" name="Google Shape;116;p22"/>
            <p:cNvSpPr txBox="1"/>
            <p:nvPr/>
          </p:nvSpPr>
          <p:spPr>
            <a:xfrm>
              <a:off x="3266825" y="1910525"/>
              <a:ext cx="45441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accent1"/>
                  </a:solidFill>
                </a:rPr>
                <a:t>Transformations: up to this point, no actual processing won’t be done.</a:t>
              </a:r>
              <a:endParaRPr sz="1600">
                <a:solidFill>
                  <a:schemeClr val="accent1"/>
                </a:solidFill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2936525" y="1511775"/>
              <a:ext cx="330300" cy="12858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2"/>
          <p:cNvGrpSpPr/>
          <p:nvPr/>
        </p:nvGrpSpPr>
        <p:grpSpPr>
          <a:xfrm>
            <a:off x="1992325" y="2849825"/>
            <a:ext cx="6047100" cy="751050"/>
            <a:chOff x="1763725" y="2849825"/>
            <a:chExt cx="6047100" cy="751050"/>
          </a:xfrm>
        </p:grpSpPr>
        <p:sp>
          <p:nvSpPr>
            <p:cNvPr id="119" name="Google Shape;119;p22"/>
            <p:cNvSpPr txBox="1"/>
            <p:nvPr/>
          </p:nvSpPr>
          <p:spPr>
            <a:xfrm>
              <a:off x="3345025" y="2886575"/>
              <a:ext cx="44658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accent1"/>
                  </a:solidFill>
                </a:rPr>
                <a:t>Action! at this point, the previous process is executed for the first time.</a:t>
              </a:r>
              <a:endParaRPr sz="1600">
                <a:solidFill>
                  <a:schemeClr val="accent1"/>
                </a:solidFill>
              </a:endParaRPr>
            </a:p>
          </p:txBody>
        </p:sp>
        <p:cxnSp>
          <p:nvCxnSpPr>
            <p:cNvPr id="120" name="Google Shape;120;p22"/>
            <p:cNvCxnSpPr/>
            <p:nvPr/>
          </p:nvCxnSpPr>
          <p:spPr>
            <a:xfrm>
              <a:off x="1763725" y="2849825"/>
              <a:ext cx="1572600" cy="2085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121" name="Google Shape;121;p22"/>
          <p:cNvGrpSpPr/>
          <p:nvPr/>
        </p:nvGrpSpPr>
        <p:grpSpPr>
          <a:xfrm>
            <a:off x="267353" y="2354550"/>
            <a:ext cx="8647722" cy="2299075"/>
            <a:chOff x="267353" y="2354550"/>
            <a:chExt cx="8647722" cy="2299075"/>
          </a:xfrm>
        </p:grpSpPr>
        <p:sp>
          <p:nvSpPr>
            <p:cNvPr id="122" name="Google Shape;122;p22"/>
            <p:cNvSpPr txBox="1"/>
            <p:nvPr/>
          </p:nvSpPr>
          <p:spPr>
            <a:xfrm>
              <a:off x="556775" y="4222525"/>
              <a:ext cx="8358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accent1"/>
                  </a:solidFill>
                </a:rPr>
                <a:t>The df4 process is not a dependency of df5.count(), so it will not be executed in this action.</a:t>
              </a:r>
              <a:endParaRPr sz="1600">
                <a:solidFill>
                  <a:schemeClr val="accent1"/>
                </a:solidFill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267353" y="2354550"/>
              <a:ext cx="360971" cy="2065650"/>
            </a:xfrm>
            <a:custGeom>
              <a:rect b="b" l="l" r="r" t="t"/>
              <a:pathLst>
                <a:path extrusionOk="0" h="82626" w="18781">
                  <a:moveTo>
                    <a:pt x="15653" y="0"/>
                  </a:moveTo>
                  <a:cubicBezTo>
                    <a:pt x="14495" y="1564"/>
                    <a:pt x="11309" y="869"/>
                    <a:pt x="8702" y="9383"/>
                  </a:cubicBezTo>
                  <a:cubicBezTo>
                    <a:pt x="6096" y="17898"/>
                    <a:pt x="72" y="39387"/>
                    <a:pt x="14" y="51087"/>
                  </a:cubicBezTo>
                  <a:cubicBezTo>
                    <a:pt x="-44" y="62787"/>
                    <a:pt x="5227" y="74430"/>
                    <a:pt x="8355" y="79585"/>
                  </a:cubicBezTo>
                  <a:cubicBezTo>
                    <a:pt x="11483" y="84740"/>
                    <a:pt x="17043" y="81613"/>
                    <a:pt x="18781" y="82018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