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omfortaa Light"/>
      <p:regular r:id="rId15"/>
      <p:bold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Light-regular.fntdata"/><Relationship Id="rId14" Type="http://schemas.openxmlformats.org/officeDocument/2006/relationships/slide" Target="slides/slide9.xml"/><Relationship Id="rId17" Type="http://schemas.openxmlformats.org/officeDocument/2006/relationships/font" Target="fonts/Comfortaa-regular.fntdata"/><Relationship Id="rId16" Type="http://schemas.openxmlformats.org/officeDocument/2006/relationships/font" Target="fonts/Comfortaa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925af0a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925af0a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894f318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894f318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86ac3363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86ac3363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86ac3363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86ac3363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86ac3363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86ac3363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86ac336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86ac336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1e971878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1e971878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1e97187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1e97187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925af0a07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3925af0a07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450" y="698475"/>
            <a:ext cx="2286000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725950" y="3855925"/>
            <a:ext cx="535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Spark Architecture 2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263950" y="541050"/>
            <a:ext cx="461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Components High Level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41050" y="1221250"/>
            <a:ext cx="3273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3485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Master/WorkerAchitecture.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Spark Driver Program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SparkContext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highlight>
                  <a:srgbClr val="FFD966"/>
                </a:highlight>
                <a:latin typeface="Comfortaa Light"/>
                <a:ea typeface="Comfortaa Light"/>
                <a:cs typeface="Comfortaa Light"/>
                <a:sym typeface="Comfortaa Light"/>
              </a:rPr>
              <a:t>Spark Session</a:t>
            </a:r>
            <a:endParaRPr>
              <a:highlight>
                <a:srgbClr val="FFD966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D966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highlight>
                  <a:srgbClr val="FFD966"/>
                </a:highlight>
                <a:latin typeface="Comfortaa Light"/>
                <a:ea typeface="Comfortaa Light"/>
                <a:cs typeface="Comfortaa Light"/>
                <a:sym typeface="Comfortaa Light"/>
              </a:rPr>
              <a:t>Cluster Manager</a:t>
            </a:r>
            <a:endParaRPr>
              <a:highlight>
                <a:srgbClr val="FFD966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D966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Light"/>
              <a:buChar char="➔"/>
            </a:pPr>
            <a:r>
              <a:rPr lang="en-GB">
                <a:solidFill>
                  <a:schemeClr val="dk1"/>
                </a:solidFill>
                <a:highlight>
                  <a:srgbClr val="FFD966"/>
                </a:highlight>
                <a:latin typeface="Comfortaa Light"/>
                <a:ea typeface="Comfortaa Light"/>
                <a:cs typeface="Comfortaa Light"/>
                <a:sym typeface="Comfortaa Light"/>
              </a:rPr>
              <a:t>Executors</a:t>
            </a:r>
            <a:endParaRPr>
              <a:solidFill>
                <a:schemeClr val="dk1"/>
              </a:solidFill>
              <a:highlight>
                <a:srgbClr val="FFD966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D966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highlight>
                  <a:srgbClr val="FFD966"/>
                </a:highlight>
                <a:latin typeface="Comfortaa Light"/>
                <a:ea typeface="Comfortaa Light"/>
                <a:cs typeface="Comfortaa Light"/>
                <a:sym typeface="Comfortaa Light"/>
              </a:rPr>
              <a:t>Task</a:t>
            </a:r>
            <a:endParaRPr>
              <a:highlight>
                <a:srgbClr val="FFD966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D966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highlight>
                  <a:srgbClr val="FFD966"/>
                </a:highlight>
                <a:latin typeface="Comfortaa Light"/>
                <a:ea typeface="Comfortaa Light"/>
                <a:cs typeface="Comfortaa Light"/>
                <a:sym typeface="Comfortaa Light"/>
              </a:rPr>
              <a:t>Shuffle and Result</a:t>
            </a:r>
            <a:endParaRPr>
              <a:highlight>
                <a:srgbClr val="FFD966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950" y="1719638"/>
            <a:ext cx="4748475" cy="242021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718950" y="3988601"/>
            <a:ext cx="452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78909C"/>
                </a:solidFill>
              </a:rPr>
              <a:t>Image source: https://spark.apache.org/docs/latest/cluster-overview.html</a:t>
            </a:r>
            <a:endParaRPr sz="1000">
              <a:solidFill>
                <a:srgbClr val="78909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2643075" y="458000"/>
            <a:ext cx="417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Spark Session vs Spark Context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32675" y="1053250"/>
            <a:ext cx="3822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Spark 2.0 introduces a higher level of abstraction for </a:t>
            </a:r>
            <a:r>
              <a:rPr b="1" lang="en-GB">
                <a:latin typeface="Comfortaa"/>
                <a:ea typeface="Comfortaa"/>
                <a:cs typeface="Comfortaa"/>
                <a:sym typeface="Comfortaa"/>
              </a:rPr>
              <a:t>RDD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In Spark 2.0+ Spark context is no longer the main entry point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Spark Context </a:t>
            </a:r>
            <a:r>
              <a:rPr b="1" lang="en-GB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was</a:t>
            </a:r>
            <a:r>
              <a:rPr lang="en-GB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the </a:t>
            </a: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entry point for RDD (lower abstraction levels). 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For </a:t>
            </a:r>
            <a:r>
              <a:rPr b="1" lang="en-GB">
                <a:latin typeface="Comfortaa"/>
                <a:ea typeface="Comfortaa"/>
                <a:cs typeface="Comfortaa"/>
                <a:sym typeface="Comfortaa"/>
              </a:rPr>
              <a:t>Dataframes or datasets</a:t>
            </a: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, use Spark Session (higher level abstraction)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Spark Session </a:t>
            </a:r>
            <a:r>
              <a:rPr b="1" lang="en-GB" u="sng">
                <a:latin typeface="Comfortaa"/>
                <a:ea typeface="Comfortaa"/>
                <a:cs typeface="Comfortaa"/>
                <a:sym typeface="Comfortaa"/>
              </a:rPr>
              <a:t>is</a:t>
            </a: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 the entry for DF, DS, SQL, Streaming, ML, graph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043" y="1205650"/>
            <a:ext cx="3724257" cy="212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3288" y="2714200"/>
            <a:ext cx="2068761" cy="21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4782700" y="1887894"/>
            <a:ext cx="2450100" cy="704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6861025" y="4346375"/>
            <a:ext cx="1093200" cy="9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597950" y="4555925"/>
            <a:ext cx="520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*</a:t>
            </a:r>
            <a:r>
              <a:rPr lang="en-GB" sz="1000">
                <a:solidFill>
                  <a:srgbClr val="00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RDD </a:t>
            </a:r>
            <a:r>
              <a:rPr lang="en-GB" sz="1000">
                <a:latin typeface="Comfortaa Light"/>
                <a:ea typeface="Comfortaa Light"/>
                <a:cs typeface="Comfortaa Light"/>
                <a:sym typeface="Comfortaa Light"/>
              </a:rPr>
              <a:t>(r</a:t>
            </a:r>
            <a:r>
              <a:rPr lang="en-GB" sz="1000">
                <a:solidFill>
                  <a:srgbClr val="00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esilient distributed dataset</a:t>
            </a:r>
            <a:r>
              <a:rPr lang="en-GB" sz="1000">
                <a:latin typeface="Comfortaa Light"/>
                <a:ea typeface="Comfortaa Light"/>
                <a:cs typeface="Comfortaa Light"/>
                <a:sym typeface="Comfortaa Light"/>
              </a:rPr>
              <a:t>), DF and DS yet </a:t>
            </a:r>
            <a:r>
              <a:rPr lang="en-GB" sz="1000">
                <a:solidFill>
                  <a:srgbClr val="00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to be</a:t>
            </a:r>
            <a:r>
              <a:rPr lang="en-GB" sz="1000">
                <a:latin typeface="Comfortaa Light"/>
                <a:ea typeface="Comfortaa Light"/>
                <a:cs typeface="Comfortaa Light"/>
                <a:sym typeface="Comfortaa Light"/>
              </a:rPr>
              <a:t> explained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3041250" y="534200"/>
            <a:ext cx="306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Cluster Manager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41050" y="1468200"/>
            <a:ext cx="4031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Used for managing Nodes and assigning tasks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Responsible for acquiring resources for application 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e.g. CPU cores, memory, etc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Allows for efficient use of resources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643" y="1453100"/>
            <a:ext cx="3724257" cy="212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650" y="2888667"/>
            <a:ext cx="3724251" cy="1898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2839050" y="541050"/>
            <a:ext cx="346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Types of Cluster Managers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47900" y="1488800"/>
            <a:ext cx="3574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Standalone :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Built in for testing and		development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Apache Mesos :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General Purpose able to		run multiple applications	frameworks on a shared		resource pool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636675" y="1488800"/>
            <a:ext cx="4006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Hadoop YARN: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Part of a Hadoop ecosystem to manage resources 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Kubernetes :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	Container Orchestration used for		managing Clusters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547900" y="534200"/>
            <a:ext cx="393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Executors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395500" y="1336400"/>
            <a:ext cx="3859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Responsible for executing tasks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Through life time of the application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Own JVM process 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Executing subset of tasks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More executors -&gt; parallelism -&gt; better performance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		(in most cases!)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550" y="781938"/>
            <a:ext cx="3931699" cy="303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550" y="2932550"/>
            <a:ext cx="3931800" cy="2003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547900" y="534200"/>
            <a:ext cx="555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Task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547900" y="1260200"/>
            <a:ext cx="36465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Smallest unit of work that can be executed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Spawned by Executors as part of Spark Job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Responsible for </a:t>
            </a: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processing</a:t>
            </a: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 a subset of the RDD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Tasks are executed </a:t>
            </a: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independently</a:t>
            </a: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 / parallel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Finished result is then sent to a task or driver program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550" y="781938"/>
            <a:ext cx="3931699" cy="303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550" y="2932550"/>
            <a:ext cx="3931800" cy="2003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3041250" y="534200"/>
            <a:ext cx="306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Result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61250" y="1345625"/>
            <a:ext cx="8434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Output / final </a:t>
            </a: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outcome</a:t>
            </a: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 of a computation / transformation performed on a distributed data set (RDD or DataFrame)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50" y="2246150"/>
            <a:ext cx="4629612" cy="188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850" y="2246150"/>
            <a:ext cx="3698971" cy="18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725369" y="4001663"/>
            <a:ext cx="8242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 Light"/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Next…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6996178" y="3064106"/>
            <a:ext cx="401104" cy="619782"/>
          </a:xfrm>
          <a:custGeom>
            <a:rect b="b" l="l" r="r" t="t"/>
            <a:pathLst>
              <a:path extrusionOk="0" h="1059" w="683">
                <a:moveTo>
                  <a:pt x="683" y="307"/>
                </a:moveTo>
                <a:cubicBezTo>
                  <a:pt x="683" y="548"/>
                  <a:pt x="341" y="1059"/>
                  <a:pt x="341" y="1059"/>
                </a:cubicBezTo>
                <a:cubicBezTo>
                  <a:pt x="341" y="1059"/>
                  <a:pt x="0" y="548"/>
                  <a:pt x="0" y="307"/>
                </a:cubicBezTo>
                <a:cubicBezTo>
                  <a:pt x="0" y="66"/>
                  <a:pt x="153" y="0"/>
                  <a:pt x="341" y="0"/>
                </a:cubicBezTo>
                <a:cubicBezTo>
                  <a:pt x="530" y="0"/>
                  <a:pt x="683" y="66"/>
                  <a:pt x="683" y="3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7058496" y="3092432"/>
            <a:ext cx="276467" cy="399972"/>
          </a:xfrm>
          <a:custGeom>
            <a:rect b="b" l="l" r="r" t="t"/>
            <a:pathLst>
              <a:path extrusionOk="0" h="789" w="472">
                <a:moveTo>
                  <a:pt x="472" y="212"/>
                </a:moveTo>
                <a:cubicBezTo>
                  <a:pt x="472" y="379"/>
                  <a:pt x="236" y="789"/>
                  <a:pt x="236" y="789"/>
                </a:cubicBezTo>
                <a:cubicBezTo>
                  <a:pt x="236" y="789"/>
                  <a:pt x="0" y="379"/>
                  <a:pt x="0" y="212"/>
                </a:cubicBezTo>
                <a:cubicBezTo>
                  <a:pt x="0" y="46"/>
                  <a:pt x="106" y="0"/>
                  <a:pt x="236" y="0"/>
                </a:cubicBezTo>
                <a:cubicBezTo>
                  <a:pt x="367" y="0"/>
                  <a:pt x="472" y="46"/>
                  <a:pt x="472" y="212"/>
                </a:cubicBez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7188874" y="2080610"/>
            <a:ext cx="307060" cy="985762"/>
          </a:xfrm>
          <a:custGeom>
            <a:rect b="b" l="l" r="r" t="t"/>
            <a:pathLst>
              <a:path extrusionOk="0" h="1686" w="523">
                <a:moveTo>
                  <a:pt x="523" y="606"/>
                </a:moveTo>
                <a:cubicBezTo>
                  <a:pt x="523" y="387"/>
                  <a:pt x="486" y="181"/>
                  <a:pt x="43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3"/>
                  <a:pt x="0" y="183"/>
                  <a:pt x="0" y="183"/>
                </a:cubicBezTo>
                <a:cubicBezTo>
                  <a:pt x="159" y="183"/>
                  <a:pt x="288" y="312"/>
                  <a:pt x="288" y="471"/>
                </a:cubicBezTo>
                <a:cubicBezTo>
                  <a:pt x="288" y="631"/>
                  <a:pt x="159" y="760"/>
                  <a:pt x="0" y="760"/>
                </a:cubicBezTo>
                <a:cubicBezTo>
                  <a:pt x="0" y="1686"/>
                  <a:pt x="0" y="1686"/>
                  <a:pt x="0" y="1686"/>
                </a:cubicBezTo>
                <a:cubicBezTo>
                  <a:pt x="282" y="1686"/>
                  <a:pt x="282" y="1686"/>
                  <a:pt x="282" y="1686"/>
                </a:cubicBezTo>
                <a:cubicBezTo>
                  <a:pt x="427" y="1458"/>
                  <a:pt x="523" y="1060"/>
                  <a:pt x="523" y="606"/>
                </a:cubicBez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6889670" y="2080610"/>
            <a:ext cx="305926" cy="985762"/>
          </a:xfrm>
          <a:custGeom>
            <a:rect b="b" l="l" r="r" t="t"/>
            <a:pathLst>
              <a:path extrusionOk="0" h="1686" w="522">
                <a:moveTo>
                  <a:pt x="234" y="471"/>
                </a:moveTo>
                <a:cubicBezTo>
                  <a:pt x="234" y="312"/>
                  <a:pt x="363" y="183"/>
                  <a:pt x="522" y="183"/>
                </a:cubicBezTo>
                <a:cubicBezTo>
                  <a:pt x="522" y="0"/>
                  <a:pt x="522" y="0"/>
                  <a:pt x="522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7" y="181"/>
                  <a:pt x="0" y="387"/>
                  <a:pt x="0" y="606"/>
                </a:cubicBezTo>
                <a:cubicBezTo>
                  <a:pt x="0" y="1060"/>
                  <a:pt x="96" y="1458"/>
                  <a:pt x="241" y="1686"/>
                </a:cubicBezTo>
                <a:cubicBezTo>
                  <a:pt x="522" y="1686"/>
                  <a:pt x="522" y="1686"/>
                  <a:pt x="522" y="1686"/>
                </a:cubicBezTo>
                <a:cubicBezTo>
                  <a:pt x="522" y="760"/>
                  <a:pt x="522" y="760"/>
                  <a:pt x="522" y="760"/>
                </a:cubicBezTo>
                <a:cubicBezTo>
                  <a:pt x="363" y="760"/>
                  <a:pt x="234" y="631"/>
                  <a:pt x="234" y="4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7025638" y="3067505"/>
            <a:ext cx="169959" cy="50987"/>
          </a:xfrm>
          <a:custGeom>
            <a:rect b="b" l="l" r="r" t="t"/>
            <a:pathLst>
              <a:path extrusionOk="0" h="88" w="291">
                <a:moveTo>
                  <a:pt x="14" y="0"/>
                </a:moveTo>
                <a:cubicBezTo>
                  <a:pt x="6" y="0"/>
                  <a:pt x="0" y="6"/>
                  <a:pt x="0" y="13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82"/>
                  <a:pt x="6" y="88"/>
                  <a:pt x="14" y="88"/>
                </a:cubicBezTo>
                <a:cubicBezTo>
                  <a:pt x="291" y="88"/>
                  <a:pt x="291" y="88"/>
                  <a:pt x="291" y="88"/>
                </a:cubicBezTo>
                <a:cubicBezTo>
                  <a:pt x="291" y="0"/>
                  <a:pt x="291" y="0"/>
                  <a:pt x="291" y="0"/>
                </a:cubicBezTo>
                <a:lnTo>
                  <a:pt x="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7195597" y="3067505"/>
            <a:ext cx="171092" cy="50987"/>
          </a:xfrm>
          <a:custGeom>
            <a:rect b="b" l="l" r="r" t="t"/>
            <a:pathLst>
              <a:path extrusionOk="0" h="88" w="291">
                <a:moveTo>
                  <a:pt x="27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8"/>
                  <a:pt x="0" y="88"/>
                  <a:pt x="0" y="88"/>
                </a:cubicBezTo>
                <a:cubicBezTo>
                  <a:pt x="277" y="88"/>
                  <a:pt x="277" y="88"/>
                  <a:pt x="277" y="88"/>
                </a:cubicBezTo>
                <a:cubicBezTo>
                  <a:pt x="285" y="88"/>
                  <a:pt x="291" y="82"/>
                  <a:pt x="291" y="74"/>
                </a:cubicBezTo>
                <a:cubicBezTo>
                  <a:pt x="291" y="13"/>
                  <a:pt x="291" y="13"/>
                  <a:pt x="291" y="13"/>
                </a:cubicBezTo>
                <a:cubicBezTo>
                  <a:pt x="291" y="6"/>
                  <a:pt x="285" y="0"/>
                  <a:pt x="2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6944057" y="1376368"/>
            <a:ext cx="251525" cy="704250"/>
          </a:xfrm>
          <a:custGeom>
            <a:rect b="b" l="l" r="r" t="t"/>
            <a:pathLst>
              <a:path extrusionOk="0" h="10000" w="10000">
                <a:moveTo>
                  <a:pt x="10000" y="0"/>
                </a:moveTo>
                <a:cubicBezTo>
                  <a:pt x="8193" y="727"/>
                  <a:pt x="2860" y="4053"/>
                  <a:pt x="0" y="10000"/>
                </a:cubicBezTo>
                <a:lnTo>
                  <a:pt x="10000" y="10000"/>
                </a:lnTo>
                <a:lnTo>
                  <a:pt x="100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7175202" y="2716145"/>
            <a:ext cx="42000" cy="7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7175202" y="2584712"/>
            <a:ext cx="42000" cy="7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/>
          <p:nvPr/>
        </p:nvSpPr>
        <p:spPr>
          <a:xfrm flipH="1">
            <a:off x="7195611" y="1376426"/>
            <a:ext cx="251525" cy="704250"/>
          </a:xfrm>
          <a:custGeom>
            <a:rect b="b" l="l" r="r" t="t"/>
            <a:pathLst>
              <a:path extrusionOk="0" h="10000" w="10000">
                <a:moveTo>
                  <a:pt x="10000" y="0"/>
                </a:moveTo>
                <a:cubicBezTo>
                  <a:pt x="8193" y="727"/>
                  <a:pt x="2860" y="4053"/>
                  <a:pt x="0" y="10000"/>
                </a:cubicBezTo>
                <a:lnTo>
                  <a:pt x="10000" y="10000"/>
                </a:lnTo>
                <a:lnTo>
                  <a:pt x="100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7195597" y="2825030"/>
            <a:ext cx="43056" cy="385240"/>
          </a:xfrm>
          <a:custGeom>
            <a:rect b="b" l="l" r="r" t="t"/>
            <a:pathLst>
              <a:path extrusionOk="0" h="660" w="73">
                <a:moveTo>
                  <a:pt x="18" y="1"/>
                </a:moveTo>
                <a:cubicBezTo>
                  <a:pt x="17" y="0"/>
                  <a:pt x="15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60"/>
                  <a:pt x="0" y="660"/>
                  <a:pt x="0" y="660"/>
                </a:cubicBezTo>
                <a:cubicBezTo>
                  <a:pt x="15" y="660"/>
                  <a:pt x="15" y="660"/>
                  <a:pt x="15" y="660"/>
                </a:cubicBezTo>
                <a:cubicBezTo>
                  <a:pt x="15" y="660"/>
                  <a:pt x="15" y="660"/>
                  <a:pt x="15" y="660"/>
                </a:cubicBezTo>
                <a:cubicBezTo>
                  <a:pt x="24" y="660"/>
                  <a:pt x="30" y="653"/>
                  <a:pt x="30" y="645"/>
                </a:cubicBezTo>
                <a:cubicBezTo>
                  <a:pt x="30" y="625"/>
                  <a:pt x="30" y="625"/>
                  <a:pt x="30" y="625"/>
                </a:cubicBezTo>
                <a:cubicBezTo>
                  <a:pt x="31" y="596"/>
                  <a:pt x="31" y="596"/>
                  <a:pt x="31" y="596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11"/>
                  <a:pt x="27" y="3"/>
                  <a:pt x="18" y="1"/>
                </a:cubicBez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7153673" y="2825030"/>
            <a:ext cx="41923" cy="385240"/>
          </a:xfrm>
          <a:custGeom>
            <a:rect b="b" l="l" r="r" t="t"/>
            <a:pathLst>
              <a:path extrusionOk="0" h="660" w="72">
                <a:moveTo>
                  <a:pt x="57" y="0"/>
                </a:moveTo>
                <a:cubicBezTo>
                  <a:pt x="57" y="0"/>
                  <a:pt x="57" y="0"/>
                  <a:pt x="57" y="0"/>
                </a:cubicBezTo>
                <a:cubicBezTo>
                  <a:pt x="55" y="0"/>
                  <a:pt x="54" y="0"/>
                  <a:pt x="52" y="1"/>
                </a:cubicBezTo>
                <a:cubicBezTo>
                  <a:pt x="50" y="1"/>
                  <a:pt x="47" y="2"/>
                  <a:pt x="44" y="4"/>
                </a:cubicBezTo>
                <a:cubicBezTo>
                  <a:pt x="27" y="9"/>
                  <a:pt x="0" y="24"/>
                  <a:pt x="0" y="66"/>
                </a:cubicBezTo>
                <a:cubicBezTo>
                  <a:pt x="41" y="597"/>
                  <a:pt x="41" y="597"/>
                  <a:pt x="41" y="597"/>
                </a:cubicBezTo>
                <a:cubicBezTo>
                  <a:pt x="42" y="624"/>
                  <a:pt x="42" y="624"/>
                  <a:pt x="42" y="624"/>
                </a:cubicBezTo>
                <a:cubicBezTo>
                  <a:pt x="42" y="644"/>
                  <a:pt x="42" y="644"/>
                  <a:pt x="42" y="644"/>
                </a:cubicBezTo>
                <a:cubicBezTo>
                  <a:pt x="42" y="651"/>
                  <a:pt x="46" y="656"/>
                  <a:pt x="51" y="658"/>
                </a:cubicBezTo>
                <a:cubicBezTo>
                  <a:pt x="53" y="659"/>
                  <a:pt x="56" y="660"/>
                  <a:pt x="59" y="660"/>
                </a:cubicBezTo>
                <a:cubicBezTo>
                  <a:pt x="59" y="660"/>
                  <a:pt x="59" y="660"/>
                  <a:pt x="59" y="660"/>
                </a:cubicBezTo>
                <a:cubicBezTo>
                  <a:pt x="72" y="660"/>
                  <a:pt x="72" y="660"/>
                  <a:pt x="72" y="660"/>
                </a:cubicBezTo>
                <a:cubicBezTo>
                  <a:pt x="72" y="0"/>
                  <a:pt x="72" y="0"/>
                  <a:pt x="72" y="0"/>
                </a:cubicBezTo>
                <a:lnTo>
                  <a:pt x="57" y="0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6713592" y="2480915"/>
            <a:ext cx="279640" cy="717804"/>
          </a:xfrm>
          <a:custGeom>
            <a:rect b="b" l="l" r="r" t="t"/>
            <a:pathLst>
              <a:path extrusionOk="0" h="1914145" w="745706">
                <a:moveTo>
                  <a:pt x="485000" y="0"/>
                </a:moveTo>
                <a:cubicBezTo>
                  <a:pt x="485000" y="0"/>
                  <a:pt x="373332" y="384738"/>
                  <a:pt x="259276" y="798456"/>
                </a:cubicBezTo>
                <a:lnTo>
                  <a:pt x="224632" y="925948"/>
                </a:lnTo>
                <a:lnTo>
                  <a:pt x="224568" y="925829"/>
                </a:lnTo>
                <a:lnTo>
                  <a:pt x="221898" y="936009"/>
                </a:lnTo>
                <a:lnTo>
                  <a:pt x="174994" y="1108620"/>
                </a:lnTo>
                <a:cubicBezTo>
                  <a:pt x="93680" y="1413099"/>
                  <a:pt x="26392" y="1683852"/>
                  <a:pt x="19232" y="1770791"/>
                </a:cubicBezTo>
                <a:lnTo>
                  <a:pt x="19382" y="1772041"/>
                </a:lnTo>
                <a:lnTo>
                  <a:pt x="7368" y="1840112"/>
                </a:lnTo>
                <a:cubicBezTo>
                  <a:pt x="2960" y="1870115"/>
                  <a:pt x="366" y="1895216"/>
                  <a:pt x="0" y="1914145"/>
                </a:cubicBezTo>
                <a:cubicBezTo>
                  <a:pt x="43976" y="1860397"/>
                  <a:pt x="84292" y="1808935"/>
                  <a:pt x="122324" y="1758902"/>
                </a:cubicBezTo>
                <a:lnTo>
                  <a:pt x="151706" y="1719224"/>
                </a:lnTo>
                <a:lnTo>
                  <a:pt x="160044" y="1708705"/>
                </a:lnTo>
                <a:lnTo>
                  <a:pt x="169160" y="1695653"/>
                </a:lnTo>
                <a:lnTo>
                  <a:pt x="230932" y="1612231"/>
                </a:lnTo>
                <a:cubicBezTo>
                  <a:pt x="300594" y="1516165"/>
                  <a:pt x="366600" y="1422385"/>
                  <a:pt x="439920" y="1324033"/>
                </a:cubicBezTo>
                <a:lnTo>
                  <a:pt x="438414" y="1321247"/>
                </a:lnTo>
                <a:lnTo>
                  <a:pt x="439132" y="1319882"/>
                </a:lnTo>
                <a:cubicBezTo>
                  <a:pt x="444830" y="1311246"/>
                  <a:pt x="452760" y="1340497"/>
                  <a:pt x="745688" y="1340497"/>
                </a:cubicBezTo>
                <a:cubicBezTo>
                  <a:pt x="748238" y="1077488"/>
                  <a:pt x="482376" y="263009"/>
                  <a:pt x="485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2"/>
          <p:cNvSpPr/>
          <p:nvPr/>
        </p:nvSpPr>
        <p:spPr>
          <a:xfrm flipH="1">
            <a:off x="7396451" y="2480915"/>
            <a:ext cx="279640" cy="717804"/>
          </a:xfrm>
          <a:custGeom>
            <a:rect b="b" l="l" r="r" t="t"/>
            <a:pathLst>
              <a:path extrusionOk="0" h="1914145" w="745706">
                <a:moveTo>
                  <a:pt x="485000" y="0"/>
                </a:moveTo>
                <a:cubicBezTo>
                  <a:pt x="485000" y="0"/>
                  <a:pt x="373332" y="384738"/>
                  <a:pt x="259276" y="798456"/>
                </a:cubicBezTo>
                <a:lnTo>
                  <a:pt x="224632" y="925948"/>
                </a:lnTo>
                <a:lnTo>
                  <a:pt x="224568" y="925829"/>
                </a:lnTo>
                <a:lnTo>
                  <a:pt x="221898" y="936009"/>
                </a:lnTo>
                <a:lnTo>
                  <a:pt x="174994" y="1108620"/>
                </a:lnTo>
                <a:cubicBezTo>
                  <a:pt x="93680" y="1413099"/>
                  <a:pt x="26392" y="1683852"/>
                  <a:pt x="19232" y="1770791"/>
                </a:cubicBezTo>
                <a:lnTo>
                  <a:pt x="19382" y="1772041"/>
                </a:lnTo>
                <a:lnTo>
                  <a:pt x="7368" y="1840112"/>
                </a:lnTo>
                <a:cubicBezTo>
                  <a:pt x="2960" y="1870115"/>
                  <a:pt x="366" y="1895216"/>
                  <a:pt x="0" y="1914145"/>
                </a:cubicBezTo>
                <a:cubicBezTo>
                  <a:pt x="43976" y="1860397"/>
                  <a:pt x="84292" y="1808935"/>
                  <a:pt x="122324" y="1758902"/>
                </a:cubicBezTo>
                <a:lnTo>
                  <a:pt x="151706" y="1719224"/>
                </a:lnTo>
                <a:lnTo>
                  <a:pt x="160044" y="1708705"/>
                </a:lnTo>
                <a:lnTo>
                  <a:pt x="169160" y="1695653"/>
                </a:lnTo>
                <a:lnTo>
                  <a:pt x="230932" y="1612231"/>
                </a:lnTo>
                <a:cubicBezTo>
                  <a:pt x="300594" y="1516165"/>
                  <a:pt x="366600" y="1422385"/>
                  <a:pt x="439920" y="1324033"/>
                </a:cubicBezTo>
                <a:lnTo>
                  <a:pt x="438414" y="1321247"/>
                </a:lnTo>
                <a:lnTo>
                  <a:pt x="439132" y="1319882"/>
                </a:lnTo>
                <a:cubicBezTo>
                  <a:pt x="444830" y="1311246"/>
                  <a:pt x="452760" y="1340497"/>
                  <a:pt x="745688" y="1340497"/>
                </a:cubicBezTo>
                <a:cubicBezTo>
                  <a:pt x="748238" y="1077488"/>
                  <a:pt x="482376" y="263009"/>
                  <a:pt x="485000" y="0"/>
                </a:cubicBez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