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Comfortaa Light"/>
      <p:regular r:id="rId14"/>
      <p:bold r:id="rId15"/>
    </p:embeddedFont>
    <p:embeddedFont>
      <p:font typeface="Comfortaa"/>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Narem Garcia-Rivera"/>
  <p:cmAuthor clrIdx="1" id="1" initials="" lastIdx="2" name="Carlos C"/>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ComfortaaLight-bold.fntdata"/><Relationship Id="rId14" Type="http://schemas.openxmlformats.org/officeDocument/2006/relationships/font" Target="fonts/ComfortaaLight-regular.fntdata"/><Relationship Id="rId17" Type="http://schemas.openxmlformats.org/officeDocument/2006/relationships/font" Target="fonts/Comfortaa-bold.fntdata"/><Relationship Id="rId16" Type="http://schemas.openxmlformats.org/officeDocument/2006/relationships/font" Target="fonts/Comforta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5-02T19:38:29.410">
    <p:pos x="6000" y="0"/>
    <p:text>Revisar, dar comentaria si se necesita cambiar.
@carlos.isaac.contreras@gmail.com</p:text>
  </p:cm>
  <p:cm authorId="1" idx="1" dt="2023-05-02T19:35:05.798">
    <p:pos x="6000" y="0"/>
    <p:text>_Marked as resolved_</p:text>
  </p:cm>
  <p:cm authorId="1" idx="2" dt="2023-05-02T19:38:29.410">
    <p:pos x="6000" y="0"/>
    <p:text>_Re-opened_
Super bien, Narem! Muchas gracias. Solamente he borrado algunas imágenes, que me parecieron demasiado genéricas. Por ejemplo, la de la gente y la de los árboles. Cuando no sepas qué poner de imagen, no te preocupes y no pongas nada. Mira el slide 5, por ejemplo, después de haber borrado las imágenes. Se ve limpia, ¿no? Así no te matas tanto en pensar qué poner cuando creas que no amerita imagen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925af0a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925af0a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b1297c9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b1297c9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d0ec417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d0ec417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d0ec4171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d0ec4171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d0ec4171d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d0ec4171d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d0ec4171d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d0ec4171d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925af0a07_0_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23925af0a07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0" name="Shape 50"/>
        <p:cNvGrpSpPr/>
        <p:nvPr/>
      </p:nvGrpSpPr>
      <p:grpSpPr>
        <a:xfrm>
          <a:off x="0" y="0"/>
          <a:ext cx="0" cy="0"/>
          <a:chOff x="0" y="0"/>
          <a:chExt cx="0" cy="0"/>
        </a:xfrm>
      </p:grpSpPr>
      <p:sp>
        <p:nvSpPr>
          <p:cNvPr id="51" name="Google Shape;51;p13"/>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400"/>
              <a:buNone/>
              <a:defRPr sz="140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4">
            <a:alphaModFix/>
          </a:blip>
          <a:stretch>
            <a:fillRect/>
          </a:stretch>
        </p:blipFill>
        <p:spPr>
          <a:xfrm>
            <a:off x="6587450" y="698475"/>
            <a:ext cx="2286000" cy="4048125"/>
          </a:xfrm>
          <a:prstGeom prst="rect">
            <a:avLst/>
          </a:prstGeom>
          <a:noFill/>
          <a:ln>
            <a:noFill/>
          </a:ln>
        </p:spPr>
      </p:pic>
      <p:sp>
        <p:nvSpPr>
          <p:cNvPr id="61" name="Google Shape;61;p14"/>
          <p:cNvSpPr txBox="1"/>
          <p:nvPr/>
        </p:nvSpPr>
        <p:spPr>
          <a:xfrm>
            <a:off x="725950" y="3855925"/>
            <a:ext cx="5445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Comfortaa Light"/>
                <a:ea typeface="Comfortaa Light"/>
                <a:cs typeface="Comfortaa Light"/>
                <a:sym typeface="Comfortaa Light"/>
              </a:rPr>
              <a:t>Spark application and Life cycle</a:t>
            </a:r>
            <a:endParaRPr sz="1800">
              <a:solidFill>
                <a:schemeClr val="dk1"/>
              </a:solidFill>
              <a:latin typeface="Comfortaa Light"/>
              <a:ea typeface="Comfortaa Light"/>
              <a:cs typeface="Comfortaa Light"/>
              <a:sym typeface="Comfortaa Light"/>
            </a:endParaRPr>
          </a:p>
          <a:p>
            <a:pPr indent="0" lvl="0" marL="0" rtl="0" algn="l">
              <a:spcBef>
                <a:spcPts val="0"/>
              </a:spcBef>
              <a:spcAft>
                <a:spcPts val="0"/>
              </a:spcAft>
              <a:buNone/>
            </a:pPr>
            <a:r>
              <a:t/>
            </a:r>
            <a:endParaRPr sz="1800">
              <a:latin typeface="Comfortaa Light"/>
              <a:ea typeface="Comfortaa Light"/>
              <a:cs typeface="Comfortaa Light"/>
              <a:sym typeface="Comfortaa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1283625" y="534200"/>
            <a:ext cx="653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latin typeface="Comfortaa Light"/>
                <a:ea typeface="Comfortaa Light"/>
                <a:cs typeface="Comfortaa Light"/>
                <a:sym typeface="Comfortaa Light"/>
              </a:rPr>
              <a:t>Spark application and Life cycle</a:t>
            </a:r>
            <a:endParaRPr sz="1800">
              <a:latin typeface="Comfortaa Light"/>
              <a:ea typeface="Comfortaa Light"/>
              <a:cs typeface="Comfortaa Light"/>
              <a:sym typeface="Comfortaa Light"/>
            </a:endParaRPr>
          </a:p>
        </p:txBody>
      </p:sp>
      <p:sp>
        <p:nvSpPr>
          <p:cNvPr id="67" name="Google Shape;67;p15"/>
          <p:cNvSpPr txBox="1"/>
          <p:nvPr/>
        </p:nvSpPr>
        <p:spPr>
          <a:xfrm>
            <a:off x="547900" y="1260200"/>
            <a:ext cx="37122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omfortaa Light"/>
                <a:ea typeface="Comfortaa Light"/>
                <a:cs typeface="Comfortaa Light"/>
                <a:sym typeface="Comfortaa Light"/>
              </a:rPr>
              <a:t>A life cycle consists of several stages</a:t>
            </a:r>
            <a:endParaRPr>
              <a:latin typeface="Comfortaa Light"/>
              <a:ea typeface="Comfortaa Light"/>
              <a:cs typeface="Comfortaa Light"/>
              <a:sym typeface="Comfortaa Light"/>
            </a:endParaRPr>
          </a:p>
          <a:p>
            <a:pPr indent="0" lvl="0" marL="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highlight>
                  <a:srgbClr val="FFD966"/>
                </a:highlight>
                <a:latin typeface="Comfortaa Light"/>
                <a:ea typeface="Comfortaa Light"/>
                <a:cs typeface="Comfortaa Light"/>
                <a:sym typeface="Comfortaa Light"/>
              </a:rPr>
              <a:t>Environment setup </a:t>
            </a:r>
            <a:endParaRPr>
              <a:highlight>
                <a:srgbClr val="FFD966"/>
              </a:highlight>
              <a:latin typeface="Comfortaa Light"/>
              <a:ea typeface="Comfortaa Light"/>
              <a:cs typeface="Comfortaa Light"/>
              <a:sym typeface="Comfortaa Light"/>
            </a:endParaRPr>
          </a:p>
          <a:p>
            <a:pPr indent="0" lvl="0" marL="457200" rtl="0" algn="l">
              <a:spcBef>
                <a:spcPts val="0"/>
              </a:spcBef>
              <a:spcAft>
                <a:spcPts val="0"/>
              </a:spcAft>
              <a:buNone/>
            </a:pPr>
            <a:r>
              <a:t/>
            </a:r>
            <a:endParaRPr>
              <a:highlight>
                <a:srgbClr val="FFD966"/>
              </a:highlight>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highlight>
                  <a:srgbClr val="FFD966"/>
                </a:highlight>
                <a:latin typeface="Comfortaa Light"/>
                <a:ea typeface="Comfortaa Light"/>
                <a:cs typeface="Comfortaa Light"/>
                <a:sym typeface="Comfortaa Light"/>
              </a:rPr>
              <a:t>Application development</a:t>
            </a:r>
            <a:endParaRPr>
              <a:highlight>
                <a:srgbClr val="FFD966"/>
              </a:highlight>
              <a:latin typeface="Comfortaa Light"/>
              <a:ea typeface="Comfortaa Light"/>
              <a:cs typeface="Comfortaa Light"/>
              <a:sym typeface="Comfortaa Light"/>
            </a:endParaRPr>
          </a:p>
          <a:p>
            <a:pPr indent="0" lvl="0" marL="457200" rtl="0" algn="l">
              <a:spcBef>
                <a:spcPts val="0"/>
              </a:spcBef>
              <a:spcAft>
                <a:spcPts val="0"/>
              </a:spcAft>
              <a:buNone/>
            </a:pPr>
            <a:r>
              <a:t/>
            </a:r>
            <a:endParaRPr>
              <a:highlight>
                <a:srgbClr val="FFD966"/>
              </a:highlight>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highlight>
                  <a:srgbClr val="FFD966"/>
                </a:highlight>
                <a:latin typeface="Comfortaa Light"/>
                <a:ea typeface="Comfortaa Light"/>
                <a:cs typeface="Comfortaa Light"/>
                <a:sym typeface="Comfortaa Light"/>
              </a:rPr>
              <a:t>Job submission</a:t>
            </a:r>
            <a:endParaRPr>
              <a:highlight>
                <a:srgbClr val="FFD966"/>
              </a:highlight>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Task execution</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Monitoring and debugging</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Job completion</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Cleanup</a:t>
            </a:r>
            <a:endParaRPr>
              <a:latin typeface="Comfortaa Light"/>
              <a:ea typeface="Comfortaa Light"/>
              <a:cs typeface="Comfortaa Light"/>
              <a:sym typeface="Comfortaa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547900" y="534200"/>
            <a:ext cx="806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latin typeface="Comfortaa Light"/>
                <a:ea typeface="Comfortaa Light"/>
                <a:cs typeface="Comfortaa Light"/>
                <a:sym typeface="Comfortaa Light"/>
              </a:rPr>
              <a:t>Environment setup: </a:t>
            </a:r>
            <a:r>
              <a:rPr lang="en-GB" sz="1800" u="sng">
                <a:latin typeface="Comfortaa Light"/>
                <a:ea typeface="Comfortaa Light"/>
                <a:cs typeface="Comfortaa Light"/>
                <a:sym typeface="Comfortaa Light"/>
              </a:rPr>
              <a:t>example for a PySpark app</a:t>
            </a:r>
            <a:endParaRPr sz="1800" u="sng">
              <a:latin typeface="Comfortaa Light"/>
              <a:ea typeface="Comfortaa Light"/>
              <a:cs typeface="Comfortaa Light"/>
              <a:sym typeface="Comfortaa Light"/>
            </a:endParaRPr>
          </a:p>
        </p:txBody>
      </p:sp>
      <p:sp>
        <p:nvSpPr>
          <p:cNvPr id="73" name="Google Shape;73;p16"/>
          <p:cNvSpPr txBox="1"/>
          <p:nvPr/>
        </p:nvSpPr>
        <p:spPr>
          <a:xfrm>
            <a:off x="547900" y="1260200"/>
            <a:ext cx="77640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On-prem server, Managed Service or Serverless approach</a:t>
            </a:r>
            <a:endParaRPr>
              <a:latin typeface="Comfortaa Light"/>
              <a:ea typeface="Comfortaa Light"/>
              <a:cs typeface="Comfortaa Light"/>
              <a:sym typeface="Comfortaa Light"/>
            </a:endParaRPr>
          </a:p>
          <a:p>
            <a:pPr indent="0" lvl="0" marL="0" rtl="0" algn="l">
              <a:spcBef>
                <a:spcPts val="0"/>
              </a:spcBef>
              <a:spcAft>
                <a:spcPts val="0"/>
              </a:spcAft>
              <a:buNone/>
            </a:pPr>
            <a:r>
              <a:rPr lang="en-GB">
                <a:latin typeface="Comfortaa Light"/>
                <a:ea typeface="Comfortaa Light"/>
                <a:cs typeface="Comfortaa Light"/>
                <a:sym typeface="Comfortaa Light"/>
              </a:rPr>
              <a:t>	</a:t>
            </a:r>
            <a:endParaRPr>
              <a:latin typeface="Comfortaa Light"/>
              <a:ea typeface="Comfortaa Light"/>
              <a:cs typeface="Comfortaa Light"/>
              <a:sym typeface="Comfortaa Light"/>
            </a:endParaRPr>
          </a:p>
          <a:p>
            <a:pPr indent="0" lvl="0" marL="0" rtl="0" algn="l">
              <a:spcBef>
                <a:spcPts val="0"/>
              </a:spcBef>
              <a:spcAft>
                <a:spcPts val="0"/>
              </a:spcAft>
              <a:buNone/>
            </a:pPr>
            <a:r>
              <a:rPr lang="en-GB">
                <a:latin typeface="Comfortaa Light"/>
                <a:ea typeface="Comfortaa Light"/>
                <a:cs typeface="Comfortaa Light"/>
                <a:sym typeface="Comfortaa Light"/>
              </a:rPr>
              <a:t>	e.g. Cloudera on-prem, AWS EMR (AWS-managed), AWS Glue (fully serverless)</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Requirement</a:t>
            </a:r>
            <a:r>
              <a:rPr lang="en-GB">
                <a:latin typeface="Comfortaa Light"/>
                <a:ea typeface="Comfortaa Light"/>
                <a:cs typeface="Comfortaa Light"/>
                <a:sym typeface="Comfortaa Light"/>
              </a:rPr>
              <a:t> of Python 3.6+</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Recommended</a:t>
            </a:r>
            <a:r>
              <a:rPr lang="en-GB">
                <a:latin typeface="Comfortaa Light"/>
                <a:ea typeface="Comfortaa Light"/>
                <a:cs typeface="Comfortaa Light"/>
                <a:sym typeface="Comfortaa Light"/>
              </a:rPr>
              <a:t> Java 8</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Requirement</a:t>
            </a:r>
            <a:r>
              <a:rPr lang="en-GB">
                <a:latin typeface="Comfortaa Light"/>
                <a:ea typeface="Comfortaa Light"/>
                <a:cs typeface="Comfortaa Light"/>
                <a:sym typeface="Comfortaa Light"/>
              </a:rPr>
              <a:t> of Apache Spark</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Setup of environment variables; i.e. path to Java and Spark installations</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Install PySpark using pip</a:t>
            </a:r>
            <a:endParaRPr>
              <a:latin typeface="Comfortaa Light"/>
              <a:ea typeface="Comfortaa Light"/>
              <a:cs typeface="Comfortaa Light"/>
              <a:sym typeface="Comfortaa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540850" y="520100"/>
            <a:ext cx="5697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Comfortaa Light"/>
                <a:ea typeface="Comfortaa Light"/>
                <a:cs typeface="Comfortaa Light"/>
                <a:sym typeface="Comfortaa Light"/>
              </a:rPr>
              <a:t>App Development - SC example</a:t>
            </a:r>
            <a:endParaRPr sz="1800">
              <a:latin typeface="Comfortaa Light"/>
              <a:ea typeface="Comfortaa Light"/>
              <a:cs typeface="Comfortaa Light"/>
              <a:sym typeface="Comfortaa Light"/>
            </a:endParaRPr>
          </a:p>
        </p:txBody>
      </p:sp>
      <p:sp>
        <p:nvSpPr>
          <p:cNvPr id="79" name="Google Shape;79;p17"/>
          <p:cNvSpPr txBox="1"/>
          <p:nvPr/>
        </p:nvSpPr>
        <p:spPr>
          <a:xfrm>
            <a:off x="540850" y="1527925"/>
            <a:ext cx="35142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Create a SparkContext</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Load Data into a Spark RDD</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Transform and process data</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Save results</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Stop SparkContext</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p:txBody>
      </p:sp>
      <p:pic>
        <p:nvPicPr>
          <p:cNvPr id="80" name="Google Shape;80;p17"/>
          <p:cNvPicPr preferRelativeResize="0"/>
          <p:nvPr/>
        </p:nvPicPr>
        <p:blipFill>
          <a:blip r:embed="rId3">
            <a:alphaModFix/>
          </a:blip>
          <a:stretch>
            <a:fillRect/>
          </a:stretch>
        </p:blipFill>
        <p:spPr>
          <a:xfrm>
            <a:off x="6073525" y="455063"/>
            <a:ext cx="2571775" cy="1008525"/>
          </a:xfrm>
          <a:prstGeom prst="rect">
            <a:avLst/>
          </a:prstGeom>
          <a:noFill/>
          <a:ln>
            <a:noFill/>
          </a:ln>
        </p:spPr>
      </p:pic>
      <p:cxnSp>
        <p:nvCxnSpPr>
          <p:cNvPr id="81" name="Google Shape;81;p17"/>
          <p:cNvCxnSpPr/>
          <p:nvPr/>
        </p:nvCxnSpPr>
        <p:spPr>
          <a:xfrm flipH="1" rot="10800000">
            <a:off x="3382025" y="1012425"/>
            <a:ext cx="2502600" cy="664500"/>
          </a:xfrm>
          <a:prstGeom prst="straightConnector1">
            <a:avLst/>
          </a:prstGeom>
          <a:noFill/>
          <a:ln cap="flat" cmpd="sng" w="9525">
            <a:solidFill>
              <a:schemeClr val="dk2"/>
            </a:solidFill>
            <a:prstDash val="dash"/>
            <a:round/>
            <a:headEnd len="med" w="med" type="none"/>
            <a:tailEnd len="med" w="med" type="triangle"/>
          </a:ln>
        </p:spPr>
      </p:cxnSp>
      <p:pic>
        <p:nvPicPr>
          <p:cNvPr id="82" name="Google Shape;82;p17"/>
          <p:cNvPicPr preferRelativeResize="0"/>
          <p:nvPr/>
        </p:nvPicPr>
        <p:blipFill>
          <a:blip r:embed="rId4">
            <a:alphaModFix/>
          </a:blip>
          <a:stretch>
            <a:fillRect/>
          </a:stretch>
        </p:blipFill>
        <p:spPr>
          <a:xfrm>
            <a:off x="6457350" y="1616000"/>
            <a:ext cx="2187950" cy="947175"/>
          </a:xfrm>
          <a:prstGeom prst="rect">
            <a:avLst/>
          </a:prstGeom>
          <a:noFill/>
          <a:ln>
            <a:noFill/>
          </a:ln>
        </p:spPr>
      </p:pic>
      <p:cxnSp>
        <p:nvCxnSpPr>
          <p:cNvPr id="83" name="Google Shape;83;p17"/>
          <p:cNvCxnSpPr/>
          <p:nvPr/>
        </p:nvCxnSpPr>
        <p:spPr>
          <a:xfrm flipH="1" rot="10800000">
            <a:off x="3818850" y="2115388"/>
            <a:ext cx="2373300" cy="40800"/>
          </a:xfrm>
          <a:prstGeom prst="straightConnector1">
            <a:avLst/>
          </a:prstGeom>
          <a:noFill/>
          <a:ln cap="flat" cmpd="sng" w="9525">
            <a:solidFill>
              <a:schemeClr val="dk2"/>
            </a:solidFill>
            <a:prstDash val="dash"/>
            <a:round/>
            <a:headEnd len="med" w="med" type="none"/>
            <a:tailEnd len="med" w="med" type="triangle"/>
          </a:ln>
        </p:spPr>
      </p:cxnSp>
      <p:cxnSp>
        <p:nvCxnSpPr>
          <p:cNvPr id="84" name="Google Shape;84;p17"/>
          <p:cNvCxnSpPr/>
          <p:nvPr/>
        </p:nvCxnSpPr>
        <p:spPr>
          <a:xfrm>
            <a:off x="3796400" y="2637075"/>
            <a:ext cx="1206000" cy="392700"/>
          </a:xfrm>
          <a:prstGeom prst="straightConnector1">
            <a:avLst/>
          </a:prstGeom>
          <a:noFill/>
          <a:ln cap="flat" cmpd="sng" w="9525">
            <a:solidFill>
              <a:schemeClr val="dk2"/>
            </a:solidFill>
            <a:prstDash val="dash"/>
            <a:round/>
            <a:headEnd len="med" w="med" type="none"/>
            <a:tailEnd len="med" w="med" type="triangle"/>
          </a:ln>
        </p:spPr>
      </p:cxnSp>
      <p:pic>
        <p:nvPicPr>
          <p:cNvPr id="85" name="Google Shape;85;p17"/>
          <p:cNvPicPr preferRelativeResize="0"/>
          <p:nvPr/>
        </p:nvPicPr>
        <p:blipFill>
          <a:blip r:embed="rId5">
            <a:alphaModFix/>
          </a:blip>
          <a:stretch>
            <a:fillRect/>
          </a:stretch>
        </p:blipFill>
        <p:spPr>
          <a:xfrm>
            <a:off x="5741225" y="3876500"/>
            <a:ext cx="2904074" cy="793700"/>
          </a:xfrm>
          <a:prstGeom prst="rect">
            <a:avLst/>
          </a:prstGeom>
          <a:noFill/>
          <a:ln>
            <a:noFill/>
          </a:ln>
        </p:spPr>
      </p:pic>
      <p:pic>
        <p:nvPicPr>
          <p:cNvPr id="86" name="Google Shape;86;p17"/>
          <p:cNvPicPr preferRelativeResize="0"/>
          <p:nvPr/>
        </p:nvPicPr>
        <p:blipFill>
          <a:blip r:embed="rId6">
            <a:alphaModFix/>
          </a:blip>
          <a:stretch>
            <a:fillRect/>
          </a:stretch>
        </p:blipFill>
        <p:spPr>
          <a:xfrm>
            <a:off x="5131234" y="2715575"/>
            <a:ext cx="3514066" cy="1008525"/>
          </a:xfrm>
          <a:prstGeom prst="rect">
            <a:avLst/>
          </a:prstGeom>
          <a:noFill/>
          <a:ln>
            <a:noFill/>
          </a:ln>
        </p:spPr>
      </p:pic>
      <p:cxnSp>
        <p:nvCxnSpPr>
          <p:cNvPr id="87" name="Google Shape;87;p17"/>
          <p:cNvCxnSpPr/>
          <p:nvPr/>
        </p:nvCxnSpPr>
        <p:spPr>
          <a:xfrm>
            <a:off x="2449275" y="3028950"/>
            <a:ext cx="3092100" cy="1120200"/>
          </a:xfrm>
          <a:prstGeom prst="straightConnector1">
            <a:avLst/>
          </a:prstGeom>
          <a:noFill/>
          <a:ln cap="flat" cmpd="sng" w="9525">
            <a:solidFill>
              <a:schemeClr val="dk2"/>
            </a:solidFill>
            <a:prstDash val="dash"/>
            <a:round/>
            <a:headEnd len="med" w="med" type="none"/>
            <a:tailEnd len="med" w="med" type="triangle"/>
          </a:ln>
        </p:spPr>
      </p:cxnSp>
      <p:pic>
        <p:nvPicPr>
          <p:cNvPr id="88" name="Google Shape;88;p17"/>
          <p:cNvPicPr preferRelativeResize="0"/>
          <p:nvPr/>
        </p:nvPicPr>
        <p:blipFill rotWithShape="1">
          <a:blip r:embed="rId7">
            <a:alphaModFix/>
          </a:blip>
          <a:srcRect b="0" l="0" r="5311" t="0"/>
          <a:stretch/>
        </p:blipFill>
        <p:spPr>
          <a:xfrm>
            <a:off x="3590800" y="4028900"/>
            <a:ext cx="896840" cy="947175"/>
          </a:xfrm>
          <a:prstGeom prst="rect">
            <a:avLst/>
          </a:prstGeom>
          <a:noFill/>
          <a:ln>
            <a:noFill/>
          </a:ln>
        </p:spPr>
      </p:pic>
      <p:cxnSp>
        <p:nvCxnSpPr>
          <p:cNvPr id="89" name="Google Shape;89;p17"/>
          <p:cNvCxnSpPr/>
          <p:nvPr/>
        </p:nvCxnSpPr>
        <p:spPr>
          <a:xfrm>
            <a:off x="2797225" y="3924550"/>
            <a:ext cx="634200" cy="282000"/>
          </a:xfrm>
          <a:prstGeom prst="straightConnector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nvSpPr>
        <p:spPr>
          <a:xfrm>
            <a:off x="3041250" y="534200"/>
            <a:ext cx="3061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latin typeface="Comfortaa Light"/>
                <a:ea typeface="Comfortaa Light"/>
                <a:cs typeface="Comfortaa Light"/>
                <a:sym typeface="Comfortaa Light"/>
              </a:rPr>
              <a:t>Job Submission</a:t>
            </a:r>
            <a:endParaRPr sz="1800">
              <a:latin typeface="Comfortaa Light"/>
              <a:ea typeface="Comfortaa Light"/>
              <a:cs typeface="Comfortaa Light"/>
              <a:sym typeface="Comfortaa Light"/>
            </a:endParaRPr>
          </a:p>
        </p:txBody>
      </p:sp>
      <p:sp>
        <p:nvSpPr>
          <p:cNvPr id="95" name="Google Shape;95;p18"/>
          <p:cNvSpPr txBox="1"/>
          <p:nvPr/>
        </p:nvSpPr>
        <p:spPr>
          <a:xfrm>
            <a:off x="547900" y="1260200"/>
            <a:ext cx="76983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Comfortaa Light"/>
                <a:ea typeface="Comfortaa Light"/>
                <a:cs typeface="Comfortaa Light"/>
                <a:sym typeface="Comfortaa Light"/>
              </a:rPr>
              <a:t>Submitting a PySpark application to a Spark cluster</a:t>
            </a:r>
            <a:endParaRPr>
              <a:latin typeface="Comfortaa Light"/>
              <a:ea typeface="Comfortaa Light"/>
              <a:cs typeface="Comfortaa Light"/>
              <a:sym typeface="Comfortaa Light"/>
            </a:endParaRPr>
          </a:p>
          <a:p>
            <a:pPr indent="0" lvl="0" marL="0" rtl="0" algn="just">
              <a:spcBef>
                <a:spcPts val="0"/>
              </a:spcBef>
              <a:spcAft>
                <a:spcPts val="0"/>
              </a:spcAft>
              <a:buNone/>
            </a:pPr>
            <a:r>
              <a:t/>
            </a:r>
            <a:endParaRPr>
              <a:latin typeface="Comfortaa Light"/>
              <a:ea typeface="Comfortaa Light"/>
              <a:cs typeface="Comfortaa Light"/>
              <a:sym typeface="Comfortaa Light"/>
            </a:endParaRPr>
          </a:p>
          <a:p>
            <a:pPr indent="0" lvl="0" marL="457200" rtl="0" algn="just">
              <a:spcBef>
                <a:spcPts val="0"/>
              </a:spcBef>
              <a:spcAft>
                <a:spcPts val="0"/>
              </a:spcAft>
              <a:buNone/>
            </a:pPr>
            <a:r>
              <a:t/>
            </a:r>
            <a:endParaRPr>
              <a:latin typeface="Comfortaa Light"/>
              <a:ea typeface="Comfortaa Light"/>
              <a:cs typeface="Comfortaa Light"/>
              <a:sym typeface="Comfortaa Light"/>
            </a:endParaRPr>
          </a:p>
          <a:p>
            <a:pPr indent="-317500" lvl="0" marL="457200" rtl="0" algn="just">
              <a:spcBef>
                <a:spcPts val="0"/>
              </a:spcBef>
              <a:spcAft>
                <a:spcPts val="0"/>
              </a:spcAft>
              <a:buSzPts val="1400"/>
              <a:buFont typeface="Comfortaa Light"/>
              <a:buChar char="➔"/>
            </a:pPr>
            <a:r>
              <a:rPr b="1" lang="en-GB">
                <a:latin typeface="Comfortaa"/>
                <a:ea typeface="Comfortaa"/>
                <a:cs typeface="Comfortaa"/>
                <a:sym typeface="Comfortaa"/>
              </a:rPr>
              <a:t>Interactive mode</a:t>
            </a:r>
            <a:endParaRPr>
              <a:latin typeface="Comfortaa Light"/>
              <a:ea typeface="Comfortaa Light"/>
              <a:cs typeface="Comfortaa Light"/>
              <a:sym typeface="Comfortaa Light"/>
            </a:endParaRPr>
          </a:p>
          <a:p>
            <a:pPr indent="0" lvl="0" marL="457200" rtl="0" algn="just">
              <a:spcBef>
                <a:spcPts val="0"/>
              </a:spcBef>
              <a:spcAft>
                <a:spcPts val="0"/>
              </a:spcAft>
              <a:buNone/>
            </a:pPr>
            <a:r>
              <a:t/>
            </a:r>
            <a:endParaRPr>
              <a:latin typeface="Comfortaa Light"/>
              <a:ea typeface="Comfortaa Light"/>
              <a:cs typeface="Comfortaa Light"/>
              <a:sym typeface="Comfortaa Light"/>
            </a:endParaRPr>
          </a:p>
          <a:p>
            <a:pPr indent="0" lvl="0" marL="457200" rtl="0" algn="just">
              <a:spcBef>
                <a:spcPts val="0"/>
              </a:spcBef>
              <a:spcAft>
                <a:spcPts val="0"/>
              </a:spcAft>
              <a:buNone/>
            </a:pPr>
            <a:r>
              <a:rPr lang="en-GB">
                <a:latin typeface="Comfortaa Light"/>
                <a:ea typeface="Comfortaa Light"/>
                <a:cs typeface="Comfortaa Light"/>
                <a:sym typeface="Comfortaa Light"/>
              </a:rPr>
              <a:t>Pyspark shell is a way to test code, executions are </a:t>
            </a:r>
            <a:r>
              <a:rPr lang="en-GB">
                <a:latin typeface="Comfortaa Light"/>
                <a:ea typeface="Comfortaa Light"/>
                <a:cs typeface="Comfortaa Light"/>
                <a:sym typeface="Comfortaa Light"/>
              </a:rPr>
              <a:t>automatically</a:t>
            </a:r>
            <a:r>
              <a:rPr lang="en-GB">
                <a:latin typeface="Comfortaa Light"/>
                <a:ea typeface="Comfortaa Light"/>
                <a:cs typeface="Comfortaa Light"/>
                <a:sym typeface="Comfortaa Light"/>
              </a:rPr>
              <a:t> submitted to spark cluster</a:t>
            </a:r>
            <a:endParaRPr>
              <a:latin typeface="Comfortaa Light"/>
              <a:ea typeface="Comfortaa Light"/>
              <a:cs typeface="Comfortaa Light"/>
              <a:sym typeface="Comfortaa Light"/>
            </a:endParaRPr>
          </a:p>
          <a:p>
            <a:pPr indent="0" lvl="0" marL="457200" rtl="0" algn="just">
              <a:spcBef>
                <a:spcPts val="0"/>
              </a:spcBef>
              <a:spcAft>
                <a:spcPts val="0"/>
              </a:spcAft>
              <a:buNone/>
            </a:pPr>
            <a:r>
              <a:t/>
            </a:r>
            <a:endParaRPr>
              <a:latin typeface="Comfortaa Light"/>
              <a:ea typeface="Comfortaa Light"/>
              <a:cs typeface="Comfortaa Light"/>
              <a:sym typeface="Comfortaa Light"/>
            </a:endParaRPr>
          </a:p>
          <a:p>
            <a:pPr indent="-317500" lvl="0" marL="457200" rtl="0" algn="just">
              <a:spcBef>
                <a:spcPts val="0"/>
              </a:spcBef>
              <a:spcAft>
                <a:spcPts val="0"/>
              </a:spcAft>
              <a:buSzPts val="1400"/>
              <a:buFont typeface="Comfortaa Light"/>
              <a:buChar char="➔"/>
            </a:pPr>
            <a:r>
              <a:rPr b="1" lang="en-GB">
                <a:latin typeface="Comfortaa"/>
                <a:ea typeface="Comfortaa"/>
                <a:cs typeface="Comfortaa"/>
                <a:sym typeface="Comfortaa"/>
              </a:rPr>
              <a:t>Batch Mode</a:t>
            </a:r>
            <a:endParaRPr>
              <a:latin typeface="Comfortaa Light"/>
              <a:ea typeface="Comfortaa Light"/>
              <a:cs typeface="Comfortaa Light"/>
              <a:sym typeface="Comfortaa Light"/>
            </a:endParaRPr>
          </a:p>
          <a:p>
            <a:pPr indent="0" lvl="0" marL="457200" rtl="0" algn="just">
              <a:spcBef>
                <a:spcPts val="0"/>
              </a:spcBef>
              <a:spcAft>
                <a:spcPts val="0"/>
              </a:spcAft>
              <a:buNone/>
            </a:pPr>
            <a:r>
              <a:t/>
            </a:r>
            <a:endParaRPr>
              <a:latin typeface="Comfortaa Light"/>
              <a:ea typeface="Comfortaa Light"/>
              <a:cs typeface="Comfortaa Light"/>
              <a:sym typeface="Comfortaa Light"/>
            </a:endParaRPr>
          </a:p>
          <a:p>
            <a:pPr indent="0" lvl="0" marL="457200" rtl="0" algn="just">
              <a:spcBef>
                <a:spcPts val="0"/>
              </a:spcBef>
              <a:spcAft>
                <a:spcPts val="0"/>
              </a:spcAft>
              <a:buNone/>
            </a:pPr>
            <a:r>
              <a:rPr lang="en-GB">
                <a:latin typeface="Comfortaa Light"/>
                <a:ea typeface="Comfortaa Light"/>
                <a:cs typeface="Comfortaa Light"/>
                <a:sym typeface="Comfortaa Light"/>
              </a:rPr>
              <a:t>Typically in Python script and submitted using spark-submit, doing this packages the application code in Jar file</a:t>
            </a:r>
            <a:endParaRPr>
              <a:latin typeface="Comfortaa Light"/>
              <a:ea typeface="Comfortaa Light"/>
              <a:cs typeface="Comfortaa Light"/>
              <a:sym typeface="Comfortaa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nvSpPr>
        <p:spPr>
          <a:xfrm>
            <a:off x="3041250" y="534200"/>
            <a:ext cx="3061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sz="1800">
                <a:solidFill>
                  <a:schemeClr val="dk1"/>
                </a:solidFill>
                <a:latin typeface="Comfortaa Light"/>
                <a:ea typeface="Comfortaa Light"/>
                <a:cs typeface="Comfortaa Light"/>
                <a:sym typeface="Comfortaa Light"/>
              </a:rPr>
              <a:t>Job Submission</a:t>
            </a:r>
            <a:endParaRPr sz="1800">
              <a:solidFill>
                <a:schemeClr val="dk1"/>
              </a:solidFill>
              <a:latin typeface="Comfortaa Light"/>
              <a:ea typeface="Comfortaa Light"/>
              <a:cs typeface="Comfortaa Light"/>
              <a:sym typeface="Comfortaa Light"/>
            </a:endParaRPr>
          </a:p>
          <a:p>
            <a:pPr indent="0" lvl="0" marL="0" rtl="0" algn="ctr">
              <a:spcBef>
                <a:spcPts val="0"/>
              </a:spcBef>
              <a:spcAft>
                <a:spcPts val="0"/>
              </a:spcAft>
              <a:buNone/>
            </a:pPr>
            <a:r>
              <a:t/>
            </a:r>
            <a:endParaRPr sz="1800">
              <a:latin typeface="Comfortaa Light"/>
              <a:ea typeface="Comfortaa Light"/>
              <a:cs typeface="Comfortaa Light"/>
              <a:sym typeface="Comfortaa Light"/>
            </a:endParaRPr>
          </a:p>
        </p:txBody>
      </p:sp>
      <p:sp>
        <p:nvSpPr>
          <p:cNvPr id="101" name="Google Shape;101;p19"/>
          <p:cNvSpPr txBox="1"/>
          <p:nvPr/>
        </p:nvSpPr>
        <p:spPr>
          <a:xfrm>
            <a:off x="547900" y="1565000"/>
            <a:ext cx="37548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Regardless of mode</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Define the PySpark application code</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Package code</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Configure Spark Cluster</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Submit your PySpark using either </a:t>
            </a:r>
            <a:r>
              <a:rPr b="1" lang="en-GB">
                <a:latin typeface="Comfortaa"/>
                <a:ea typeface="Comfortaa"/>
                <a:cs typeface="Comfortaa"/>
                <a:sym typeface="Comfortaa"/>
              </a:rPr>
              <a:t>pyspark</a:t>
            </a:r>
            <a:r>
              <a:rPr lang="en-GB">
                <a:latin typeface="Comfortaa Light"/>
                <a:ea typeface="Comfortaa Light"/>
                <a:cs typeface="Comfortaa Light"/>
                <a:sym typeface="Comfortaa Light"/>
              </a:rPr>
              <a:t> or </a:t>
            </a:r>
            <a:r>
              <a:rPr b="1" lang="en-GB">
                <a:latin typeface="Comfortaa"/>
                <a:ea typeface="Comfortaa"/>
                <a:cs typeface="Comfortaa"/>
                <a:sym typeface="Comfortaa"/>
              </a:rPr>
              <a:t>spark-submit</a:t>
            </a:r>
            <a:endParaRPr>
              <a:latin typeface="Comfortaa Light"/>
              <a:ea typeface="Comfortaa Light"/>
              <a:cs typeface="Comfortaa Light"/>
              <a:sym typeface="Comfortaa Light"/>
            </a:endParaRPr>
          </a:p>
        </p:txBody>
      </p:sp>
      <p:pic>
        <p:nvPicPr>
          <p:cNvPr id="102" name="Google Shape;102;p19"/>
          <p:cNvPicPr preferRelativeResize="0"/>
          <p:nvPr/>
        </p:nvPicPr>
        <p:blipFill>
          <a:blip r:embed="rId3">
            <a:alphaModFix/>
          </a:blip>
          <a:stretch>
            <a:fillRect/>
          </a:stretch>
        </p:blipFill>
        <p:spPr>
          <a:xfrm>
            <a:off x="4933175" y="1606863"/>
            <a:ext cx="3712125" cy="2534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725369" y="494313"/>
            <a:ext cx="8242800" cy="318600"/>
          </a:xfrm>
          <a:prstGeom prst="rect">
            <a:avLst/>
          </a:prstGeom>
          <a:noFill/>
          <a:ln>
            <a:noFill/>
          </a:ln>
        </p:spPr>
        <p:txBody>
          <a:bodyPr anchorCtr="0" anchor="b" bIns="34275" lIns="68575" spcFirstLastPara="1" rIns="68575" wrap="square" tIns="34275">
            <a:spAutoFit/>
          </a:bodyPr>
          <a:lstStyle/>
          <a:p>
            <a:pPr indent="0" lvl="0" marL="0" rtl="0" algn="l">
              <a:lnSpc>
                <a:spcPct val="90000"/>
              </a:lnSpc>
              <a:spcBef>
                <a:spcPts val="0"/>
              </a:spcBef>
              <a:spcAft>
                <a:spcPts val="0"/>
              </a:spcAft>
              <a:buClr>
                <a:srgbClr val="595959"/>
              </a:buClr>
              <a:buSzPts val="1500"/>
              <a:buFont typeface="Poppins Light"/>
              <a:buNone/>
            </a:pPr>
            <a:r>
              <a:rPr lang="en-GB" sz="1800">
                <a:latin typeface="Comfortaa Light"/>
                <a:ea typeface="Comfortaa Light"/>
                <a:cs typeface="Comfortaa Light"/>
                <a:sym typeface="Comfortaa Light"/>
              </a:rPr>
              <a:t>Next…</a:t>
            </a:r>
            <a:endParaRPr sz="1800">
              <a:latin typeface="Comfortaa Light"/>
              <a:ea typeface="Comfortaa Light"/>
              <a:cs typeface="Comfortaa Light"/>
              <a:sym typeface="Comfortaa Light"/>
            </a:endParaRPr>
          </a:p>
        </p:txBody>
      </p:sp>
      <p:sp>
        <p:nvSpPr>
          <p:cNvPr id="108" name="Google Shape;108;p20"/>
          <p:cNvSpPr/>
          <p:nvPr/>
        </p:nvSpPr>
        <p:spPr>
          <a:xfrm>
            <a:off x="6996178" y="3064106"/>
            <a:ext cx="401104" cy="619782"/>
          </a:xfrm>
          <a:custGeom>
            <a:rect b="b" l="l" r="r" t="t"/>
            <a:pathLst>
              <a:path extrusionOk="0" h="1059" w="683">
                <a:moveTo>
                  <a:pt x="683" y="307"/>
                </a:moveTo>
                <a:cubicBezTo>
                  <a:pt x="683" y="548"/>
                  <a:pt x="341" y="1059"/>
                  <a:pt x="341" y="1059"/>
                </a:cubicBezTo>
                <a:cubicBezTo>
                  <a:pt x="341" y="1059"/>
                  <a:pt x="0" y="548"/>
                  <a:pt x="0" y="307"/>
                </a:cubicBezTo>
                <a:cubicBezTo>
                  <a:pt x="0" y="66"/>
                  <a:pt x="153" y="0"/>
                  <a:pt x="341" y="0"/>
                </a:cubicBezTo>
                <a:cubicBezTo>
                  <a:pt x="530" y="0"/>
                  <a:pt x="683" y="66"/>
                  <a:pt x="683" y="307"/>
                </a:cubicBezTo>
                <a:close/>
              </a:path>
            </a:pathLst>
          </a:custGeom>
          <a:solidFill>
            <a:schemeClr val="accent2"/>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09" name="Google Shape;109;p20"/>
          <p:cNvSpPr/>
          <p:nvPr/>
        </p:nvSpPr>
        <p:spPr>
          <a:xfrm>
            <a:off x="7058496" y="3092432"/>
            <a:ext cx="276467" cy="399972"/>
          </a:xfrm>
          <a:custGeom>
            <a:rect b="b" l="l" r="r" t="t"/>
            <a:pathLst>
              <a:path extrusionOk="0" h="789" w="472">
                <a:moveTo>
                  <a:pt x="472" y="212"/>
                </a:moveTo>
                <a:cubicBezTo>
                  <a:pt x="472" y="379"/>
                  <a:pt x="236" y="789"/>
                  <a:pt x="236" y="789"/>
                </a:cubicBezTo>
                <a:cubicBezTo>
                  <a:pt x="236" y="789"/>
                  <a:pt x="0" y="379"/>
                  <a:pt x="0" y="212"/>
                </a:cubicBezTo>
                <a:cubicBezTo>
                  <a:pt x="0" y="46"/>
                  <a:pt x="106" y="0"/>
                  <a:pt x="236" y="0"/>
                </a:cubicBezTo>
                <a:cubicBezTo>
                  <a:pt x="367" y="0"/>
                  <a:pt x="472" y="46"/>
                  <a:pt x="472" y="212"/>
                </a:cubicBezTo>
                <a:close/>
              </a:path>
            </a:pathLst>
          </a:custGeom>
          <a:solidFill>
            <a:srgbClr val="C55A11"/>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10" name="Google Shape;110;p20"/>
          <p:cNvSpPr/>
          <p:nvPr/>
        </p:nvSpPr>
        <p:spPr>
          <a:xfrm>
            <a:off x="7188874" y="2080610"/>
            <a:ext cx="307060" cy="985762"/>
          </a:xfrm>
          <a:custGeom>
            <a:rect b="b" l="l" r="r" t="t"/>
            <a:pathLst>
              <a:path extrusionOk="0" h="1686" w="523">
                <a:moveTo>
                  <a:pt x="523" y="606"/>
                </a:moveTo>
                <a:cubicBezTo>
                  <a:pt x="523" y="387"/>
                  <a:pt x="486" y="181"/>
                  <a:pt x="430" y="0"/>
                </a:cubicBezTo>
                <a:cubicBezTo>
                  <a:pt x="0" y="0"/>
                  <a:pt x="0" y="0"/>
                  <a:pt x="0" y="0"/>
                </a:cubicBezTo>
                <a:cubicBezTo>
                  <a:pt x="0" y="183"/>
                  <a:pt x="0" y="183"/>
                  <a:pt x="0" y="183"/>
                </a:cubicBezTo>
                <a:cubicBezTo>
                  <a:pt x="159" y="183"/>
                  <a:pt x="288" y="312"/>
                  <a:pt x="288" y="471"/>
                </a:cubicBezTo>
                <a:cubicBezTo>
                  <a:pt x="288" y="631"/>
                  <a:pt x="159" y="760"/>
                  <a:pt x="0" y="760"/>
                </a:cubicBezTo>
                <a:cubicBezTo>
                  <a:pt x="0" y="1686"/>
                  <a:pt x="0" y="1686"/>
                  <a:pt x="0" y="1686"/>
                </a:cubicBezTo>
                <a:cubicBezTo>
                  <a:pt x="282" y="1686"/>
                  <a:pt x="282" y="1686"/>
                  <a:pt x="282" y="1686"/>
                </a:cubicBezTo>
                <a:cubicBezTo>
                  <a:pt x="427" y="1458"/>
                  <a:pt x="523" y="1060"/>
                  <a:pt x="523" y="606"/>
                </a:cubicBezTo>
                <a:close/>
              </a:path>
            </a:pathLst>
          </a:custGeom>
          <a:solidFill>
            <a:srgbClr val="2F5496"/>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11" name="Google Shape;111;p20"/>
          <p:cNvSpPr/>
          <p:nvPr/>
        </p:nvSpPr>
        <p:spPr>
          <a:xfrm>
            <a:off x="6889670" y="2080610"/>
            <a:ext cx="305926" cy="985762"/>
          </a:xfrm>
          <a:custGeom>
            <a:rect b="b" l="l" r="r" t="t"/>
            <a:pathLst>
              <a:path extrusionOk="0" h="1686" w="522">
                <a:moveTo>
                  <a:pt x="234" y="471"/>
                </a:moveTo>
                <a:cubicBezTo>
                  <a:pt x="234" y="312"/>
                  <a:pt x="363" y="183"/>
                  <a:pt x="522" y="183"/>
                </a:cubicBezTo>
                <a:cubicBezTo>
                  <a:pt x="522" y="0"/>
                  <a:pt x="522" y="0"/>
                  <a:pt x="522" y="0"/>
                </a:cubicBezTo>
                <a:cubicBezTo>
                  <a:pt x="92" y="0"/>
                  <a:pt x="92" y="0"/>
                  <a:pt x="92" y="0"/>
                </a:cubicBezTo>
                <a:cubicBezTo>
                  <a:pt x="37" y="181"/>
                  <a:pt x="0" y="387"/>
                  <a:pt x="0" y="606"/>
                </a:cubicBezTo>
                <a:cubicBezTo>
                  <a:pt x="0" y="1060"/>
                  <a:pt x="96" y="1458"/>
                  <a:pt x="241" y="1686"/>
                </a:cubicBezTo>
                <a:cubicBezTo>
                  <a:pt x="522" y="1686"/>
                  <a:pt x="522" y="1686"/>
                  <a:pt x="522" y="1686"/>
                </a:cubicBezTo>
                <a:cubicBezTo>
                  <a:pt x="522" y="760"/>
                  <a:pt x="522" y="760"/>
                  <a:pt x="522" y="760"/>
                </a:cubicBezTo>
                <a:cubicBezTo>
                  <a:pt x="363" y="760"/>
                  <a:pt x="234" y="631"/>
                  <a:pt x="234" y="471"/>
                </a:cubicBezTo>
                <a:close/>
              </a:path>
            </a:pathLst>
          </a:custGeom>
          <a:solidFill>
            <a:schemeClr val="accent1"/>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12" name="Google Shape;112;p20"/>
          <p:cNvSpPr/>
          <p:nvPr/>
        </p:nvSpPr>
        <p:spPr>
          <a:xfrm>
            <a:off x="7025638" y="3067505"/>
            <a:ext cx="169959" cy="50987"/>
          </a:xfrm>
          <a:custGeom>
            <a:rect b="b" l="l" r="r" t="t"/>
            <a:pathLst>
              <a:path extrusionOk="0" h="88" w="291">
                <a:moveTo>
                  <a:pt x="14" y="0"/>
                </a:moveTo>
                <a:cubicBezTo>
                  <a:pt x="6" y="0"/>
                  <a:pt x="0" y="6"/>
                  <a:pt x="0" y="13"/>
                </a:cubicBezTo>
                <a:cubicBezTo>
                  <a:pt x="0" y="74"/>
                  <a:pt x="0" y="74"/>
                  <a:pt x="0" y="74"/>
                </a:cubicBezTo>
                <a:cubicBezTo>
                  <a:pt x="0" y="82"/>
                  <a:pt x="6" y="88"/>
                  <a:pt x="14" y="88"/>
                </a:cubicBezTo>
                <a:cubicBezTo>
                  <a:pt x="291" y="88"/>
                  <a:pt x="291" y="88"/>
                  <a:pt x="291" y="88"/>
                </a:cubicBezTo>
                <a:cubicBezTo>
                  <a:pt x="291" y="0"/>
                  <a:pt x="291" y="0"/>
                  <a:pt x="291" y="0"/>
                </a:cubicBezTo>
                <a:lnTo>
                  <a:pt x="14" y="0"/>
                </a:lnTo>
                <a:close/>
              </a:path>
            </a:pathLst>
          </a:custGeom>
          <a:solidFill>
            <a:schemeClr val="accent2"/>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13" name="Google Shape;113;p20"/>
          <p:cNvSpPr/>
          <p:nvPr/>
        </p:nvSpPr>
        <p:spPr>
          <a:xfrm>
            <a:off x="7195597" y="3067505"/>
            <a:ext cx="171092" cy="50987"/>
          </a:xfrm>
          <a:custGeom>
            <a:rect b="b" l="l" r="r" t="t"/>
            <a:pathLst>
              <a:path extrusionOk="0" h="88" w="291">
                <a:moveTo>
                  <a:pt x="277" y="0"/>
                </a:moveTo>
                <a:cubicBezTo>
                  <a:pt x="0" y="0"/>
                  <a:pt x="0" y="0"/>
                  <a:pt x="0" y="0"/>
                </a:cubicBezTo>
                <a:cubicBezTo>
                  <a:pt x="0" y="88"/>
                  <a:pt x="0" y="88"/>
                  <a:pt x="0" y="88"/>
                </a:cubicBezTo>
                <a:cubicBezTo>
                  <a:pt x="277" y="88"/>
                  <a:pt x="277" y="88"/>
                  <a:pt x="277" y="88"/>
                </a:cubicBezTo>
                <a:cubicBezTo>
                  <a:pt x="285" y="88"/>
                  <a:pt x="291" y="82"/>
                  <a:pt x="291" y="74"/>
                </a:cubicBezTo>
                <a:cubicBezTo>
                  <a:pt x="291" y="13"/>
                  <a:pt x="291" y="13"/>
                  <a:pt x="291" y="13"/>
                </a:cubicBezTo>
                <a:cubicBezTo>
                  <a:pt x="291" y="6"/>
                  <a:pt x="285" y="0"/>
                  <a:pt x="277" y="0"/>
                </a:cubicBezTo>
                <a:close/>
              </a:path>
            </a:pathLst>
          </a:custGeom>
          <a:solidFill>
            <a:schemeClr val="accent2"/>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14" name="Google Shape;114;p20"/>
          <p:cNvSpPr/>
          <p:nvPr/>
        </p:nvSpPr>
        <p:spPr>
          <a:xfrm>
            <a:off x="6944057" y="1376368"/>
            <a:ext cx="251525" cy="704250"/>
          </a:xfrm>
          <a:custGeom>
            <a:rect b="b" l="l" r="r" t="t"/>
            <a:pathLst>
              <a:path extrusionOk="0" h="10000" w="10000">
                <a:moveTo>
                  <a:pt x="10000" y="0"/>
                </a:moveTo>
                <a:cubicBezTo>
                  <a:pt x="8193" y="727"/>
                  <a:pt x="2860" y="4053"/>
                  <a:pt x="0" y="10000"/>
                </a:cubicBezTo>
                <a:lnTo>
                  <a:pt x="10000" y="10000"/>
                </a:lnTo>
                <a:lnTo>
                  <a:pt x="10000" y="0"/>
                </a:lnTo>
                <a:close/>
              </a:path>
            </a:pathLst>
          </a:custGeom>
          <a:solidFill>
            <a:schemeClr val="accent2"/>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15" name="Google Shape;115;p20"/>
          <p:cNvSpPr/>
          <p:nvPr/>
        </p:nvSpPr>
        <p:spPr>
          <a:xfrm>
            <a:off x="7175202" y="2716145"/>
            <a:ext cx="42000" cy="72600"/>
          </a:xfrm>
          <a:prstGeom prst="roundRect">
            <a:avLst>
              <a:gd fmla="val 16667" name="adj"/>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700"/>
              <a:buFont typeface="Calibri"/>
              <a:buNone/>
            </a:pPr>
            <a:r>
              <a:t/>
            </a:r>
            <a:endParaRPr b="0" i="0" sz="700" u="none" cap="none" strike="noStrike">
              <a:solidFill>
                <a:srgbClr val="FFFFFF"/>
              </a:solidFill>
              <a:latin typeface="Arial"/>
              <a:ea typeface="Arial"/>
              <a:cs typeface="Arial"/>
              <a:sym typeface="Arial"/>
            </a:endParaRPr>
          </a:p>
        </p:txBody>
      </p:sp>
      <p:sp>
        <p:nvSpPr>
          <p:cNvPr id="116" name="Google Shape;116;p20"/>
          <p:cNvSpPr/>
          <p:nvPr/>
        </p:nvSpPr>
        <p:spPr>
          <a:xfrm>
            <a:off x="7175202" y="2584712"/>
            <a:ext cx="42000" cy="72600"/>
          </a:xfrm>
          <a:prstGeom prst="roundRect">
            <a:avLst>
              <a:gd fmla="val 16667" name="adj"/>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700"/>
              <a:buFont typeface="Calibri"/>
              <a:buNone/>
            </a:pPr>
            <a:r>
              <a:t/>
            </a:r>
            <a:endParaRPr b="0" i="0" sz="700" u="none" cap="none" strike="noStrike">
              <a:solidFill>
                <a:srgbClr val="FFFFFF"/>
              </a:solidFill>
              <a:latin typeface="Arial"/>
              <a:ea typeface="Arial"/>
              <a:cs typeface="Arial"/>
              <a:sym typeface="Arial"/>
            </a:endParaRPr>
          </a:p>
        </p:txBody>
      </p:sp>
      <p:sp>
        <p:nvSpPr>
          <p:cNvPr id="117" name="Google Shape;117;p20"/>
          <p:cNvSpPr/>
          <p:nvPr/>
        </p:nvSpPr>
        <p:spPr>
          <a:xfrm flipH="1">
            <a:off x="7195611" y="1376426"/>
            <a:ext cx="251525" cy="704250"/>
          </a:xfrm>
          <a:custGeom>
            <a:rect b="b" l="l" r="r" t="t"/>
            <a:pathLst>
              <a:path extrusionOk="0" h="10000" w="10000">
                <a:moveTo>
                  <a:pt x="10000" y="0"/>
                </a:moveTo>
                <a:cubicBezTo>
                  <a:pt x="8193" y="727"/>
                  <a:pt x="2860" y="4053"/>
                  <a:pt x="0" y="10000"/>
                </a:cubicBezTo>
                <a:lnTo>
                  <a:pt x="10000" y="10000"/>
                </a:lnTo>
                <a:lnTo>
                  <a:pt x="10000" y="0"/>
                </a:lnTo>
                <a:close/>
              </a:path>
            </a:pathLst>
          </a:custGeom>
          <a:solidFill>
            <a:srgbClr val="C55A11"/>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18" name="Google Shape;118;p20"/>
          <p:cNvSpPr/>
          <p:nvPr/>
        </p:nvSpPr>
        <p:spPr>
          <a:xfrm>
            <a:off x="7195597" y="2825030"/>
            <a:ext cx="43056" cy="385240"/>
          </a:xfrm>
          <a:custGeom>
            <a:rect b="b" l="l" r="r" t="t"/>
            <a:pathLst>
              <a:path extrusionOk="0" h="660" w="73">
                <a:moveTo>
                  <a:pt x="18" y="1"/>
                </a:moveTo>
                <a:cubicBezTo>
                  <a:pt x="17" y="0"/>
                  <a:pt x="15" y="0"/>
                  <a:pt x="14" y="0"/>
                </a:cubicBezTo>
                <a:cubicBezTo>
                  <a:pt x="13" y="0"/>
                  <a:pt x="13" y="0"/>
                  <a:pt x="13" y="0"/>
                </a:cubicBezTo>
                <a:cubicBezTo>
                  <a:pt x="0" y="0"/>
                  <a:pt x="0" y="0"/>
                  <a:pt x="0" y="0"/>
                </a:cubicBezTo>
                <a:cubicBezTo>
                  <a:pt x="0" y="660"/>
                  <a:pt x="0" y="660"/>
                  <a:pt x="0" y="660"/>
                </a:cubicBezTo>
                <a:cubicBezTo>
                  <a:pt x="15" y="660"/>
                  <a:pt x="15" y="660"/>
                  <a:pt x="15" y="660"/>
                </a:cubicBezTo>
                <a:cubicBezTo>
                  <a:pt x="15" y="660"/>
                  <a:pt x="15" y="660"/>
                  <a:pt x="15" y="660"/>
                </a:cubicBezTo>
                <a:cubicBezTo>
                  <a:pt x="24" y="660"/>
                  <a:pt x="30" y="653"/>
                  <a:pt x="30" y="645"/>
                </a:cubicBezTo>
                <a:cubicBezTo>
                  <a:pt x="30" y="625"/>
                  <a:pt x="30" y="625"/>
                  <a:pt x="30" y="625"/>
                </a:cubicBezTo>
                <a:cubicBezTo>
                  <a:pt x="31" y="596"/>
                  <a:pt x="31" y="596"/>
                  <a:pt x="31" y="596"/>
                </a:cubicBezTo>
                <a:cubicBezTo>
                  <a:pt x="73" y="65"/>
                  <a:pt x="73" y="65"/>
                  <a:pt x="73" y="65"/>
                </a:cubicBezTo>
                <a:cubicBezTo>
                  <a:pt x="73" y="11"/>
                  <a:pt x="27" y="3"/>
                  <a:pt x="18" y="1"/>
                </a:cubicBezTo>
                <a:close/>
              </a:path>
            </a:pathLst>
          </a:custGeom>
          <a:solidFill>
            <a:srgbClr val="1F3864"/>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19" name="Google Shape;119;p20"/>
          <p:cNvSpPr/>
          <p:nvPr/>
        </p:nvSpPr>
        <p:spPr>
          <a:xfrm>
            <a:off x="7153673" y="2825030"/>
            <a:ext cx="41923" cy="385240"/>
          </a:xfrm>
          <a:custGeom>
            <a:rect b="b" l="l" r="r" t="t"/>
            <a:pathLst>
              <a:path extrusionOk="0" h="660" w="72">
                <a:moveTo>
                  <a:pt x="57" y="0"/>
                </a:moveTo>
                <a:cubicBezTo>
                  <a:pt x="57" y="0"/>
                  <a:pt x="57" y="0"/>
                  <a:pt x="57" y="0"/>
                </a:cubicBezTo>
                <a:cubicBezTo>
                  <a:pt x="55" y="0"/>
                  <a:pt x="54" y="0"/>
                  <a:pt x="52" y="1"/>
                </a:cubicBezTo>
                <a:cubicBezTo>
                  <a:pt x="50" y="1"/>
                  <a:pt x="47" y="2"/>
                  <a:pt x="44" y="4"/>
                </a:cubicBezTo>
                <a:cubicBezTo>
                  <a:pt x="27" y="9"/>
                  <a:pt x="0" y="24"/>
                  <a:pt x="0" y="66"/>
                </a:cubicBezTo>
                <a:cubicBezTo>
                  <a:pt x="41" y="597"/>
                  <a:pt x="41" y="597"/>
                  <a:pt x="41" y="597"/>
                </a:cubicBezTo>
                <a:cubicBezTo>
                  <a:pt x="42" y="624"/>
                  <a:pt x="42" y="624"/>
                  <a:pt x="42" y="624"/>
                </a:cubicBezTo>
                <a:cubicBezTo>
                  <a:pt x="42" y="644"/>
                  <a:pt x="42" y="644"/>
                  <a:pt x="42" y="644"/>
                </a:cubicBezTo>
                <a:cubicBezTo>
                  <a:pt x="42" y="651"/>
                  <a:pt x="46" y="656"/>
                  <a:pt x="51" y="658"/>
                </a:cubicBezTo>
                <a:cubicBezTo>
                  <a:pt x="53" y="659"/>
                  <a:pt x="56" y="660"/>
                  <a:pt x="59" y="660"/>
                </a:cubicBezTo>
                <a:cubicBezTo>
                  <a:pt x="59" y="660"/>
                  <a:pt x="59" y="660"/>
                  <a:pt x="59" y="660"/>
                </a:cubicBezTo>
                <a:cubicBezTo>
                  <a:pt x="72" y="660"/>
                  <a:pt x="72" y="660"/>
                  <a:pt x="72" y="660"/>
                </a:cubicBezTo>
                <a:cubicBezTo>
                  <a:pt x="72" y="0"/>
                  <a:pt x="72" y="0"/>
                  <a:pt x="72" y="0"/>
                </a:cubicBezTo>
                <a:lnTo>
                  <a:pt x="57" y="0"/>
                </a:lnTo>
                <a:close/>
              </a:path>
            </a:pathLst>
          </a:custGeom>
          <a:solidFill>
            <a:srgbClr val="1F3864"/>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20" name="Google Shape;120;p20"/>
          <p:cNvSpPr/>
          <p:nvPr/>
        </p:nvSpPr>
        <p:spPr>
          <a:xfrm>
            <a:off x="6713592" y="2480915"/>
            <a:ext cx="279640" cy="717804"/>
          </a:xfrm>
          <a:custGeom>
            <a:rect b="b" l="l" r="r" t="t"/>
            <a:pathLst>
              <a:path extrusionOk="0" h="1914145" w="745706">
                <a:moveTo>
                  <a:pt x="485000" y="0"/>
                </a:moveTo>
                <a:cubicBezTo>
                  <a:pt x="485000" y="0"/>
                  <a:pt x="373332" y="384738"/>
                  <a:pt x="259276" y="798456"/>
                </a:cubicBezTo>
                <a:lnTo>
                  <a:pt x="224632" y="925948"/>
                </a:lnTo>
                <a:lnTo>
                  <a:pt x="224568" y="925829"/>
                </a:lnTo>
                <a:lnTo>
                  <a:pt x="221898" y="936009"/>
                </a:lnTo>
                <a:lnTo>
                  <a:pt x="174994" y="1108620"/>
                </a:lnTo>
                <a:cubicBezTo>
                  <a:pt x="93680" y="1413099"/>
                  <a:pt x="26392" y="1683852"/>
                  <a:pt x="19232" y="1770791"/>
                </a:cubicBezTo>
                <a:lnTo>
                  <a:pt x="19382" y="1772041"/>
                </a:lnTo>
                <a:lnTo>
                  <a:pt x="7368" y="1840112"/>
                </a:lnTo>
                <a:cubicBezTo>
                  <a:pt x="2960" y="1870115"/>
                  <a:pt x="366" y="1895216"/>
                  <a:pt x="0" y="1914145"/>
                </a:cubicBezTo>
                <a:cubicBezTo>
                  <a:pt x="43976" y="1860397"/>
                  <a:pt x="84292" y="1808935"/>
                  <a:pt x="122324" y="1758902"/>
                </a:cubicBezTo>
                <a:lnTo>
                  <a:pt x="151706" y="1719224"/>
                </a:lnTo>
                <a:lnTo>
                  <a:pt x="160044" y="1708705"/>
                </a:lnTo>
                <a:lnTo>
                  <a:pt x="169160" y="1695653"/>
                </a:lnTo>
                <a:lnTo>
                  <a:pt x="230932" y="1612231"/>
                </a:lnTo>
                <a:cubicBezTo>
                  <a:pt x="300594" y="1516165"/>
                  <a:pt x="366600" y="1422385"/>
                  <a:pt x="439920" y="1324033"/>
                </a:cubicBezTo>
                <a:lnTo>
                  <a:pt x="438414" y="1321247"/>
                </a:lnTo>
                <a:lnTo>
                  <a:pt x="439132" y="1319882"/>
                </a:lnTo>
                <a:cubicBezTo>
                  <a:pt x="444830" y="1311246"/>
                  <a:pt x="452760" y="1340497"/>
                  <a:pt x="745688" y="1340497"/>
                </a:cubicBezTo>
                <a:cubicBezTo>
                  <a:pt x="748238" y="1077488"/>
                  <a:pt x="482376" y="263009"/>
                  <a:pt x="485000" y="0"/>
                </a:cubicBezTo>
                <a:close/>
              </a:path>
            </a:pathLst>
          </a:custGeom>
          <a:solidFill>
            <a:schemeClr val="accent1"/>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21" name="Google Shape;121;p20"/>
          <p:cNvSpPr/>
          <p:nvPr/>
        </p:nvSpPr>
        <p:spPr>
          <a:xfrm flipH="1">
            <a:off x="7396451" y="2480915"/>
            <a:ext cx="279640" cy="717804"/>
          </a:xfrm>
          <a:custGeom>
            <a:rect b="b" l="l" r="r" t="t"/>
            <a:pathLst>
              <a:path extrusionOk="0" h="1914145" w="745706">
                <a:moveTo>
                  <a:pt x="485000" y="0"/>
                </a:moveTo>
                <a:cubicBezTo>
                  <a:pt x="485000" y="0"/>
                  <a:pt x="373332" y="384738"/>
                  <a:pt x="259276" y="798456"/>
                </a:cubicBezTo>
                <a:lnTo>
                  <a:pt x="224632" y="925948"/>
                </a:lnTo>
                <a:lnTo>
                  <a:pt x="224568" y="925829"/>
                </a:lnTo>
                <a:lnTo>
                  <a:pt x="221898" y="936009"/>
                </a:lnTo>
                <a:lnTo>
                  <a:pt x="174994" y="1108620"/>
                </a:lnTo>
                <a:cubicBezTo>
                  <a:pt x="93680" y="1413099"/>
                  <a:pt x="26392" y="1683852"/>
                  <a:pt x="19232" y="1770791"/>
                </a:cubicBezTo>
                <a:lnTo>
                  <a:pt x="19382" y="1772041"/>
                </a:lnTo>
                <a:lnTo>
                  <a:pt x="7368" y="1840112"/>
                </a:lnTo>
                <a:cubicBezTo>
                  <a:pt x="2960" y="1870115"/>
                  <a:pt x="366" y="1895216"/>
                  <a:pt x="0" y="1914145"/>
                </a:cubicBezTo>
                <a:cubicBezTo>
                  <a:pt x="43976" y="1860397"/>
                  <a:pt x="84292" y="1808935"/>
                  <a:pt x="122324" y="1758902"/>
                </a:cubicBezTo>
                <a:lnTo>
                  <a:pt x="151706" y="1719224"/>
                </a:lnTo>
                <a:lnTo>
                  <a:pt x="160044" y="1708705"/>
                </a:lnTo>
                <a:lnTo>
                  <a:pt x="169160" y="1695653"/>
                </a:lnTo>
                <a:lnTo>
                  <a:pt x="230932" y="1612231"/>
                </a:lnTo>
                <a:cubicBezTo>
                  <a:pt x="300594" y="1516165"/>
                  <a:pt x="366600" y="1422385"/>
                  <a:pt x="439920" y="1324033"/>
                </a:cubicBezTo>
                <a:lnTo>
                  <a:pt x="438414" y="1321247"/>
                </a:lnTo>
                <a:lnTo>
                  <a:pt x="439132" y="1319882"/>
                </a:lnTo>
                <a:cubicBezTo>
                  <a:pt x="444830" y="1311246"/>
                  <a:pt x="452760" y="1340497"/>
                  <a:pt x="745688" y="1340497"/>
                </a:cubicBezTo>
                <a:cubicBezTo>
                  <a:pt x="748238" y="1077488"/>
                  <a:pt x="482376" y="263009"/>
                  <a:pt x="485000" y="0"/>
                </a:cubicBezTo>
                <a:close/>
              </a:path>
            </a:pathLst>
          </a:custGeom>
          <a:solidFill>
            <a:srgbClr val="2F5496"/>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700"/>
              <a:buFont typeface="Calibri"/>
              <a:buNone/>
            </a:pPr>
            <a:r>
              <a:t/>
            </a:r>
            <a:endParaRPr b="0" i="0" sz="2700" u="none" cap="none" strike="noStrike">
              <a:solidFill>
                <a:srgbClr val="000000"/>
              </a:solidFill>
              <a:latin typeface="Arial"/>
              <a:ea typeface="Arial"/>
              <a:cs typeface="Arial"/>
              <a:sym typeface="Arial"/>
            </a:endParaRPr>
          </a:p>
        </p:txBody>
      </p:sp>
      <p:sp>
        <p:nvSpPr>
          <p:cNvPr id="122" name="Google Shape;122;p20"/>
          <p:cNvSpPr txBox="1"/>
          <p:nvPr/>
        </p:nvSpPr>
        <p:spPr>
          <a:xfrm>
            <a:off x="547900" y="955400"/>
            <a:ext cx="37122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Environment setup </a:t>
            </a:r>
            <a:endParaRPr>
              <a:latin typeface="Comfortaa Light"/>
              <a:ea typeface="Comfortaa Light"/>
              <a:cs typeface="Comfortaa Light"/>
              <a:sym typeface="Comfortaa Light"/>
            </a:endParaRPr>
          </a:p>
          <a:p>
            <a:pPr indent="0" lvl="0" marL="0" rtl="0" algn="l">
              <a:spcBef>
                <a:spcPts val="0"/>
              </a:spcBef>
              <a:spcAft>
                <a:spcPts val="0"/>
              </a:spcAft>
              <a:buNone/>
            </a:pPr>
            <a:r>
              <a:rPr lang="en-GB">
                <a:latin typeface="Comfortaa Light"/>
                <a:ea typeface="Comfortaa Light"/>
                <a:cs typeface="Comfortaa Light"/>
                <a:sym typeface="Comfortaa Light"/>
              </a:rPr>
              <a:t>	i.e. for Spark session</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Application development</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latin typeface="Comfortaa Light"/>
                <a:ea typeface="Comfortaa Light"/>
                <a:cs typeface="Comfortaa Light"/>
                <a:sym typeface="Comfortaa Light"/>
              </a:rPr>
              <a:t>Job submission</a:t>
            </a:r>
            <a:endParaRPr>
              <a:latin typeface="Comfortaa Light"/>
              <a:ea typeface="Comfortaa Light"/>
              <a:cs typeface="Comfortaa Light"/>
              <a:sym typeface="Comfortaa Light"/>
            </a:endParaRPr>
          </a:p>
          <a:p>
            <a:pPr indent="0" lvl="0" marL="457200" rtl="0" algn="l">
              <a:spcBef>
                <a:spcPts val="0"/>
              </a:spcBef>
              <a:spcAft>
                <a:spcPts val="0"/>
              </a:spcAft>
              <a:buNone/>
            </a:pPr>
            <a:r>
              <a:t/>
            </a:r>
            <a:endParaRPr>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highlight>
                  <a:schemeClr val="accent4"/>
                </a:highlight>
                <a:latin typeface="Comfortaa Light"/>
                <a:ea typeface="Comfortaa Light"/>
                <a:cs typeface="Comfortaa Light"/>
                <a:sym typeface="Comfortaa Light"/>
              </a:rPr>
              <a:t>Task execution</a:t>
            </a:r>
            <a:endParaRPr>
              <a:highlight>
                <a:schemeClr val="accent4"/>
              </a:highlight>
              <a:latin typeface="Comfortaa Light"/>
              <a:ea typeface="Comfortaa Light"/>
              <a:cs typeface="Comfortaa Light"/>
              <a:sym typeface="Comfortaa Light"/>
            </a:endParaRPr>
          </a:p>
          <a:p>
            <a:pPr indent="0" lvl="0" marL="457200" rtl="0" algn="l">
              <a:spcBef>
                <a:spcPts val="0"/>
              </a:spcBef>
              <a:spcAft>
                <a:spcPts val="0"/>
              </a:spcAft>
              <a:buNone/>
            </a:pPr>
            <a:r>
              <a:t/>
            </a:r>
            <a:endParaRPr>
              <a:highlight>
                <a:schemeClr val="accent4"/>
              </a:highlight>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highlight>
                  <a:schemeClr val="accent4"/>
                </a:highlight>
                <a:latin typeface="Comfortaa Light"/>
                <a:ea typeface="Comfortaa Light"/>
                <a:cs typeface="Comfortaa Light"/>
                <a:sym typeface="Comfortaa Light"/>
              </a:rPr>
              <a:t>Monitoring and debugging</a:t>
            </a:r>
            <a:endParaRPr>
              <a:highlight>
                <a:schemeClr val="accent4"/>
              </a:highlight>
              <a:latin typeface="Comfortaa Light"/>
              <a:ea typeface="Comfortaa Light"/>
              <a:cs typeface="Comfortaa Light"/>
              <a:sym typeface="Comfortaa Light"/>
            </a:endParaRPr>
          </a:p>
          <a:p>
            <a:pPr indent="0" lvl="0" marL="457200" rtl="0" algn="l">
              <a:spcBef>
                <a:spcPts val="0"/>
              </a:spcBef>
              <a:spcAft>
                <a:spcPts val="0"/>
              </a:spcAft>
              <a:buNone/>
            </a:pPr>
            <a:r>
              <a:t/>
            </a:r>
            <a:endParaRPr>
              <a:highlight>
                <a:schemeClr val="accent4"/>
              </a:highlight>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highlight>
                  <a:schemeClr val="accent4"/>
                </a:highlight>
                <a:latin typeface="Comfortaa Light"/>
                <a:ea typeface="Comfortaa Light"/>
                <a:cs typeface="Comfortaa Light"/>
                <a:sym typeface="Comfortaa Light"/>
              </a:rPr>
              <a:t>Job completion</a:t>
            </a:r>
            <a:endParaRPr>
              <a:highlight>
                <a:schemeClr val="accent4"/>
              </a:highlight>
              <a:latin typeface="Comfortaa Light"/>
              <a:ea typeface="Comfortaa Light"/>
              <a:cs typeface="Comfortaa Light"/>
              <a:sym typeface="Comfortaa Light"/>
            </a:endParaRPr>
          </a:p>
          <a:p>
            <a:pPr indent="0" lvl="0" marL="457200" rtl="0" algn="l">
              <a:spcBef>
                <a:spcPts val="0"/>
              </a:spcBef>
              <a:spcAft>
                <a:spcPts val="0"/>
              </a:spcAft>
              <a:buNone/>
            </a:pPr>
            <a:r>
              <a:t/>
            </a:r>
            <a:endParaRPr>
              <a:highlight>
                <a:schemeClr val="accent4"/>
              </a:highlight>
              <a:latin typeface="Comfortaa Light"/>
              <a:ea typeface="Comfortaa Light"/>
              <a:cs typeface="Comfortaa Light"/>
              <a:sym typeface="Comfortaa Light"/>
            </a:endParaRPr>
          </a:p>
          <a:p>
            <a:pPr indent="-317500" lvl="0" marL="457200" rtl="0" algn="l">
              <a:spcBef>
                <a:spcPts val="0"/>
              </a:spcBef>
              <a:spcAft>
                <a:spcPts val="0"/>
              </a:spcAft>
              <a:buSzPts val="1400"/>
              <a:buFont typeface="Comfortaa Light"/>
              <a:buChar char="➔"/>
            </a:pPr>
            <a:r>
              <a:rPr lang="en-GB">
                <a:highlight>
                  <a:schemeClr val="accent4"/>
                </a:highlight>
                <a:latin typeface="Comfortaa Light"/>
                <a:ea typeface="Comfortaa Light"/>
                <a:cs typeface="Comfortaa Light"/>
                <a:sym typeface="Comfortaa Light"/>
              </a:rPr>
              <a:t>Cleanup</a:t>
            </a:r>
            <a:endParaRPr>
              <a:highlight>
                <a:schemeClr val="accent4"/>
              </a:highlight>
              <a:latin typeface="Comfortaa Light"/>
              <a:ea typeface="Comfortaa Light"/>
              <a:cs typeface="Comfortaa Light"/>
              <a:sym typeface="Comfortaa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