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Comfortaa Light"/>
      <p:regular r:id="rId18"/>
      <p:bold r:id="rId19"/>
    </p:embeddedFont>
    <p:embeddedFont>
      <p:font typeface="Source Code Pro Light"/>
      <p:regular r:id="rId20"/>
      <p:bold r:id="rId21"/>
      <p:italic r:id="rId22"/>
      <p:boldItalic r:id="rId23"/>
    </p:embeddedFont>
    <p:embeddedFont>
      <p:font typeface="Comforta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Light-regular.fntdata"/><Relationship Id="rId22" Type="http://schemas.openxmlformats.org/officeDocument/2006/relationships/font" Target="fonts/SourceCodeProLight-italic.fntdata"/><Relationship Id="rId21" Type="http://schemas.openxmlformats.org/officeDocument/2006/relationships/font" Target="fonts/SourceCodeProLight-bold.fntdata"/><Relationship Id="rId24" Type="http://schemas.openxmlformats.org/officeDocument/2006/relationships/font" Target="fonts/Comfortaa-regular.fntdata"/><Relationship Id="rId23" Type="http://schemas.openxmlformats.org/officeDocument/2006/relationships/font" Target="fonts/SourceCodePr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omfortaaLight-bold.fntdata"/><Relationship Id="rId18" Type="http://schemas.openxmlformats.org/officeDocument/2006/relationships/font" Target="fonts/Comfortaa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25af0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25af0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02da71bd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02da71bd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dad5af52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dad5af52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925af0a07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3925af0a07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d067109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d067109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dad5af5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dad5af5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02da71b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02da71b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dad5af52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dad5af52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02da71bd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02da71bd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02da71bd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02da71bd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02da71b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02da71b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450" y="698475"/>
            <a:ext cx="2286000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25950" y="3855925"/>
            <a:ext cx="557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Spark application and Life cycle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466800" y="542450"/>
            <a:ext cx="819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Monitoring and debugging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305200" y="1486175"/>
            <a:ext cx="3647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Logging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Built in logging for information capture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UI tools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PySpark supports popular debugging tools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e.g. PyCharm / Eclipse / VS code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900" y="1806725"/>
            <a:ext cx="4704874" cy="22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3041250" y="534200"/>
            <a:ext cx="30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Cleanup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547900" y="955400"/>
            <a:ext cx="6859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Garbage Collector in separate session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Stopping SparkContext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To 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release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 resources and free up memory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Clearing RDDs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Cleared to release memory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Closing 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database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 connections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Closing the database connections, to prevent data leaks too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Removing temporary files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Temporary files should be removed to free up disk space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4809" l="0" r="0" t="83888"/>
          <a:stretch/>
        </p:blipFill>
        <p:spPr>
          <a:xfrm>
            <a:off x="5424600" y="2013650"/>
            <a:ext cx="2629125" cy="37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 rotWithShape="1">
          <a:blip r:embed="rId4">
            <a:alphaModFix/>
          </a:blip>
          <a:srcRect b="82582" l="0" r="28790" t="0"/>
          <a:stretch/>
        </p:blipFill>
        <p:spPr>
          <a:xfrm>
            <a:off x="4572000" y="2571738"/>
            <a:ext cx="4334325" cy="3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/>
          <p:nvPr/>
        </p:nvSpPr>
        <p:spPr>
          <a:xfrm>
            <a:off x="6491400" y="2528775"/>
            <a:ext cx="2371800" cy="22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725369" y="4001663"/>
            <a:ext cx="8242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 Light"/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Next…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6996178" y="3064106"/>
            <a:ext cx="401104" cy="619782"/>
          </a:xfrm>
          <a:custGeom>
            <a:rect b="b" l="l" r="r" t="t"/>
            <a:pathLst>
              <a:path extrusionOk="0" h="1059" w="683">
                <a:moveTo>
                  <a:pt x="683" y="307"/>
                </a:moveTo>
                <a:cubicBezTo>
                  <a:pt x="683" y="548"/>
                  <a:pt x="341" y="1059"/>
                  <a:pt x="341" y="1059"/>
                </a:cubicBezTo>
                <a:cubicBezTo>
                  <a:pt x="341" y="1059"/>
                  <a:pt x="0" y="548"/>
                  <a:pt x="0" y="307"/>
                </a:cubicBezTo>
                <a:cubicBezTo>
                  <a:pt x="0" y="66"/>
                  <a:pt x="153" y="0"/>
                  <a:pt x="341" y="0"/>
                </a:cubicBezTo>
                <a:cubicBezTo>
                  <a:pt x="530" y="0"/>
                  <a:pt x="683" y="66"/>
                  <a:pt x="683" y="3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7058496" y="3092432"/>
            <a:ext cx="276467" cy="399972"/>
          </a:xfrm>
          <a:custGeom>
            <a:rect b="b" l="l" r="r" t="t"/>
            <a:pathLst>
              <a:path extrusionOk="0" h="789" w="472">
                <a:moveTo>
                  <a:pt x="472" y="212"/>
                </a:moveTo>
                <a:cubicBezTo>
                  <a:pt x="472" y="379"/>
                  <a:pt x="236" y="789"/>
                  <a:pt x="236" y="789"/>
                </a:cubicBezTo>
                <a:cubicBezTo>
                  <a:pt x="236" y="789"/>
                  <a:pt x="0" y="379"/>
                  <a:pt x="0" y="212"/>
                </a:cubicBezTo>
                <a:cubicBezTo>
                  <a:pt x="0" y="46"/>
                  <a:pt x="106" y="0"/>
                  <a:pt x="236" y="0"/>
                </a:cubicBezTo>
                <a:cubicBezTo>
                  <a:pt x="367" y="0"/>
                  <a:pt x="472" y="46"/>
                  <a:pt x="472" y="212"/>
                </a:cubicBez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7188874" y="2080610"/>
            <a:ext cx="307060" cy="985762"/>
          </a:xfrm>
          <a:custGeom>
            <a:rect b="b" l="l" r="r" t="t"/>
            <a:pathLst>
              <a:path extrusionOk="0" h="1686" w="523">
                <a:moveTo>
                  <a:pt x="523" y="606"/>
                </a:moveTo>
                <a:cubicBezTo>
                  <a:pt x="523" y="387"/>
                  <a:pt x="486" y="181"/>
                  <a:pt x="43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3"/>
                  <a:pt x="0" y="183"/>
                  <a:pt x="0" y="183"/>
                </a:cubicBezTo>
                <a:cubicBezTo>
                  <a:pt x="159" y="183"/>
                  <a:pt x="288" y="312"/>
                  <a:pt x="288" y="471"/>
                </a:cubicBezTo>
                <a:cubicBezTo>
                  <a:pt x="288" y="631"/>
                  <a:pt x="159" y="760"/>
                  <a:pt x="0" y="760"/>
                </a:cubicBezTo>
                <a:cubicBezTo>
                  <a:pt x="0" y="1686"/>
                  <a:pt x="0" y="1686"/>
                  <a:pt x="0" y="1686"/>
                </a:cubicBezTo>
                <a:cubicBezTo>
                  <a:pt x="282" y="1686"/>
                  <a:pt x="282" y="1686"/>
                  <a:pt x="282" y="1686"/>
                </a:cubicBezTo>
                <a:cubicBezTo>
                  <a:pt x="427" y="1458"/>
                  <a:pt x="523" y="1060"/>
                  <a:pt x="523" y="606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6889670" y="2080610"/>
            <a:ext cx="305926" cy="985762"/>
          </a:xfrm>
          <a:custGeom>
            <a:rect b="b" l="l" r="r" t="t"/>
            <a:pathLst>
              <a:path extrusionOk="0" h="1686" w="522">
                <a:moveTo>
                  <a:pt x="234" y="471"/>
                </a:moveTo>
                <a:cubicBezTo>
                  <a:pt x="234" y="312"/>
                  <a:pt x="363" y="183"/>
                  <a:pt x="522" y="183"/>
                </a:cubicBezTo>
                <a:cubicBezTo>
                  <a:pt x="522" y="0"/>
                  <a:pt x="522" y="0"/>
                  <a:pt x="522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7" y="181"/>
                  <a:pt x="0" y="387"/>
                  <a:pt x="0" y="606"/>
                </a:cubicBezTo>
                <a:cubicBezTo>
                  <a:pt x="0" y="1060"/>
                  <a:pt x="96" y="1458"/>
                  <a:pt x="241" y="1686"/>
                </a:cubicBezTo>
                <a:cubicBezTo>
                  <a:pt x="522" y="1686"/>
                  <a:pt x="522" y="1686"/>
                  <a:pt x="522" y="1686"/>
                </a:cubicBezTo>
                <a:cubicBezTo>
                  <a:pt x="522" y="760"/>
                  <a:pt x="522" y="760"/>
                  <a:pt x="522" y="760"/>
                </a:cubicBezTo>
                <a:cubicBezTo>
                  <a:pt x="363" y="760"/>
                  <a:pt x="234" y="631"/>
                  <a:pt x="234" y="4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7025638" y="3067505"/>
            <a:ext cx="169959" cy="50987"/>
          </a:xfrm>
          <a:custGeom>
            <a:rect b="b" l="l" r="r" t="t"/>
            <a:pathLst>
              <a:path extrusionOk="0" h="88" w="291">
                <a:moveTo>
                  <a:pt x="14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2"/>
                  <a:pt x="6" y="88"/>
                  <a:pt x="14" y="88"/>
                </a:cubicBezTo>
                <a:cubicBezTo>
                  <a:pt x="291" y="88"/>
                  <a:pt x="291" y="88"/>
                  <a:pt x="291" y="88"/>
                </a:cubicBezTo>
                <a:cubicBezTo>
                  <a:pt x="291" y="0"/>
                  <a:pt x="291" y="0"/>
                  <a:pt x="291" y="0"/>
                </a:cubicBezTo>
                <a:lnTo>
                  <a:pt x="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7195597" y="3067505"/>
            <a:ext cx="171092" cy="50987"/>
          </a:xfrm>
          <a:custGeom>
            <a:rect b="b" l="l" r="r" t="t"/>
            <a:pathLst>
              <a:path extrusionOk="0" h="88" w="291">
                <a:moveTo>
                  <a:pt x="27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8"/>
                  <a:pt x="0" y="88"/>
                  <a:pt x="0" y="88"/>
                </a:cubicBezTo>
                <a:cubicBezTo>
                  <a:pt x="277" y="88"/>
                  <a:pt x="277" y="88"/>
                  <a:pt x="277" y="88"/>
                </a:cubicBezTo>
                <a:cubicBezTo>
                  <a:pt x="285" y="88"/>
                  <a:pt x="291" y="82"/>
                  <a:pt x="291" y="74"/>
                </a:cubicBezTo>
                <a:cubicBezTo>
                  <a:pt x="291" y="13"/>
                  <a:pt x="291" y="13"/>
                  <a:pt x="291" y="13"/>
                </a:cubicBezTo>
                <a:cubicBezTo>
                  <a:pt x="291" y="6"/>
                  <a:pt x="285" y="0"/>
                  <a:pt x="2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6944057" y="1376368"/>
            <a:ext cx="251525" cy="704250"/>
          </a:xfrm>
          <a:custGeom>
            <a:rect b="b" l="l" r="r" t="t"/>
            <a:pathLst>
              <a:path extrusionOk="0" h="10000" w="10000">
                <a:moveTo>
                  <a:pt x="10000" y="0"/>
                </a:moveTo>
                <a:cubicBezTo>
                  <a:pt x="8193" y="727"/>
                  <a:pt x="2860" y="4053"/>
                  <a:pt x="0" y="10000"/>
                </a:cubicBez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7175202" y="2716145"/>
            <a:ext cx="42000" cy="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7175202" y="2584712"/>
            <a:ext cx="42000" cy="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/>
          <p:nvPr/>
        </p:nvSpPr>
        <p:spPr>
          <a:xfrm flipH="1">
            <a:off x="7195611" y="1376426"/>
            <a:ext cx="251525" cy="704250"/>
          </a:xfrm>
          <a:custGeom>
            <a:rect b="b" l="l" r="r" t="t"/>
            <a:pathLst>
              <a:path extrusionOk="0" h="10000" w="10000">
                <a:moveTo>
                  <a:pt x="10000" y="0"/>
                </a:moveTo>
                <a:cubicBezTo>
                  <a:pt x="8193" y="727"/>
                  <a:pt x="2860" y="4053"/>
                  <a:pt x="0" y="10000"/>
                </a:cubicBez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7195597" y="2825030"/>
            <a:ext cx="43056" cy="385240"/>
          </a:xfrm>
          <a:custGeom>
            <a:rect b="b" l="l" r="r" t="t"/>
            <a:pathLst>
              <a:path extrusionOk="0" h="660" w="73">
                <a:moveTo>
                  <a:pt x="18" y="1"/>
                </a:moveTo>
                <a:cubicBezTo>
                  <a:pt x="17" y="0"/>
                  <a:pt x="15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60"/>
                  <a:pt x="0" y="660"/>
                  <a:pt x="0" y="660"/>
                </a:cubicBezTo>
                <a:cubicBezTo>
                  <a:pt x="15" y="660"/>
                  <a:pt x="15" y="660"/>
                  <a:pt x="15" y="660"/>
                </a:cubicBezTo>
                <a:cubicBezTo>
                  <a:pt x="15" y="660"/>
                  <a:pt x="15" y="660"/>
                  <a:pt x="15" y="660"/>
                </a:cubicBezTo>
                <a:cubicBezTo>
                  <a:pt x="24" y="660"/>
                  <a:pt x="30" y="653"/>
                  <a:pt x="30" y="645"/>
                </a:cubicBezTo>
                <a:cubicBezTo>
                  <a:pt x="30" y="625"/>
                  <a:pt x="30" y="625"/>
                  <a:pt x="30" y="625"/>
                </a:cubicBezTo>
                <a:cubicBezTo>
                  <a:pt x="31" y="596"/>
                  <a:pt x="31" y="596"/>
                  <a:pt x="31" y="596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11"/>
                  <a:pt x="27" y="3"/>
                  <a:pt x="18" y="1"/>
                </a:cubicBez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7153673" y="2825030"/>
            <a:ext cx="41923" cy="385240"/>
          </a:xfrm>
          <a:custGeom>
            <a:rect b="b" l="l" r="r" t="t"/>
            <a:pathLst>
              <a:path extrusionOk="0" h="660" w="72">
                <a:moveTo>
                  <a:pt x="57" y="0"/>
                </a:moveTo>
                <a:cubicBezTo>
                  <a:pt x="57" y="0"/>
                  <a:pt x="57" y="0"/>
                  <a:pt x="57" y="0"/>
                </a:cubicBezTo>
                <a:cubicBezTo>
                  <a:pt x="55" y="0"/>
                  <a:pt x="54" y="0"/>
                  <a:pt x="52" y="1"/>
                </a:cubicBezTo>
                <a:cubicBezTo>
                  <a:pt x="50" y="1"/>
                  <a:pt x="47" y="2"/>
                  <a:pt x="44" y="4"/>
                </a:cubicBezTo>
                <a:cubicBezTo>
                  <a:pt x="27" y="9"/>
                  <a:pt x="0" y="24"/>
                  <a:pt x="0" y="66"/>
                </a:cubicBezTo>
                <a:cubicBezTo>
                  <a:pt x="41" y="597"/>
                  <a:pt x="41" y="597"/>
                  <a:pt x="41" y="597"/>
                </a:cubicBezTo>
                <a:cubicBezTo>
                  <a:pt x="42" y="624"/>
                  <a:pt x="42" y="624"/>
                  <a:pt x="42" y="624"/>
                </a:cubicBezTo>
                <a:cubicBezTo>
                  <a:pt x="42" y="644"/>
                  <a:pt x="42" y="644"/>
                  <a:pt x="42" y="644"/>
                </a:cubicBezTo>
                <a:cubicBezTo>
                  <a:pt x="42" y="651"/>
                  <a:pt x="46" y="656"/>
                  <a:pt x="51" y="658"/>
                </a:cubicBezTo>
                <a:cubicBezTo>
                  <a:pt x="53" y="659"/>
                  <a:pt x="56" y="660"/>
                  <a:pt x="59" y="660"/>
                </a:cubicBezTo>
                <a:cubicBezTo>
                  <a:pt x="59" y="660"/>
                  <a:pt x="59" y="660"/>
                  <a:pt x="59" y="660"/>
                </a:cubicBezTo>
                <a:cubicBezTo>
                  <a:pt x="72" y="660"/>
                  <a:pt x="72" y="660"/>
                  <a:pt x="72" y="660"/>
                </a:cubicBezTo>
                <a:cubicBezTo>
                  <a:pt x="72" y="0"/>
                  <a:pt x="72" y="0"/>
                  <a:pt x="72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6713592" y="2480915"/>
            <a:ext cx="279640" cy="717804"/>
          </a:xfrm>
          <a:custGeom>
            <a:rect b="b" l="l" r="r" t="t"/>
            <a:pathLst>
              <a:path extrusionOk="0" h="1914145" w="745706">
                <a:moveTo>
                  <a:pt x="485000" y="0"/>
                </a:moveTo>
                <a:cubicBezTo>
                  <a:pt x="485000" y="0"/>
                  <a:pt x="373332" y="384738"/>
                  <a:pt x="259276" y="798456"/>
                </a:cubicBezTo>
                <a:lnTo>
                  <a:pt x="224632" y="925948"/>
                </a:lnTo>
                <a:lnTo>
                  <a:pt x="224568" y="925829"/>
                </a:lnTo>
                <a:lnTo>
                  <a:pt x="221898" y="936009"/>
                </a:lnTo>
                <a:lnTo>
                  <a:pt x="174994" y="1108620"/>
                </a:lnTo>
                <a:cubicBezTo>
                  <a:pt x="93680" y="1413099"/>
                  <a:pt x="26392" y="1683852"/>
                  <a:pt x="19232" y="1770791"/>
                </a:cubicBezTo>
                <a:lnTo>
                  <a:pt x="19382" y="1772041"/>
                </a:lnTo>
                <a:lnTo>
                  <a:pt x="7368" y="1840112"/>
                </a:lnTo>
                <a:cubicBezTo>
                  <a:pt x="2960" y="1870115"/>
                  <a:pt x="366" y="1895216"/>
                  <a:pt x="0" y="1914145"/>
                </a:cubicBezTo>
                <a:cubicBezTo>
                  <a:pt x="43976" y="1860397"/>
                  <a:pt x="84292" y="1808935"/>
                  <a:pt x="122324" y="1758902"/>
                </a:cubicBezTo>
                <a:lnTo>
                  <a:pt x="151706" y="1719224"/>
                </a:lnTo>
                <a:lnTo>
                  <a:pt x="160044" y="1708705"/>
                </a:lnTo>
                <a:lnTo>
                  <a:pt x="169160" y="1695653"/>
                </a:lnTo>
                <a:lnTo>
                  <a:pt x="230932" y="1612231"/>
                </a:lnTo>
                <a:cubicBezTo>
                  <a:pt x="300594" y="1516165"/>
                  <a:pt x="366600" y="1422385"/>
                  <a:pt x="439920" y="1324033"/>
                </a:cubicBezTo>
                <a:lnTo>
                  <a:pt x="438414" y="1321247"/>
                </a:lnTo>
                <a:lnTo>
                  <a:pt x="439132" y="1319882"/>
                </a:lnTo>
                <a:cubicBezTo>
                  <a:pt x="444830" y="1311246"/>
                  <a:pt x="452760" y="1340497"/>
                  <a:pt x="745688" y="1340497"/>
                </a:cubicBezTo>
                <a:cubicBezTo>
                  <a:pt x="748238" y="1077488"/>
                  <a:pt x="482376" y="263009"/>
                  <a:pt x="485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/>
          <p:nvPr/>
        </p:nvSpPr>
        <p:spPr>
          <a:xfrm flipH="1">
            <a:off x="7396451" y="2480915"/>
            <a:ext cx="279640" cy="717804"/>
          </a:xfrm>
          <a:custGeom>
            <a:rect b="b" l="l" r="r" t="t"/>
            <a:pathLst>
              <a:path extrusionOk="0" h="1914145" w="745706">
                <a:moveTo>
                  <a:pt x="485000" y="0"/>
                </a:moveTo>
                <a:cubicBezTo>
                  <a:pt x="485000" y="0"/>
                  <a:pt x="373332" y="384738"/>
                  <a:pt x="259276" y="798456"/>
                </a:cubicBezTo>
                <a:lnTo>
                  <a:pt x="224632" y="925948"/>
                </a:lnTo>
                <a:lnTo>
                  <a:pt x="224568" y="925829"/>
                </a:lnTo>
                <a:lnTo>
                  <a:pt x="221898" y="936009"/>
                </a:lnTo>
                <a:lnTo>
                  <a:pt x="174994" y="1108620"/>
                </a:lnTo>
                <a:cubicBezTo>
                  <a:pt x="93680" y="1413099"/>
                  <a:pt x="26392" y="1683852"/>
                  <a:pt x="19232" y="1770791"/>
                </a:cubicBezTo>
                <a:lnTo>
                  <a:pt x="19382" y="1772041"/>
                </a:lnTo>
                <a:lnTo>
                  <a:pt x="7368" y="1840112"/>
                </a:lnTo>
                <a:cubicBezTo>
                  <a:pt x="2960" y="1870115"/>
                  <a:pt x="366" y="1895216"/>
                  <a:pt x="0" y="1914145"/>
                </a:cubicBezTo>
                <a:cubicBezTo>
                  <a:pt x="43976" y="1860397"/>
                  <a:pt x="84292" y="1808935"/>
                  <a:pt x="122324" y="1758902"/>
                </a:cubicBezTo>
                <a:lnTo>
                  <a:pt x="151706" y="1719224"/>
                </a:lnTo>
                <a:lnTo>
                  <a:pt x="160044" y="1708705"/>
                </a:lnTo>
                <a:lnTo>
                  <a:pt x="169160" y="1695653"/>
                </a:lnTo>
                <a:lnTo>
                  <a:pt x="230932" y="1612231"/>
                </a:lnTo>
                <a:cubicBezTo>
                  <a:pt x="300594" y="1516165"/>
                  <a:pt x="366600" y="1422385"/>
                  <a:pt x="439920" y="1324033"/>
                </a:cubicBezTo>
                <a:lnTo>
                  <a:pt x="438414" y="1321247"/>
                </a:lnTo>
                <a:lnTo>
                  <a:pt x="439132" y="1319882"/>
                </a:lnTo>
                <a:cubicBezTo>
                  <a:pt x="444830" y="1311246"/>
                  <a:pt x="452760" y="1340497"/>
                  <a:pt x="745688" y="1340497"/>
                </a:cubicBezTo>
                <a:cubicBezTo>
                  <a:pt x="748238" y="1077488"/>
                  <a:pt x="482376" y="263009"/>
                  <a:pt x="485000" y="0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390550" y="534200"/>
            <a:ext cx="473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Spark application and Life cycle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47900" y="1260200"/>
            <a:ext cx="3712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A life cycle consists of several stages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Environment setup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Application development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Job submission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highlight>
                  <a:srgbClr val="FFD966"/>
                </a:highlight>
                <a:latin typeface="Comfortaa Light"/>
                <a:ea typeface="Comfortaa Light"/>
                <a:cs typeface="Comfortaa Light"/>
                <a:sym typeface="Comfortaa Light"/>
              </a:rPr>
              <a:t>Task execution</a:t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highlight>
                  <a:srgbClr val="FFD966"/>
                </a:highlight>
                <a:latin typeface="Comfortaa Light"/>
                <a:ea typeface="Comfortaa Light"/>
                <a:cs typeface="Comfortaa Light"/>
                <a:sym typeface="Comfortaa Light"/>
              </a:rPr>
              <a:t>Monitoring and debugging</a:t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highlight>
                  <a:srgbClr val="FFD966"/>
                </a:highlight>
                <a:latin typeface="Comfortaa Light"/>
                <a:ea typeface="Comfortaa Light"/>
                <a:cs typeface="Comfortaa Light"/>
                <a:sym typeface="Comfortaa Light"/>
              </a:rPr>
              <a:t>Job completion</a:t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highlight>
                  <a:srgbClr val="FFD966"/>
                </a:highlight>
                <a:latin typeface="Comfortaa Light"/>
                <a:ea typeface="Comfortaa Light"/>
                <a:cs typeface="Comfortaa Light"/>
                <a:sym typeface="Comfortaa Light"/>
              </a:rPr>
              <a:t>Cleanup</a:t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041250" y="534200"/>
            <a:ext cx="30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Task execution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47900" y="1260200"/>
            <a:ext cx="3239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Create a set of executors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A job is divided into stages and the stages into tasks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Each task is 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assigned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 to executor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Executor runs the task on the data 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assigned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The data is processed into intermediate results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The results are shuffled and 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aggregated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924" y="1260200"/>
            <a:ext cx="4365074" cy="33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2851500" y="541250"/>
            <a:ext cx="3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Monitoring and Debugging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547900" y="1260200"/>
            <a:ext cx="3843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These 2 components are important aspects of PySpark Applications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AutoNum type="arabicPeriod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Monitoring - This involves collecting metrics of performance; e.g. 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1" marL="719999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AutoNum type="alphaLcPeriod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CPU/memory usage, network traffic, job status, etc.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Helpful for finding bottlenecks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91700"/>
            <a:ext cx="4245750" cy="31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5939250" y="1137700"/>
            <a:ext cx="287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 Light"/>
                <a:ea typeface="Source Code Pro Light"/>
                <a:cs typeface="Source Code Pro Light"/>
                <a:sym typeface="Source Code Pro Light"/>
              </a:rPr>
              <a:t>Source</a:t>
            </a:r>
            <a:r>
              <a:rPr lang="en-GB" sz="1100">
                <a:latin typeface="Source Code Pro Light"/>
                <a:ea typeface="Source Code Pro Light"/>
                <a:cs typeface="Source Code Pro Light"/>
                <a:sym typeface="Source Code Pro Light"/>
              </a:rPr>
              <a:t>:</a:t>
            </a:r>
            <a:r>
              <a:rPr lang="en-GB" sz="11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https://go.aws/3M2MolK</a:t>
            </a:r>
            <a:endParaRPr sz="11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631050" y="541250"/>
            <a:ext cx="566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Monitoring and Debugging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547900" y="1260200"/>
            <a:ext cx="3411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2.   Debugging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The process of finding and fixing errors in the application. 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It involves examining code, logs, and other data.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53936" l="0" r="0" t="0"/>
          <a:stretch/>
        </p:blipFill>
        <p:spPr>
          <a:xfrm>
            <a:off x="4533004" y="953776"/>
            <a:ext cx="2692295" cy="257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45217"/>
          <a:stretch/>
        </p:blipFill>
        <p:spPr>
          <a:xfrm>
            <a:off x="6540125" y="2048750"/>
            <a:ext cx="2462400" cy="28033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6043000" y="617450"/>
            <a:ext cx="287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 Light"/>
                <a:ea typeface="Source Code Pro Light"/>
                <a:cs typeface="Source Code Pro Light"/>
                <a:sym typeface="Source Code Pro Light"/>
              </a:rPr>
              <a:t>Source: https://go.aws/3M2MolK</a:t>
            </a:r>
            <a:endParaRPr sz="11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533800" y="542450"/>
            <a:ext cx="4507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omfortaa Light"/>
                <a:ea typeface="Comfortaa Light"/>
                <a:cs typeface="Comfortaa Light"/>
                <a:sym typeface="Comfortaa Light"/>
              </a:rPr>
              <a:t>Tools for Monitoring and debugging</a:t>
            </a:r>
            <a:endParaRPr sz="17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533800" y="1409975"/>
            <a:ext cx="395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Spark Web UI: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Provides Real time information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75" y="3001050"/>
            <a:ext cx="4204575" cy="125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8900" y="1167000"/>
            <a:ext cx="3032074" cy="3711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6043000" y="617450"/>
            <a:ext cx="287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 Light"/>
                <a:ea typeface="Source Code Pro Light"/>
                <a:cs typeface="Source Code Pro Light"/>
                <a:sym typeface="Source Code Pro Light"/>
              </a:rPr>
              <a:t>Source: https://go.aws/3M2MolK</a:t>
            </a:r>
            <a:endParaRPr sz="11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948150" y="2599100"/>
            <a:ext cx="395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Source Code Pro Light"/>
                <a:ea typeface="Source Code Pro Light"/>
                <a:cs typeface="Source Code Pro Light"/>
                <a:sym typeface="Source Code Pro Light"/>
              </a:rPr>
              <a:t>Configuring Spark UI on AWS Glue example:</a:t>
            </a:r>
            <a:endParaRPr sz="11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533800" y="542450"/>
            <a:ext cx="808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omfortaa Light"/>
                <a:ea typeface="Comfortaa Light"/>
                <a:cs typeface="Comfortaa Light"/>
                <a:sym typeface="Comfortaa Light"/>
              </a:rPr>
              <a:t>Tools for Monitoring and debugging</a:t>
            </a:r>
            <a:endParaRPr sz="17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533800" y="1182025"/>
            <a:ext cx="813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Spark monitoring tools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; i.e. Ganglia / Graphite / Prometheus, used for data collection and metrics related to performance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00" y="1990800"/>
            <a:ext cx="4583774" cy="18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2250950"/>
            <a:ext cx="4352599" cy="255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2318400" y="542450"/>
            <a:ext cx="450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Tools for Monitoring and debugging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533800" y="1409975"/>
            <a:ext cx="3598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Spark Web UI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Provides Real time information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Spark monitoring tools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Ganglia / Graphite / Prometheus used for data collection and metrics related to performance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350" y="1344890"/>
            <a:ext cx="4507200" cy="287363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4832300" y="4175325"/>
            <a:ext cx="4019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Source: Microsoft Learn, URL https://bit.ly/41clbBB</a:t>
            </a:r>
            <a:endParaRPr sz="11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8800" y="3129300"/>
            <a:ext cx="2281975" cy="171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466800" y="542450"/>
            <a:ext cx="635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Monitoring and debugging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457600" y="1028975"/>
            <a:ext cx="836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You can use native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 logging for information capture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625" y="2325375"/>
            <a:ext cx="4374050" cy="17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3925" y="1717525"/>
            <a:ext cx="2478151" cy="310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