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7" r:id="rId5"/>
    <p:sldId id="307" r:id="rId6"/>
    <p:sldId id="308" r:id="rId7"/>
    <p:sldId id="278" r:id="rId8"/>
    <p:sldId id="309" r:id="rId9"/>
    <p:sldId id="263" r:id="rId10"/>
    <p:sldId id="310" r:id="rId11"/>
    <p:sldId id="311" r:id="rId12"/>
    <p:sldId id="312" r:id="rId13"/>
    <p:sldId id="316" r:id="rId14"/>
    <p:sldId id="314" r:id="rId15"/>
    <p:sldId id="315" r:id="rId16"/>
    <p:sldId id="30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0631" autoAdjust="0"/>
  </p:normalViewPr>
  <p:slideViewPr>
    <p:cSldViewPr snapToGrid="0">
      <p:cViewPr varScale="1">
        <p:scale>
          <a:sx n="59" d="100"/>
          <a:sy n="59" d="100"/>
        </p:scale>
        <p:origin x="1176" y="78"/>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9/3/2025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9/3/2025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209986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2332748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13</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026281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2108936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pPr marL="685800" indent="-685800">
              <a:buFont typeface="Arial" panose="020B0604020202020204" pitchFamily="34" charset="0"/>
              <a:buChar char="•"/>
            </a:pPr>
            <a:r>
              <a:rPr lang="en-US" dirty="0"/>
              <a:t>Digital portfolio</a:t>
            </a:r>
            <a:br>
              <a:rPr lang="en-US" dirty="0"/>
            </a:br>
            <a:br>
              <a:rPr lang="en-US" dirty="0"/>
            </a:br>
            <a:br>
              <a:rPr lang="en-US" dirty="0"/>
            </a:br>
            <a:r>
              <a:rPr lang="en-US" sz="2400" dirty="0"/>
              <a:t>STUDENT  NAME  :  KIRUTHIKA . Y</a:t>
            </a:r>
            <a:br>
              <a:rPr lang="en-US" sz="2400" dirty="0"/>
            </a:br>
            <a:r>
              <a:rPr lang="en-US" sz="2400" dirty="0"/>
              <a:t>REGISTER  NO AND  NMID:BC3FD2652A1B1E98E8447A58F59BC089</a:t>
            </a:r>
            <a:br>
              <a:rPr lang="en-US" sz="2400" dirty="0">
                <a:cs typeface="Calibri"/>
              </a:rPr>
            </a:br>
            <a:r>
              <a:rPr lang="en-US" sz="2400" dirty="0"/>
              <a:t>DEPARTMENT: BCA</a:t>
            </a:r>
            <a:br>
              <a:rPr lang="en-US" sz="2400" dirty="0"/>
            </a:br>
            <a:r>
              <a:rPr lang="en-US" sz="2400" dirty="0"/>
              <a:t>COLLEGE: </a:t>
            </a:r>
            <a:r>
              <a:rPr lang="en-US" sz="2400" dirty="0" err="1"/>
              <a:t>sree</a:t>
            </a:r>
            <a:r>
              <a:rPr lang="en-US" sz="2400" dirty="0"/>
              <a:t> Abiraami arts and science  collage/ Thiruvalluvar  university</a:t>
            </a:r>
            <a:br>
              <a:rPr lang="en-US" sz="2800" dirty="0"/>
            </a:br>
            <a:r>
              <a:rPr lang="en-US" dirty="0"/>
              <a:t>           </a:t>
            </a:r>
            <a:br>
              <a:rPr lang="en-IN" dirty="0"/>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96E3FD31-D19A-BFEB-821F-C00103830DC9}"/>
              </a:ext>
            </a:extLst>
          </p:cNvPr>
          <p:cNvSpPr>
            <a:spLocks noGrp="1"/>
          </p:cNvSpPr>
          <p:nvPr>
            <p:ph type="title"/>
          </p:nvPr>
        </p:nvSpPr>
        <p:spPr/>
        <p:txBody>
          <a:bodyPr/>
          <a:lstStyle/>
          <a:p>
            <a:r>
              <a:rPr lang="en-US" dirty="0" err="1"/>
              <a:t>Feautures</a:t>
            </a:r>
            <a:r>
              <a:rPr lang="en-US" dirty="0"/>
              <a:t> and functionality</a:t>
            </a:r>
          </a:p>
        </p:txBody>
      </p:sp>
      <p:sp>
        <p:nvSpPr>
          <p:cNvPr id="3" name="Content Placeholder 2">
            <a:extLst>
              <a:ext uri="{FF2B5EF4-FFF2-40B4-BE49-F238E27FC236}">
                <a16:creationId xmlns:a16="http://schemas.microsoft.com/office/drawing/2014/main" id="{CF3ADB94-FC21-07C5-1FC9-E729C5DEDFC6}"/>
              </a:ext>
            </a:extLst>
          </p:cNvPr>
          <p:cNvSpPr>
            <a:spLocks noGrp="1"/>
          </p:cNvSpPr>
          <p:nvPr>
            <p:ph sz="quarter" idx="12"/>
          </p:nvPr>
        </p:nvSpPr>
        <p:spPr>
          <a:xfrm>
            <a:off x="914399" y="2039111"/>
            <a:ext cx="2816352" cy="3840480"/>
          </a:xfrm>
        </p:spPr>
        <p:txBody>
          <a:bodyPr>
            <a:noAutofit/>
          </a:bodyPr>
          <a:lstStyle/>
          <a:p>
            <a:r>
              <a:rPr lang="en-US" sz="1200" dirty="0"/>
              <a:t>The digital portfolio is designed with several key features to provide an engaging and user-friendly experience. It includes a responsive layout that adapts to various devices and screen sizes, ensuring accessibility on desktops, tablets, and smartphones. Interactive project galleries allow users to view detailed descriptions, images, videos, or even live demos of work samples. A downloadable resume section enables visitors to easily access professional credentials. Contact forms and social media integration facilitate seamless communication between the portfolio owner and potential employers or clients. Additionally, smooth navigation with fixed menus or scroll-to-section buttons helps users explore the portfolio effortlessly. The portfolio may also incorporate animations and transitions for a modern, polished look, as well as SEO optimization to improve online visibility</a:t>
            </a:r>
          </a:p>
        </p:txBody>
      </p:sp>
      <p:graphicFrame>
        <p:nvGraphicFramePr>
          <p:cNvPr id="6" name="Table 4">
            <a:extLst>
              <a:ext uri="{FF2B5EF4-FFF2-40B4-BE49-F238E27FC236}">
                <a16:creationId xmlns:a16="http://schemas.microsoft.com/office/drawing/2014/main" id="{D3F53A55-1F2B-EB7F-3E43-C43170D77989}"/>
              </a:ext>
            </a:extLst>
          </p:cNvPr>
          <p:cNvGraphicFramePr>
            <a:graphicFrameLocks noGrp="1"/>
          </p:cNvGraphicFramePr>
          <p:nvPr>
            <p:ph sz="quarter" idx="13"/>
            <p:extLst>
              <p:ext uri="{D42A27DB-BD31-4B8C-83A1-F6EECF244321}">
                <p14:modId xmlns:p14="http://schemas.microsoft.com/office/powerpoint/2010/main" val="1913299419"/>
              </p:ext>
            </p:extLst>
          </p:nvPr>
        </p:nvGraphicFramePr>
        <p:xfrm>
          <a:off x="14238151" y="1828800"/>
          <a:ext cx="833120" cy="31943040"/>
        </p:xfrm>
        <a:graphic>
          <a:graphicData uri="http://schemas.openxmlformats.org/drawingml/2006/table">
            <a:tbl>
              <a:tblPr firstRow="1" bandRow="1">
                <a:tableStyleId>{C4B1156A-380E-4F78-BDF5-A606A8083BF9}</a:tableStyleId>
              </a:tblPr>
              <a:tblGrid>
                <a:gridCol w="208280">
                  <a:extLst>
                    <a:ext uri="{9D8B030D-6E8A-4147-A177-3AD203B41FA5}">
                      <a16:colId xmlns:a16="http://schemas.microsoft.com/office/drawing/2014/main" val="1689330750"/>
                    </a:ext>
                  </a:extLst>
                </a:gridCol>
                <a:gridCol w="208280">
                  <a:extLst>
                    <a:ext uri="{9D8B030D-6E8A-4147-A177-3AD203B41FA5}">
                      <a16:colId xmlns:a16="http://schemas.microsoft.com/office/drawing/2014/main" val="2660631934"/>
                    </a:ext>
                  </a:extLst>
                </a:gridCol>
                <a:gridCol w="208280">
                  <a:extLst>
                    <a:ext uri="{9D8B030D-6E8A-4147-A177-3AD203B41FA5}">
                      <a16:colId xmlns:a16="http://schemas.microsoft.com/office/drawing/2014/main" val="3909717689"/>
                    </a:ext>
                  </a:extLst>
                </a:gridCol>
                <a:gridCol w="208280">
                  <a:extLst>
                    <a:ext uri="{9D8B030D-6E8A-4147-A177-3AD203B41FA5}">
                      <a16:colId xmlns:a16="http://schemas.microsoft.com/office/drawing/2014/main" val="1603189107"/>
                    </a:ext>
                  </a:extLst>
                </a:gridCol>
              </a:tblGrid>
              <a:tr h="645106">
                <a:tc>
                  <a:txBody>
                    <a:bodyPr/>
                    <a:lstStyle/>
                    <a:p>
                      <a:r>
                        <a:rPr lang="en-US" sz="2000" b="0" dirty="0"/>
                        <a:t>METRIC</a:t>
                      </a:r>
                    </a:p>
                  </a:txBody>
                  <a:tcPr anchor="ctr"/>
                </a:tc>
                <a:tc>
                  <a:txBody>
                    <a:bodyPr/>
                    <a:lstStyle/>
                    <a:p>
                      <a:r>
                        <a:rPr lang="en-US" sz="2000" b="0" dirty="0"/>
                        <a:t>MEASUREMENT</a:t>
                      </a:r>
                    </a:p>
                  </a:txBody>
                  <a:tcPr anchor="ctr"/>
                </a:tc>
                <a:tc>
                  <a:txBody>
                    <a:bodyPr/>
                    <a:lstStyle/>
                    <a:p>
                      <a:r>
                        <a:rPr lang="en-US" sz="2000" b="0" dirty="0"/>
                        <a:t>TARGET</a:t>
                      </a:r>
                    </a:p>
                  </a:txBody>
                  <a:tcPr anchor="ctr"/>
                </a:tc>
                <a:tc>
                  <a:txBody>
                    <a:bodyPr/>
                    <a:lstStyle/>
                    <a:p>
                      <a:r>
                        <a:rPr lang="en-US" sz="2000" b="0" dirty="0"/>
                        <a:t>ACTUAL</a:t>
                      </a:r>
                    </a:p>
                  </a:txBody>
                  <a:tcPr anchor="ctr"/>
                </a:tc>
                <a:extLst>
                  <a:ext uri="{0D108BD9-81ED-4DB2-BD59-A6C34878D82A}">
                    <a16:rowId xmlns:a16="http://schemas.microsoft.com/office/drawing/2014/main" val="479928716"/>
                  </a:ext>
                </a:extLst>
              </a:tr>
              <a:tr h="925587">
                <a:tc>
                  <a:txBody>
                    <a:bodyPr/>
                    <a:lstStyle/>
                    <a:p>
                      <a:r>
                        <a:rPr lang="en-US" sz="2000" b="0" dirty="0"/>
                        <a:t>Audience attendance</a:t>
                      </a:r>
                    </a:p>
                  </a:txBody>
                  <a:tcPr anchor="ctr"/>
                </a:tc>
                <a:tc>
                  <a:txBody>
                    <a:bodyPr/>
                    <a:lstStyle/>
                    <a:p>
                      <a:r>
                        <a:rPr lang="en-US" sz="2000" b="0" dirty="0"/>
                        <a:t># of attendees</a:t>
                      </a:r>
                    </a:p>
                  </a:txBody>
                  <a:tcPr anchor="ctr"/>
                </a:tc>
                <a:tc>
                  <a:txBody>
                    <a:bodyPr/>
                    <a:lstStyle/>
                    <a:p>
                      <a:r>
                        <a:rPr lang="en-US" sz="2000" b="0" dirty="0"/>
                        <a:t>150</a:t>
                      </a:r>
                    </a:p>
                  </a:txBody>
                  <a:tcPr anchor="ctr"/>
                </a:tc>
                <a:tc>
                  <a:txBody>
                    <a:bodyPr/>
                    <a:lstStyle/>
                    <a:p>
                      <a:r>
                        <a:rPr lang="en-US" sz="2000" b="0" dirty="0"/>
                        <a:t>120</a:t>
                      </a:r>
                    </a:p>
                  </a:txBody>
                  <a:tcPr anchor="ctr"/>
                </a:tc>
                <a:extLst>
                  <a:ext uri="{0D108BD9-81ED-4DB2-BD59-A6C34878D82A}">
                    <a16:rowId xmlns:a16="http://schemas.microsoft.com/office/drawing/2014/main" val="1760208656"/>
                  </a:ext>
                </a:extLst>
              </a:tr>
              <a:tr h="925587">
                <a:tc>
                  <a:txBody>
                    <a:bodyPr/>
                    <a:lstStyle/>
                    <a:p>
                      <a:r>
                        <a:rPr lang="en-US" sz="2000" b="0" dirty="0"/>
                        <a:t>Engagement duration</a:t>
                      </a:r>
                    </a:p>
                  </a:txBody>
                  <a:tcPr anchor="ctr"/>
                </a:tc>
                <a:tc>
                  <a:txBody>
                    <a:bodyPr/>
                    <a:lstStyle/>
                    <a:p>
                      <a:r>
                        <a:rPr lang="en-US" sz="2000" b="0" dirty="0"/>
                        <a:t>Minutes</a:t>
                      </a:r>
                    </a:p>
                  </a:txBody>
                  <a:tcPr anchor="ctr"/>
                </a:tc>
                <a:tc>
                  <a:txBody>
                    <a:bodyPr/>
                    <a:lstStyle/>
                    <a:p>
                      <a:r>
                        <a:rPr lang="en-US" sz="2000" b="0" dirty="0"/>
                        <a:t>60</a:t>
                      </a:r>
                    </a:p>
                  </a:txBody>
                  <a:tcPr anchor="ctr"/>
                </a:tc>
                <a:tc>
                  <a:txBody>
                    <a:bodyPr/>
                    <a:lstStyle/>
                    <a:p>
                      <a:r>
                        <a:rPr lang="en-US" sz="2000" b="0" dirty="0"/>
                        <a:t>75</a:t>
                      </a:r>
                    </a:p>
                  </a:txBody>
                  <a:tcPr anchor="ctr"/>
                </a:tc>
                <a:extLst>
                  <a:ext uri="{0D108BD9-81ED-4DB2-BD59-A6C34878D82A}">
                    <a16:rowId xmlns:a16="http://schemas.microsoft.com/office/drawing/2014/main" val="3634243071"/>
                  </a:ext>
                </a:extLst>
              </a:tr>
              <a:tr h="925587">
                <a:tc>
                  <a:txBody>
                    <a:bodyPr/>
                    <a:lstStyle/>
                    <a:p>
                      <a:r>
                        <a:rPr lang="en-US" sz="2000" b="0" dirty="0"/>
                        <a:t>Q&amp;A interaction</a:t>
                      </a:r>
                    </a:p>
                  </a:txBody>
                  <a:tcPr anchor="ctr"/>
                </a:tc>
                <a:tc>
                  <a:txBody>
                    <a:bodyPr/>
                    <a:lstStyle/>
                    <a:p>
                      <a:r>
                        <a:rPr lang="en-US" sz="2000" b="0" dirty="0"/>
                        <a:t># of questions</a:t>
                      </a:r>
                    </a:p>
                  </a:txBody>
                  <a:tcPr anchor="ctr"/>
                </a:tc>
                <a:tc>
                  <a:txBody>
                    <a:bodyPr/>
                    <a:lstStyle/>
                    <a:p>
                      <a:r>
                        <a:rPr lang="en-US" sz="2000" b="0" dirty="0"/>
                        <a:t>10</a:t>
                      </a:r>
                    </a:p>
                  </a:txBody>
                  <a:tcPr anchor="ctr"/>
                </a:tc>
                <a:tc>
                  <a:txBody>
                    <a:bodyPr/>
                    <a:lstStyle/>
                    <a:p>
                      <a:r>
                        <a:rPr lang="en-US" sz="2000" b="0" dirty="0"/>
                        <a:t>15</a:t>
                      </a:r>
                    </a:p>
                  </a:txBody>
                  <a:tcPr anchor="ctr"/>
                </a:tc>
                <a:extLst>
                  <a:ext uri="{0D108BD9-81ED-4DB2-BD59-A6C34878D82A}">
                    <a16:rowId xmlns:a16="http://schemas.microsoft.com/office/drawing/2014/main" val="415808797"/>
                  </a:ext>
                </a:extLst>
              </a:tr>
              <a:tr h="645106">
                <a:tc>
                  <a:txBody>
                    <a:bodyPr/>
                    <a:lstStyle/>
                    <a:p>
                      <a:r>
                        <a:rPr lang="en-US" sz="2000" b="0" dirty="0"/>
                        <a:t>Positive feedback</a:t>
                      </a:r>
                    </a:p>
                  </a:txBody>
                  <a:tcPr anchor="ctr"/>
                </a:tc>
                <a:tc>
                  <a:txBody>
                    <a:bodyPr/>
                    <a:lstStyle/>
                    <a:p>
                      <a:r>
                        <a:rPr lang="en-US" sz="2000" b="0" dirty="0"/>
                        <a:t>Percentage (%)</a:t>
                      </a:r>
                    </a:p>
                  </a:txBody>
                  <a:tcPr anchor="ctr"/>
                </a:tc>
                <a:tc>
                  <a:txBody>
                    <a:bodyPr/>
                    <a:lstStyle/>
                    <a:p>
                      <a:r>
                        <a:rPr lang="en-US" sz="2000" b="0" dirty="0"/>
                        <a:t>90</a:t>
                      </a:r>
                    </a:p>
                  </a:txBody>
                  <a:tcPr anchor="ctr"/>
                </a:tc>
                <a:tc>
                  <a:txBody>
                    <a:bodyPr/>
                    <a:lstStyle/>
                    <a:p>
                      <a:r>
                        <a:rPr lang="en-US" sz="2000" b="0" dirty="0"/>
                        <a:t>95</a:t>
                      </a:r>
                    </a:p>
                  </a:txBody>
                  <a:tcPr anchor="ctr"/>
                </a:tc>
                <a:extLst>
                  <a:ext uri="{0D108BD9-81ED-4DB2-BD59-A6C34878D82A}">
                    <a16:rowId xmlns:a16="http://schemas.microsoft.com/office/drawing/2014/main" val="3150194648"/>
                  </a:ext>
                </a:extLst>
              </a:tr>
              <a:tr h="1206068">
                <a:tc>
                  <a:txBody>
                    <a:bodyPr/>
                    <a:lstStyle/>
                    <a:p>
                      <a:r>
                        <a:rPr lang="en-US" sz="2000" b="0" dirty="0"/>
                        <a:t>Rate of information retention</a:t>
                      </a:r>
                    </a:p>
                  </a:txBody>
                  <a:tcPr anchor="ctr"/>
                </a:tc>
                <a:tc>
                  <a:txBody>
                    <a:bodyPr/>
                    <a:lstStyle/>
                    <a:p>
                      <a:r>
                        <a:rPr lang="en-US" sz="2000" b="0" dirty="0"/>
                        <a:t>Percentage (%)</a:t>
                      </a:r>
                    </a:p>
                  </a:txBody>
                  <a:tcPr anchor="ctr"/>
                </a:tc>
                <a:tc>
                  <a:txBody>
                    <a:bodyPr/>
                    <a:lstStyle/>
                    <a:p>
                      <a:r>
                        <a:rPr lang="en-US" sz="2000" b="0" dirty="0"/>
                        <a:t>80</a:t>
                      </a:r>
                    </a:p>
                  </a:txBody>
                  <a:tcPr anchor="ctr"/>
                </a:tc>
                <a:tc>
                  <a:txBody>
                    <a:bodyPr/>
                    <a:lstStyle/>
                    <a:p>
                      <a:r>
                        <a:rPr lang="en-US" sz="2000" b="0" dirty="0"/>
                        <a:t>85</a:t>
                      </a:r>
                    </a:p>
                  </a:txBody>
                  <a:tcPr anchor="ctr"/>
                </a:tc>
                <a:extLst>
                  <a:ext uri="{0D108BD9-81ED-4DB2-BD59-A6C34878D82A}">
                    <a16:rowId xmlns:a16="http://schemas.microsoft.com/office/drawing/2014/main" val="380950325"/>
                  </a:ext>
                </a:extLst>
              </a:tr>
            </a:tbl>
          </a:graphicData>
        </a:graphic>
      </p:graphicFrame>
      <p:sp>
        <p:nvSpPr>
          <p:cNvPr id="5" name="Slide Number Placeholder 4">
            <a:extLst>
              <a:ext uri="{FF2B5EF4-FFF2-40B4-BE49-F238E27FC236}">
                <a16:creationId xmlns:a16="http://schemas.microsoft.com/office/drawing/2014/main" id="{7F576313-F1C8-57CB-82F6-54BC07D3B9F4}"/>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5378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B33A77B-664F-FFD3-D61A-0D344C269A12}"/>
              </a:ext>
            </a:extLst>
          </p:cNvPr>
          <p:cNvSpPr>
            <a:spLocks noGrp="1"/>
          </p:cNvSpPr>
          <p:nvPr>
            <p:ph type="title"/>
          </p:nvPr>
        </p:nvSpPr>
        <p:spPr/>
        <p:txBody>
          <a:bodyPr/>
          <a:lstStyle/>
          <a:p>
            <a:r>
              <a:rPr lang="en-IN" spc="15" dirty="0"/>
              <a:t>RESULTS AND SCREENSHOTS</a:t>
            </a:r>
            <a:br>
              <a:rPr lang="en-IN" spc="15" dirty="0"/>
            </a:br>
            <a:endParaRPr lang="en-US" dirty="0"/>
          </a:p>
        </p:txBody>
      </p:sp>
      <p:pic>
        <p:nvPicPr>
          <p:cNvPr id="8" name="Content Placeholder 7">
            <a:extLst>
              <a:ext uri="{FF2B5EF4-FFF2-40B4-BE49-F238E27FC236}">
                <a16:creationId xmlns:a16="http://schemas.microsoft.com/office/drawing/2014/main" id="{43BF54B0-D187-C7B8-01A6-70E53AB83F9F}"/>
              </a:ext>
            </a:extLst>
          </p:cNvPr>
          <p:cNvPicPr>
            <a:picLocks noGrp="1" noChangeAspect="1"/>
          </p:cNvPicPr>
          <p:nvPr>
            <p:ph sz="quarter" idx="12"/>
          </p:nvPr>
        </p:nvPicPr>
        <p:blipFill>
          <a:blip r:embed="rId3"/>
          <a:stretch>
            <a:fillRect/>
          </a:stretch>
        </p:blipFill>
        <p:spPr>
          <a:xfrm>
            <a:off x="1208314" y="1518558"/>
            <a:ext cx="8912808" cy="4163786"/>
          </a:xfrm>
        </p:spPr>
      </p:pic>
      <p:sp>
        <p:nvSpPr>
          <p:cNvPr id="4" name="Slide Number Placeholder 3">
            <a:extLst>
              <a:ext uri="{FF2B5EF4-FFF2-40B4-BE49-F238E27FC236}">
                <a16:creationId xmlns:a16="http://schemas.microsoft.com/office/drawing/2014/main" id="{AE59500A-4B75-29F9-CE37-C3E13D6A566A}"/>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4132147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E4F88F8-17E5-45E3-77B1-77FACD99FF63}"/>
              </a:ext>
            </a:extLst>
          </p:cNvPr>
          <p:cNvSpPr>
            <a:spLocks noGrp="1"/>
          </p:cNvSpPr>
          <p:nvPr>
            <p:ph type="title"/>
          </p:nvPr>
        </p:nvSpPr>
        <p:spPr>
          <a:xfrm>
            <a:off x="993648" y="2971800"/>
            <a:ext cx="10360152" cy="914400"/>
          </a:xfrm>
        </p:spPr>
        <p:txBody>
          <a:bodyPr/>
          <a:lstStyle/>
          <a:p>
            <a:r>
              <a:rPr lang="en-US" sz="2000" dirty="0"/>
              <a:t>Conclusion</a:t>
            </a:r>
            <a:br>
              <a:rPr lang="en-US" sz="2000" dirty="0"/>
            </a:br>
            <a:r>
              <a:rPr lang="en-US" sz="2000" dirty="0"/>
              <a:t>Thank you for exploring my digital portfolio. Throughout this collection, I’ve aimed to showcase not only my skills and accomplishments, but also my dedication to continuous learning and creative problem-solving. Each project represents a step in my journey — a blend of passion, growth, and attention to detail.</a:t>
            </a:r>
            <a:br>
              <a:rPr lang="en-US" sz="2000" dirty="0"/>
            </a:br>
            <a:r>
              <a:rPr lang="en-US" sz="2000" dirty="0"/>
              <a:t>I am excited about future opportunities to collaborate, learn, and make a meaningful impact. If you’re interested in working together or would like to know more, feel free to get in touch.</a:t>
            </a:r>
            <a:br>
              <a:rPr lang="en-US" sz="2000" dirty="0"/>
            </a:br>
            <a:r>
              <a:rPr lang="en-US" sz="2000" dirty="0"/>
              <a:t>Let’s build something great together.</a:t>
            </a:r>
            <a:br>
              <a:rPr lang="en-US" sz="2000" dirty="0"/>
            </a:br>
            <a:endParaRPr lang="en-US" sz="2000" dirty="0"/>
          </a:p>
        </p:txBody>
      </p:sp>
      <p:graphicFrame>
        <p:nvGraphicFramePr>
          <p:cNvPr id="8" name="Content Placeholder 4">
            <a:extLst>
              <a:ext uri="{FF2B5EF4-FFF2-40B4-BE49-F238E27FC236}">
                <a16:creationId xmlns:a16="http://schemas.microsoft.com/office/drawing/2014/main" id="{5B6855E3-2188-20C8-4DD6-E45BC792C983}"/>
              </a:ext>
            </a:extLst>
          </p:cNvPr>
          <p:cNvGraphicFramePr>
            <a:graphicFrameLocks noGrp="1"/>
          </p:cNvGraphicFramePr>
          <p:nvPr>
            <p:ph type="tbl" sz="quarter" idx="14"/>
            <p:extLst>
              <p:ext uri="{D42A27DB-BD31-4B8C-83A1-F6EECF244321}">
                <p14:modId xmlns:p14="http://schemas.microsoft.com/office/powerpoint/2010/main" val="730769076"/>
              </p:ext>
            </p:extLst>
          </p:nvPr>
        </p:nvGraphicFramePr>
        <p:xfrm>
          <a:off x="13078821" y="1828800"/>
          <a:ext cx="833120" cy="34895789"/>
        </p:xfrm>
        <a:graphic>
          <a:graphicData uri="http://schemas.openxmlformats.org/drawingml/2006/table">
            <a:tbl>
              <a:tblPr firstRow="1" bandRow="1">
                <a:tableStyleId>{C4B1156A-380E-4F78-BDF5-A606A8083BF9}</a:tableStyleId>
              </a:tblPr>
              <a:tblGrid>
                <a:gridCol w="208280">
                  <a:extLst>
                    <a:ext uri="{9D8B030D-6E8A-4147-A177-3AD203B41FA5}">
                      <a16:colId xmlns:a16="http://schemas.microsoft.com/office/drawing/2014/main" val="1689330750"/>
                    </a:ext>
                  </a:extLst>
                </a:gridCol>
                <a:gridCol w="208280">
                  <a:extLst>
                    <a:ext uri="{9D8B030D-6E8A-4147-A177-3AD203B41FA5}">
                      <a16:colId xmlns:a16="http://schemas.microsoft.com/office/drawing/2014/main" val="2660631934"/>
                    </a:ext>
                  </a:extLst>
                </a:gridCol>
                <a:gridCol w="208280">
                  <a:extLst>
                    <a:ext uri="{9D8B030D-6E8A-4147-A177-3AD203B41FA5}">
                      <a16:colId xmlns:a16="http://schemas.microsoft.com/office/drawing/2014/main" val="3909717689"/>
                    </a:ext>
                  </a:extLst>
                </a:gridCol>
                <a:gridCol w="208280">
                  <a:extLst>
                    <a:ext uri="{9D8B030D-6E8A-4147-A177-3AD203B41FA5}">
                      <a16:colId xmlns:a16="http://schemas.microsoft.com/office/drawing/2014/main" val="1603189107"/>
                    </a:ext>
                  </a:extLst>
                </a:gridCol>
              </a:tblGrid>
              <a:tr h="3771689">
                <a:tc>
                  <a:txBody>
                    <a:bodyPr/>
                    <a:lstStyle/>
                    <a:p>
                      <a:r>
                        <a:rPr lang="en-US" sz="2000" b="0" dirty="0">
                          <a:solidFill>
                            <a:schemeClr val="tx1"/>
                          </a:solidFill>
                        </a:rPr>
                        <a:t>IMPACT FACTOR</a:t>
                      </a:r>
                    </a:p>
                  </a:txBody>
                  <a:tcPr anchor="ctr"/>
                </a:tc>
                <a:tc>
                  <a:txBody>
                    <a:bodyPr/>
                    <a:lstStyle/>
                    <a:p>
                      <a:r>
                        <a:rPr lang="en-US" sz="2000" b="0" dirty="0">
                          <a:solidFill>
                            <a:schemeClr val="tx1"/>
                          </a:solidFill>
                        </a:rPr>
                        <a:t>MEASUREMENT</a:t>
                      </a:r>
                    </a:p>
                  </a:txBody>
                  <a:tcPr anchor="ctr"/>
                </a:tc>
                <a:tc>
                  <a:txBody>
                    <a:bodyPr/>
                    <a:lstStyle/>
                    <a:p>
                      <a:r>
                        <a:rPr lang="en-US" sz="2000" b="0" dirty="0">
                          <a:solidFill>
                            <a:schemeClr val="tx1"/>
                          </a:solidFill>
                        </a:rPr>
                        <a:t>TARGET</a:t>
                      </a:r>
                    </a:p>
                  </a:txBody>
                  <a:tcPr anchor="ctr"/>
                </a:tc>
                <a:tc>
                  <a:txBody>
                    <a:bodyPr/>
                    <a:lstStyle/>
                    <a:p>
                      <a:r>
                        <a:rPr lang="en-US" sz="2000" b="0" dirty="0">
                          <a:solidFill>
                            <a:schemeClr val="tx1"/>
                          </a:solidFill>
                        </a:rPr>
                        <a:t>ACHIEVED</a:t>
                      </a:r>
                    </a:p>
                  </a:txBody>
                  <a:tcPr anchor="ctr"/>
                </a:tc>
                <a:extLst>
                  <a:ext uri="{0D108BD9-81ED-4DB2-BD59-A6C34878D82A}">
                    <a16:rowId xmlns:a16="http://schemas.microsoft.com/office/drawing/2014/main" val="479928716"/>
                  </a:ext>
                </a:extLst>
              </a:tr>
              <a:tr h="5918179">
                <a:tc>
                  <a:txBody>
                    <a:bodyPr/>
                    <a:lstStyle/>
                    <a:p>
                      <a:r>
                        <a:rPr lang="en-US" sz="2000" b="0" dirty="0">
                          <a:solidFill>
                            <a:schemeClr val="tx1"/>
                          </a:solidFill>
                        </a:rPr>
                        <a:t>Audience interaction</a:t>
                      </a:r>
                    </a:p>
                  </a:txBody>
                  <a:tcPr anchor="ctr"/>
                </a:tc>
                <a:tc>
                  <a:txBody>
                    <a:bodyPr/>
                    <a:lstStyle/>
                    <a:p>
                      <a:r>
                        <a:rPr lang="en-US" sz="2000" b="0" dirty="0">
                          <a:solidFill>
                            <a:schemeClr val="tx1"/>
                          </a:solidFill>
                        </a:rPr>
                        <a:t>Percentage (%)</a:t>
                      </a:r>
                    </a:p>
                  </a:txBody>
                  <a:tcPr anchor="ctr"/>
                </a:tc>
                <a:tc>
                  <a:txBody>
                    <a:bodyPr/>
                    <a:lstStyle/>
                    <a:p>
                      <a:r>
                        <a:rPr lang="en-US" sz="2000" b="0" dirty="0">
                          <a:solidFill>
                            <a:schemeClr val="tx1"/>
                          </a:solidFill>
                        </a:rPr>
                        <a:t>85</a:t>
                      </a:r>
                    </a:p>
                  </a:txBody>
                  <a:tcPr anchor="ctr"/>
                </a:tc>
                <a:tc>
                  <a:txBody>
                    <a:bodyPr/>
                    <a:lstStyle/>
                    <a:p>
                      <a:r>
                        <a:rPr lang="en-US" sz="2000" b="0" dirty="0">
                          <a:solidFill>
                            <a:schemeClr val="tx1"/>
                          </a:solidFill>
                        </a:rPr>
                        <a:t>88</a:t>
                      </a:r>
                    </a:p>
                  </a:txBody>
                  <a:tcPr anchor="ctr"/>
                </a:tc>
                <a:extLst>
                  <a:ext uri="{0D108BD9-81ED-4DB2-BD59-A6C34878D82A}">
                    <a16:rowId xmlns:a16="http://schemas.microsoft.com/office/drawing/2014/main" val="1760208656"/>
                  </a:ext>
                </a:extLst>
              </a:tr>
              <a:tr h="5611537">
                <a:tc>
                  <a:txBody>
                    <a:bodyPr/>
                    <a:lstStyle/>
                    <a:p>
                      <a:r>
                        <a:rPr lang="en-US" sz="2000" b="0" dirty="0">
                          <a:solidFill>
                            <a:schemeClr val="tx1"/>
                          </a:solidFill>
                        </a:rPr>
                        <a:t>Knowledge retention</a:t>
                      </a:r>
                    </a:p>
                  </a:txBody>
                  <a:tcPr anchor="ctr"/>
                </a:tc>
                <a:tc>
                  <a:txBody>
                    <a:bodyPr/>
                    <a:lstStyle/>
                    <a:p>
                      <a:r>
                        <a:rPr lang="en-US" sz="2000" b="0" dirty="0">
                          <a:solidFill>
                            <a:schemeClr val="tx1"/>
                          </a:solidFill>
                        </a:rPr>
                        <a:t>Percentage (%)</a:t>
                      </a:r>
                    </a:p>
                  </a:txBody>
                  <a:tcPr anchor="ctr"/>
                </a:tc>
                <a:tc>
                  <a:txBody>
                    <a:bodyPr/>
                    <a:lstStyle/>
                    <a:p>
                      <a:r>
                        <a:rPr lang="en-US" sz="2000" b="0" dirty="0">
                          <a:solidFill>
                            <a:schemeClr val="tx1"/>
                          </a:solidFill>
                        </a:rPr>
                        <a:t>75</a:t>
                      </a:r>
                    </a:p>
                  </a:txBody>
                  <a:tcPr anchor="ctr"/>
                </a:tc>
                <a:tc>
                  <a:txBody>
                    <a:bodyPr/>
                    <a:lstStyle/>
                    <a:p>
                      <a:r>
                        <a:rPr lang="en-US" sz="2000" b="0" dirty="0">
                          <a:solidFill>
                            <a:schemeClr val="tx1"/>
                          </a:solidFill>
                        </a:rPr>
                        <a:t>80</a:t>
                      </a:r>
                    </a:p>
                  </a:txBody>
                  <a:tcPr anchor="ctr"/>
                </a:tc>
                <a:extLst>
                  <a:ext uri="{0D108BD9-81ED-4DB2-BD59-A6C34878D82A}">
                    <a16:rowId xmlns:a16="http://schemas.microsoft.com/office/drawing/2014/main" val="3634243071"/>
                  </a:ext>
                </a:extLst>
              </a:tr>
              <a:tr h="7451386">
                <a:tc>
                  <a:txBody>
                    <a:bodyPr/>
                    <a:lstStyle/>
                    <a:p>
                      <a:r>
                        <a:rPr lang="en-US" sz="2000" b="0" dirty="0">
                          <a:solidFill>
                            <a:schemeClr val="tx1"/>
                          </a:solidFill>
                        </a:rPr>
                        <a:t>Post-presentation surveys</a:t>
                      </a:r>
                    </a:p>
                  </a:txBody>
                  <a:tcPr anchor="ctr"/>
                </a:tc>
                <a:tc>
                  <a:txBody>
                    <a:bodyPr/>
                    <a:lstStyle/>
                    <a:p>
                      <a:r>
                        <a:rPr lang="en-US" sz="2000" b="0" dirty="0">
                          <a:solidFill>
                            <a:schemeClr val="tx1"/>
                          </a:solidFill>
                        </a:rPr>
                        <a:t>Average rating</a:t>
                      </a:r>
                    </a:p>
                  </a:txBody>
                  <a:tcPr anchor="ctr"/>
                </a:tc>
                <a:tc>
                  <a:txBody>
                    <a:bodyPr/>
                    <a:lstStyle/>
                    <a:p>
                      <a:r>
                        <a:rPr lang="en-US" sz="2000" b="0" dirty="0">
                          <a:solidFill>
                            <a:schemeClr val="tx1"/>
                          </a:solidFill>
                        </a:rPr>
                        <a:t>4.2</a:t>
                      </a:r>
                    </a:p>
                  </a:txBody>
                  <a:tcPr anchor="ctr"/>
                </a:tc>
                <a:tc>
                  <a:txBody>
                    <a:bodyPr/>
                    <a:lstStyle/>
                    <a:p>
                      <a:r>
                        <a:rPr lang="en-US" sz="2000" b="0" dirty="0">
                          <a:solidFill>
                            <a:schemeClr val="tx1"/>
                          </a:solidFill>
                        </a:rPr>
                        <a:t>4.5</a:t>
                      </a:r>
                    </a:p>
                  </a:txBody>
                  <a:tcPr anchor="ctr"/>
                </a:tc>
                <a:extLst>
                  <a:ext uri="{0D108BD9-81ED-4DB2-BD59-A6C34878D82A}">
                    <a16:rowId xmlns:a16="http://schemas.microsoft.com/office/drawing/2014/main" val="415808797"/>
                  </a:ext>
                </a:extLst>
              </a:tr>
              <a:tr h="4078330">
                <a:tc>
                  <a:txBody>
                    <a:bodyPr/>
                    <a:lstStyle/>
                    <a:p>
                      <a:r>
                        <a:rPr lang="en-US" sz="2000" b="0" dirty="0">
                          <a:solidFill>
                            <a:schemeClr val="tx1"/>
                          </a:solidFill>
                        </a:rPr>
                        <a:t>Referral rate</a:t>
                      </a:r>
                    </a:p>
                  </a:txBody>
                  <a:tcPr anchor="ctr"/>
                </a:tc>
                <a:tc>
                  <a:txBody>
                    <a:bodyPr/>
                    <a:lstStyle/>
                    <a:p>
                      <a:r>
                        <a:rPr lang="en-US" sz="2000" b="0" dirty="0">
                          <a:solidFill>
                            <a:schemeClr val="tx1"/>
                          </a:solidFill>
                        </a:rPr>
                        <a:t>Percentage (%)</a:t>
                      </a:r>
                    </a:p>
                  </a:txBody>
                  <a:tcPr anchor="ctr"/>
                </a:tc>
                <a:tc>
                  <a:txBody>
                    <a:bodyPr/>
                    <a:lstStyle/>
                    <a:p>
                      <a:r>
                        <a:rPr lang="en-US" sz="2000" b="0" dirty="0">
                          <a:solidFill>
                            <a:schemeClr val="tx1"/>
                          </a:solidFill>
                        </a:rPr>
                        <a:t>10</a:t>
                      </a:r>
                    </a:p>
                  </a:txBody>
                  <a:tcPr anchor="ctr"/>
                </a:tc>
                <a:tc>
                  <a:txBody>
                    <a:bodyPr/>
                    <a:lstStyle/>
                    <a:p>
                      <a:r>
                        <a:rPr lang="en-US" sz="2000" b="0" dirty="0">
                          <a:solidFill>
                            <a:schemeClr val="tx1"/>
                          </a:solidFill>
                        </a:rPr>
                        <a:t>12</a:t>
                      </a:r>
                    </a:p>
                  </a:txBody>
                  <a:tcPr anchor="ctr"/>
                </a:tc>
                <a:extLst>
                  <a:ext uri="{0D108BD9-81ED-4DB2-BD59-A6C34878D82A}">
                    <a16:rowId xmlns:a16="http://schemas.microsoft.com/office/drawing/2014/main" val="3150194648"/>
                  </a:ext>
                </a:extLst>
              </a:tr>
              <a:tr h="8064668">
                <a:tc>
                  <a:txBody>
                    <a:bodyPr/>
                    <a:lstStyle/>
                    <a:p>
                      <a:r>
                        <a:rPr lang="en-US" sz="2000" b="0" dirty="0">
                          <a:solidFill>
                            <a:schemeClr val="tx1"/>
                          </a:solidFill>
                        </a:rPr>
                        <a:t>Collaboration opportunities</a:t>
                      </a:r>
                    </a:p>
                  </a:txBody>
                  <a:tcPr anchor="ctr"/>
                </a:tc>
                <a:tc>
                  <a:txBody>
                    <a:bodyPr/>
                    <a:lstStyle/>
                    <a:p>
                      <a:r>
                        <a:rPr lang="en-US" sz="2000" b="0" dirty="0">
                          <a:solidFill>
                            <a:schemeClr val="tx1"/>
                          </a:solidFill>
                        </a:rPr>
                        <a:t># of opportunities</a:t>
                      </a:r>
                    </a:p>
                  </a:txBody>
                  <a:tcPr anchor="ctr"/>
                </a:tc>
                <a:tc>
                  <a:txBody>
                    <a:bodyPr/>
                    <a:lstStyle/>
                    <a:p>
                      <a:r>
                        <a:rPr lang="en-US" sz="2000" b="0" dirty="0">
                          <a:solidFill>
                            <a:schemeClr val="tx1"/>
                          </a:solidFill>
                        </a:rPr>
                        <a:t>8</a:t>
                      </a:r>
                    </a:p>
                  </a:txBody>
                  <a:tcPr anchor="ctr"/>
                </a:tc>
                <a:tc>
                  <a:txBody>
                    <a:bodyPr/>
                    <a:lstStyle/>
                    <a:p>
                      <a:r>
                        <a:rPr lang="en-US" sz="2000" b="0" dirty="0">
                          <a:solidFill>
                            <a:schemeClr val="tx1"/>
                          </a:solidFill>
                        </a:rPr>
                        <a:t>10</a:t>
                      </a:r>
                    </a:p>
                  </a:txBody>
                  <a:tcPr anchor="ctr"/>
                </a:tc>
                <a:extLst>
                  <a:ext uri="{0D108BD9-81ED-4DB2-BD59-A6C34878D82A}">
                    <a16:rowId xmlns:a16="http://schemas.microsoft.com/office/drawing/2014/main" val="380950325"/>
                  </a:ext>
                </a:extLst>
              </a:tr>
            </a:tbl>
          </a:graphicData>
        </a:graphic>
      </p:graphicFrame>
      <p:sp>
        <p:nvSpPr>
          <p:cNvPr id="4" name="Slide Number Placeholder 3">
            <a:extLst>
              <a:ext uri="{FF2B5EF4-FFF2-40B4-BE49-F238E27FC236}">
                <a16:creationId xmlns:a16="http://schemas.microsoft.com/office/drawing/2014/main" id="{1D2469ED-926E-7CEE-5AF2-BF9AC726D015}"/>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12</a:t>
            </a:fld>
            <a:endParaRPr lang="en-US" dirty="0"/>
          </a:p>
        </p:txBody>
      </p:sp>
    </p:spTree>
    <p:extLst>
      <p:ext uri="{BB962C8B-B14F-4D97-AF65-F5344CB8AC3E}">
        <p14:creationId xmlns:p14="http://schemas.microsoft.com/office/powerpoint/2010/main" val="3064996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914400"/>
            <a:ext cx="3867912" cy="5029200"/>
          </a:xfrm>
        </p:spPr>
        <p:txBody>
          <a:bodyPr anchor="ctr"/>
          <a:lstStyle/>
          <a:p>
            <a:endParaRPr lang="en-US" dirty="0"/>
          </a:p>
          <a:p>
            <a:endParaRPr lang="en-US" dirty="0"/>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1556904576"/>
              </p:ext>
            </p:extLst>
          </p:nvPr>
        </p:nvGraphicFramePr>
        <p:xfrm>
          <a:off x="6869113" y="1143000"/>
          <a:ext cx="4190999" cy="4614818"/>
        </p:xfrm>
        <a:graphic>
          <a:graphicData uri="http://schemas.openxmlformats.org/drawingml/2006/table">
            <a:tbl>
              <a:tblPr firstRow="1" bandRow="1"/>
              <a:tblGrid>
                <a:gridCol w="4190999">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4800" spc="5" dirty="0"/>
                        <a:t>PROJECT</a:t>
                      </a:r>
                      <a:r>
                        <a:rPr lang="en-US" sz="4800" spc="-85" dirty="0"/>
                        <a:t> </a:t>
                      </a:r>
                      <a:r>
                        <a:rPr lang="en-US" sz="4800" spc="25" dirty="0"/>
                        <a:t>TITLE</a:t>
                      </a:r>
                      <a:endParaRPr lang="en-US" sz="4800" b="0" dirty="0">
                        <a:latin typeface="+mj-lt"/>
                      </a:endParaRP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
        <p:nvSpPr>
          <p:cNvPr id="4" name="TextBox 3">
            <a:extLst>
              <a:ext uri="{FF2B5EF4-FFF2-40B4-BE49-F238E27FC236}">
                <a16:creationId xmlns:a16="http://schemas.microsoft.com/office/drawing/2014/main" id="{BB4C8974-B99D-2B50-2EC4-A6B8762C84BD}"/>
              </a:ext>
            </a:extLst>
          </p:cNvPr>
          <p:cNvSpPr txBox="1"/>
          <p:nvPr/>
        </p:nvSpPr>
        <p:spPr>
          <a:xfrm>
            <a:off x="3023038" y="2159987"/>
            <a:ext cx="6109138" cy="4524315"/>
          </a:xfrm>
          <a:prstGeom prst="rect">
            <a:avLst/>
          </a:prstGeom>
          <a:noFill/>
        </p:spPr>
        <p:txBody>
          <a:bodyPr wrap="square">
            <a:spAutoFit/>
          </a:bodyPr>
          <a:lstStyle/>
          <a:p>
            <a:r>
              <a:rPr lang="en-US" sz="2400" dirty="0"/>
              <a:t>A digital portfolio project is a carefully curated collection of work and achievements that showcases an individual’s skills, experience, and creativity in a digital format. It typically includes a variety of content such as project descriptions, images, videos, code snippets, design mockups, writing samples, or presentations, depending on the person’s field. The main purpose of a digital portfolio is to provide a comprehensive and visually engaging way for potential employers, clients, or collaborators to evaluate the creator’s abilities and style</a:t>
            </a: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914400" y="914400"/>
            <a:ext cx="5641848" cy="5029200"/>
          </a:xfrm>
        </p:spPr>
        <p:txBody>
          <a:bodyPr/>
          <a:lstStyle/>
          <a:p>
            <a:r>
              <a:rPr lang="en-US" sz="1600" dirty="0"/>
              <a:t>A digital portfolio project is a carefully curated collection of work and achievements that showcases an individual’s skills, experience, and creativity in a digital format. It typically includes a variety of content such as project descriptions, images, videos, code snippets, design mockups, writing samples, or presentations, depending on the person’s field. The main purpose of a digital portfolio is to provide a comprehensive and visually engaging way for potential employers, clients, or collaborators to evaluate the creator’s abilities and style</a:t>
            </a:r>
          </a:p>
        </p:txBody>
      </p:sp>
      <p:pic>
        <p:nvPicPr>
          <p:cNvPr id="8" name="Picture Placeholder 21" descr="Person in black skirt and white shirt holding some dandelions">
            <a:extLst>
              <a:ext uri="{FF2B5EF4-FFF2-40B4-BE49-F238E27FC236}">
                <a16:creationId xmlns:a16="http://schemas.microsoft.com/office/drawing/2014/main" id="{FFD2BD9F-962D-9BA5-14BE-C9CD52FEF9C7}"/>
              </a:ext>
            </a:extLst>
          </p:cNvPr>
          <p:cNvPicPr>
            <a:picLocks noGrp="1" noChangeAspect="1"/>
          </p:cNvPicPr>
          <p:nvPr>
            <p:ph type="pic" idx="1"/>
          </p:nvPr>
        </p:nvPicPr>
        <p:blipFill rotWithShape="1">
          <a:blip r:embed="rId3" cstate="screen">
            <a:extLst>
              <a:ext uri="{28A0092B-C50C-407E-A947-70E740481C1C}">
                <a14:useLocalDpi xmlns:a14="http://schemas.microsoft.com/office/drawing/2010/main"/>
              </a:ext>
            </a:extLst>
          </a:blip>
          <a:srcRect t="18" b="18"/>
          <a:stretch/>
        </p:blipFill>
        <p:spPr>
          <a:xfrm>
            <a:off x="7401941" y="0"/>
            <a:ext cx="4790059" cy="6587067"/>
          </a:xfrm>
        </p:spPr>
      </p:pic>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914400"/>
            <a:ext cx="5449824" cy="3538728"/>
          </a:xfrm>
        </p:spPr>
        <p:txBody>
          <a:bodyPr anchor="b"/>
          <a:lstStyle/>
          <a:p>
            <a:r>
              <a:rPr lang="en-US" spc="25" dirty="0"/>
              <a:t>A</a:t>
            </a:r>
            <a:r>
              <a:rPr lang="en-US" spc="-5" dirty="0"/>
              <a:t>G</a:t>
            </a:r>
            <a:r>
              <a:rPr lang="en-US" spc="-35" dirty="0"/>
              <a:t>E</a:t>
            </a:r>
            <a:r>
              <a:rPr lang="en-US" spc="15" dirty="0"/>
              <a:t>N</a:t>
            </a:r>
            <a:r>
              <a:rPr lang="en-US" dirty="0"/>
              <a:t>DA</a:t>
            </a:r>
            <a:br>
              <a:rPr lang="en-US" dirty="0"/>
            </a:br>
            <a:br>
              <a:rPr lang="en-US" dirty="0"/>
            </a:br>
            <a:br>
              <a:rPr lang="en-US" dirty="0"/>
            </a:br>
            <a:br>
              <a:rPr lang="en-US" dirty="0"/>
            </a:br>
            <a:br>
              <a:rPr lang="en-US" dirty="0"/>
            </a:br>
            <a:endParaRPr lang="en-US" dirty="0"/>
          </a:p>
        </p:txBody>
      </p:sp>
      <p:pic>
        <p:nvPicPr>
          <p:cNvPr id="4" name="Picture Placeholder 3" descr="A person holding a plant">
            <a:extLst>
              <a:ext uri="{FF2B5EF4-FFF2-40B4-BE49-F238E27FC236}">
                <a16:creationId xmlns:a16="http://schemas.microsoft.com/office/drawing/2014/main" id="{0DEBEDD0-2C97-CD36-23CF-99F082806824}"/>
              </a:ext>
            </a:extLst>
          </p:cNvPr>
          <p:cNvPicPr>
            <a:picLocks noGrp="1" noChangeAspect="1"/>
          </p:cNvPicPr>
          <p:nvPr>
            <p:ph type="pic" sz="quarter" idx="11"/>
          </p:nvPr>
        </p:nvPicPr>
        <p:blipFill rotWithShape="1">
          <a:blip r:embed="rId3"/>
          <a:srcRect l="24497" r="24497"/>
          <a:stretch/>
        </p:blipFill>
        <p:spPr>
          <a:xfrm>
            <a:off x="-1" y="261780"/>
            <a:ext cx="5046134" cy="6596220"/>
          </a:xfrm>
          <a:solidFill>
            <a:schemeClr val="tx1"/>
          </a:solidFill>
        </p:spPr>
      </p:pic>
      <p:sp>
        <p:nvSpPr>
          <p:cNvPr id="11" name="Content Placeholder 10">
            <a:extLst>
              <a:ext uri="{FF2B5EF4-FFF2-40B4-BE49-F238E27FC236}">
                <a16:creationId xmlns:a16="http://schemas.microsoft.com/office/drawing/2014/main" id="{000EBDF4-3413-FCF9-2E25-9A254A61F23E}"/>
              </a:ext>
            </a:extLst>
          </p:cNvPr>
          <p:cNvSpPr>
            <a:spLocks noGrp="1"/>
          </p:cNvSpPr>
          <p:nvPr>
            <p:ph idx="10"/>
          </p:nvPr>
        </p:nvSpPr>
        <p:spPr>
          <a:xfrm>
            <a:off x="6389914" y="2043684"/>
            <a:ext cx="5449824" cy="1280160"/>
          </a:xfrm>
        </p:spPr>
        <p:txBody>
          <a:bodyPr/>
          <a:lstStyle/>
          <a:p>
            <a:endParaRPr lang="en-US" sz="1600" dirty="0">
              <a:solidFill>
                <a:srgbClr val="0D0D0D"/>
              </a:solidFill>
              <a:latin typeface="Times New Roman" panose="02020603050405020304" pitchFamily="18" charset="0"/>
              <a:cs typeface="Times New Roman" panose="02020603050405020304" pitchFamily="18" charset="0"/>
            </a:endParaRPr>
          </a:p>
          <a:p>
            <a:pPr lvl="1">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sz="1600"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sz="1600" dirty="0" err="1">
                <a:solidFill>
                  <a:srgbClr val="0D0D0D"/>
                </a:solidFill>
                <a:latin typeface="Times New Roman" panose="02020603050405020304" pitchFamily="18" charset="0"/>
                <a:cs typeface="Times New Roman" panose="02020603050405020304" pitchFamily="18" charset="0"/>
              </a:rPr>
              <a:t>Github</a:t>
            </a:r>
            <a:r>
              <a:rPr lang="en-US" sz="1600" dirty="0">
                <a:solidFill>
                  <a:srgbClr val="0D0D0D"/>
                </a:solidFill>
                <a:latin typeface="Times New Roman" panose="02020603050405020304" pitchFamily="18" charset="0"/>
                <a:cs typeface="Times New Roman" panose="02020603050405020304" pitchFamily="18" charset="0"/>
              </a:rPr>
              <a:t> Link</a:t>
            </a:r>
          </a:p>
          <a:p>
            <a:endParaRPr lang="en-US" sz="1200" dirty="0">
              <a:solidFill>
                <a:srgbClr val="0D0D0D"/>
              </a:solidFill>
              <a:latin typeface="Times New Roman" panose="02020603050405020304" pitchFamily="18" charset="0"/>
              <a:cs typeface="Times New Roman" panose="02020603050405020304" pitchFamily="18" charset="0"/>
            </a:endParaRPr>
          </a:p>
          <a:p>
            <a:pPr marL="457200" lvl="1" indent="0">
              <a:buNone/>
            </a:pPr>
            <a:endParaRPr lang="en-US" dirty="0">
              <a:solidFill>
                <a:srgbClr val="0D0D0D"/>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dirty="0"/>
              <a:t>Project statement</a:t>
            </a:r>
            <a:br>
              <a:rPr lang="en-US" dirty="0"/>
            </a:b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2351314" y="2022784"/>
            <a:ext cx="7150608" cy="3356576"/>
          </a:xfrm>
        </p:spPr>
        <p:txBody>
          <a:bodyPr/>
          <a:lstStyle/>
          <a:p>
            <a:r>
              <a:rPr lang="en-US" dirty="0"/>
              <a:t>In today’s competitive job market, individuals often struggle to effectively showcase their skills, experiences, and creative work to potential employers or clients. Traditional resumes and paper portfolios can be limiting, failing to capture the full scope of a person’s abilities and style. There is a need for a dynamic, easily accessible, and visually engaging platform that allows users to present their projects, achievements, and professional journey in a comprehensive and interactive way. This digital portfolio project aims to solve this problem by creating an organized, user-friendly online portfolio that highlights an individual’s talents and work in a compelling and professional manner.</a:t>
            </a:r>
          </a:p>
          <a:p>
            <a:endParaRPr lang="en-US"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2A3D95EF-8A67-7F71-37EF-9EB02511B163}"/>
              </a:ext>
            </a:extLst>
          </p:cNvPr>
          <p:cNvSpPr>
            <a:spLocks noGrp="1"/>
          </p:cNvSpPr>
          <p:nvPr>
            <p:ph type="title"/>
          </p:nvPr>
        </p:nvSpPr>
        <p:spPr>
          <a:xfrm>
            <a:off x="914400" y="914400"/>
            <a:ext cx="10360152" cy="2843784"/>
          </a:xfrm>
        </p:spPr>
        <p:txBody>
          <a:bodyPr anchor="b"/>
          <a:lstStyle/>
          <a:p>
            <a:r>
              <a:rPr lang="en-US" dirty="0"/>
              <a:t>Project overview</a:t>
            </a:r>
          </a:p>
        </p:txBody>
      </p:sp>
      <p:sp>
        <p:nvSpPr>
          <p:cNvPr id="15" name="Text Placeholder 14">
            <a:extLst>
              <a:ext uri="{FF2B5EF4-FFF2-40B4-BE49-F238E27FC236}">
                <a16:creationId xmlns:a16="http://schemas.microsoft.com/office/drawing/2014/main" id="{C7846849-DC0A-EE3B-2E5E-D669EC1273D6}"/>
              </a:ext>
            </a:extLst>
          </p:cNvPr>
          <p:cNvSpPr>
            <a:spLocks noGrp="1"/>
          </p:cNvSpPr>
          <p:nvPr>
            <p:ph type="body" sz="quarter" idx="13"/>
          </p:nvPr>
        </p:nvSpPr>
        <p:spPr>
          <a:xfrm>
            <a:off x="2041114" y="3825875"/>
            <a:ext cx="8109772" cy="2644775"/>
          </a:xfrm>
        </p:spPr>
        <p:txBody>
          <a:bodyPr>
            <a:normAutofit fontScale="62500" lnSpcReduction="20000"/>
          </a:bodyPr>
          <a:lstStyle/>
          <a:p>
            <a:r>
              <a:rPr lang="en-US" dirty="0"/>
              <a:t>The digital portfolio project involves designing and developing an interactive online platform where individuals can showcase their professional skills, creative projects, and achievements. The portfolio will include sections such as an about me page, project galleries with detailed descriptions, downloadable resumes, and contact information. The goal is to create a visually appealing and easy-to-navigate website that effectively highlights the user’s unique talents and work samples. This project will incorporate modern web technologies and design principles to ensure responsiveness across devices and a seamless user experience. Ultimately, the digital portfolio will serve as a powerful personal branding tool that helps users stand out in their industry and connect with potential employers or clients.</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49404F1-8E94-7D3D-71E2-A1A4B7CBCB4A}"/>
              </a:ext>
            </a:extLst>
          </p:cNvPr>
          <p:cNvSpPr>
            <a:spLocks noGrp="1"/>
          </p:cNvSpPr>
          <p:nvPr>
            <p:ph type="title"/>
          </p:nvPr>
        </p:nvSpPr>
        <p:spPr/>
        <p:txBody>
          <a:bodyPr/>
          <a:lstStyle/>
          <a:p>
            <a:r>
              <a:rPr lang="en-US" dirty="0"/>
              <a:t>Who are the end user</a:t>
            </a:r>
          </a:p>
        </p:txBody>
      </p:sp>
      <p:sp>
        <p:nvSpPr>
          <p:cNvPr id="14" name="Content Placeholder 13">
            <a:extLst>
              <a:ext uri="{FF2B5EF4-FFF2-40B4-BE49-F238E27FC236}">
                <a16:creationId xmlns:a16="http://schemas.microsoft.com/office/drawing/2014/main" id="{F4A3718F-D67C-255A-4B64-BA379609FCD0}"/>
              </a:ext>
            </a:extLst>
          </p:cNvPr>
          <p:cNvSpPr>
            <a:spLocks noGrp="1"/>
          </p:cNvSpPr>
          <p:nvPr>
            <p:ph sz="quarter" idx="11"/>
          </p:nvPr>
        </p:nvSpPr>
        <p:spPr>
          <a:xfrm>
            <a:off x="914400" y="2039112"/>
            <a:ext cx="4576953" cy="3877055"/>
          </a:xfrm>
        </p:spPr>
        <p:txBody>
          <a:bodyPr>
            <a:normAutofit lnSpcReduction="10000"/>
          </a:bodyPr>
          <a:lstStyle/>
          <a:p>
            <a:r>
              <a:rPr lang="en-US" dirty="0"/>
              <a:t>The primary end users of the digital portfolio are job recruiters, potential employers, and clients who want to evaluate the skills and work of a candidate or freelancer. Additionally, the portfolio serves individuals such as students, creative professionals, developers, designers, writers, and anyone looking to showcase their talents and projects in a professional manner. The platform is designed to be user-friendly for both the portfolio owner, who manages and updates their content, and the visitors, who browse the portfolio to learn more about the creator’s abilities and experiences.</a:t>
            </a:r>
          </a:p>
        </p:txBody>
      </p:sp>
      <p:sp>
        <p:nvSpPr>
          <p:cNvPr id="17" name="Content Placeholder 16">
            <a:extLst>
              <a:ext uri="{FF2B5EF4-FFF2-40B4-BE49-F238E27FC236}">
                <a16:creationId xmlns:a16="http://schemas.microsoft.com/office/drawing/2014/main" id="{2F3CEF66-C6D7-C765-24E7-1DCFB38FE51A}"/>
              </a:ext>
            </a:extLst>
          </p:cNvPr>
          <p:cNvSpPr>
            <a:spLocks noGrp="1"/>
          </p:cNvSpPr>
          <p:nvPr>
            <p:ph sz="quarter" idx="12"/>
          </p:nvPr>
        </p:nvSpPr>
        <p:spPr>
          <a:xfrm>
            <a:off x="6357747" y="2039112"/>
            <a:ext cx="4576953" cy="3877055"/>
          </a:xfrm>
        </p:spPr>
        <p:txBody>
          <a:bodyPr>
            <a:normAutofit/>
          </a:bodyPr>
          <a:lstStyle/>
          <a:p>
            <a:endParaRPr lang="en-US" dirty="0"/>
          </a:p>
        </p:txBody>
      </p:sp>
      <p:sp>
        <p:nvSpPr>
          <p:cNvPr id="2" name="Slide Number Placeholder 1">
            <a:extLst>
              <a:ext uri="{FF2B5EF4-FFF2-40B4-BE49-F238E27FC236}">
                <a16:creationId xmlns:a16="http://schemas.microsoft.com/office/drawing/2014/main" id="{F35BAC3D-60A1-816B-5C79-2E8B6D9806E9}"/>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4230106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7A49C0DA-C8AE-5ECC-149A-D60ECFF8C1EB}"/>
              </a:ext>
            </a:extLst>
          </p:cNvPr>
          <p:cNvSpPr>
            <a:spLocks noGrp="1"/>
          </p:cNvSpPr>
          <p:nvPr>
            <p:ph type="title"/>
          </p:nvPr>
        </p:nvSpPr>
        <p:spPr/>
        <p:txBody>
          <a:bodyPr/>
          <a:lstStyle/>
          <a:p>
            <a:r>
              <a:rPr lang="en-US" dirty="0"/>
              <a:t>Tools and </a:t>
            </a:r>
            <a:r>
              <a:rPr lang="en-US" dirty="0" err="1"/>
              <a:t>tecnique</a:t>
            </a:r>
            <a:endParaRPr lang="en-US" dirty="0"/>
          </a:p>
        </p:txBody>
      </p:sp>
      <p:sp>
        <p:nvSpPr>
          <p:cNvPr id="12" name="Content Placeholder 11">
            <a:extLst>
              <a:ext uri="{FF2B5EF4-FFF2-40B4-BE49-F238E27FC236}">
                <a16:creationId xmlns:a16="http://schemas.microsoft.com/office/drawing/2014/main" id="{C6F2BA06-39BD-0413-D150-70F75EA6CC38}"/>
              </a:ext>
            </a:extLst>
          </p:cNvPr>
          <p:cNvSpPr>
            <a:spLocks noGrp="1"/>
          </p:cNvSpPr>
          <p:nvPr>
            <p:ph sz="quarter" idx="13"/>
          </p:nvPr>
        </p:nvSpPr>
        <p:spPr>
          <a:xfrm>
            <a:off x="3624942" y="2423265"/>
            <a:ext cx="3364992" cy="3904488"/>
          </a:xfrm>
        </p:spPr>
        <p:txBody>
          <a:bodyPr>
            <a:normAutofit/>
          </a:bodyPr>
          <a:lstStyle/>
          <a:p>
            <a:pPr lvl="2"/>
            <a:endParaRPr lang="en-US" dirty="0"/>
          </a:p>
        </p:txBody>
      </p:sp>
      <p:sp>
        <p:nvSpPr>
          <p:cNvPr id="25" name="Content Placeholder 24">
            <a:extLst>
              <a:ext uri="{FF2B5EF4-FFF2-40B4-BE49-F238E27FC236}">
                <a16:creationId xmlns:a16="http://schemas.microsoft.com/office/drawing/2014/main" id="{7798761A-B671-4825-623F-F4726F2BDF28}"/>
              </a:ext>
            </a:extLst>
          </p:cNvPr>
          <p:cNvSpPr>
            <a:spLocks noGrp="1"/>
          </p:cNvSpPr>
          <p:nvPr>
            <p:ph sz="quarter" idx="12"/>
          </p:nvPr>
        </p:nvSpPr>
        <p:spPr>
          <a:xfrm>
            <a:off x="176785" y="1828800"/>
            <a:ext cx="10910316" cy="4319339"/>
          </a:xfrm>
        </p:spPr>
        <p:txBody>
          <a:bodyPr/>
          <a:lstStyle/>
          <a:p>
            <a:r>
              <a:rPr lang="en-US" dirty="0"/>
              <a:t>The digital portfolio project leverages a variety of tools and techniques to create an engaging and functional online showcase. Common tools include web development languages such as HTML, CSS, and JavaScript for building the structure, style, and interactivity of the site. Frameworks like React or Vue.js may be used to enhance responsiveness and dynamic content management. For design, tools like Adobe Photoshop, Illustrator, or Figma help create visually appealing layouts and graphics. Version control systems like Git allow for efficient project management and collaboration. Additionally, techniques such as responsive design ensure the portfolio works smoothly across different devices, while SEO best practices help increase the portfolio’s visibility online. Content management systems (CMS) like WordPress or </a:t>
            </a:r>
            <a:r>
              <a:rPr lang="en-US" dirty="0" err="1"/>
              <a:t>Webflow</a:t>
            </a:r>
            <a:r>
              <a:rPr lang="en-US" dirty="0"/>
              <a:t> can also be used for easier content updates without extensive coding.</a:t>
            </a:r>
          </a:p>
          <a:p>
            <a:endParaRPr lang="en-US" dirty="0"/>
          </a:p>
        </p:txBody>
      </p:sp>
      <p:sp>
        <p:nvSpPr>
          <p:cNvPr id="5" name="Slide Number Placeholder 4">
            <a:extLst>
              <a:ext uri="{FF2B5EF4-FFF2-40B4-BE49-F238E27FC236}">
                <a16:creationId xmlns:a16="http://schemas.microsoft.com/office/drawing/2014/main" id="{AF012FDC-7484-2B3B-E496-144348256B81}"/>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748348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t>Portfolio design and layout</a:t>
            </a: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a:normAutofit fontScale="92500" lnSpcReduction="10000"/>
          </a:bodyPr>
          <a:lstStyle/>
          <a:p>
            <a:r>
              <a:rPr lang="en-US" dirty="0"/>
              <a:t>The design and layout of the digital portfolio focus on clarity, simplicity, and visual appeal to ensure a smooth and engaging user experience. The portfolio is structured with a clean, modern interface that highlights key sections such as an introduction or “About Me,” project showcases, skills, resume, and contact information. Navigation is intuitive, often featuring a fixed menu or sidebar for easy access to different sections. Visual elements like images, videos, and icons are used strategically to enhance storytelling without overwhelming the viewer. Responsive design principles are applied so the portfolio adapts seamlessly to different screen sizes, from desktops to smartphones. Consistent color schemes, typography, and spacing maintain a professional and cohesive look throughout the site, helping to reinforce personal branding and make a lasting impression on visitors.</a:t>
            </a:r>
          </a:p>
        </p:txBody>
      </p:sp>
      <p:pic>
        <p:nvPicPr>
          <p:cNvPr id="15" name="Picture Placeholder 14" descr="A person in an apron holding a computer">
            <a:extLst>
              <a:ext uri="{FF2B5EF4-FFF2-40B4-BE49-F238E27FC236}">
                <a16:creationId xmlns:a16="http://schemas.microsoft.com/office/drawing/2014/main" id="{48869757-F643-C013-26AA-3DDE95080099}"/>
              </a:ext>
            </a:extLst>
          </p:cNvPr>
          <p:cNvPicPr>
            <a:picLocks noGrp="1" noChangeAspect="1"/>
          </p:cNvPicPr>
          <p:nvPr>
            <p:ph type="pic" sz="quarter" idx="10"/>
          </p:nvPr>
        </p:nvPicPr>
        <p:blipFill>
          <a:blip r:embed="rId3"/>
          <a:srcRect l="331" r="331"/>
          <a:stretch/>
        </p:blipFill>
        <p:spPr>
          <a:xfrm>
            <a:off x="7623125" y="-20757"/>
            <a:ext cx="4589511" cy="6555026"/>
          </a:xfrm>
        </p:spPr>
      </p:pic>
    </p:spTree>
    <p:extLst>
      <p:ext uri="{BB962C8B-B14F-4D97-AF65-F5344CB8AC3E}">
        <p14:creationId xmlns:p14="http://schemas.microsoft.com/office/powerpoint/2010/main" val="859909800"/>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2.xml><?xml version="1.0" encoding="utf-8"?>
<ds:datastoreItem xmlns:ds="http://schemas.openxmlformats.org/officeDocument/2006/customXml" ds:itemID="{85DF9CEC-52C2-4D14-B2F5-11176002A8B6}">
  <ds:schemaRefs>
    <ds:schemaRef ds:uri="http://purl.org/dc/dcmitype/"/>
    <ds:schemaRef ds:uri="http://purl.org/dc/elements/1.1/"/>
    <ds:schemaRef ds:uri="http://www.w3.org/XML/1998/namespace"/>
    <ds:schemaRef ds:uri="16c05727-aa75-4e4a-9b5f-8a80a1165891"/>
    <ds:schemaRef ds:uri="http://schemas.microsoft.com/office/infopath/2007/PartnerControls"/>
    <ds:schemaRef ds:uri="http://schemas.microsoft.com/office/2006/documentManagement/types"/>
    <ds:schemaRef ds:uri="http://schemas.microsoft.com/sharepoint/v3"/>
    <ds:schemaRef ds:uri="71af3243-3dd4-4a8d-8c0d-dd76da1f02a5"/>
    <ds:schemaRef ds:uri="http://schemas.openxmlformats.org/package/2006/metadata/core-properties"/>
    <ds:schemaRef ds:uri="230e9df3-be65-4c73-a93b-d1236ebd677e"/>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{0F69FB47-48E5-4924-8B76-BC52D9E86BCB}TF1ed9553b-00c4-4092-846a-c8f7f2908f3beecd942f_win32-8e33096c3cfc</Template>
  <TotalTime>46</TotalTime>
  <Words>1242</Words>
  <Application>Microsoft Office PowerPoint</Application>
  <PresentationFormat>Widescreen</PresentationFormat>
  <Paragraphs>96</Paragraphs>
  <Slides>13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Gill Sans Nova Light</vt:lpstr>
      <vt:lpstr>Sagona Book</vt:lpstr>
      <vt:lpstr>Times New Roman</vt:lpstr>
      <vt:lpstr>Custom</vt:lpstr>
      <vt:lpstr>Digital portfolio   STUDENT  NAME  :  KIRUTHIKA . Y REGISTER  NO AND  NMID:BC3FD2652A1B1E98E8447A58F59BC089 DEPARTMENT: BCA COLLEGE: sree Abiraami arts and science  collage/ Thiruvalluvar  university             </vt:lpstr>
      <vt:lpstr>agenda</vt:lpstr>
      <vt:lpstr>A digital portfolio project is a carefully curated collection of work and achievements that showcases an individual’s skills, experience, and creativity in a digital format. It typically includes a variety of content such as project descriptions, images, videos, code snippets, design mockups, writing samples, or presentations, depending on the person’s field. The main purpose of a digital portfolio is to provide a comprehensive and visually engaging way for potential employers, clients, or collaborators to evaluate the creator’s abilities and style</vt:lpstr>
      <vt:lpstr>AGENDA     </vt:lpstr>
      <vt:lpstr>Project statement </vt:lpstr>
      <vt:lpstr>Project overview</vt:lpstr>
      <vt:lpstr>Who are the end user</vt:lpstr>
      <vt:lpstr>Tools and tecnique</vt:lpstr>
      <vt:lpstr>Portfolio design and layout</vt:lpstr>
      <vt:lpstr>Feautures and functionality</vt:lpstr>
      <vt:lpstr>RESULTS AND SCREENSHOTS </vt:lpstr>
      <vt:lpstr>Conclusion Thank you for exploring my digital portfolio. Throughout this collection, I’ve aimed to showcase not only my skills and accomplishments, but also my dedication to continuous learning and creative problem-solving. Each project represents a step in my journey — a blend of passion, growth, and attention to detail. I am excited about future opportunities to collaborate, learn, and make a meaningful impact. If you’re interested in working together or would like to know more, feel free to get in touch. Let’s build something great together.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Abiraami</dc:creator>
  <cp:lastModifiedBy>Abiraami</cp:lastModifiedBy>
  <cp:revision>9</cp:revision>
  <dcterms:created xsi:type="dcterms:W3CDTF">2025-08-29T09:14:27Z</dcterms:created>
  <dcterms:modified xsi:type="dcterms:W3CDTF">2025-09-03T08:31:03Z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