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"/>
  </p:sldMasterIdLst>
  <p:sldIdLst>
    <p:sldId id="256" r:id="rId46"/>
    <p:sldId id="257" r:id="rId47"/>
    <p:sldId id="258" r:id="rId48"/>
    <p:sldId id="260" r:id="rId49"/>
    <p:sldId id="259" r:id="rId50"/>
    <p:sldId id="261" r:id="rId51"/>
    <p:sldId id="26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slide" Target="slides/slide5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2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15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18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26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9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2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3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36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5.xml"/><Relationship Id="rId5" Type="http://schemas.openxmlformats.org/officeDocument/2006/relationships/customXml" Target="../../customXml/item34.xml"/><Relationship Id="rId4" Type="http://schemas.openxmlformats.org/officeDocument/2006/relationships/customXml" Target="../../customXml/item33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44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42.xml"/><Relationship Id="rId4" Type="http://schemas.openxmlformats.org/officeDocument/2006/relationships/customXml" Target="../../customXml/item4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www.</a:t>
              </a:r>
              <a:r>
                <a:rPr lang="en-US" sz="1600" dirty="0" smtClean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4359" y="2406123"/>
            <a:ext cx="461772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ysClr val="windowText" lastClr="000000"/>
                </a:solidFill>
              </a:rPr>
              <a:t>Tell Us Something Basic Things &amp; We’ll Find Relevant Research Funding Schemes for You.</a:t>
            </a:r>
            <a:endParaRPr lang="en-IN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3600" y="3589998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Highest Qualification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2124819" y="4164273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Location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145792" y="5555958"/>
            <a:ext cx="4876800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ontent"/>
          <p:cNvSpPr/>
          <p:nvPr>
            <p:custDataLst>
              <p:custData r:id="rId2"/>
            </p:custDataLst>
          </p:nvPr>
        </p:nvSpPr>
        <p:spPr>
          <a:xfrm>
            <a:off x="2133599" y="5488410"/>
            <a:ext cx="4868019" cy="4851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124818" y="4729756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Other Information</a:t>
            </a:r>
            <a:endParaRPr lang="en-IN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6664126" y="3749745"/>
            <a:ext cx="180817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66" name="Isosceles Triangle 65"/>
          <p:cNvSpPr/>
          <p:nvPr/>
        </p:nvSpPr>
        <p:spPr>
          <a:xfrm flipV="1">
            <a:off x="6664125" y="4332320"/>
            <a:ext cx="180817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67" name="Isosceles Triangle 66"/>
          <p:cNvSpPr/>
          <p:nvPr/>
        </p:nvSpPr>
        <p:spPr>
          <a:xfrm flipV="1">
            <a:off x="6664124" y="4909290"/>
            <a:ext cx="180817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www.</a:t>
              </a:r>
              <a:r>
                <a:rPr lang="en-US" sz="1600" dirty="0" smtClean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 smtClean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065" y="2619913"/>
            <a:ext cx="2206389" cy="10208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ysClr val="windowText" lastClr="000000"/>
                </a:solidFill>
              </a:rPr>
              <a:t>Tell Us Something Basic Things &amp; We’ll Find Relevant Research Funding Schemes for You.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9873" y="3813242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Highest Qualification</a:t>
            </a:r>
            <a:endParaRPr lang="en-IN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401092" y="4387517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Location</a:t>
            </a:r>
            <a:endParaRPr lang="en-IN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422065" y="5668734"/>
            <a:ext cx="2218581" cy="579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ontent"/>
          <p:cNvSpPr/>
          <p:nvPr>
            <p:custDataLst>
              <p:custData r:id="rId2"/>
            </p:custDataLst>
          </p:nvPr>
        </p:nvSpPr>
        <p:spPr>
          <a:xfrm>
            <a:off x="409873" y="5613657"/>
            <a:ext cx="2214586" cy="5951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01091" y="4953000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Other Information</a:t>
            </a:r>
            <a:endParaRPr lang="en-IN" sz="1600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2391075" y="3997116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6" name="Isosceles Triangle 65"/>
          <p:cNvSpPr/>
          <p:nvPr/>
        </p:nvSpPr>
        <p:spPr>
          <a:xfrm flipV="1">
            <a:off x="2391074" y="457969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7" name="Isosceles Triangle 66"/>
          <p:cNvSpPr/>
          <p:nvPr/>
        </p:nvSpPr>
        <p:spPr>
          <a:xfrm flipV="1">
            <a:off x="2391073" y="515666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3" name="Rectangle 2"/>
          <p:cNvSpPr/>
          <p:nvPr/>
        </p:nvSpPr>
        <p:spPr>
          <a:xfrm>
            <a:off x="2819400" y="2652500"/>
            <a:ext cx="5911392" cy="35197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Schemes Will Appear Here!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065" y="2619913"/>
            <a:ext cx="4935694" cy="10208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ysClr val="windowText" lastClr="000000"/>
                </a:solidFill>
              </a:rPr>
              <a:t>Tell Us Something Basic Things &amp; We’ll Find Relevant Research Funding Schemes for You.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9873" y="3813242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Highest Qualification</a:t>
            </a:r>
            <a:endParaRPr lang="en-IN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401092" y="4387517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Location</a:t>
            </a:r>
            <a:endParaRPr lang="en-IN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422065" y="5668734"/>
            <a:ext cx="4944477" cy="5796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ontent"/>
          <p:cNvSpPr/>
          <p:nvPr>
            <p:custDataLst>
              <p:custData r:id="rId2"/>
            </p:custDataLst>
          </p:nvPr>
        </p:nvSpPr>
        <p:spPr>
          <a:xfrm>
            <a:off x="409872" y="5613657"/>
            <a:ext cx="4947887" cy="5951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01091" y="4953000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Other Information</a:t>
            </a:r>
            <a:endParaRPr lang="en-IN" sz="1600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2391075" y="3997116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6" name="Isosceles Triangle 65"/>
          <p:cNvSpPr/>
          <p:nvPr/>
        </p:nvSpPr>
        <p:spPr>
          <a:xfrm flipV="1">
            <a:off x="2391074" y="457969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7" name="Isosceles Triangle 66"/>
          <p:cNvSpPr/>
          <p:nvPr/>
        </p:nvSpPr>
        <p:spPr>
          <a:xfrm flipV="1">
            <a:off x="2391073" y="515666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3" name="Rectangle 2"/>
          <p:cNvSpPr/>
          <p:nvPr/>
        </p:nvSpPr>
        <p:spPr>
          <a:xfrm>
            <a:off x="5562600" y="2652500"/>
            <a:ext cx="3168192" cy="35197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Schemes Will Appear Here!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147961" y="3813242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Highest Qualification</a:t>
            </a:r>
            <a:endParaRPr lang="en-IN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3139180" y="4387517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Location</a:t>
            </a:r>
            <a:endParaRPr lang="en-IN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139179" y="4953000"/>
            <a:ext cx="221858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Other Information</a:t>
            </a:r>
            <a:endParaRPr lang="en-IN" sz="1600" dirty="0"/>
          </a:p>
        </p:txBody>
      </p:sp>
      <p:sp>
        <p:nvSpPr>
          <p:cNvPr id="61" name="Isosceles Triangle 60"/>
          <p:cNvSpPr/>
          <p:nvPr/>
        </p:nvSpPr>
        <p:spPr>
          <a:xfrm flipV="1">
            <a:off x="5129163" y="3997116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2" name="Isosceles Triangle 61"/>
          <p:cNvSpPr/>
          <p:nvPr/>
        </p:nvSpPr>
        <p:spPr>
          <a:xfrm flipV="1">
            <a:off x="5129162" y="457969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  <p:sp>
        <p:nvSpPr>
          <p:cNvPr id="63" name="Isosceles Triangle 62"/>
          <p:cNvSpPr/>
          <p:nvPr/>
        </p:nvSpPr>
        <p:spPr>
          <a:xfrm flipV="1">
            <a:off x="5129161" y="5156661"/>
            <a:ext cx="152399" cy="957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3073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7561876" y="2666454"/>
            <a:ext cx="1110068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9599" y="3219507"/>
            <a:ext cx="3048000" cy="23801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5 Results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09600" y="2621007"/>
            <a:ext cx="6847525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Type scheme name |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9600" y="3600507"/>
            <a:ext cx="8037284" cy="712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Scheme 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7529284" y="2621007"/>
            <a:ext cx="1117600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9599" y="4413504"/>
            <a:ext cx="8037284" cy="712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Scheme 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09599" y="5226501"/>
            <a:ext cx="8037284" cy="712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Scheme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91619" y="19385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55987" y="6017320"/>
            <a:ext cx="368414" cy="37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96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653664"/>
            <a:ext cx="9144000" cy="62043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3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39219" y="17861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619" y="2652500"/>
            <a:ext cx="8296173" cy="3519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Schemes Will Appear Here!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868" y="1721028"/>
            <a:ext cx="5959457" cy="3733800"/>
          </a:xfrm>
          <a:prstGeom prst="rect">
            <a:avLst/>
          </a:prstGeom>
          <a:effectLst>
            <a:outerShdw blurRad="787400" dist="38100" dir="540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3" name="Group 82"/>
          <p:cNvGrpSpPr/>
          <p:nvPr/>
        </p:nvGrpSpPr>
        <p:grpSpPr>
          <a:xfrm>
            <a:off x="2080493" y="1600200"/>
            <a:ext cx="4965451" cy="3628487"/>
            <a:chOff x="401091" y="2619913"/>
            <a:chExt cx="4965451" cy="3628487"/>
          </a:xfrm>
        </p:grpSpPr>
        <p:sp>
          <p:nvSpPr>
            <p:cNvPr id="84" name="Rectangle 83"/>
            <p:cNvSpPr/>
            <p:nvPr/>
          </p:nvSpPr>
          <p:spPr>
            <a:xfrm>
              <a:off x="422065" y="2619913"/>
              <a:ext cx="4935694" cy="1020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400" dirty="0" smtClean="0">
                  <a:solidFill>
                    <a:schemeClr val="bg1"/>
                  </a:solidFill>
                </a:rPr>
                <a:t>Tell Us Something Basic Things &amp; We’ll Find Relevant Research Funding Schemes for You.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09873" y="3813242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Highest Qualification</a:t>
              </a:r>
              <a:endParaRPr lang="en-IN" sz="16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01092" y="4387517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Location</a:t>
              </a:r>
              <a:endParaRPr lang="en-IN" sz="16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22065" y="5668734"/>
              <a:ext cx="4944477" cy="5796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Content"/>
            <p:cNvSpPr/>
            <p:nvPr>
              <p:custDataLst>
                <p:custData r:id="rId2"/>
              </p:custDataLst>
            </p:nvPr>
          </p:nvSpPr>
          <p:spPr>
            <a:xfrm>
              <a:off x="409872" y="5613657"/>
              <a:ext cx="4947887" cy="595119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Find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01091" y="4953000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Other Information</a:t>
              </a:r>
              <a:endParaRPr lang="en-IN" sz="1600" dirty="0"/>
            </a:p>
          </p:txBody>
        </p:sp>
        <p:sp>
          <p:nvSpPr>
            <p:cNvPr id="90" name="Isosceles Triangle 89"/>
            <p:cNvSpPr/>
            <p:nvPr/>
          </p:nvSpPr>
          <p:spPr>
            <a:xfrm flipV="1">
              <a:off x="2391075" y="3997116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1" name="Isosceles Triangle 90"/>
            <p:cNvSpPr/>
            <p:nvPr/>
          </p:nvSpPr>
          <p:spPr>
            <a:xfrm flipV="1">
              <a:off x="2391074" y="4579691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2391073" y="5156661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147961" y="3813242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Highest Qualification</a:t>
              </a:r>
              <a:endParaRPr lang="en-IN" sz="16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139180" y="4387517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Location</a:t>
              </a:r>
              <a:endParaRPr lang="en-IN" sz="16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139179" y="4953000"/>
              <a:ext cx="2218581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Other Information</a:t>
              </a:r>
              <a:endParaRPr lang="en-IN" sz="1600" dirty="0"/>
            </a:p>
          </p:txBody>
        </p:sp>
        <p:sp>
          <p:nvSpPr>
            <p:cNvPr id="96" name="Isosceles Triangle 95"/>
            <p:cNvSpPr/>
            <p:nvPr/>
          </p:nvSpPr>
          <p:spPr>
            <a:xfrm flipV="1">
              <a:off x="5129163" y="3997116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7" name="Isosceles Triangle 96"/>
            <p:cNvSpPr/>
            <p:nvPr/>
          </p:nvSpPr>
          <p:spPr>
            <a:xfrm flipV="1">
              <a:off x="5129162" y="4579691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8" name="Isosceles Triangle 97"/>
            <p:cNvSpPr/>
            <p:nvPr/>
          </p:nvSpPr>
          <p:spPr>
            <a:xfrm flipV="1">
              <a:off x="5129161" y="5156661"/>
              <a:ext cx="152399" cy="9578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</p:grpSp>
    </p:spTree>
    <p:extLst>
      <p:ext uri="{BB962C8B-B14F-4D97-AF65-F5344CB8AC3E}">
        <p14:creationId xmlns:p14="http://schemas.microsoft.com/office/powerpoint/2010/main" val="7300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6390599" y="2666454"/>
            <a:ext cx="1110068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7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3114783"/>
            <a:ext cx="3048000" cy="23801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5 Results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1002" y="2621007"/>
            <a:ext cx="586739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Type scheme name |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8200" y="3726215"/>
            <a:ext cx="1431615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6358007" y="2621007"/>
            <a:ext cx="1117600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91619" y="19385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62199" y="3724533"/>
            <a:ext cx="1431615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886198" y="3731713"/>
            <a:ext cx="1431615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13328" y="3742821"/>
            <a:ext cx="1431615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4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31234" y="3731711"/>
            <a:ext cx="1431615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37468" y="2664638"/>
            <a:ext cx="1110068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ontent"/>
          <p:cNvSpPr/>
          <p:nvPr>
            <p:custDataLst>
              <p:custData r:id="rId3"/>
            </p:custDataLst>
          </p:nvPr>
        </p:nvSpPr>
        <p:spPr>
          <a:xfrm>
            <a:off x="7604876" y="2619191"/>
            <a:ext cx="1117600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82542" y="4504471"/>
            <a:ext cx="368414" cy="3723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6" name="Oval 65"/>
          <p:cNvSpPr/>
          <p:nvPr/>
        </p:nvSpPr>
        <p:spPr>
          <a:xfrm>
            <a:off x="8563329" y="4504260"/>
            <a:ext cx="368414" cy="3723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30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6390599" y="2666454"/>
            <a:ext cx="1110068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40080"/>
            <a:chOff x="0" y="6217920"/>
            <a:chExt cx="9144000" cy="640080"/>
          </a:xfrm>
        </p:grpSpPr>
        <p:sp>
          <p:nvSpPr>
            <p:cNvPr id="34" name="Background"/>
            <p:cNvSpPr/>
            <p:nvPr/>
          </p:nvSpPr>
          <p:spPr>
            <a:xfrm>
              <a:off x="0" y="6217920"/>
              <a:ext cx="9144000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Content"/>
            <p:cNvSpPr/>
            <p:nvPr/>
          </p:nvSpPr>
          <p:spPr>
            <a:xfrm>
              <a:off x="1239923" y="6355626"/>
              <a:ext cx="5605020" cy="364668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http://www.</a:t>
              </a:r>
              <a:r>
                <a:rPr lang="en-US" sz="1600" dirty="0">
                  <a:solidFill>
                    <a:srgbClr val="FFFFFF"/>
                  </a:solidFill>
                  <a:latin typeface="Segoe UI Semilight"/>
                </a:rPr>
                <a:t>pra.com</a:t>
              </a:r>
              <a:r>
                <a:rPr lang="en-US" sz="1600" dirty="0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/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Segoe UI Semilight"/>
                </a:rPr>
                <a:t>funding-scheme</a:t>
              </a:r>
              <a:endParaRPr lang="en-US" sz="1600" dirty="0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39561" y="6380286"/>
              <a:ext cx="267760" cy="280737"/>
              <a:chOff x="7933908" y="6458958"/>
              <a:chExt cx="268296" cy="280737"/>
            </a:xfrm>
          </p:grpSpPr>
          <p:sp>
            <p:nvSpPr>
              <p:cNvPr id="50" name="Oval127"/>
              <p:cNvSpPr/>
              <p:nvPr/>
            </p:nvSpPr>
            <p:spPr>
              <a:xfrm>
                <a:off x="7933908" y="6458958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"/>
              <p:cNvSpPr>
                <a:spLocks noChangeAspect="1"/>
              </p:cNvSpPr>
              <p:nvPr>
                <p:custDataLst>
                  <p:custData r:id="rId7"/>
                </p:custDataLst>
              </p:nvPr>
            </p:nvSpPr>
            <p:spPr bwMode="black">
              <a:xfrm>
                <a:off x="8009790" y="6551973"/>
                <a:ext cx="115732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33325" y="6380286"/>
              <a:ext cx="267760" cy="280737"/>
              <a:chOff x="7482756" y="6476313"/>
              <a:chExt cx="268296" cy="280737"/>
            </a:xfrm>
          </p:grpSpPr>
          <p:sp>
            <p:nvSpPr>
              <p:cNvPr id="48" name="Oval126"/>
              <p:cNvSpPr/>
              <p:nvPr/>
            </p:nvSpPr>
            <p:spPr>
              <a:xfrm>
                <a:off x="7482756" y="647631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n"/>
              <p:cNvSpPr>
                <a:spLocks noChangeAspect="1"/>
              </p:cNvSpPr>
              <p:nvPr>
                <p:custDataLst>
                  <p:custData r:id="rId6"/>
                </p:custDataLst>
              </p:nvPr>
            </p:nvSpPr>
            <p:spPr bwMode="black">
              <a:xfrm>
                <a:off x="7555059" y="6548700"/>
                <a:ext cx="123689" cy="135962"/>
              </a:xfrm>
              <a:custGeom>
                <a:avLst/>
                <a:gdLst>
                  <a:gd name="T0" fmla="*/ 63 w 75"/>
                  <a:gd name="T1" fmla="*/ 29 h 75"/>
                  <a:gd name="T2" fmla="*/ 44 w 75"/>
                  <a:gd name="T3" fmla="*/ 48 h 75"/>
                  <a:gd name="T4" fmla="*/ 40 w 75"/>
                  <a:gd name="T5" fmla="*/ 68 h 75"/>
                  <a:gd name="T6" fmla="*/ 26 w 75"/>
                  <a:gd name="T7" fmla="*/ 54 h 75"/>
                  <a:gd name="T8" fmla="*/ 0 w 75"/>
                  <a:gd name="T9" fmla="*/ 74 h 75"/>
                  <a:gd name="T10" fmla="*/ 0 w 75"/>
                  <a:gd name="T11" fmla="*/ 74 h 75"/>
                  <a:gd name="T12" fmla="*/ 0 w 75"/>
                  <a:gd name="T13" fmla="*/ 74 h 75"/>
                  <a:gd name="T14" fmla="*/ 0 w 75"/>
                  <a:gd name="T15" fmla="*/ 74 h 75"/>
                  <a:gd name="T16" fmla="*/ 0 w 75"/>
                  <a:gd name="T17" fmla="*/ 74 h 75"/>
                  <a:gd name="T18" fmla="*/ 20 w 75"/>
                  <a:gd name="T19" fmla="*/ 49 h 75"/>
                  <a:gd name="T20" fmla="*/ 6 w 75"/>
                  <a:gd name="T21" fmla="*/ 35 h 75"/>
                  <a:gd name="T22" fmla="*/ 27 w 75"/>
                  <a:gd name="T23" fmla="*/ 31 h 75"/>
                  <a:gd name="T24" fmla="*/ 46 w 75"/>
                  <a:gd name="T25" fmla="*/ 11 h 75"/>
                  <a:gd name="T26" fmla="*/ 50 w 75"/>
                  <a:gd name="T27" fmla="*/ 0 h 75"/>
                  <a:gd name="T28" fmla="*/ 75 w 75"/>
                  <a:gd name="T29" fmla="*/ 25 h 75"/>
                  <a:gd name="T30" fmla="*/ 63 w 75"/>
                  <a:gd name="T31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75">
                    <a:moveTo>
                      <a:pt x="63" y="29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55"/>
                      <a:pt x="46" y="63"/>
                      <a:pt x="40" y="6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1" y="67"/>
                      <a:pt x="2" y="75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3"/>
                      <a:pt x="7" y="63"/>
                      <a:pt x="20" y="49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2" y="29"/>
                      <a:pt x="20" y="28"/>
                      <a:pt x="27" y="3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7"/>
                      <a:pt x="46" y="3"/>
                      <a:pt x="50" y="0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2" y="28"/>
                      <a:pt x="67" y="30"/>
                      <a:pt x="6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ile"/>
            <p:cNvSpPr/>
            <p:nvPr/>
          </p:nvSpPr>
          <p:spPr>
            <a:xfrm>
              <a:off x="733583" y="6402514"/>
              <a:ext cx="265176" cy="28346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067777" y="6380286"/>
              <a:ext cx="267760" cy="280737"/>
              <a:chOff x="7134583" y="6466673"/>
              <a:chExt cx="268296" cy="280737"/>
            </a:xfrm>
          </p:grpSpPr>
          <p:sp>
            <p:nvSpPr>
              <p:cNvPr id="46" name="Oval138"/>
              <p:cNvSpPr/>
              <p:nvPr/>
            </p:nvSpPr>
            <p:spPr>
              <a:xfrm>
                <a:off x="7134583" y="6466673"/>
                <a:ext cx="268296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fresh"/>
              <p:cNvSpPr>
                <a:spLocks noChangeAspect="1"/>
              </p:cNvSpPr>
              <p:nvPr>
                <p:custDataLst>
                  <p:custData r:id="rId5"/>
                </p:custDataLst>
              </p:nvPr>
            </p:nvSpPr>
            <p:spPr bwMode="black">
              <a:xfrm>
                <a:off x="7212367" y="6550234"/>
                <a:ext cx="112727" cy="113614"/>
              </a:xfrm>
              <a:custGeom>
                <a:avLst/>
                <a:gdLst>
                  <a:gd name="T0" fmla="*/ 61 w 70"/>
                  <a:gd name="T1" fmla="*/ 11 h 71"/>
                  <a:gd name="T2" fmla="*/ 60 w 70"/>
                  <a:gd name="T3" fmla="*/ 11 h 71"/>
                  <a:gd name="T4" fmla="*/ 53 w 70"/>
                  <a:gd name="T5" fmla="*/ 18 h 71"/>
                  <a:gd name="T6" fmla="*/ 53 w 70"/>
                  <a:gd name="T7" fmla="*/ 19 h 71"/>
                  <a:gd name="T8" fmla="*/ 53 w 70"/>
                  <a:gd name="T9" fmla="*/ 19 h 71"/>
                  <a:gd name="T10" fmla="*/ 60 w 70"/>
                  <a:gd name="T11" fmla="*/ 35 h 71"/>
                  <a:gd name="T12" fmla="*/ 35 w 70"/>
                  <a:gd name="T13" fmla="*/ 60 h 71"/>
                  <a:gd name="T14" fmla="*/ 10 w 70"/>
                  <a:gd name="T15" fmla="*/ 36 h 71"/>
                  <a:gd name="T16" fmla="*/ 16 w 70"/>
                  <a:gd name="T17" fmla="*/ 21 h 71"/>
                  <a:gd name="T18" fmla="*/ 18 w 70"/>
                  <a:gd name="T19" fmla="*/ 18 h 71"/>
                  <a:gd name="T20" fmla="*/ 25 w 70"/>
                  <a:gd name="T21" fmla="*/ 26 h 71"/>
                  <a:gd name="T22" fmla="*/ 30 w 70"/>
                  <a:gd name="T23" fmla="*/ 0 h 71"/>
                  <a:gd name="T24" fmla="*/ 4 w 70"/>
                  <a:gd name="T25" fmla="*/ 2 h 71"/>
                  <a:gd name="T26" fmla="*/ 11 w 70"/>
                  <a:gd name="T27" fmla="*/ 10 h 71"/>
                  <a:gd name="T28" fmla="*/ 9 w 70"/>
                  <a:gd name="T29" fmla="*/ 12 h 71"/>
                  <a:gd name="T30" fmla="*/ 0 w 70"/>
                  <a:gd name="T31" fmla="*/ 36 h 71"/>
                  <a:gd name="T32" fmla="*/ 35 w 70"/>
                  <a:gd name="T33" fmla="*/ 71 h 71"/>
                  <a:gd name="T34" fmla="*/ 35 w 70"/>
                  <a:gd name="T35" fmla="*/ 71 h 71"/>
                  <a:gd name="T36" fmla="*/ 70 w 70"/>
                  <a:gd name="T37" fmla="*/ 35 h 71"/>
                  <a:gd name="T38" fmla="*/ 61 w 70"/>
                  <a:gd name="T39" fmla="*/ 1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1">
                    <a:moveTo>
                      <a:pt x="61" y="11"/>
                    </a:moveTo>
                    <a:cubicBezTo>
                      <a:pt x="60" y="11"/>
                      <a:pt x="60" y="11"/>
                      <a:pt x="60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7" y="23"/>
                      <a:pt x="60" y="29"/>
                      <a:pt x="60" y="35"/>
                    </a:cubicBezTo>
                    <a:cubicBezTo>
                      <a:pt x="60" y="49"/>
                      <a:pt x="49" y="60"/>
                      <a:pt x="35" y="60"/>
                    </a:cubicBezTo>
                    <a:cubicBezTo>
                      <a:pt x="22" y="60"/>
                      <a:pt x="11" y="49"/>
                      <a:pt x="10" y="36"/>
                    </a:cubicBezTo>
                    <a:cubicBezTo>
                      <a:pt x="10" y="30"/>
                      <a:pt x="12" y="25"/>
                      <a:pt x="16" y="2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9"/>
                      <a:pt x="0" y="27"/>
                      <a:pt x="0" y="36"/>
                    </a:cubicBezTo>
                    <a:cubicBezTo>
                      <a:pt x="0" y="55"/>
                      <a:pt x="16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55" y="71"/>
                      <a:pt x="70" y="55"/>
                      <a:pt x="70" y="35"/>
                    </a:cubicBezTo>
                    <a:cubicBezTo>
                      <a:pt x="70" y="26"/>
                      <a:pt x="67" y="18"/>
                      <a:pt x="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2988" y="6403878"/>
              <a:ext cx="267760" cy="280737"/>
              <a:chOff x="242988" y="6397592"/>
              <a:chExt cx="267760" cy="280737"/>
            </a:xfrm>
          </p:grpSpPr>
          <p:sp>
            <p:nvSpPr>
              <p:cNvPr id="44" name="Oval124"/>
              <p:cNvSpPr/>
              <p:nvPr/>
            </p:nvSpPr>
            <p:spPr>
              <a:xfrm>
                <a:off x="242988" y="6397592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"/>
              <p:cNvSpPr>
                <a:spLocks noChangeAspect="1"/>
              </p:cNvSpPr>
              <p:nvPr>
                <p:custDataLst>
                  <p:custData r:id="rId4"/>
                </p:custDataLst>
              </p:nvPr>
            </p:nvSpPr>
            <p:spPr bwMode="black">
              <a:xfrm flipH="1">
                <a:off x="319118" y="6486688"/>
                <a:ext cx="115501" cy="102544"/>
              </a:xfrm>
              <a:custGeom>
                <a:avLst/>
                <a:gdLst>
                  <a:gd name="T0" fmla="*/ 86 w 131"/>
                  <a:gd name="T1" fmla="*/ 35 h 96"/>
                  <a:gd name="T2" fmla="*/ 48 w 131"/>
                  <a:gd name="T3" fmla="*/ 0 h 96"/>
                  <a:gd name="T4" fmla="*/ 79 w 131"/>
                  <a:gd name="T5" fmla="*/ 0 h 96"/>
                  <a:gd name="T6" fmla="*/ 131 w 131"/>
                  <a:gd name="T7" fmla="*/ 48 h 96"/>
                  <a:gd name="T8" fmla="*/ 79 w 131"/>
                  <a:gd name="T9" fmla="*/ 96 h 96"/>
                  <a:gd name="T10" fmla="*/ 48 w 131"/>
                  <a:gd name="T11" fmla="*/ 96 h 96"/>
                  <a:gd name="T12" fmla="*/ 86 w 131"/>
                  <a:gd name="T13" fmla="*/ 60 h 96"/>
                  <a:gd name="T14" fmla="*/ 0 w 131"/>
                  <a:gd name="T15" fmla="*/ 60 h 96"/>
                  <a:gd name="T16" fmla="*/ 0 w 131"/>
                  <a:gd name="T17" fmla="*/ 35 h 96"/>
                  <a:gd name="T18" fmla="*/ 86 w 131"/>
                  <a:gd name="T19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6">
                    <a:moveTo>
                      <a:pt x="86" y="35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31" y="48"/>
                    </a:lnTo>
                    <a:lnTo>
                      <a:pt x="79" y="96"/>
                    </a:lnTo>
                    <a:lnTo>
                      <a:pt x="48" y="96"/>
                    </a:lnTo>
                    <a:lnTo>
                      <a:pt x="86" y="60"/>
                    </a:lnTo>
                    <a:lnTo>
                      <a:pt x="0" y="60"/>
                    </a:lnTo>
                    <a:lnTo>
                      <a:pt x="0" y="35"/>
                    </a:lnTo>
                    <a:lnTo>
                      <a:pt x="86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8873" y="6349204"/>
              <a:ext cx="342900" cy="342900"/>
              <a:chOff x="7989560" y="6349204"/>
              <a:chExt cx="342900" cy="342900"/>
            </a:xfrm>
          </p:grpSpPr>
          <p:sp>
            <p:nvSpPr>
              <p:cNvPr id="42" name="Oval128"/>
              <p:cNvSpPr/>
              <p:nvPr/>
            </p:nvSpPr>
            <p:spPr>
              <a:xfrm>
                <a:off x="8027130" y="6380286"/>
                <a:ext cx="267760" cy="280737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9560" y="6349204"/>
                <a:ext cx="342900" cy="342900"/>
              </a:xfrm>
              <a:prstGeom prst="rect">
                <a:avLst/>
              </a:prstGeom>
            </p:spPr>
          </p:pic>
        </p:grpSp>
      </p:grpSp>
      <p:sp>
        <p:nvSpPr>
          <p:cNvPr id="52" name="Rectangle 51"/>
          <p:cNvSpPr/>
          <p:nvPr/>
        </p:nvSpPr>
        <p:spPr>
          <a:xfrm>
            <a:off x="0" y="640080"/>
            <a:ext cx="9144000" cy="50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Web-Application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118" y="1142454"/>
            <a:ext cx="8488203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Account Navigation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6476454"/>
            <a:ext cx="9144000" cy="381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Footer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3114783"/>
            <a:ext cx="3048000" cy="23801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5 Results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1002" y="2621007"/>
            <a:ext cx="586739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Type scheme name |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12851" y="3669170"/>
            <a:ext cx="2193474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6358007" y="2621007"/>
            <a:ext cx="1117600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91619" y="1938528"/>
            <a:ext cx="3048000" cy="533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Funding Schemes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79271" y="3669169"/>
            <a:ext cx="2193474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45691" y="3677157"/>
            <a:ext cx="2193474" cy="2201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Scheme 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37468" y="2664638"/>
            <a:ext cx="1110068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ontent"/>
          <p:cNvSpPr/>
          <p:nvPr>
            <p:custDataLst>
              <p:custData r:id="rId3"/>
            </p:custDataLst>
          </p:nvPr>
        </p:nvSpPr>
        <p:spPr>
          <a:xfrm>
            <a:off x="7604876" y="2619191"/>
            <a:ext cx="1117600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79564" y="4541850"/>
            <a:ext cx="368414" cy="3723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</a:t>
            </a:r>
            <a:endParaRPr lang="en-IN" b="1" dirty="0"/>
          </a:p>
        </p:txBody>
      </p:sp>
      <p:sp>
        <p:nvSpPr>
          <p:cNvPr id="66" name="Oval 65"/>
          <p:cNvSpPr/>
          <p:nvPr/>
        </p:nvSpPr>
        <p:spPr>
          <a:xfrm>
            <a:off x="8531422" y="4541639"/>
            <a:ext cx="368414" cy="37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86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8FDBC208-6BE5-4640-8683-329B96C3F95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6A19DBD-9C00-4231-A523-90DB449A69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192CAFE-3D83-47FC-8D5D-A821542A4ED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9CC5AF0-76AB-465E-89B8-2FDDAEE56F3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FC7CF16-8AE7-4A1D-A126-54798AD99D6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0018BEE-3F00-4923-9790-408F137C8EA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B9BF8C-B1A1-4026-84F9-A7B4CE4CECC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1CAACA6-DEAD-4B97-B514-0D2A0816A95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D034313-0238-445D-951B-48A2549FD56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151981F-6F22-48FF-AB1D-F2309980014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2FD6DEA-883E-4CEB-9D4A-7F124A6DA8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DB6A48-C328-4CED-BE12-A3B3668EE5E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8E28AF1-8885-4E2E-94AE-2AE93F8E781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36F7459-986C-4B69-91CF-69A0333D634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04E1098-906D-4E52-BC54-454824F2F48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BA3045-AED7-4541-8E69-BA99874B4FB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41F24C-A949-474C-9D31-A61CC311076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2007D2-E645-46F0-9EC1-F874054D85B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B53B38-438D-4D1A-9B14-4B95F1C5D0E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F5F3C6B-5B51-4800-9D6D-E89E1FF30E4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516F929-34FF-447F-940D-893A3AB5C07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1BB8674-3530-4027-9746-F38B0FB6D9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F867915-7A16-4728-BF12-3E464C0CAD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A726190-2982-43B3-BA76-E20C609302A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32DBB82-4EB9-493E-89AF-8F5C092D2F6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FFE8DE0-7CEA-412E-9FDF-EEEC6365692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97DC370-C149-4354-94EB-31E9B5AC1E3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250DBE1-6E80-45C4-A88E-AE2FFF08971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7815C06-C8ED-4AB3-9D98-F56425EF068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783949-CE08-4F90-832E-8D5E40EE9BF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081D71-EEC6-4D32-A698-CDA64FA2931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0BFC7B3-9533-4C30-BF10-58AE42FCAD0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57A5A9F-713C-4D8F-B65F-0851B43F65D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F8E675A-79BD-43EE-AD89-CE492F1CF0D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4C1517E-E95E-4D43-835A-F9CE28C4D7A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19FBCDB-C749-48BF-8D61-65800B99A66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E75335E-A34C-4F0C-93C0-1FE76672176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4B49AF9-30A3-4E39-868D-31215CEB508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FFB9FCE-14E3-4B11-B1D4-87A24D640A9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AA2938-32B4-414D-A02D-612869C10A0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70F67FD-0921-405A-B1C8-BE85D8E7C6D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0A1AD25-7580-443F-B44B-A26AE81686B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70A89B8-59F0-441B-B37B-BE0453FD2EA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495F9F4-11FE-4260-8CDA-8EC79FED67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229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113</cp:revision>
  <dcterms:created xsi:type="dcterms:W3CDTF">2006-08-16T00:00:00Z</dcterms:created>
  <dcterms:modified xsi:type="dcterms:W3CDTF">2020-06-22T18:44:30Z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