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6"/>
  </p:sldMasterIdLst>
  <p:sldIdLst>
    <p:sldId id="256" r:id="rId57"/>
    <p:sldId id="257" r:id="rId58"/>
    <p:sldId id="258" r:id="rId59"/>
    <p:sldId id="259" r:id="rId60"/>
    <p:sldId id="260" r:id="rId61"/>
    <p:sldId id="261" r:id="rId62"/>
    <p:sldId id="262" r:id="rId63"/>
    <p:sldId id="264" r:id="rId64"/>
    <p:sldId id="266" r:id="rId65"/>
    <p:sldId id="263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slide" Target="slides/slide7.xml"/><Relationship Id="rId68" Type="http://schemas.openxmlformats.org/officeDocument/2006/relationships/viewProps" Target="viewProp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slide" Target="slides/slide2.xml"/><Relationship Id="rId66" Type="http://schemas.openxmlformats.org/officeDocument/2006/relationships/slide" Target="slides/slide10.xml"/><Relationship Id="rId5" Type="http://schemas.openxmlformats.org/officeDocument/2006/relationships/customXml" Target="../customXml/item5.xml"/><Relationship Id="rId61" Type="http://schemas.openxmlformats.org/officeDocument/2006/relationships/slide" Target="slides/slide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slideMaster" Target="slideMasters/slideMaster1.xml"/><Relationship Id="rId64" Type="http://schemas.openxmlformats.org/officeDocument/2006/relationships/slide" Target="slides/slide8.xml"/><Relationship Id="rId69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slide" Target="slides/slide3.xml"/><Relationship Id="rId67" Type="http://schemas.openxmlformats.org/officeDocument/2006/relationships/presProps" Target="presProp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slide" Target="slides/slide6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slide" Target="slides/slide1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slide" Target="slides/slide4.xml"/><Relationship Id="rId65" Type="http://schemas.openxmlformats.org/officeDocument/2006/relationships/slide" Target="slides/slide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.xml"/><Relationship Id="rId7" Type="http://schemas.openxmlformats.org/officeDocument/2006/relationships/image" Target="../media/image1.png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9.xml"/><Relationship Id="rId6" Type="http://schemas.openxmlformats.org/officeDocument/2006/relationships/slideLayout" Target="../slideLayouts/slideLayout1.xml"/><Relationship Id="rId5" Type="http://schemas.openxmlformats.org/officeDocument/2006/relationships/customXml" Target="../../customXml/item16.xml"/><Relationship Id="rId4" Type="http://schemas.openxmlformats.org/officeDocument/2006/relationships/customXml" Target="../../customXml/item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8.xml"/><Relationship Id="rId7" Type="http://schemas.openxmlformats.org/officeDocument/2006/relationships/image" Target="../media/image1.png"/><Relationship Id="rId2" Type="http://schemas.openxmlformats.org/officeDocument/2006/relationships/customXml" Target="../../customXml/item37.xml"/><Relationship Id="rId1" Type="http://schemas.openxmlformats.org/officeDocument/2006/relationships/customXml" Target="../../customXml/item36.xml"/><Relationship Id="rId6" Type="http://schemas.openxmlformats.org/officeDocument/2006/relationships/slideLayout" Target="../slideLayouts/slideLayout1.xml"/><Relationship Id="rId5" Type="http://schemas.openxmlformats.org/officeDocument/2006/relationships/customXml" Target="../../customXml/item40.xml"/><Relationship Id="rId4" Type="http://schemas.openxmlformats.org/officeDocument/2006/relationships/customXml" Target="../../customXml/item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3.xml"/><Relationship Id="rId7" Type="http://schemas.openxmlformats.org/officeDocument/2006/relationships/image" Target="../media/image1.png"/><Relationship Id="rId2" Type="http://schemas.openxmlformats.org/officeDocument/2006/relationships/customXml" Target="../../customXml/item35.xml"/><Relationship Id="rId1" Type="http://schemas.openxmlformats.org/officeDocument/2006/relationships/customXml" Target="../../customXml/item5.xml"/><Relationship Id="rId6" Type="http://schemas.openxmlformats.org/officeDocument/2006/relationships/slideLayout" Target="../slideLayouts/slideLayout1.xml"/><Relationship Id="rId5" Type="http://schemas.openxmlformats.org/officeDocument/2006/relationships/customXml" Target="../../customXml/item13.xml"/><Relationship Id="rId4" Type="http://schemas.openxmlformats.org/officeDocument/2006/relationships/customXml" Target="../../customXml/item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0.xml"/><Relationship Id="rId7" Type="http://schemas.openxmlformats.org/officeDocument/2006/relationships/image" Target="../media/image1.png"/><Relationship Id="rId2" Type="http://schemas.openxmlformats.org/officeDocument/2006/relationships/customXml" Target="../../customXml/item25.xml"/><Relationship Id="rId1" Type="http://schemas.openxmlformats.org/officeDocument/2006/relationships/customXml" Target="../../customXml/item6.xml"/><Relationship Id="rId6" Type="http://schemas.openxmlformats.org/officeDocument/2006/relationships/slideLayout" Target="../slideLayouts/slideLayout1.xml"/><Relationship Id="rId5" Type="http://schemas.openxmlformats.org/officeDocument/2006/relationships/customXml" Target="../../customXml/item10.xml"/><Relationship Id="rId4" Type="http://schemas.openxmlformats.org/officeDocument/2006/relationships/customXml" Target="../../customXml/item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1.xml"/><Relationship Id="rId7" Type="http://schemas.openxmlformats.org/officeDocument/2006/relationships/image" Target="../media/image1.png"/><Relationship Id="rId2" Type="http://schemas.openxmlformats.org/officeDocument/2006/relationships/customXml" Target="../../customXml/item26.xml"/><Relationship Id="rId1" Type="http://schemas.openxmlformats.org/officeDocument/2006/relationships/customXml" Target="../../customXml/item2.xml"/><Relationship Id="rId6" Type="http://schemas.openxmlformats.org/officeDocument/2006/relationships/slideLayout" Target="../slideLayouts/slideLayout1.xml"/><Relationship Id="rId5" Type="http://schemas.openxmlformats.org/officeDocument/2006/relationships/customXml" Target="../../customXml/item29.xml"/><Relationship Id="rId4" Type="http://schemas.openxmlformats.org/officeDocument/2006/relationships/customXml" Target="../../customXml/item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1.xml"/><Relationship Id="rId7" Type="http://schemas.openxmlformats.org/officeDocument/2006/relationships/image" Target="../media/image1.png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33.xml"/><Relationship Id="rId6" Type="http://schemas.openxmlformats.org/officeDocument/2006/relationships/slideLayout" Target="../slideLayouts/slideLayout1.xml"/><Relationship Id="rId5" Type="http://schemas.openxmlformats.org/officeDocument/2006/relationships/customXml" Target="../../customXml/item27.xml"/><Relationship Id="rId4" Type="http://schemas.openxmlformats.org/officeDocument/2006/relationships/customXml" Target="../../customXml/item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2.xml"/><Relationship Id="rId7" Type="http://schemas.openxmlformats.org/officeDocument/2006/relationships/image" Target="../media/image1.png"/><Relationship Id="rId2" Type="http://schemas.openxmlformats.org/officeDocument/2006/relationships/customXml" Target="../../customXml/item20.xml"/><Relationship Id="rId1" Type="http://schemas.openxmlformats.org/officeDocument/2006/relationships/customXml" Target="../../customXml/item32.xml"/><Relationship Id="rId6" Type="http://schemas.openxmlformats.org/officeDocument/2006/relationships/slideLayout" Target="../slideLayouts/slideLayout1.xml"/><Relationship Id="rId5" Type="http://schemas.openxmlformats.org/officeDocument/2006/relationships/customXml" Target="../../customXml/item21.xml"/><Relationship Id="rId4" Type="http://schemas.openxmlformats.org/officeDocument/2006/relationships/customXml" Target="../../customXml/item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8.xml"/><Relationship Id="rId7" Type="http://schemas.openxmlformats.org/officeDocument/2006/relationships/image" Target="../media/image1.png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15.xml"/><Relationship Id="rId6" Type="http://schemas.openxmlformats.org/officeDocument/2006/relationships/slideLayout" Target="../slideLayouts/slideLayout1.xml"/><Relationship Id="rId5" Type="http://schemas.openxmlformats.org/officeDocument/2006/relationships/customXml" Target="../../customXml/item22.xml"/><Relationship Id="rId4" Type="http://schemas.openxmlformats.org/officeDocument/2006/relationships/customXml" Target="../../customXml/item3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43.xml"/><Relationship Id="rId7" Type="http://schemas.openxmlformats.org/officeDocument/2006/relationships/image" Target="../media/image1.png"/><Relationship Id="rId2" Type="http://schemas.openxmlformats.org/officeDocument/2006/relationships/customXml" Target="../../customXml/item42.xml"/><Relationship Id="rId1" Type="http://schemas.openxmlformats.org/officeDocument/2006/relationships/customXml" Target="../../customXml/item41.xml"/><Relationship Id="rId6" Type="http://schemas.openxmlformats.org/officeDocument/2006/relationships/slideLayout" Target="../slideLayouts/slideLayout1.xml"/><Relationship Id="rId5" Type="http://schemas.openxmlformats.org/officeDocument/2006/relationships/customXml" Target="../../customXml/item45.xml"/><Relationship Id="rId4" Type="http://schemas.openxmlformats.org/officeDocument/2006/relationships/customXml" Target="../../customXml/item4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53.xml"/><Relationship Id="rId7" Type="http://schemas.openxmlformats.org/officeDocument/2006/relationships/image" Target="../media/image1.png"/><Relationship Id="rId2" Type="http://schemas.openxmlformats.org/officeDocument/2006/relationships/customXml" Target="../../customXml/item52.xml"/><Relationship Id="rId1" Type="http://schemas.openxmlformats.org/officeDocument/2006/relationships/customXml" Target="../../customXml/item51.xml"/><Relationship Id="rId6" Type="http://schemas.openxmlformats.org/officeDocument/2006/relationships/slideLayout" Target="../slideLayouts/slideLayout1.xml"/><Relationship Id="rId5" Type="http://schemas.openxmlformats.org/officeDocument/2006/relationships/customXml" Target="../../customXml/item55.xml"/><Relationship Id="rId4" Type="http://schemas.openxmlformats.org/officeDocument/2006/relationships/customXml" Target="../../customXml/item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40080"/>
            <a:chOff x="0" y="6217920"/>
            <a:chExt cx="9144000" cy="640080"/>
          </a:xfrm>
        </p:grpSpPr>
        <p:sp>
          <p:nvSpPr>
            <p:cNvPr id="34" name="Background"/>
            <p:cNvSpPr/>
            <p:nvPr/>
          </p:nvSpPr>
          <p:spPr>
            <a:xfrm>
              <a:off x="0" y="6217920"/>
              <a:ext cx="9144000" cy="6400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>
                    <a:lumMod val="50000"/>
                  </a:srgbClr>
                </a:solidFill>
              </a:endParaRPr>
            </a:p>
          </p:txBody>
        </p:sp>
        <p:sp>
          <p:nvSpPr>
            <p:cNvPr id="35" name="Content"/>
            <p:cNvSpPr/>
            <p:nvPr/>
          </p:nvSpPr>
          <p:spPr>
            <a:xfrm>
              <a:off x="1239923" y="6355626"/>
              <a:ext cx="5605020" cy="364668"/>
            </a:xfrm>
            <a:prstGeom prst="rect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solidFill>
                    <a:srgbClr val="FFFFFF">
                      <a:lumMod val="50000"/>
                    </a:srgbClr>
                  </a:solidFill>
                  <a:latin typeface="Segoe UI Semilight"/>
                </a:rPr>
                <a:t>http://</a:t>
              </a:r>
              <a:r>
                <a:rPr lang="en-US" sz="1600" dirty="0" smtClean="0">
                  <a:solidFill>
                    <a:srgbClr val="FFFFFF">
                      <a:lumMod val="50000"/>
                    </a:srgbClr>
                  </a:solidFill>
                  <a:latin typeface="Segoe UI Semilight"/>
                </a:rPr>
                <a:t>www.</a:t>
              </a:r>
              <a:r>
                <a:rPr lang="en-US" sz="1600" dirty="0" smtClean="0">
                  <a:solidFill>
                    <a:srgbClr val="FFFFFF"/>
                  </a:solidFill>
                  <a:latin typeface="Segoe UI Semilight"/>
                </a:rPr>
                <a:t>pra.com</a:t>
              </a:r>
              <a:r>
                <a:rPr lang="en-US" sz="1600" dirty="0" smtClean="0">
                  <a:solidFill>
                    <a:srgbClr val="FFFFFF">
                      <a:lumMod val="50000"/>
                    </a:srgbClr>
                  </a:solidFill>
                  <a:latin typeface="Segoe UI Semilight"/>
                </a:rPr>
                <a:t>/</a:t>
              </a:r>
              <a:r>
                <a:rPr lang="en-US" sz="1600" dirty="0" smtClean="0">
                  <a:solidFill>
                    <a:schemeClr val="bg1">
                      <a:lumMod val="85000"/>
                    </a:schemeClr>
                  </a:solidFill>
                  <a:latin typeface="Segoe UI Semilight"/>
                </a:rPr>
                <a:t>research-platforms</a:t>
              </a:r>
              <a:endParaRPr lang="en-US" sz="1600" dirty="0">
                <a:solidFill>
                  <a:schemeClr val="bg1">
                    <a:lumMod val="85000"/>
                  </a:schemeClr>
                </a:solidFill>
                <a:latin typeface="Segoe UI Semilight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539561" y="6380286"/>
              <a:ext cx="267760" cy="280737"/>
              <a:chOff x="7933908" y="6458958"/>
              <a:chExt cx="268296" cy="280737"/>
            </a:xfrm>
          </p:grpSpPr>
          <p:sp>
            <p:nvSpPr>
              <p:cNvPr id="50" name="Oval127"/>
              <p:cNvSpPr/>
              <p:nvPr/>
            </p:nvSpPr>
            <p:spPr>
              <a:xfrm>
                <a:off x="7933908" y="6458958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ight"/>
              <p:cNvSpPr>
                <a:spLocks noChangeAspect="1"/>
              </p:cNvSpPr>
              <p:nvPr>
                <p:custDataLst>
                  <p:custData r:id="rId5"/>
                </p:custDataLst>
              </p:nvPr>
            </p:nvSpPr>
            <p:spPr bwMode="black">
              <a:xfrm>
                <a:off x="8009790" y="6551973"/>
                <a:ext cx="115732" cy="102544"/>
              </a:xfrm>
              <a:custGeom>
                <a:avLst/>
                <a:gdLst>
                  <a:gd name="T0" fmla="*/ 86 w 131"/>
                  <a:gd name="T1" fmla="*/ 35 h 96"/>
                  <a:gd name="T2" fmla="*/ 48 w 131"/>
                  <a:gd name="T3" fmla="*/ 0 h 96"/>
                  <a:gd name="T4" fmla="*/ 79 w 131"/>
                  <a:gd name="T5" fmla="*/ 0 h 96"/>
                  <a:gd name="T6" fmla="*/ 131 w 131"/>
                  <a:gd name="T7" fmla="*/ 48 h 96"/>
                  <a:gd name="T8" fmla="*/ 79 w 131"/>
                  <a:gd name="T9" fmla="*/ 96 h 96"/>
                  <a:gd name="T10" fmla="*/ 48 w 131"/>
                  <a:gd name="T11" fmla="*/ 96 h 96"/>
                  <a:gd name="T12" fmla="*/ 86 w 131"/>
                  <a:gd name="T13" fmla="*/ 60 h 96"/>
                  <a:gd name="T14" fmla="*/ 0 w 131"/>
                  <a:gd name="T15" fmla="*/ 60 h 96"/>
                  <a:gd name="T16" fmla="*/ 0 w 131"/>
                  <a:gd name="T17" fmla="*/ 35 h 96"/>
                  <a:gd name="T18" fmla="*/ 86 w 131"/>
                  <a:gd name="T19" fmla="*/ 3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6">
                    <a:moveTo>
                      <a:pt x="86" y="35"/>
                    </a:moveTo>
                    <a:lnTo>
                      <a:pt x="48" y="0"/>
                    </a:lnTo>
                    <a:lnTo>
                      <a:pt x="79" y="0"/>
                    </a:lnTo>
                    <a:lnTo>
                      <a:pt x="131" y="48"/>
                    </a:lnTo>
                    <a:lnTo>
                      <a:pt x="79" y="96"/>
                    </a:lnTo>
                    <a:lnTo>
                      <a:pt x="48" y="96"/>
                    </a:lnTo>
                    <a:lnTo>
                      <a:pt x="86" y="60"/>
                    </a:lnTo>
                    <a:lnTo>
                      <a:pt x="0" y="60"/>
                    </a:lnTo>
                    <a:lnTo>
                      <a:pt x="0" y="35"/>
                    </a:lnTo>
                    <a:lnTo>
                      <a:pt x="86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533325" y="6380286"/>
              <a:ext cx="267760" cy="280737"/>
              <a:chOff x="7482756" y="6476313"/>
              <a:chExt cx="268296" cy="280737"/>
            </a:xfrm>
          </p:grpSpPr>
          <p:sp>
            <p:nvSpPr>
              <p:cNvPr id="48" name="Oval126"/>
              <p:cNvSpPr/>
              <p:nvPr/>
            </p:nvSpPr>
            <p:spPr>
              <a:xfrm>
                <a:off x="7482756" y="6476313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Pin"/>
              <p:cNvSpPr>
                <a:spLocks noChangeAspect="1"/>
              </p:cNvSpPr>
              <p:nvPr>
                <p:custDataLst>
                  <p:custData r:id="rId4"/>
                </p:custDataLst>
              </p:nvPr>
            </p:nvSpPr>
            <p:spPr bwMode="black">
              <a:xfrm>
                <a:off x="7555059" y="6548700"/>
                <a:ext cx="123689" cy="135962"/>
              </a:xfrm>
              <a:custGeom>
                <a:avLst/>
                <a:gdLst>
                  <a:gd name="T0" fmla="*/ 63 w 75"/>
                  <a:gd name="T1" fmla="*/ 29 h 75"/>
                  <a:gd name="T2" fmla="*/ 44 w 75"/>
                  <a:gd name="T3" fmla="*/ 48 h 75"/>
                  <a:gd name="T4" fmla="*/ 40 w 75"/>
                  <a:gd name="T5" fmla="*/ 68 h 75"/>
                  <a:gd name="T6" fmla="*/ 26 w 75"/>
                  <a:gd name="T7" fmla="*/ 54 h 75"/>
                  <a:gd name="T8" fmla="*/ 0 w 75"/>
                  <a:gd name="T9" fmla="*/ 74 h 75"/>
                  <a:gd name="T10" fmla="*/ 0 w 75"/>
                  <a:gd name="T11" fmla="*/ 74 h 75"/>
                  <a:gd name="T12" fmla="*/ 0 w 75"/>
                  <a:gd name="T13" fmla="*/ 74 h 75"/>
                  <a:gd name="T14" fmla="*/ 0 w 75"/>
                  <a:gd name="T15" fmla="*/ 74 h 75"/>
                  <a:gd name="T16" fmla="*/ 0 w 75"/>
                  <a:gd name="T17" fmla="*/ 74 h 75"/>
                  <a:gd name="T18" fmla="*/ 20 w 75"/>
                  <a:gd name="T19" fmla="*/ 49 h 75"/>
                  <a:gd name="T20" fmla="*/ 6 w 75"/>
                  <a:gd name="T21" fmla="*/ 35 h 75"/>
                  <a:gd name="T22" fmla="*/ 27 w 75"/>
                  <a:gd name="T23" fmla="*/ 31 h 75"/>
                  <a:gd name="T24" fmla="*/ 46 w 75"/>
                  <a:gd name="T25" fmla="*/ 11 h 75"/>
                  <a:gd name="T26" fmla="*/ 50 w 75"/>
                  <a:gd name="T27" fmla="*/ 0 h 75"/>
                  <a:gd name="T28" fmla="*/ 75 w 75"/>
                  <a:gd name="T29" fmla="*/ 25 h 75"/>
                  <a:gd name="T30" fmla="*/ 63 w 75"/>
                  <a:gd name="T31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5" h="75">
                    <a:moveTo>
                      <a:pt x="63" y="29"/>
                    </a:moveTo>
                    <a:cubicBezTo>
                      <a:pt x="44" y="48"/>
                      <a:pt x="44" y="48"/>
                      <a:pt x="44" y="48"/>
                    </a:cubicBezTo>
                    <a:cubicBezTo>
                      <a:pt x="47" y="55"/>
                      <a:pt x="46" y="63"/>
                      <a:pt x="40" y="68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11" y="67"/>
                      <a:pt x="2" y="75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3"/>
                      <a:pt x="7" y="63"/>
                      <a:pt x="20" y="49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12" y="29"/>
                      <a:pt x="20" y="28"/>
                      <a:pt x="27" y="3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5" y="7"/>
                      <a:pt x="46" y="3"/>
                      <a:pt x="50" y="0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2" y="28"/>
                      <a:pt x="67" y="30"/>
                      <a:pt x="63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8" name="Tile"/>
            <p:cNvSpPr/>
            <p:nvPr/>
          </p:nvSpPr>
          <p:spPr>
            <a:xfrm>
              <a:off x="733583" y="6402514"/>
              <a:ext cx="265176" cy="28346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7067777" y="6380286"/>
              <a:ext cx="267760" cy="280737"/>
              <a:chOff x="7134583" y="6466673"/>
              <a:chExt cx="268296" cy="280737"/>
            </a:xfrm>
          </p:grpSpPr>
          <p:sp>
            <p:nvSpPr>
              <p:cNvPr id="46" name="Oval138"/>
              <p:cNvSpPr/>
              <p:nvPr/>
            </p:nvSpPr>
            <p:spPr>
              <a:xfrm>
                <a:off x="7134583" y="6466673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fresh"/>
              <p:cNvSpPr>
                <a:spLocks noChangeAspect="1"/>
              </p:cNvSpPr>
              <p:nvPr>
                <p:custDataLst>
                  <p:custData r:id="rId3"/>
                </p:custDataLst>
              </p:nvPr>
            </p:nvSpPr>
            <p:spPr bwMode="black">
              <a:xfrm>
                <a:off x="7212367" y="6550234"/>
                <a:ext cx="112727" cy="113614"/>
              </a:xfrm>
              <a:custGeom>
                <a:avLst/>
                <a:gdLst>
                  <a:gd name="T0" fmla="*/ 61 w 70"/>
                  <a:gd name="T1" fmla="*/ 11 h 71"/>
                  <a:gd name="T2" fmla="*/ 60 w 70"/>
                  <a:gd name="T3" fmla="*/ 11 h 71"/>
                  <a:gd name="T4" fmla="*/ 53 w 70"/>
                  <a:gd name="T5" fmla="*/ 18 h 71"/>
                  <a:gd name="T6" fmla="*/ 53 w 70"/>
                  <a:gd name="T7" fmla="*/ 19 h 71"/>
                  <a:gd name="T8" fmla="*/ 53 w 70"/>
                  <a:gd name="T9" fmla="*/ 19 h 71"/>
                  <a:gd name="T10" fmla="*/ 60 w 70"/>
                  <a:gd name="T11" fmla="*/ 35 h 71"/>
                  <a:gd name="T12" fmla="*/ 35 w 70"/>
                  <a:gd name="T13" fmla="*/ 60 h 71"/>
                  <a:gd name="T14" fmla="*/ 10 w 70"/>
                  <a:gd name="T15" fmla="*/ 36 h 71"/>
                  <a:gd name="T16" fmla="*/ 16 w 70"/>
                  <a:gd name="T17" fmla="*/ 21 h 71"/>
                  <a:gd name="T18" fmla="*/ 18 w 70"/>
                  <a:gd name="T19" fmla="*/ 18 h 71"/>
                  <a:gd name="T20" fmla="*/ 25 w 70"/>
                  <a:gd name="T21" fmla="*/ 26 h 71"/>
                  <a:gd name="T22" fmla="*/ 30 w 70"/>
                  <a:gd name="T23" fmla="*/ 0 h 71"/>
                  <a:gd name="T24" fmla="*/ 4 w 70"/>
                  <a:gd name="T25" fmla="*/ 2 h 71"/>
                  <a:gd name="T26" fmla="*/ 11 w 70"/>
                  <a:gd name="T27" fmla="*/ 10 h 71"/>
                  <a:gd name="T28" fmla="*/ 9 w 70"/>
                  <a:gd name="T29" fmla="*/ 12 h 71"/>
                  <a:gd name="T30" fmla="*/ 0 w 70"/>
                  <a:gd name="T31" fmla="*/ 36 h 71"/>
                  <a:gd name="T32" fmla="*/ 35 w 70"/>
                  <a:gd name="T33" fmla="*/ 71 h 71"/>
                  <a:gd name="T34" fmla="*/ 35 w 70"/>
                  <a:gd name="T35" fmla="*/ 71 h 71"/>
                  <a:gd name="T36" fmla="*/ 70 w 70"/>
                  <a:gd name="T37" fmla="*/ 35 h 71"/>
                  <a:gd name="T38" fmla="*/ 61 w 70"/>
                  <a:gd name="T39" fmla="*/ 1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1">
                    <a:moveTo>
                      <a:pt x="61" y="11"/>
                    </a:moveTo>
                    <a:cubicBezTo>
                      <a:pt x="60" y="11"/>
                      <a:pt x="60" y="11"/>
                      <a:pt x="60" y="11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7" y="23"/>
                      <a:pt x="60" y="29"/>
                      <a:pt x="60" y="35"/>
                    </a:cubicBezTo>
                    <a:cubicBezTo>
                      <a:pt x="60" y="49"/>
                      <a:pt x="49" y="60"/>
                      <a:pt x="35" y="60"/>
                    </a:cubicBezTo>
                    <a:cubicBezTo>
                      <a:pt x="22" y="60"/>
                      <a:pt x="11" y="49"/>
                      <a:pt x="10" y="36"/>
                    </a:cubicBezTo>
                    <a:cubicBezTo>
                      <a:pt x="10" y="30"/>
                      <a:pt x="12" y="25"/>
                      <a:pt x="16" y="21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3" y="19"/>
                      <a:pt x="0" y="27"/>
                      <a:pt x="0" y="36"/>
                    </a:cubicBezTo>
                    <a:cubicBezTo>
                      <a:pt x="0" y="55"/>
                      <a:pt x="16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55" y="71"/>
                      <a:pt x="70" y="55"/>
                      <a:pt x="70" y="35"/>
                    </a:cubicBezTo>
                    <a:cubicBezTo>
                      <a:pt x="70" y="26"/>
                      <a:pt x="67" y="18"/>
                      <a:pt x="61" y="1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42988" y="6403878"/>
              <a:ext cx="267760" cy="280737"/>
              <a:chOff x="242988" y="6397592"/>
              <a:chExt cx="267760" cy="280737"/>
            </a:xfrm>
          </p:grpSpPr>
          <p:sp>
            <p:nvSpPr>
              <p:cNvPr id="44" name="Oval124"/>
              <p:cNvSpPr/>
              <p:nvPr/>
            </p:nvSpPr>
            <p:spPr>
              <a:xfrm>
                <a:off x="242988" y="6397592"/>
                <a:ext cx="267760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ight"/>
              <p:cNvSpPr>
                <a:spLocks noChangeAspect="1"/>
              </p:cNvSpPr>
              <p:nvPr>
                <p:custDataLst>
                  <p:custData r:id="rId2"/>
                </p:custDataLst>
              </p:nvPr>
            </p:nvSpPr>
            <p:spPr bwMode="black">
              <a:xfrm flipH="1">
                <a:off x="319118" y="6486688"/>
                <a:ext cx="115501" cy="102544"/>
              </a:xfrm>
              <a:custGeom>
                <a:avLst/>
                <a:gdLst>
                  <a:gd name="T0" fmla="*/ 86 w 131"/>
                  <a:gd name="T1" fmla="*/ 35 h 96"/>
                  <a:gd name="T2" fmla="*/ 48 w 131"/>
                  <a:gd name="T3" fmla="*/ 0 h 96"/>
                  <a:gd name="T4" fmla="*/ 79 w 131"/>
                  <a:gd name="T5" fmla="*/ 0 h 96"/>
                  <a:gd name="T6" fmla="*/ 131 w 131"/>
                  <a:gd name="T7" fmla="*/ 48 h 96"/>
                  <a:gd name="T8" fmla="*/ 79 w 131"/>
                  <a:gd name="T9" fmla="*/ 96 h 96"/>
                  <a:gd name="T10" fmla="*/ 48 w 131"/>
                  <a:gd name="T11" fmla="*/ 96 h 96"/>
                  <a:gd name="T12" fmla="*/ 86 w 131"/>
                  <a:gd name="T13" fmla="*/ 60 h 96"/>
                  <a:gd name="T14" fmla="*/ 0 w 131"/>
                  <a:gd name="T15" fmla="*/ 60 h 96"/>
                  <a:gd name="T16" fmla="*/ 0 w 131"/>
                  <a:gd name="T17" fmla="*/ 35 h 96"/>
                  <a:gd name="T18" fmla="*/ 86 w 131"/>
                  <a:gd name="T19" fmla="*/ 3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6">
                    <a:moveTo>
                      <a:pt x="86" y="35"/>
                    </a:moveTo>
                    <a:lnTo>
                      <a:pt x="48" y="0"/>
                    </a:lnTo>
                    <a:lnTo>
                      <a:pt x="79" y="0"/>
                    </a:lnTo>
                    <a:lnTo>
                      <a:pt x="131" y="48"/>
                    </a:lnTo>
                    <a:lnTo>
                      <a:pt x="79" y="96"/>
                    </a:lnTo>
                    <a:lnTo>
                      <a:pt x="48" y="96"/>
                    </a:lnTo>
                    <a:lnTo>
                      <a:pt x="86" y="60"/>
                    </a:lnTo>
                    <a:lnTo>
                      <a:pt x="0" y="60"/>
                    </a:lnTo>
                    <a:lnTo>
                      <a:pt x="0" y="35"/>
                    </a:lnTo>
                    <a:lnTo>
                      <a:pt x="86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7998873" y="6349204"/>
              <a:ext cx="342900" cy="342900"/>
              <a:chOff x="7989560" y="6349204"/>
              <a:chExt cx="342900" cy="342900"/>
            </a:xfrm>
          </p:grpSpPr>
          <p:sp>
            <p:nvSpPr>
              <p:cNvPr id="42" name="Oval128"/>
              <p:cNvSpPr/>
              <p:nvPr/>
            </p:nvSpPr>
            <p:spPr>
              <a:xfrm>
                <a:off x="8027130" y="6380286"/>
                <a:ext cx="267760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9560" y="6349204"/>
                <a:ext cx="342900" cy="342900"/>
              </a:xfrm>
              <a:prstGeom prst="rect">
                <a:avLst/>
              </a:prstGeom>
            </p:spPr>
          </p:pic>
        </p:grpSp>
      </p:grpSp>
      <p:sp>
        <p:nvSpPr>
          <p:cNvPr id="52" name="Rectangle 51"/>
          <p:cNvSpPr/>
          <p:nvPr/>
        </p:nvSpPr>
        <p:spPr>
          <a:xfrm>
            <a:off x="0" y="640080"/>
            <a:ext cx="9144000" cy="50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Web-Application Navigation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19118" y="1142454"/>
            <a:ext cx="8488203" cy="381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Account Navigation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0" y="6476454"/>
            <a:ext cx="9144000" cy="381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Footer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039219" y="1786128"/>
            <a:ext cx="3048000" cy="5334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Research Platforms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903918" y="3100197"/>
            <a:ext cx="2144082" cy="219972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IEEE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494718" y="3100196"/>
            <a:ext cx="2144082" cy="219972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Science Direct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6085518" y="3100195"/>
            <a:ext cx="2144082" cy="219972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Springer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699070" y="4009559"/>
            <a:ext cx="39317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&lt;</a:t>
            </a:r>
            <a:endParaRPr lang="en-IN" b="1" dirty="0"/>
          </a:p>
        </p:txBody>
      </p:sp>
      <p:sp>
        <p:nvSpPr>
          <p:cNvPr id="62" name="Oval 61"/>
          <p:cNvSpPr/>
          <p:nvPr/>
        </p:nvSpPr>
        <p:spPr>
          <a:xfrm>
            <a:off x="8036443" y="4009559"/>
            <a:ext cx="39317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&gt;</a:t>
            </a:r>
            <a:endParaRPr lang="en-IN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1548635" y="4648201"/>
            <a:ext cx="854648" cy="4050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Expand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144676" y="4648201"/>
            <a:ext cx="854648" cy="4050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Expand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774333" y="4648200"/>
            <a:ext cx="854648" cy="4050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Expand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61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40080"/>
            <a:chOff x="0" y="6217920"/>
            <a:chExt cx="9144000" cy="640080"/>
          </a:xfrm>
        </p:grpSpPr>
        <p:sp>
          <p:nvSpPr>
            <p:cNvPr id="34" name="Background"/>
            <p:cNvSpPr/>
            <p:nvPr/>
          </p:nvSpPr>
          <p:spPr>
            <a:xfrm>
              <a:off x="0" y="6217920"/>
              <a:ext cx="9144000" cy="6400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>
                    <a:lumMod val="50000"/>
                  </a:srgbClr>
                </a:solidFill>
              </a:endParaRPr>
            </a:p>
          </p:txBody>
        </p:sp>
        <p:sp>
          <p:nvSpPr>
            <p:cNvPr id="35" name="Content"/>
            <p:cNvSpPr/>
            <p:nvPr/>
          </p:nvSpPr>
          <p:spPr>
            <a:xfrm>
              <a:off x="1239923" y="6355626"/>
              <a:ext cx="5605020" cy="364668"/>
            </a:xfrm>
            <a:prstGeom prst="rect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solidFill>
                    <a:srgbClr val="FFFFFF">
                      <a:lumMod val="50000"/>
                    </a:srgbClr>
                  </a:solidFill>
                  <a:latin typeface="Segoe UI Semilight"/>
                </a:rPr>
                <a:t>http://www.</a:t>
              </a:r>
              <a:r>
                <a:rPr lang="en-US" sz="1600" dirty="0">
                  <a:solidFill>
                    <a:srgbClr val="FFFFFF"/>
                  </a:solidFill>
                  <a:latin typeface="Segoe UI Semilight"/>
                </a:rPr>
                <a:t>pra.com</a:t>
              </a:r>
              <a:r>
                <a:rPr lang="en-US" sz="1600" dirty="0">
                  <a:solidFill>
                    <a:srgbClr val="FFFFFF">
                      <a:lumMod val="50000"/>
                    </a:srgbClr>
                  </a:solidFill>
                  <a:latin typeface="Segoe UI Semilight"/>
                </a:rPr>
                <a:t>/</a:t>
              </a: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Segoe UI Semilight"/>
                </a:rPr>
                <a:t>research-platforms</a:t>
              </a:r>
              <a:endParaRPr lang="en-US" sz="1600" dirty="0">
                <a:solidFill>
                  <a:schemeClr val="bg1">
                    <a:lumMod val="85000"/>
                  </a:schemeClr>
                </a:solidFill>
                <a:latin typeface="Segoe UI Semilight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539561" y="6380286"/>
              <a:ext cx="267760" cy="280737"/>
              <a:chOff x="7933908" y="6458958"/>
              <a:chExt cx="268296" cy="280737"/>
            </a:xfrm>
          </p:grpSpPr>
          <p:sp>
            <p:nvSpPr>
              <p:cNvPr id="50" name="Oval127"/>
              <p:cNvSpPr/>
              <p:nvPr/>
            </p:nvSpPr>
            <p:spPr>
              <a:xfrm>
                <a:off x="7933908" y="6458958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ight"/>
              <p:cNvSpPr>
                <a:spLocks noChangeAspect="1"/>
              </p:cNvSpPr>
              <p:nvPr>
                <p:custDataLst>
                  <p:custData r:id="rId5"/>
                </p:custDataLst>
              </p:nvPr>
            </p:nvSpPr>
            <p:spPr bwMode="black">
              <a:xfrm>
                <a:off x="8009790" y="6551973"/>
                <a:ext cx="115732" cy="102544"/>
              </a:xfrm>
              <a:custGeom>
                <a:avLst/>
                <a:gdLst>
                  <a:gd name="T0" fmla="*/ 86 w 131"/>
                  <a:gd name="T1" fmla="*/ 35 h 96"/>
                  <a:gd name="T2" fmla="*/ 48 w 131"/>
                  <a:gd name="T3" fmla="*/ 0 h 96"/>
                  <a:gd name="T4" fmla="*/ 79 w 131"/>
                  <a:gd name="T5" fmla="*/ 0 h 96"/>
                  <a:gd name="T6" fmla="*/ 131 w 131"/>
                  <a:gd name="T7" fmla="*/ 48 h 96"/>
                  <a:gd name="T8" fmla="*/ 79 w 131"/>
                  <a:gd name="T9" fmla="*/ 96 h 96"/>
                  <a:gd name="T10" fmla="*/ 48 w 131"/>
                  <a:gd name="T11" fmla="*/ 96 h 96"/>
                  <a:gd name="T12" fmla="*/ 86 w 131"/>
                  <a:gd name="T13" fmla="*/ 60 h 96"/>
                  <a:gd name="T14" fmla="*/ 0 w 131"/>
                  <a:gd name="T15" fmla="*/ 60 h 96"/>
                  <a:gd name="T16" fmla="*/ 0 w 131"/>
                  <a:gd name="T17" fmla="*/ 35 h 96"/>
                  <a:gd name="T18" fmla="*/ 86 w 131"/>
                  <a:gd name="T19" fmla="*/ 3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6">
                    <a:moveTo>
                      <a:pt x="86" y="35"/>
                    </a:moveTo>
                    <a:lnTo>
                      <a:pt x="48" y="0"/>
                    </a:lnTo>
                    <a:lnTo>
                      <a:pt x="79" y="0"/>
                    </a:lnTo>
                    <a:lnTo>
                      <a:pt x="131" y="48"/>
                    </a:lnTo>
                    <a:lnTo>
                      <a:pt x="79" y="96"/>
                    </a:lnTo>
                    <a:lnTo>
                      <a:pt x="48" y="96"/>
                    </a:lnTo>
                    <a:lnTo>
                      <a:pt x="86" y="60"/>
                    </a:lnTo>
                    <a:lnTo>
                      <a:pt x="0" y="60"/>
                    </a:lnTo>
                    <a:lnTo>
                      <a:pt x="0" y="35"/>
                    </a:lnTo>
                    <a:lnTo>
                      <a:pt x="86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533325" y="6380286"/>
              <a:ext cx="267760" cy="280737"/>
              <a:chOff x="7482756" y="6476313"/>
              <a:chExt cx="268296" cy="280737"/>
            </a:xfrm>
          </p:grpSpPr>
          <p:sp>
            <p:nvSpPr>
              <p:cNvPr id="48" name="Oval126"/>
              <p:cNvSpPr/>
              <p:nvPr/>
            </p:nvSpPr>
            <p:spPr>
              <a:xfrm>
                <a:off x="7482756" y="6476313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Pin"/>
              <p:cNvSpPr>
                <a:spLocks noChangeAspect="1"/>
              </p:cNvSpPr>
              <p:nvPr>
                <p:custDataLst>
                  <p:custData r:id="rId4"/>
                </p:custDataLst>
              </p:nvPr>
            </p:nvSpPr>
            <p:spPr bwMode="black">
              <a:xfrm>
                <a:off x="7555059" y="6548700"/>
                <a:ext cx="123689" cy="135962"/>
              </a:xfrm>
              <a:custGeom>
                <a:avLst/>
                <a:gdLst>
                  <a:gd name="T0" fmla="*/ 63 w 75"/>
                  <a:gd name="T1" fmla="*/ 29 h 75"/>
                  <a:gd name="T2" fmla="*/ 44 w 75"/>
                  <a:gd name="T3" fmla="*/ 48 h 75"/>
                  <a:gd name="T4" fmla="*/ 40 w 75"/>
                  <a:gd name="T5" fmla="*/ 68 h 75"/>
                  <a:gd name="T6" fmla="*/ 26 w 75"/>
                  <a:gd name="T7" fmla="*/ 54 h 75"/>
                  <a:gd name="T8" fmla="*/ 0 w 75"/>
                  <a:gd name="T9" fmla="*/ 74 h 75"/>
                  <a:gd name="T10" fmla="*/ 0 w 75"/>
                  <a:gd name="T11" fmla="*/ 74 h 75"/>
                  <a:gd name="T12" fmla="*/ 0 w 75"/>
                  <a:gd name="T13" fmla="*/ 74 h 75"/>
                  <a:gd name="T14" fmla="*/ 0 w 75"/>
                  <a:gd name="T15" fmla="*/ 74 h 75"/>
                  <a:gd name="T16" fmla="*/ 0 w 75"/>
                  <a:gd name="T17" fmla="*/ 74 h 75"/>
                  <a:gd name="T18" fmla="*/ 20 w 75"/>
                  <a:gd name="T19" fmla="*/ 49 h 75"/>
                  <a:gd name="T20" fmla="*/ 6 w 75"/>
                  <a:gd name="T21" fmla="*/ 35 h 75"/>
                  <a:gd name="T22" fmla="*/ 27 w 75"/>
                  <a:gd name="T23" fmla="*/ 31 h 75"/>
                  <a:gd name="T24" fmla="*/ 46 w 75"/>
                  <a:gd name="T25" fmla="*/ 11 h 75"/>
                  <a:gd name="T26" fmla="*/ 50 w 75"/>
                  <a:gd name="T27" fmla="*/ 0 h 75"/>
                  <a:gd name="T28" fmla="*/ 75 w 75"/>
                  <a:gd name="T29" fmla="*/ 25 h 75"/>
                  <a:gd name="T30" fmla="*/ 63 w 75"/>
                  <a:gd name="T31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5" h="75">
                    <a:moveTo>
                      <a:pt x="63" y="29"/>
                    </a:moveTo>
                    <a:cubicBezTo>
                      <a:pt x="44" y="48"/>
                      <a:pt x="44" y="48"/>
                      <a:pt x="44" y="48"/>
                    </a:cubicBezTo>
                    <a:cubicBezTo>
                      <a:pt x="47" y="55"/>
                      <a:pt x="46" y="63"/>
                      <a:pt x="40" y="68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11" y="67"/>
                      <a:pt x="2" y="75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3"/>
                      <a:pt x="7" y="63"/>
                      <a:pt x="20" y="49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12" y="29"/>
                      <a:pt x="20" y="28"/>
                      <a:pt x="27" y="3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5" y="7"/>
                      <a:pt x="46" y="3"/>
                      <a:pt x="50" y="0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2" y="28"/>
                      <a:pt x="67" y="30"/>
                      <a:pt x="63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8" name="Tile"/>
            <p:cNvSpPr/>
            <p:nvPr/>
          </p:nvSpPr>
          <p:spPr>
            <a:xfrm>
              <a:off x="733583" y="6402514"/>
              <a:ext cx="265176" cy="28346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7067777" y="6380286"/>
              <a:ext cx="267760" cy="280737"/>
              <a:chOff x="7134583" y="6466673"/>
              <a:chExt cx="268296" cy="280737"/>
            </a:xfrm>
          </p:grpSpPr>
          <p:sp>
            <p:nvSpPr>
              <p:cNvPr id="46" name="Oval138"/>
              <p:cNvSpPr/>
              <p:nvPr/>
            </p:nvSpPr>
            <p:spPr>
              <a:xfrm>
                <a:off x="7134583" y="6466673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fresh"/>
              <p:cNvSpPr>
                <a:spLocks noChangeAspect="1"/>
              </p:cNvSpPr>
              <p:nvPr>
                <p:custDataLst>
                  <p:custData r:id="rId3"/>
                </p:custDataLst>
              </p:nvPr>
            </p:nvSpPr>
            <p:spPr bwMode="black">
              <a:xfrm>
                <a:off x="7212367" y="6550234"/>
                <a:ext cx="112727" cy="113614"/>
              </a:xfrm>
              <a:custGeom>
                <a:avLst/>
                <a:gdLst>
                  <a:gd name="T0" fmla="*/ 61 w 70"/>
                  <a:gd name="T1" fmla="*/ 11 h 71"/>
                  <a:gd name="T2" fmla="*/ 60 w 70"/>
                  <a:gd name="T3" fmla="*/ 11 h 71"/>
                  <a:gd name="T4" fmla="*/ 53 w 70"/>
                  <a:gd name="T5" fmla="*/ 18 h 71"/>
                  <a:gd name="T6" fmla="*/ 53 w 70"/>
                  <a:gd name="T7" fmla="*/ 19 h 71"/>
                  <a:gd name="T8" fmla="*/ 53 w 70"/>
                  <a:gd name="T9" fmla="*/ 19 h 71"/>
                  <a:gd name="T10" fmla="*/ 60 w 70"/>
                  <a:gd name="T11" fmla="*/ 35 h 71"/>
                  <a:gd name="T12" fmla="*/ 35 w 70"/>
                  <a:gd name="T13" fmla="*/ 60 h 71"/>
                  <a:gd name="T14" fmla="*/ 10 w 70"/>
                  <a:gd name="T15" fmla="*/ 36 h 71"/>
                  <a:gd name="T16" fmla="*/ 16 w 70"/>
                  <a:gd name="T17" fmla="*/ 21 h 71"/>
                  <a:gd name="T18" fmla="*/ 18 w 70"/>
                  <a:gd name="T19" fmla="*/ 18 h 71"/>
                  <a:gd name="T20" fmla="*/ 25 w 70"/>
                  <a:gd name="T21" fmla="*/ 26 h 71"/>
                  <a:gd name="T22" fmla="*/ 30 w 70"/>
                  <a:gd name="T23" fmla="*/ 0 h 71"/>
                  <a:gd name="T24" fmla="*/ 4 w 70"/>
                  <a:gd name="T25" fmla="*/ 2 h 71"/>
                  <a:gd name="T26" fmla="*/ 11 w 70"/>
                  <a:gd name="T27" fmla="*/ 10 h 71"/>
                  <a:gd name="T28" fmla="*/ 9 w 70"/>
                  <a:gd name="T29" fmla="*/ 12 h 71"/>
                  <a:gd name="T30" fmla="*/ 0 w 70"/>
                  <a:gd name="T31" fmla="*/ 36 h 71"/>
                  <a:gd name="T32" fmla="*/ 35 w 70"/>
                  <a:gd name="T33" fmla="*/ 71 h 71"/>
                  <a:gd name="T34" fmla="*/ 35 w 70"/>
                  <a:gd name="T35" fmla="*/ 71 h 71"/>
                  <a:gd name="T36" fmla="*/ 70 w 70"/>
                  <a:gd name="T37" fmla="*/ 35 h 71"/>
                  <a:gd name="T38" fmla="*/ 61 w 70"/>
                  <a:gd name="T39" fmla="*/ 1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1">
                    <a:moveTo>
                      <a:pt x="61" y="11"/>
                    </a:moveTo>
                    <a:cubicBezTo>
                      <a:pt x="60" y="11"/>
                      <a:pt x="60" y="11"/>
                      <a:pt x="60" y="11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7" y="23"/>
                      <a:pt x="60" y="29"/>
                      <a:pt x="60" y="35"/>
                    </a:cubicBezTo>
                    <a:cubicBezTo>
                      <a:pt x="60" y="49"/>
                      <a:pt x="49" y="60"/>
                      <a:pt x="35" y="60"/>
                    </a:cubicBezTo>
                    <a:cubicBezTo>
                      <a:pt x="22" y="60"/>
                      <a:pt x="11" y="49"/>
                      <a:pt x="10" y="36"/>
                    </a:cubicBezTo>
                    <a:cubicBezTo>
                      <a:pt x="10" y="30"/>
                      <a:pt x="12" y="25"/>
                      <a:pt x="16" y="21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3" y="19"/>
                      <a:pt x="0" y="27"/>
                      <a:pt x="0" y="36"/>
                    </a:cubicBezTo>
                    <a:cubicBezTo>
                      <a:pt x="0" y="55"/>
                      <a:pt x="16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55" y="71"/>
                      <a:pt x="70" y="55"/>
                      <a:pt x="70" y="35"/>
                    </a:cubicBezTo>
                    <a:cubicBezTo>
                      <a:pt x="70" y="26"/>
                      <a:pt x="67" y="18"/>
                      <a:pt x="61" y="1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42988" y="6403878"/>
              <a:ext cx="267760" cy="280737"/>
              <a:chOff x="242988" y="6397592"/>
              <a:chExt cx="267760" cy="280737"/>
            </a:xfrm>
          </p:grpSpPr>
          <p:sp>
            <p:nvSpPr>
              <p:cNvPr id="44" name="Oval124"/>
              <p:cNvSpPr/>
              <p:nvPr/>
            </p:nvSpPr>
            <p:spPr>
              <a:xfrm>
                <a:off x="242988" y="6397592"/>
                <a:ext cx="267760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ight"/>
              <p:cNvSpPr>
                <a:spLocks noChangeAspect="1"/>
              </p:cNvSpPr>
              <p:nvPr>
                <p:custDataLst>
                  <p:custData r:id="rId2"/>
                </p:custDataLst>
              </p:nvPr>
            </p:nvSpPr>
            <p:spPr bwMode="black">
              <a:xfrm flipH="1">
                <a:off x="319118" y="6486688"/>
                <a:ext cx="115501" cy="102544"/>
              </a:xfrm>
              <a:custGeom>
                <a:avLst/>
                <a:gdLst>
                  <a:gd name="T0" fmla="*/ 86 w 131"/>
                  <a:gd name="T1" fmla="*/ 35 h 96"/>
                  <a:gd name="T2" fmla="*/ 48 w 131"/>
                  <a:gd name="T3" fmla="*/ 0 h 96"/>
                  <a:gd name="T4" fmla="*/ 79 w 131"/>
                  <a:gd name="T5" fmla="*/ 0 h 96"/>
                  <a:gd name="T6" fmla="*/ 131 w 131"/>
                  <a:gd name="T7" fmla="*/ 48 h 96"/>
                  <a:gd name="T8" fmla="*/ 79 w 131"/>
                  <a:gd name="T9" fmla="*/ 96 h 96"/>
                  <a:gd name="T10" fmla="*/ 48 w 131"/>
                  <a:gd name="T11" fmla="*/ 96 h 96"/>
                  <a:gd name="T12" fmla="*/ 86 w 131"/>
                  <a:gd name="T13" fmla="*/ 60 h 96"/>
                  <a:gd name="T14" fmla="*/ 0 w 131"/>
                  <a:gd name="T15" fmla="*/ 60 h 96"/>
                  <a:gd name="T16" fmla="*/ 0 w 131"/>
                  <a:gd name="T17" fmla="*/ 35 h 96"/>
                  <a:gd name="T18" fmla="*/ 86 w 131"/>
                  <a:gd name="T19" fmla="*/ 3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6">
                    <a:moveTo>
                      <a:pt x="86" y="35"/>
                    </a:moveTo>
                    <a:lnTo>
                      <a:pt x="48" y="0"/>
                    </a:lnTo>
                    <a:lnTo>
                      <a:pt x="79" y="0"/>
                    </a:lnTo>
                    <a:lnTo>
                      <a:pt x="131" y="48"/>
                    </a:lnTo>
                    <a:lnTo>
                      <a:pt x="79" y="96"/>
                    </a:lnTo>
                    <a:lnTo>
                      <a:pt x="48" y="96"/>
                    </a:lnTo>
                    <a:lnTo>
                      <a:pt x="86" y="60"/>
                    </a:lnTo>
                    <a:lnTo>
                      <a:pt x="0" y="60"/>
                    </a:lnTo>
                    <a:lnTo>
                      <a:pt x="0" y="35"/>
                    </a:lnTo>
                    <a:lnTo>
                      <a:pt x="86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7998873" y="6349204"/>
              <a:ext cx="342900" cy="342900"/>
              <a:chOff x="7989560" y="6349204"/>
              <a:chExt cx="342900" cy="342900"/>
            </a:xfrm>
          </p:grpSpPr>
          <p:sp>
            <p:nvSpPr>
              <p:cNvPr id="42" name="Oval128"/>
              <p:cNvSpPr/>
              <p:nvPr/>
            </p:nvSpPr>
            <p:spPr>
              <a:xfrm>
                <a:off x="8027130" y="6380286"/>
                <a:ext cx="267760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9560" y="6349204"/>
                <a:ext cx="342900" cy="342900"/>
              </a:xfrm>
              <a:prstGeom prst="rect">
                <a:avLst/>
              </a:prstGeom>
            </p:spPr>
          </p:pic>
        </p:grpSp>
      </p:grpSp>
      <p:sp>
        <p:nvSpPr>
          <p:cNvPr id="52" name="Rectangle 51"/>
          <p:cNvSpPr/>
          <p:nvPr/>
        </p:nvSpPr>
        <p:spPr>
          <a:xfrm>
            <a:off x="0" y="640080"/>
            <a:ext cx="9144000" cy="50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Web-Application Navigation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19118" y="1142454"/>
            <a:ext cx="8488203" cy="381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Account Navigation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0" y="6476454"/>
            <a:ext cx="9144000" cy="381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Footer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039219" y="1786128"/>
            <a:ext cx="3048000" cy="5334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Research Platforms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58" name="Flowchart: Data 57"/>
          <p:cNvSpPr/>
          <p:nvPr/>
        </p:nvSpPr>
        <p:spPr>
          <a:xfrm>
            <a:off x="533400" y="3051048"/>
            <a:ext cx="1828800" cy="2199729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IEEE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32075" y="4694162"/>
            <a:ext cx="803325" cy="4050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Expand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9" name="Flowchart: Data 28"/>
          <p:cNvSpPr/>
          <p:nvPr/>
        </p:nvSpPr>
        <p:spPr>
          <a:xfrm>
            <a:off x="2078363" y="3051048"/>
            <a:ext cx="1828800" cy="2199729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Springer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477038" y="4694162"/>
            <a:ext cx="803325" cy="4050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Expand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1" name="Flowchart: Data 30"/>
          <p:cNvSpPr/>
          <p:nvPr/>
        </p:nvSpPr>
        <p:spPr>
          <a:xfrm>
            <a:off x="3623326" y="3051048"/>
            <a:ext cx="1828800" cy="2199729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Science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Direct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022001" y="4694162"/>
            <a:ext cx="803325" cy="4050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Expand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54" name="Flowchart: Data 53"/>
          <p:cNvSpPr/>
          <p:nvPr/>
        </p:nvSpPr>
        <p:spPr>
          <a:xfrm>
            <a:off x="5160504" y="3048000"/>
            <a:ext cx="1828800" cy="2199729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ASME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559179" y="4691114"/>
            <a:ext cx="803325" cy="4050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Expand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59" name="Flowchart: Data 58"/>
          <p:cNvSpPr/>
          <p:nvPr/>
        </p:nvSpPr>
        <p:spPr>
          <a:xfrm>
            <a:off x="6705467" y="3048000"/>
            <a:ext cx="1828800" cy="2199729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IJARCE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104142" y="4691114"/>
            <a:ext cx="803325" cy="4050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Expand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21230" y="3957364"/>
            <a:ext cx="39317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&lt;</a:t>
            </a:r>
            <a:endParaRPr lang="en-IN" b="1" dirty="0"/>
          </a:p>
        </p:txBody>
      </p:sp>
      <p:sp>
        <p:nvSpPr>
          <p:cNvPr id="62" name="Oval 61"/>
          <p:cNvSpPr/>
          <p:nvPr/>
        </p:nvSpPr>
        <p:spPr>
          <a:xfrm>
            <a:off x="8153400" y="4016991"/>
            <a:ext cx="39317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010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40080"/>
            <a:chOff x="0" y="6217920"/>
            <a:chExt cx="9144000" cy="640080"/>
          </a:xfrm>
        </p:grpSpPr>
        <p:sp>
          <p:nvSpPr>
            <p:cNvPr id="34" name="Background"/>
            <p:cNvSpPr/>
            <p:nvPr/>
          </p:nvSpPr>
          <p:spPr>
            <a:xfrm>
              <a:off x="0" y="6217920"/>
              <a:ext cx="9144000" cy="6400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>
                    <a:lumMod val="50000"/>
                  </a:srgbClr>
                </a:solidFill>
              </a:endParaRPr>
            </a:p>
          </p:txBody>
        </p:sp>
        <p:sp>
          <p:nvSpPr>
            <p:cNvPr id="35" name="Content"/>
            <p:cNvSpPr/>
            <p:nvPr/>
          </p:nvSpPr>
          <p:spPr>
            <a:xfrm>
              <a:off x="1239923" y="6355626"/>
              <a:ext cx="5605020" cy="364668"/>
            </a:xfrm>
            <a:prstGeom prst="rect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solidFill>
                    <a:srgbClr val="FFFFFF">
                      <a:lumMod val="50000"/>
                    </a:srgbClr>
                  </a:solidFill>
                  <a:latin typeface="Segoe UI Semilight"/>
                </a:rPr>
                <a:t>http://www.</a:t>
              </a:r>
              <a:r>
                <a:rPr lang="en-US" sz="1600" dirty="0">
                  <a:solidFill>
                    <a:srgbClr val="FFFFFF"/>
                  </a:solidFill>
                  <a:latin typeface="Segoe UI Semilight"/>
                </a:rPr>
                <a:t>pra.com</a:t>
              </a:r>
              <a:r>
                <a:rPr lang="en-US" sz="1600" dirty="0">
                  <a:solidFill>
                    <a:srgbClr val="FFFFFF">
                      <a:lumMod val="50000"/>
                    </a:srgbClr>
                  </a:solidFill>
                  <a:latin typeface="Segoe UI Semilight"/>
                </a:rPr>
                <a:t>/</a:t>
              </a: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Segoe UI Semilight"/>
                </a:rPr>
                <a:t>research-platforms</a:t>
              </a:r>
              <a:endParaRPr lang="en-US" sz="1600" dirty="0">
                <a:solidFill>
                  <a:schemeClr val="bg1">
                    <a:lumMod val="85000"/>
                  </a:schemeClr>
                </a:solidFill>
                <a:latin typeface="Segoe UI Semilight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539561" y="6380286"/>
              <a:ext cx="267760" cy="280737"/>
              <a:chOff x="7933908" y="6458958"/>
              <a:chExt cx="268296" cy="280737"/>
            </a:xfrm>
          </p:grpSpPr>
          <p:sp>
            <p:nvSpPr>
              <p:cNvPr id="50" name="Oval127"/>
              <p:cNvSpPr/>
              <p:nvPr/>
            </p:nvSpPr>
            <p:spPr>
              <a:xfrm>
                <a:off x="7933908" y="6458958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ight"/>
              <p:cNvSpPr>
                <a:spLocks noChangeAspect="1"/>
              </p:cNvSpPr>
              <p:nvPr>
                <p:custDataLst>
                  <p:custData r:id="rId5"/>
                </p:custDataLst>
              </p:nvPr>
            </p:nvSpPr>
            <p:spPr bwMode="black">
              <a:xfrm>
                <a:off x="8009790" y="6551973"/>
                <a:ext cx="115732" cy="102544"/>
              </a:xfrm>
              <a:custGeom>
                <a:avLst/>
                <a:gdLst>
                  <a:gd name="T0" fmla="*/ 86 w 131"/>
                  <a:gd name="T1" fmla="*/ 35 h 96"/>
                  <a:gd name="T2" fmla="*/ 48 w 131"/>
                  <a:gd name="T3" fmla="*/ 0 h 96"/>
                  <a:gd name="T4" fmla="*/ 79 w 131"/>
                  <a:gd name="T5" fmla="*/ 0 h 96"/>
                  <a:gd name="T6" fmla="*/ 131 w 131"/>
                  <a:gd name="T7" fmla="*/ 48 h 96"/>
                  <a:gd name="T8" fmla="*/ 79 w 131"/>
                  <a:gd name="T9" fmla="*/ 96 h 96"/>
                  <a:gd name="T10" fmla="*/ 48 w 131"/>
                  <a:gd name="T11" fmla="*/ 96 h 96"/>
                  <a:gd name="T12" fmla="*/ 86 w 131"/>
                  <a:gd name="T13" fmla="*/ 60 h 96"/>
                  <a:gd name="T14" fmla="*/ 0 w 131"/>
                  <a:gd name="T15" fmla="*/ 60 h 96"/>
                  <a:gd name="T16" fmla="*/ 0 w 131"/>
                  <a:gd name="T17" fmla="*/ 35 h 96"/>
                  <a:gd name="T18" fmla="*/ 86 w 131"/>
                  <a:gd name="T19" fmla="*/ 3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6">
                    <a:moveTo>
                      <a:pt x="86" y="35"/>
                    </a:moveTo>
                    <a:lnTo>
                      <a:pt x="48" y="0"/>
                    </a:lnTo>
                    <a:lnTo>
                      <a:pt x="79" y="0"/>
                    </a:lnTo>
                    <a:lnTo>
                      <a:pt x="131" y="48"/>
                    </a:lnTo>
                    <a:lnTo>
                      <a:pt x="79" y="96"/>
                    </a:lnTo>
                    <a:lnTo>
                      <a:pt x="48" y="96"/>
                    </a:lnTo>
                    <a:lnTo>
                      <a:pt x="86" y="60"/>
                    </a:lnTo>
                    <a:lnTo>
                      <a:pt x="0" y="60"/>
                    </a:lnTo>
                    <a:lnTo>
                      <a:pt x="0" y="35"/>
                    </a:lnTo>
                    <a:lnTo>
                      <a:pt x="86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533325" y="6380286"/>
              <a:ext cx="267760" cy="280737"/>
              <a:chOff x="7482756" y="6476313"/>
              <a:chExt cx="268296" cy="280737"/>
            </a:xfrm>
          </p:grpSpPr>
          <p:sp>
            <p:nvSpPr>
              <p:cNvPr id="48" name="Oval126"/>
              <p:cNvSpPr/>
              <p:nvPr/>
            </p:nvSpPr>
            <p:spPr>
              <a:xfrm>
                <a:off x="7482756" y="6476313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Pin"/>
              <p:cNvSpPr>
                <a:spLocks noChangeAspect="1"/>
              </p:cNvSpPr>
              <p:nvPr>
                <p:custDataLst>
                  <p:custData r:id="rId4"/>
                </p:custDataLst>
              </p:nvPr>
            </p:nvSpPr>
            <p:spPr bwMode="black">
              <a:xfrm>
                <a:off x="7555059" y="6548700"/>
                <a:ext cx="123689" cy="135962"/>
              </a:xfrm>
              <a:custGeom>
                <a:avLst/>
                <a:gdLst>
                  <a:gd name="T0" fmla="*/ 63 w 75"/>
                  <a:gd name="T1" fmla="*/ 29 h 75"/>
                  <a:gd name="T2" fmla="*/ 44 w 75"/>
                  <a:gd name="T3" fmla="*/ 48 h 75"/>
                  <a:gd name="T4" fmla="*/ 40 w 75"/>
                  <a:gd name="T5" fmla="*/ 68 h 75"/>
                  <a:gd name="T6" fmla="*/ 26 w 75"/>
                  <a:gd name="T7" fmla="*/ 54 h 75"/>
                  <a:gd name="T8" fmla="*/ 0 w 75"/>
                  <a:gd name="T9" fmla="*/ 74 h 75"/>
                  <a:gd name="T10" fmla="*/ 0 w 75"/>
                  <a:gd name="T11" fmla="*/ 74 h 75"/>
                  <a:gd name="T12" fmla="*/ 0 w 75"/>
                  <a:gd name="T13" fmla="*/ 74 h 75"/>
                  <a:gd name="T14" fmla="*/ 0 w 75"/>
                  <a:gd name="T15" fmla="*/ 74 h 75"/>
                  <a:gd name="T16" fmla="*/ 0 w 75"/>
                  <a:gd name="T17" fmla="*/ 74 h 75"/>
                  <a:gd name="T18" fmla="*/ 20 w 75"/>
                  <a:gd name="T19" fmla="*/ 49 h 75"/>
                  <a:gd name="T20" fmla="*/ 6 w 75"/>
                  <a:gd name="T21" fmla="*/ 35 h 75"/>
                  <a:gd name="T22" fmla="*/ 27 w 75"/>
                  <a:gd name="T23" fmla="*/ 31 h 75"/>
                  <a:gd name="T24" fmla="*/ 46 w 75"/>
                  <a:gd name="T25" fmla="*/ 11 h 75"/>
                  <a:gd name="T26" fmla="*/ 50 w 75"/>
                  <a:gd name="T27" fmla="*/ 0 h 75"/>
                  <a:gd name="T28" fmla="*/ 75 w 75"/>
                  <a:gd name="T29" fmla="*/ 25 h 75"/>
                  <a:gd name="T30" fmla="*/ 63 w 75"/>
                  <a:gd name="T31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5" h="75">
                    <a:moveTo>
                      <a:pt x="63" y="29"/>
                    </a:moveTo>
                    <a:cubicBezTo>
                      <a:pt x="44" y="48"/>
                      <a:pt x="44" y="48"/>
                      <a:pt x="44" y="48"/>
                    </a:cubicBezTo>
                    <a:cubicBezTo>
                      <a:pt x="47" y="55"/>
                      <a:pt x="46" y="63"/>
                      <a:pt x="40" y="68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11" y="67"/>
                      <a:pt x="2" y="75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3"/>
                      <a:pt x="7" y="63"/>
                      <a:pt x="20" y="49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12" y="29"/>
                      <a:pt x="20" y="28"/>
                      <a:pt x="27" y="3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5" y="7"/>
                      <a:pt x="46" y="3"/>
                      <a:pt x="50" y="0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2" y="28"/>
                      <a:pt x="67" y="30"/>
                      <a:pt x="63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8" name="Tile"/>
            <p:cNvSpPr/>
            <p:nvPr/>
          </p:nvSpPr>
          <p:spPr>
            <a:xfrm>
              <a:off x="733583" y="6402514"/>
              <a:ext cx="265176" cy="28346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7067777" y="6380286"/>
              <a:ext cx="267760" cy="280737"/>
              <a:chOff x="7134583" y="6466673"/>
              <a:chExt cx="268296" cy="280737"/>
            </a:xfrm>
          </p:grpSpPr>
          <p:sp>
            <p:nvSpPr>
              <p:cNvPr id="46" name="Oval138"/>
              <p:cNvSpPr/>
              <p:nvPr/>
            </p:nvSpPr>
            <p:spPr>
              <a:xfrm>
                <a:off x="7134583" y="6466673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fresh"/>
              <p:cNvSpPr>
                <a:spLocks noChangeAspect="1"/>
              </p:cNvSpPr>
              <p:nvPr>
                <p:custDataLst>
                  <p:custData r:id="rId3"/>
                </p:custDataLst>
              </p:nvPr>
            </p:nvSpPr>
            <p:spPr bwMode="black">
              <a:xfrm>
                <a:off x="7212367" y="6550234"/>
                <a:ext cx="112727" cy="113614"/>
              </a:xfrm>
              <a:custGeom>
                <a:avLst/>
                <a:gdLst>
                  <a:gd name="T0" fmla="*/ 61 w 70"/>
                  <a:gd name="T1" fmla="*/ 11 h 71"/>
                  <a:gd name="T2" fmla="*/ 60 w 70"/>
                  <a:gd name="T3" fmla="*/ 11 h 71"/>
                  <a:gd name="T4" fmla="*/ 53 w 70"/>
                  <a:gd name="T5" fmla="*/ 18 h 71"/>
                  <a:gd name="T6" fmla="*/ 53 w 70"/>
                  <a:gd name="T7" fmla="*/ 19 h 71"/>
                  <a:gd name="T8" fmla="*/ 53 w 70"/>
                  <a:gd name="T9" fmla="*/ 19 h 71"/>
                  <a:gd name="T10" fmla="*/ 60 w 70"/>
                  <a:gd name="T11" fmla="*/ 35 h 71"/>
                  <a:gd name="T12" fmla="*/ 35 w 70"/>
                  <a:gd name="T13" fmla="*/ 60 h 71"/>
                  <a:gd name="T14" fmla="*/ 10 w 70"/>
                  <a:gd name="T15" fmla="*/ 36 h 71"/>
                  <a:gd name="T16" fmla="*/ 16 w 70"/>
                  <a:gd name="T17" fmla="*/ 21 h 71"/>
                  <a:gd name="T18" fmla="*/ 18 w 70"/>
                  <a:gd name="T19" fmla="*/ 18 h 71"/>
                  <a:gd name="T20" fmla="*/ 25 w 70"/>
                  <a:gd name="T21" fmla="*/ 26 h 71"/>
                  <a:gd name="T22" fmla="*/ 30 w 70"/>
                  <a:gd name="T23" fmla="*/ 0 h 71"/>
                  <a:gd name="T24" fmla="*/ 4 w 70"/>
                  <a:gd name="T25" fmla="*/ 2 h 71"/>
                  <a:gd name="T26" fmla="*/ 11 w 70"/>
                  <a:gd name="T27" fmla="*/ 10 h 71"/>
                  <a:gd name="T28" fmla="*/ 9 w 70"/>
                  <a:gd name="T29" fmla="*/ 12 h 71"/>
                  <a:gd name="T30" fmla="*/ 0 w 70"/>
                  <a:gd name="T31" fmla="*/ 36 h 71"/>
                  <a:gd name="T32" fmla="*/ 35 w 70"/>
                  <a:gd name="T33" fmla="*/ 71 h 71"/>
                  <a:gd name="T34" fmla="*/ 35 w 70"/>
                  <a:gd name="T35" fmla="*/ 71 h 71"/>
                  <a:gd name="T36" fmla="*/ 70 w 70"/>
                  <a:gd name="T37" fmla="*/ 35 h 71"/>
                  <a:gd name="T38" fmla="*/ 61 w 70"/>
                  <a:gd name="T39" fmla="*/ 1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1">
                    <a:moveTo>
                      <a:pt x="61" y="11"/>
                    </a:moveTo>
                    <a:cubicBezTo>
                      <a:pt x="60" y="11"/>
                      <a:pt x="60" y="11"/>
                      <a:pt x="60" y="11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7" y="23"/>
                      <a:pt x="60" y="29"/>
                      <a:pt x="60" y="35"/>
                    </a:cubicBezTo>
                    <a:cubicBezTo>
                      <a:pt x="60" y="49"/>
                      <a:pt x="49" y="60"/>
                      <a:pt x="35" y="60"/>
                    </a:cubicBezTo>
                    <a:cubicBezTo>
                      <a:pt x="22" y="60"/>
                      <a:pt x="11" y="49"/>
                      <a:pt x="10" y="36"/>
                    </a:cubicBezTo>
                    <a:cubicBezTo>
                      <a:pt x="10" y="30"/>
                      <a:pt x="12" y="25"/>
                      <a:pt x="16" y="21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3" y="19"/>
                      <a:pt x="0" y="27"/>
                      <a:pt x="0" y="36"/>
                    </a:cubicBezTo>
                    <a:cubicBezTo>
                      <a:pt x="0" y="55"/>
                      <a:pt x="16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55" y="71"/>
                      <a:pt x="70" y="55"/>
                      <a:pt x="70" y="35"/>
                    </a:cubicBezTo>
                    <a:cubicBezTo>
                      <a:pt x="70" y="26"/>
                      <a:pt x="67" y="18"/>
                      <a:pt x="61" y="1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42988" y="6403878"/>
              <a:ext cx="267760" cy="280737"/>
              <a:chOff x="242988" y="6397592"/>
              <a:chExt cx="267760" cy="280737"/>
            </a:xfrm>
          </p:grpSpPr>
          <p:sp>
            <p:nvSpPr>
              <p:cNvPr id="44" name="Oval124"/>
              <p:cNvSpPr/>
              <p:nvPr/>
            </p:nvSpPr>
            <p:spPr>
              <a:xfrm>
                <a:off x="242988" y="6397592"/>
                <a:ext cx="267760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ight"/>
              <p:cNvSpPr>
                <a:spLocks noChangeAspect="1"/>
              </p:cNvSpPr>
              <p:nvPr>
                <p:custDataLst>
                  <p:custData r:id="rId2"/>
                </p:custDataLst>
              </p:nvPr>
            </p:nvSpPr>
            <p:spPr bwMode="black">
              <a:xfrm flipH="1">
                <a:off x="319118" y="6486688"/>
                <a:ext cx="115501" cy="102544"/>
              </a:xfrm>
              <a:custGeom>
                <a:avLst/>
                <a:gdLst>
                  <a:gd name="T0" fmla="*/ 86 w 131"/>
                  <a:gd name="T1" fmla="*/ 35 h 96"/>
                  <a:gd name="T2" fmla="*/ 48 w 131"/>
                  <a:gd name="T3" fmla="*/ 0 h 96"/>
                  <a:gd name="T4" fmla="*/ 79 w 131"/>
                  <a:gd name="T5" fmla="*/ 0 h 96"/>
                  <a:gd name="T6" fmla="*/ 131 w 131"/>
                  <a:gd name="T7" fmla="*/ 48 h 96"/>
                  <a:gd name="T8" fmla="*/ 79 w 131"/>
                  <a:gd name="T9" fmla="*/ 96 h 96"/>
                  <a:gd name="T10" fmla="*/ 48 w 131"/>
                  <a:gd name="T11" fmla="*/ 96 h 96"/>
                  <a:gd name="T12" fmla="*/ 86 w 131"/>
                  <a:gd name="T13" fmla="*/ 60 h 96"/>
                  <a:gd name="T14" fmla="*/ 0 w 131"/>
                  <a:gd name="T15" fmla="*/ 60 h 96"/>
                  <a:gd name="T16" fmla="*/ 0 w 131"/>
                  <a:gd name="T17" fmla="*/ 35 h 96"/>
                  <a:gd name="T18" fmla="*/ 86 w 131"/>
                  <a:gd name="T19" fmla="*/ 3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6">
                    <a:moveTo>
                      <a:pt x="86" y="35"/>
                    </a:moveTo>
                    <a:lnTo>
                      <a:pt x="48" y="0"/>
                    </a:lnTo>
                    <a:lnTo>
                      <a:pt x="79" y="0"/>
                    </a:lnTo>
                    <a:lnTo>
                      <a:pt x="131" y="48"/>
                    </a:lnTo>
                    <a:lnTo>
                      <a:pt x="79" y="96"/>
                    </a:lnTo>
                    <a:lnTo>
                      <a:pt x="48" y="96"/>
                    </a:lnTo>
                    <a:lnTo>
                      <a:pt x="86" y="60"/>
                    </a:lnTo>
                    <a:lnTo>
                      <a:pt x="0" y="60"/>
                    </a:lnTo>
                    <a:lnTo>
                      <a:pt x="0" y="35"/>
                    </a:lnTo>
                    <a:lnTo>
                      <a:pt x="86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7998873" y="6349204"/>
              <a:ext cx="342900" cy="342900"/>
              <a:chOff x="7989560" y="6349204"/>
              <a:chExt cx="342900" cy="342900"/>
            </a:xfrm>
          </p:grpSpPr>
          <p:sp>
            <p:nvSpPr>
              <p:cNvPr id="42" name="Oval128"/>
              <p:cNvSpPr/>
              <p:nvPr/>
            </p:nvSpPr>
            <p:spPr>
              <a:xfrm>
                <a:off x="8027130" y="6380286"/>
                <a:ext cx="267760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9560" y="6349204"/>
                <a:ext cx="342900" cy="342900"/>
              </a:xfrm>
              <a:prstGeom prst="rect">
                <a:avLst/>
              </a:prstGeom>
            </p:spPr>
          </p:pic>
        </p:grpSp>
      </p:grpSp>
      <p:sp>
        <p:nvSpPr>
          <p:cNvPr id="52" name="Rectangle 51"/>
          <p:cNvSpPr/>
          <p:nvPr/>
        </p:nvSpPr>
        <p:spPr>
          <a:xfrm>
            <a:off x="0" y="640080"/>
            <a:ext cx="9144000" cy="50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Web-Application Navigation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19118" y="1142454"/>
            <a:ext cx="8488203" cy="381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Account Navigation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0" y="6476454"/>
            <a:ext cx="9144000" cy="381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Footer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039219" y="1786128"/>
            <a:ext cx="3048000" cy="5334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Research Platforms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903918" y="3100197"/>
            <a:ext cx="7325682" cy="219972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IEEE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699070" y="4009559"/>
            <a:ext cx="39317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&lt;</a:t>
            </a:r>
            <a:endParaRPr lang="en-IN" b="1" dirty="0"/>
          </a:p>
        </p:txBody>
      </p:sp>
      <p:sp>
        <p:nvSpPr>
          <p:cNvPr id="62" name="Oval 61"/>
          <p:cNvSpPr/>
          <p:nvPr/>
        </p:nvSpPr>
        <p:spPr>
          <a:xfrm>
            <a:off x="8036443" y="4009559"/>
            <a:ext cx="39317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&gt;</a:t>
            </a:r>
            <a:endParaRPr lang="en-IN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4135895" y="4390559"/>
            <a:ext cx="854648" cy="4050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Expand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96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40080"/>
            <a:chOff x="0" y="6217920"/>
            <a:chExt cx="9144000" cy="640080"/>
          </a:xfrm>
        </p:grpSpPr>
        <p:sp>
          <p:nvSpPr>
            <p:cNvPr id="34" name="Background"/>
            <p:cNvSpPr/>
            <p:nvPr/>
          </p:nvSpPr>
          <p:spPr>
            <a:xfrm>
              <a:off x="0" y="6217920"/>
              <a:ext cx="9144000" cy="6400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>
                    <a:lumMod val="50000"/>
                  </a:srgbClr>
                </a:solidFill>
              </a:endParaRPr>
            </a:p>
          </p:txBody>
        </p:sp>
        <p:sp>
          <p:nvSpPr>
            <p:cNvPr id="35" name="Content"/>
            <p:cNvSpPr/>
            <p:nvPr/>
          </p:nvSpPr>
          <p:spPr>
            <a:xfrm>
              <a:off x="1239923" y="6355626"/>
              <a:ext cx="5605020" cy="364668"/>
            </a:xfrm>
            <a:prstGeom prst="rect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solidFill>
                    <a:srgbClr val="FFFFFF">
                      <a:lumMod val="50000"/>
                    </a:srgbClr>
                  </a:solidFill>
                  <a:latin typeface="Segoe UI Semilight"/>
                </a:rPr>
                <a:t>http://www.</a:t>
              </a:r>
              <a:r>
                <a:rPr lang="en-US" sz="1600" dirty="0">
                  <a:solidFill>
                    <a:srgbClr val="FFFFFF"/>
                  </a:solidFill>
                  <a:latin typeface="Segoe UI Semilight"/>
                </a:rPr>
                <a:t>pra.com</a:t>
              </a:r>
              <a:r>
                <a:rPr lang="en-US" sz="1600" dirty="0">
                  <a:solidFill>
                    <a:srgbClr val="FFFFFF">
                      <a:lumMod val="50000"/>
                    </a:srgbClr>
                  </a:solidFill>
                  <a:latin typeface="Segoe UI Semilight"/>
                </a:rPr>
                <a:t>/</a:t>
              </a: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Segoe UI Semilight"/>
                </a:rPr>
                <a:t>research-platforms</a:t>
              </a:r>
              <a:endParaRPr lang="en-US" sz="1600" dirty="0">
                <a:solidFill>
                  <a:schemeClr val="bg1">
                    <a:lumMod val="85000"/>
                  </a:schemeClr>
                </a:solidFill>
                <a:latin typeface="Segoe UI Semilight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539561" y="6380286"/>
              <a:ext cx="267760" cy="280737"/>
              <a:chOff x="7933908" y="6458958"/>
              <a:chExt cx="268296" cy="280737"/>
            </a:xfrm>
          </p:grpSpPr>
          <p:sp>
            <p:nvSpPr>
              <p:cNvPr id="50" name="Oval127"/>
              <p:cNvSpPr/>
              <p:nvPr/>
            </p:nvSpPr>
            <p:spPr>
              <a:xfrm>
                <a:off x="7933908" y="6458958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ight"/>
              <p:cNvSpPr>
                <a:spLocks noChangeAspect="1"/>
              </p:cNvSpPr>
              <p:nvPr>
                <p:custDataLst>
                  <p:custData r:id="rId5"/>
                </p:custDataLst>
              </p:nvPr>
            </p:nvSpPr>
            <p:spPr bwMode="black">
              <a:xfrm>
                <a:off x="8009790" y="6551973"/>
                <a:ext cx="115732" cy="102544"/>
              </a:xfrm>
              <a:custGeom>
                <a:avLst/>
                <a:gdLst>
                  <a:gd name="T0" fmla="*/ 86 w 131"/>
                  <a:gd name="T1" fmla="*/ 35 h 96"/>
                  <a:gd name="T2" fmla="*/ 48 w 131"/>
                  <a:gd name="T3" fmla="*/ 0 h 96"/>
                  <a:gd name="T4" fmla="*/ 79 w 131"/>
                  <a:gd name="T5" fmla="*/ 0 h 96"/>
                  <a:gd name="T6" fmla="*/ 131 w 131"/>
                  <a:gd name="T7" fmla="*/ 48 h 96"/>
                  <a:gd name="T8" fmla="*/ 79 w 131"/>
                  <a:gd name="T9" fmla="*/ 96 h 96"/>
                  <a:gd name="T10" fmla="*/ 48 w 131"/>
                  <a:gd name="T11" fmla="*/ 96 h 96"/>
                  <a:gd name="T12" fmla="*/ 86 w 131"/>
                  <a:gd name="T13" fmla="*/ 60 h 96"/>
                  <a:gd name="T14" fmla="*/ 0 w 131"/>
                  <a:gd name="T15" fmla="*/ 60 h 96"/>
                  <a:gd name="T16" fmla="*/ 0 w 131"/>
                  <a:gd name="T17" fmla="*/ 35 h 96"/>
                  <a:gd name="T18" fmla="*/ 86 w 131"/>
                  <a:gd name="T19" fmla="*/ 3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6">
                    <a:moveTo>
                      <a:pt x="86" y="35"/>
                    </a:moveTo>
                    <a:lnTo>
                      <a:pt x="48" y="0"/>
                    </a:lnTo>
                    <a:lnTo>
                      <a:pt x="79" y="0"/>
                    </a:lnTo>
                    <a:lnTo>
                      <a:pt x="131" y="48"/>
                    </a:lnTo>
                    <a:lnTo>
                      <a:pt x="79" y="96"/>
                    </a:lnTo>
                    <a:lnTo>
                      <a:pt x="48" y="96"/>
                    </a:lnTo>
                    <a:lnTo>
                      <a:pt x="86" y="60"/>
                    </a:lnTo>
                    <a:lnTo>
                      <a:pt x="0" y="60"/>
                    </a:lnTo>
                    <a:lnTo>
                      <a:pt x="0" y="35"/>
                    </a:lnTo>
                    <a:lnTo>
                      <a:pt x="86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533325" y="6380286"/>
              <a:ext cx="267760" cy="280737"/>
              <a:chOff x="7482756" y="6476313"/>
              <a:chExt cx="268296" cy="280737"/>
            </a:xfrm>
          </p:grpSpPr>
          <p:sp>
            <p:nvSpPr>
              <p:cNvPr id="48" name="Oval126"/>
              <p:cNvSpPr/>
              <p:nvPr/>
            </p:nvSpPr>
            <p:spPr>
              <a:xfrm>
                <a:off x="7482756" y="6476313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Pin"/>
              <p:cNvSpPr>
                <a:spLocks noChangeAspect="1"/>
              </p:cNvSpPr>
              <p:nvPr>
                <p:custDataLst>
                  <p:custData r:id="rId4"/>
                </p:custDataLst>
              </p:nvPr>
            </p:nvSpPr>
            <p:spPr bwMode="black">
              <a:xfrm>
                <a:off x="7555059" y="6548700"/>
                <a:ext cx="123689" cy="135962"/>
              </a:xfrm>
              <a:custGeom>
                <a:avLst/>
                <a:gdLst>
                  <a:gd name="T0" fmla="*/ 63 w 75"/>
                  <a:gd name="T1" fmla="*/ 29 h 75"/>
                  <a:gd name="T2" fmla="*/ 44 w 75"/>
                  <a:gd name="T3" fmla="*/ 48 h 75"/>
                  <a:gd name="T4" fmla="*/ 40 w 75"/>
                  <a:gd name="T5" fmla="*/ 68 h 75"/>
                  <a:gd name="T6" fmla="*/ 26 w 75"/>
                  <a:gd name="T7" fmla="*/ 54 h 75"/>
                  <a:gd name="T8" fmla="*/ 0 w 75"/>
                  <a:gd name="T9" fmla="*/ 74 h 75"/>
                  <a:gd name="T10" fmla="*/ 0 w 75"/>
                  <a:gd name="T11" fmla="*/ 74 h 75"/>
                  <a:gd name="T12" fmla="*/ 0 w 75"/>
                  <a:gd name="T13" fmla="*/ 74 h 75"/>
                  <a:gd name="T14" fmla="*/ 0 w 75"/>
                  <a:gd name="T15" fmla="*/ 74 h 75"/>
                  <a:gd name="T16" fmla="*/ 0 w 75"/>
                  <a:gd name="T17" fmla="*/ 74 h 75"/>
                  <a:gd name="T18" fmla="*/ 20 w 75"/>
                  <a:gd name="T19" fmla="*/ 49 h 75"/>
                  <a:gd name="T20" fmla="*/ 6 w 75"/>
                  <a:gd name="T21" fmla="*/ 35 h 75"/>
                  <a:gd name="T22" fmla="*/ 27 w 75"/>
                  <a:gd name="T23" fmla="*/ 31 h 75"/>
                  <a:gd name="T24" fmla="*/ 46 w 75"/>
                  <a:gd name="T25" fmla="*/ 11 h 75"/>
                  <a:gd name="T26" fmla="*/ 50 w 75"/>
                  <a:gd name="T27" fmla="*/ 0 h 75"/>
                  <a:gd name="T28" fmla="*/ 75 w 75"/>
                  <a:gd name="T29" fmla="*/ 25 h 75"/>
                  <a:gd name="T30" fmla="*/ 63 w 75"/>
                  <a:gd name="T31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5" h="75">
                    <a:moveTo>
                      <a:pt x="63" y="29"/>
                    </a:moveTo>
                    <a:cubicBezTo>
                      <a:pt x="44" y="48"/>
                      <a:pt x="44" y="48"/>
                      <a:pt x="44" y="48"/>
                    </a:cubicBezTo>
                    <a:cubicBezTo>
                      <a:pt x="47" y="55"/>
                      <a:pt x="46" y="63"/>
                      <a:pt x="40" y="68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11" y="67"/>
                      <a:pt x="2" y="75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3"/>
                      <a:pt x="7" y="63"/>
                      <a:pt x="20" y="49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12" y="29"/>
                      <a:pt x="20" y="28"/>
                      <a:pt x="27" y="3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5" y="7"/>
                      <a:pt x="46" y="3"/>
                      <a:pt x="50" y="0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2" y="28"/>
                      <a:pt x="67" y="30"/>
                      <a:pt x="63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8" name="Tile"/>
            <p:cNvSpPr/>
            <p:nvPr/>
          </p:nvSpPr>
          <p:spPr>
            <a:xfrm>
              <a:off x="733583" y="6402514"/>
              <a:ext cx="265176" cy="28346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7067777" y="6380286"/>
              <a:ext cx="267760" cy="280737"/>
              <a:chOff x="7134583" y="6466673"/>
              <a:chExt cx="268296" cy="280737"/>
            </a:xfrm>
          </p:grpSpPr>
          <p:sp>
            <p:nvSpPr>
              <p:cNvPr id="46" name="Oval138"/>
              <p:cNvSpPr/>
              <p:nvPr/>
            </p:nvSpPr>
            <p:spPr>
              <a:xfrm>
                <a:off x="7134583" y="6466673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fresh"/>
              <p:cNvSpPr>
                <a:spLocks noChangeAspect="1"/>
              </p:cNvSpPr>
              <p:nvPr>
                <p:custDataLst>
                  <p:custData r:id="rId3"/>
                </p:custDataLst>
              </p:nvPr>
            </p:nvSpPr>
            <p:spPr bwMode="black">
              <a:xfrm>
                <a:off x="7212367" y="6550234"/>
                <a:ext cx="112727" cy="113614"/>
              </a:xfrm>
              <a:custGeom>
                <a:avLst/>
                <a:gdLst>
                  <a:gd name="T0" fmla="*/ 61 w 70"/>
                  <a:gd name="T1" fmla="*/ 11 h 71"/>
                  <a:gd name="T2" fmla="*/ 60 w 70"/>
                  <a:gd name="T3" fmla="*/ 11 h 71"/>
                  <a:gd name="T4" fmla="*/ 53 w 70"/>
                  <a:gd name="T5" fmla="*/ 18 h 71"/>
                  <a:gd name="T6" fmla="*/ 53 w 70"/>
                  <a:gd name="T7" fmla="*/ 19 h 71"/>
                  <a:gd name="T8" fmla="*/ 53 w 70"/>
                  <a:gd name="T9" fmla="*/ 19 h 71"/>
                  <a:gd name="T10" fmla="*/ 60 w 70"/>
                  <a:gd name="T11" fmla="*/ 35 h 71"/>
                  <a:gd name="T12" fmla="*/ 35 w 70"/>
                  <a:gd name="T13" fmla="*/ 60 h 71"/>
                  <a:gd name="T14" fmla="*/ 10 w 70"/>
                  <a:gd name="T15" fmla="*/ 36 h 71"/>
                  <a:gd name="T16" fmla="*/ 16 w 70"/>
                  <a:gd name="T17" fmla="*/ 21 h 71"/>
                  <a:gd name="T18" fmla="*/ 18 w 70"/>
                  <a:gd name="T19" fmla="*/ 18 h 71"/>
                  <a:gd name="T20" fmla="*/ 25 w 70"/>
                  <a:gd name="T21" fmla="*/ 26 h 71"/>
                  <a:gd name="T22" fmla="*/ 30 w 70"/>
                  <a:gd name="T23" fmla="*/ 0 h 71"/>
                  <a:gd name="T24" fmla="*/ 4 w 70"/>
                  <a:gd name="T25" fmla="*/ 2 h 71"/>
                  <a:gd name="T26" fmla="*/ 11 w 70"/>
                  <a:gd name="T27" fmla="*/ 10 h 71"/>
                  <a:gd name="T28" fmla="*/ 9 w 70"/>
                  <a:gd name="T29" fmla="*/ 12 h 71"/>
                  <a:gd name="T30" fmla="*/ 0 w 70"/>
                  <a:gd name="T31" fmla="*/ 36 h 71"/>
                  <a:gd name="T32" fmla="*/ 35 w 70"/>
                  <a:gd name="T33" fmla="*/ 71 h 71"/>
                  <a:gd name="T34" fmla="*/ 35 w 70"/>
                  <a:gd name="T35" fmla="*/ 71 h 71"/>
                  <a:gd name="T36" fmla="*/ 70 w 70"/>
                  <a:gd name="T37" fmla="*/ 35 h 71"/>
                  <a:gd name="T38" fmla="*/ 61 w 70"/>
                  <a:gd name="T39" fmla="*/ 1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1">
                    <a:moveTo>
                      <a:pt x="61" y="11"/>
                    </a:moveTo>
                    <a:cubicBezTo>
                      <a:pt x="60" y="11"/>
                      <a:pt x="60" y="11"/>
                      <a:pt x="60" y="11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7" y="23"/>
                      <a:pt x="60" y="29"/>
                      <a:pt x="60" y="35"/>
                    </a:cubicBezTo>
                    <a:cubicBezTo>
                      <a:pt x="60" y="49"/>
                      <a:pt x="49" y="60"/>
                      <a:pt x="35" y="60"/>
                    </a:cubicBezTo>
                    <a:cubicBezTo>
                      <a:pt x="22" y="60"/>
                      <a:pt x="11" y="49"/>
                      <a:pt x="10" y="36"/>
                    </a:cubicBezTo>
                    <a:cubicBezTo>
                      <a:pt x="10" y="30"/>
                      <a:pt x="12" y="25"/>
                      <a:pt x="16" y="21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3" y="19"/>
                      <a:pt x="0" y="27"/>
                      <a:pt x="0" y="36"/>
                    </a:cubicBezTo>
                    <a:cubicBezTo>
                      <a:pt x="0" y="55"/>
                      <a:pt x="16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55" y="71"/>
                      <a:pt x="70" y="55"/>
                      <a:pt x="70" y="35"/>
                    </a:cubicBezTo>
                    <a:cubicBezTo>
                      <a:pt x="70" y="26"/>
                      <a:pt x="67" y="18"/>
                      <a:pt x="61" y="1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42988" y="6403878"/>
              <a:ext cx="267760" cy="280737"/>
              <a:chOff x="242988" y="6397592"/>
              <a:chExt cx="267760" cy="280737"/>
            </a:xfrm>
          </p:grpSpPr>
          <p:sp>
            <p:nvSpPr>
              <p:cNvPr id="44" name="Oval124"/>
              <p:cNvSpPr/>
              <p:nvPr/>
            </p:nvSpPr>
            <p:spPr>
              <a:xfrm>
                <a:off x="242988" y="6397592"/>
                <a:ext cx="267760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ight"/>
              <p:cNvSpPr>
                <a:spLocks noChangeAspect="1"/>
              </p:cNvSpPr>
              <p:nvPr>
                <p:custDataLst>
                  <p:custData r:id="rId2"/>
                </p:custDataLst>
              </p:nvPr>
            </p:nvSpPr>
            <p:spPr bwMode="black">
              <a:xfrm flipH="1">
                <a:off x="319118" y="6486688"/>
                <a:ext cx="115501" cy="102544"/>
              </a:xfrm>
              <a:custGeom>
                <a:avLst/>
                <a:gdLst>
                  <a:gd name="T0" fmla="*/ 86 w 131"/>
                  <a:gd name="T1" fmla="*/ 35 h 96"/>
                  <a:gd name="T2" fmla="*/ 48 w 131"/>
                  <a:gd name="T3" fmla="*/ 0 h 96"/>
                  <a:gd name="T4" fmla="*/ 79 w 131"/>
                  <a:gd name="T5" fmla="*/ 0 h 96"/>
                  <a:gd name="T6" fmla="*/ 131 w 131"/>
                  <a:gd name="T7" fmla="*/ 48 h 96"/>
                  <a:gd name="T8" fmla="*/ 79 w 131"/>
                  <a:gd name="T9" fmla="*/ 96 h 96"/>
                  <a:gd name="T10" fmla="*/ 48 w 131"/>
                  <a:gd name="T11" fmla="*/ 96 h 96"/>
                  <a:gd name="T12" fmla="*/ 86 w 131"/>
                  <a:gd name="T13" fmla="*/ 60 h 96"/>
                  <a:gd name="T14" fmla="*/ 0 w 131"/>
                  <a:gd name="T15" fmla="*/ 60 h 96"/>
                  <a:gd name="T16" fmla="*/ 0 w 131"/>
                  <a:gd name="T17" fmla="*/ 35 h 96"/>
                  <a:gd name="T18" fmla="*/ 86 w 131"/>
                  <a:gd name="T19" fmla="*/ 3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6">
                    <a:moveTo>
                      <a:pt x="86" y="35"/>
                    </a:moveTo>
                    <a:lnTo>
                      <a:pt x="48" y="0"/>
                    </a:lnTo>
                    <a:lnTo>
                      <a:pt x="79" y="0"/>
                    </a:lnTo>
                    <a:lnTo>
                      <a:pt x="131" y="48"/>
                    </a:lnTo>
                    <a:lnTo>
                      <a:pt x="79" y="96"/>
                    </a:lnTo>
                    <a:lnTo>
                      <a:pt x="48" y="96"/>
                    </a:lnTo>
                    <a:lnTo>
                      <a:pt x="86" y="60"/>
                    </a:lnTo>
                    <a:lnTo>
                      <a:pt x="0" y="60"/>
                    </a:lnTo>
                    <a:lnTo>
                      <a:pt x="0" y="35"/>
                    </a:lnTo>
                    <a:lnTo>
                      <a:pt x="86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7998873" y="6349204"/>
              <a:ext cx="342900" cy="342900"/>
              <a:chOff x="7989560" y="6349204"/>
              <a:chExt cx="342900" cy="342900"/>
            </a:xfrm>
          </p:grpSpPr>
          <p:sp>
            <p:nvSpPr>
              <p:cNvPr id="42" name="Oval128"/>
              <p:cNvSpPr/>
              <p:nvPr/>
            </p:nvSpPr>
            <p:spPr>
              <a:xfrm>
                <a:off x="8027130" y="6380286"/>
                <a:ext cx="267760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9560" y="6349204"/>
                <a:ext cx="342900" cy="342900"/>
              </a:xfrm>
              <a:prstGeom prst="rect">
                <a:avLst/>
              </a:prstGeom>
            </p:spPr>
          </p:pic>
        </p:grpSp>
      </p:grpSp>
      <p:sp>
        <p:nvSpPr>
          <p:cNvPr id="52" name="Rectangle 51"/>
          <p:cNvSpPr/>
          <p:nvPr/>
        </p:nvSpPr>
        <p:spPr>
          <a:xfrm>
            <a:off x="0" y="640080"/>
            <a:ext cx="9144000" cy="50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Web-Application Navigation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19118" y="1142454"/>
            <a:ext cx="8488203" cy="381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Account Navigation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0" y="6476454"/>
            <a:ext cx="9144000" cy="381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Footer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039219" y="1786128"/>
            <a:ext cx="3048000" cy="5334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Research Platforms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903918" y="3100198"/>
            <a:ext cx="7325682" cy="5283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IEEE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09159" y="3726713"/>
            <a:ext cx="7325682" cy="5283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Springer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09159" y="4353228"/>
            <a:ext cx="7325682" cy="5283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Science Direct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09159" y="4988942"/>
            <a:ext cx="7325682" cy="5283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ASME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4375415" y="5402034"/>
            <a:ext cx="39317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v</a:t>
            </a:r>
            <a:endParaRPr lang="en-IN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7168609" y="3177502"/>
            <a:ext cx="854648" cy="4050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Expand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181795" y="3797725"/>
            <a:ext cx="854648" cy="4050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Expand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7168609" y="4421935"/>
            <a:ext cx="854648" cy="4050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Expand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7181795" y="5042158"/>
            <a:ext cx="854648" cy="4050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Expand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75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40080"/>
            <a:chOff x="0" y="6217920"/>
            <a:chExt cx="9144000" cy="640080"/>
          </a:xfrm>
        </p:grpSpPr>
        <p:sp>
          <p:nvSpPr>
            <p:cNvPr id="34" name="Background"/>
            <p:cNvSpPr/>
            <p:nvPr/>
          </p:nvSpPr>
          <p:spPr>
            <a:xfrm>
              <a:off x="0" y="6217920"/>
              <a:ext cx="9144000" cy="6400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>
                    <a:lumMod val="50000"/>
                  </a:srgbClr>
                </a:solidFill>
              </a:endParaRPr>
            </a:p>
          </p:txBody>
        </p:sp>
        <p:sp>
          <p:nvSpPr>
            <p:cNvPr id="35" name="Content"/>
            <p:cNvSpPr/>
            <p:nvPr/>
          </p:nvSpPr>
          <p:spPr>
            <a:xfrm>
              <a:off x="1239923" y="6355626"/>
              <a:ext cx="5605020" cy="364668"/>
            </a:xfrm>
            <a:prstGeom prst="rect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solidFill>
                    <a:srgbClr val="FFFFFF">
                      <a:lumMod val="50000"/>
                    </a:srgbClr>
                  </a:solidFill>
                  <a:latin typeface="Segoe UI Semilight"/>
                </a:rPr>
                <a:t>http://www.</a:t>
              </a:r>
              <a:r>
                <a:rPr lang="en-US" sz="1600" dirty="0">
                  <a:solidFill>
                    <a:srgbClr val="FFFFFF"/>
                  </a:solidFill>
                  <a:latin typeface="Segoe UI Semilight"/>
                </a:rPr>
                <a:t>pra.com</a:t>
              </a:r>
              <a:r>
                <a:rPr lang="en-US" sz="1600" dirty="0">
                  <a:solidFill>
                    <a:srgbClr val="FFFFFF">
                      <a:lumMod val="50000"/>
                    </a:srgbClr>
                  </a:solidFill>
                  <a:latin typeface="Segoe UI Semilight"/>
                </a:rPr>
                <a:t>/</a:t>
              </a: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Segoe UI Semilight"/>
                </a:rPr>
                <a:t>research-platforms</a:t>
              </a:r>
              <a:endParaRPr lang="en-US" sz="1600" dirty="0">
                <a:solidFill>
                  <a:schemeClr val="bg1">
                    <a:lumMod val="85000"/>
                  </a:schemeClr>
                </a:solidFill>
                <a:latin typeface="Segoe UI Semilight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539561" y="6380286"/>
              <a:ext cx="267760" cy="280737"/>
              <a:chOff x="7933908" y="6458958"/>
              <a:chExt cx="268296" cy="280737"/>
            </a:xfrm>
          </p:grpSpPr>
          <p:sp>
            <p:nvSpPr>
              <p:cNvPr id="50" name="Oval127"/>
              <p:cNvSpPr/>
              <p:nvPr/>
            </p:nvSpPr>
            <p:spPr>
              <a:xfrm>
                <a:off x="7933908" y="6458958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ight"/>
              <p:cNvSpPr>
                <a:spLocks noChangeAspect="1"/>
              </p:cNvSpPr>
              <p:nvPr>
                <p:custDataLst>
                  <p:custData r:id="rId5"/>
                </p:custDataLst>
              </p:nvPr>
            </p:nvSpPr>
            <p:spPr bwMode="black">
              <a:xfrm>
                <a:off x="8009790" y="6551973"/>
                <a:ext cx="115732" cy="102544"/>
              </a:xfrm>
              <a:custGeom>
                <a:avLst/>
                <a:gdLst>
                  <a:gd name="T0" fmla="*/ 86 w 131"/>
                  <a:gd name="T1" fmla="*/ 35 h 96"/>
                  <a:gd name="T2" fmla="*/ 48 w 131"/>
                  <a:gd name="T3" fmla="*/ 0 h 96"/>
                  <a:gd name="T4" fmla="*/ 79 w 131"/>
                  <a:gd name="T5" fmla="*/ 0 h 96"/>
                  <a:gd name="T6" fmla="*/ 131 w 131"/>
                  <a:gd name="T7" fmla="*/ 48 h 96"/>
                  <a:gd name="T8" fmla="*/ 79 w 131"/>
                  <a:gd name="T9" fmla="*/ 96 h 96"/>
                  <a:gd name="T10" fmla="*/ 48 w 131"/>
                  <a:gd name="T11" fmla="*/ 96 h 96"/>
                  <a:gd name="T12" fmla="*/ 86 w 131"/>
                  <a:gd name="T13" fmla="*/ 60 h 96"/>
                  <a:gd name="T14" fmla="*/ 0 w 131"/>
                  <a:gd name="T15" fmla="*/ 60 h 96"/>
                  <a:gd name="T16" fmla="*/ 0 w 131"/>
                  <a:gd name="T17" fmla="*/ 35 h 96"/>
                  <a:gd name="T18" fmla="*/ 86 w 131"/>
                  <a:gd name="T19" fmla="*/ 3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6">
                    <a:moveTo>
                      <a:pt x="86" y="35"/>
                    </a:moveTo>
                    <a:lnTo>
                      <a:pt x="48" y="0"/>
                    </a:lnTo>
                    <a:lnTo>
                      <a:pt x="79" y="0"/>
                    </a:lnTo>
                    <a:lnTo>
                      <a:pt x="131" y="48"/>
                    </a:lnTo>
                    <a:lnTo>
                      <a:pt x="79" y="96"/>
                    </a:lnTo>
                    <a:lnTo>
                      <a:pt x="48" y="96"/>
                    </a:lnTo>
                    <a:lnTo>
                      <a:pt x="86" y="60"/>
                    </a:lnTo>
                    <a:lnTo>
                      <a:pt x="0" y="60"/>
                    </a:lnTo>
                    <a:lnTo>
                      <a:pt x="0" y="35"/>
                    </a:lnTo>
                    <a:lnTo>
                      <a:pt x="86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533325" y="6380286"/>
              <a:ext cx="267760" cy="280737"/>
              <a:chOff x="7482756" y="6476313"/>
              <a:chExt cx="268296" cy="280737"/>
            </a:xfrm>
          </p:grpSpPr>
          <p:sp>
            <p:nvSpPr>
              <p:cNvPr id="48" name="Oval126"/>
              <p:cNvSpPr/>
              <p:nvPr/>
            </p:nvSpPr>
            <p:spPr>
              <a:xfrm>
                <a:off x="7482756" y="6476313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Pin"/>
              <p:cNvSpPr>
                <a:spLocks noChangeAspect="1"/>
              </p:cNvSpPr>
              <p:nvPr>
                <p:custDataLst>
                  <p:custData r:id="rId4"/>
                </p:custDataLst>
              </p:nvPr>
            </p:nvSpPr>
            <p:spPr bwMode="black">
              <a:xfrm>
                <a:off x="7555059" y="6548700"/>
                <a:ext cx="123689" cy="135962"/>
              </a:xfrm>
              <a:custGeom>
                <a:avLst/>
                <a:gdLst>
                  <a:gd name="T0" fmla="*/ 63 w 75"/>
                  <a:gd name="T1" fmla="*/ 29 h 75"/>
                  <a:gd name="T2" fmla="*/ 44 w 75"/>
                  <a:gd name="T3" fmla="*/ 48 h 75"/>
                  <a:gd name="T4" fmla="*/ 40 w 75"/>
                  <a:gd name="T5" fmla="*/ 68 h 75"/>
                  <a:gd name="T6" fmla="*/ 26 w 75"/>
                  <a:gd name="T7" fmla="*/ 54 h 75"/>
                  <a:gd name="T8" fmla="*/ 0 w 75"/>
                  <a:gd name="T9" fmla="*/ 74 h 75"/>
                  <a:gd name="T10" fmla="*/ 0 w 75"/>
                  <a:gd name="T11" fmla="*/ 74 h 75"/>
                  <a:gd name="T12" fmla="*/ 0 w 75"/>
                  <a:gd name="T13" fmla="*/ 74 h 75"/>
                  <a:gd name="T14" fmla="*/ 0 w 75"/>
                  <a:gd name="T15" fmla="*/ 74 h 75"/>
                  <a:gd name="T16" fmla="*/ 0 w 75"/>
                  <a:gd name="T17" fmla="*/ 74 h 75"/>
                  <a:gd name="T18" fmla="*/ 20 w 75"/>
                  <a:gd name="T19" fmla="*/ 49 h 75"/>
                  <a:gd name="T20" fmla="*/ 6 w 75"/>
                  <a:gd name="T21" fmla="*/ 35 h 75"/>
                  <a:gd name="T22" fmla="*/ 27 w 75"/>
                  <a:gd name="T23" fmla="*/ 31 h 75"/>
                  <a:gd name="T24" fmla="*/ 46 w 75"/>
                  <a:gd name="T25" fmla="*/ 11 h 75"/>
                  <a:gd name="T26" fmla="*/ 50 w 75"/>
                  <a:gd name="T27" fmla="*/ 0 h 75"/>
                  <a:gd name="T28" fmla="*/ 75 w 75"/>
                  <a:gd name="T29" fmla="*/ 25 h 75"/>
                  <a:gd name="T30" fmla="*/ 63 w 75"/>
                  <a:gd name="T31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5" h="75">
                    <a:moveTo>
                      <a:pt x="63" y="29"/>
                    </a:moveTo>
                    <a:cubicBezTo>
                      <a:pt x="44" y="48"/>
                      <a:pt x="44" y="48"/>
                      <a:pt x="44" y="48"/>
                    </a:cubicBezTo>
                    <a:cubicBezTo>
                      <a:pt x="47" y="55"/>
                      <a:pt x="46" y="63"/>
                      <a:pt x="40" y="68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11" y="67"/>
                      <a:pt x="2" y="75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3"/>
                      <a:pt x="7" y="63"/>
                      <a:pt x="20" y="49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12" y="29"/>
                      <a:pt x="20" y="28"/>
                      <a:pt x="27" y="3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5" y="7"/>
                      <a:pt x="46" y="3"/>
                      <a:pt x="50" y="0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2" y="28"/>
                      <a:pt x="67" y="30"/>
                      <a:pt x="63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8" name="Tile"/>
            <p:cNvSpPr/>
            <p:nvPr/>
          </p:nvSpPr>
          <p:spPr>
            <a:xfrm>
              <a:off x="733583" y="6402514"/>
              <a:ext cx="265176" cy="28346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7067777" y="6380286"/>
              <a:ext cx="267760" cy="280737"/>
              <a:chOff x="7134583" y="6466673"/>
              <a:chExt cx="268296" cy="280737"/>
            </a:xfrm>
          </p:grpSpPr>
          <p:sp>
            <p:nvSpPr>
              <p:cNvPr id="46" name="Oval138"/>
              <p:cNvSpPr/>
              <p:nvPr/>
            </p:nvSpPr>
            <p:spPr>
              <a:xfrm>
                <a:off x="7134583" y="6466673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fresh"/>
              <p:cNvSpPr>
                <a:spLocks noChangeAspect="1"/>
              </p:cNvSpPr>
              <p:nvPr>
                <p:custDataLst>
                  <p:custData r:id="rId3"/>
                </p:custDataLst>
              </p:nvPr>
            </p:nvSpPr>
            <p:spPr bwMode="black">
              <a:xfrm>
                <a:off x="7212367" y="6550234"/>
                <a:ext cx="112727" cy="113614"/>
              </a:xfrm>
              <a:custGeom>
                <a:avLst/>
                <a:gdLst>
                  <a:gd name="T0" fmla="*/ 61 w 70"/>
                  <a:gd name="T1" fmla="*/ 11 h 71"/>
                  <a:gd name="T2" fmla="*/ 60 w 70"/>
                  <a:gd name="T3" fmla="*/ 11 h 71"/>
                  <a:gd name="T4" fmla="*/ 53 w 70"/>
                  <a:gd name="T5" fmla="*/ 18 h 71"/>
                  <a:gd name="T6" fmla="*/ 53 w 70"/>
                  <a:gd name="T7" fmla="*/ 19 h 71"/>
                  <a:gd name="T8" fmla="*/ 53 w 70"/>
                  <a:gd name="T9" fmla="*/ 19 h 71"/>
                  <a:gd name="T10" fmla="*/ 60 w 70"/>
                  <a:gd name="T11" fmla="*/ 35 h 71"/>
                  <a:gd name="T12" fmla="*/ 35 w 70"/>
                  <a:gd name="T13" fmla="*/ 60 h 71"/>
                  <a:gd name="T14" fmla="*/ 10 w 70"/>
                  <a:gd name="T15" fmla="*/ 36 h 71"/>
                  <a:gd name="T16" fmla="*/ 16 w 70"/>
                  <a:gd name="T17" fmla="*/ 21 h 71"/>
                  <a:gd name="T18" fmla="*/ 18 w 70"/>
                  <a:gd name="T19" fmla="*/ 18 h 71"/>
                  <a:gd name="T20" fmla="*/ 25 w 70"/>
                  <a:gd name="T21" fmla="*/ 26 h 71"/>
                  <a:gd name="T22" fmla="*/ 30 w 70"/>
                  <a:gd name="T23" fmla="*/ 0 h 71"/>
                  <a:gd name="T24" fmla="*/ 4 w 70"/>
                  <a:gd name="T25" fmla="*/ 2 h 71"/>
                  <a:gd name="T26" fmla="*/ 11 w 70"/>
                  <a:gd name="T27" fmla="*/ 10 h 71"/>
                  <a:gd name="T28" fmla="*/ 9 w 70"/>
                  <a:gd name="T29" fmla="*/ 12 h 71"/>
                  <a:gd name="T30" fmla="*/ 0 w 70"/>
                  <a:gd name="T31" fmla="*/ 36 h 71"/>
                  <a:gd name="T32" fmla="*/ 35 w 70"/>
                  <a:gd name="T33" fmla="*/ 71 h 71"/>
                  <a:gd name="T34" fmla="*/ 35 w 70"/>
                  <a:gd name="T35" fmla="*/ 71 h 71"/>
                  <a:gd name="T36" fmla="*/ 70 w 70"/>
                  <a:gd name="T37" fmla="*/ 35 h 71"/>
                  <a:gd name="T38" fmla="*/ 61 w 70"/>
                  <a:gd name="T39" fmla="*/ 1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1">
                    <a:moveTo>
                      <a:pt x="61" y="11"/>
                    </a:moveTo>
                    <a:cubicBezTo>
                      <a:pt x="60" y="11"/>
                      <a:pt x="60" y="11"/>
                      <a:pt x="60" y="11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7" y="23"/>
                      <a:pt x="60" y="29"/>
                      <a:pt x="60" y="35"/>
                    </a:cubicBezTo>
                    <a:cubicBezTo>
                      <a:pt x="60" y="49"/>
                      <a:pt x="49" y="60"/>
                      <a:pt x="35" y="60"/>
                    </a:cubicBezTo>
                    <a:cubicBezTo>
                      <a:pt x="22" y="60"/>
                      <a:pt x="11" y="49"/>
                      <a:pt x="10" y="36"/>
                    </a:cubicBezTo>
                    <a:cubicBezTo>
                      <a:pt x="10" y="30"/>
                      <a:pt x="12" y="25"/>
                      <a:pt x="16" y="21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3" y="19"/>
                      <a:pt x="0" y="27"/>
                      <a:pt x="0" y="36"/>
                    </a:cubicBezTo>
                    <a:cubicBezTo>
                      <a:pt x="0" y="55"/>
                      <a:pt x="16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55" y="71"/>
                      <a:pt x="70" y="55"/>
                      <a:pt x="70" y="35"/>
                    </a:cubicBezTo>
                    <a:cubicBezTo>
                      <a:pt x="70" y="26"/>
                      <a:pt x="67" y="18"/>
                      <a:pt x="61" y="1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42988" y="6403878"/>
              <a:ext cx="267760" cy="280737"/>
              <a:chOff x="242988" y="6397592"/>
              <a:chExt cx="267760" cy="280737"/>
            </a:xfrm>
          </p:grpSpPr>
          <p:sp>
            <p:nvSpPr>
              <p:cNvPr id="44" name="Oval124"/>
              <p:cNvSpPr/>
              <p:nvPr/>
            </p:nvSpPr>
            <p:spPr>
              <a:xfrm>
                <a:off x="242988" y="6397592"/>
                <a:ext cx="267760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ight"/>
              <p:cNvSpPr>
                <a:spLocks noChangeAspect="1"/>
              </p:cNvSpPr>
              <p:nvPr>
                <p:custDataLst>
                  <p:custData r:id="rId2"/>
                </p:custDataLst>
              </p:nvPr>
            </p:nvSpPr>
            <p:spPr bwMode="black">
              <a:xfrm flipH="1">
                <a:off x="319118" y="6486688"/>
                <a:ext cx="115501" cy="102544"/>
              </a:xfrm>
              <a:custGeom>
                <a:avLst/>
                <a:gdLst>
                  <a:gd name="T0" fmla="*/ 86 w 131"/>
                  <a:gd name="T1" fmla="*/ 35 h 96"/>
                  <a:gd name="T2" fmla="*/ 48 w 131"/>
                  <a:gd name="T3" fmla="*/ 0 h 96"/>
                  <a:gd name="T4" fmla="*/ 79 w 131"/>
                  <a:gd name="T5" fmla="*/ 0 h 96"/>
                  <a:gd name="T6" fmla="*/ 131 w 131"/>
                  <a:gd name="T7" fmla="*/ 48 h 96"/>
                  <a:gd name="T8" fmla="*/ 79 w 131"/>
                  <a:gd name="T9" fmla="*/ 96 h 96"/>
                  <a:gd name="T10" fmla="*/ 48 w 131"/>
                  <a:gd name="T11" fmla="*/ 96 h 96"/>
                  <a:gd name="T12" fmla="*/ 86 w 131"/>
                  <a:gd name="T13" fmla="*/ 60 h 96"/>
                  <a:gd name="T14" fmla="*/ 0 w 131"/>
                  <a:gd name="T15" fmla="*/ 60 h 96"/>
                  <a:gd name="T16" fmla="*/ 0 w 131"/>
                  <a:gd name="T17" fmla="*/ 35 h 96"/>
                  <a:gd name="T18" fmla="*/ 86 w 131"/>
                  <a:gd name="T19" fmla="*/ 3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6">
                    <a:moveTo>
                      <a:pt x="86" y="35"/>
                    </a:moveTo>
                    <a:lnTo>
                      <a:pt x="48" y="0"/>
                    </a:lnTo>
                    <a:lnTo>
                      <a:pt x="79" y="0"/>
                    </a:lnTo>
                    <a:lnTo>
                      <a:pt x="131" y="48"/>
                    </a:lnTo>
                    <a:lnTo>
                      <a:pt x="79" y="96"/>
                    </a:lnTo>
                    <a:lnTo>
                      <a:pt x="48" y="96"/>
                    </a:lnTo>
                    <a:lnTo>
                      <a:pt x="86" y="60"/>
                    </a:lnTo>
                    <a:lnTo>
                      <a:pt x="0" y="60"/>
                    </a:lnTo>
                    <a:lnTo>
                      <a:pt x="0" y="35"/>
                    </a:lnTo>
                    <a:lnTo>
                      <a:pt x="86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7998873" y="6349204"/>
              <a:ext cx="342900" cy="342900"/>
              <a:chOff x="7989560" y="6349204"/>
              <a:chExt cx="342900" cy="342900"/>
            </a:xfrm>
          </p:grpSpPr>
          <p:sp>
            <p:nvSpPr>
              <p:cNvPr id="42" name="Oval128"/>
              <p:cNvSpPr/>
              <p:nvPr/>
            </p:nvSpPr>
            <p:spPr>
              <a:xfrm>
                <a:off x="8027130" y="6380286"/>
                <a:ext cx="267760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9560" y="6349204"/>
                <a:ext cx="342900" cy="342900"/>
              </a:xfrm>
              <a:prstGeom prst="rect">
                <a:avLst/>
              </a:prstGeom>
            </p:spPr>
          </p:pic>
        </p:grpSp>
      </p:grpSp>
      <p:sp>
        <p:nvSpPr>
          <p:cNvPr id="52" name="Rectangle 51"/>
          <p:cNvSpPr/>
          <p:nvPr/>
        </p:nvSpPr>
        <p:spPr>
          <a:xfrm>
            <a:off x="0" y="640080"/>
            <a:ext cx="9144000" cy="50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Web-Application Navigation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19118" y="1142454"/>
            <a:ext cx="8488203" cy="381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Account Navigation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0" y="6476454"/>
            <a:ext cx="9144000" cy="381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Footer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039219" y="1786128"/>
            <a:ext cx="3048000" cy="5334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Research Platforms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838200" y="3100198"/>
            <a:ext cx="3591881" cy="5283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400" dirty="0" smtClean="0">
                <a:solidFill>
                  <a:schemeClr val="tx1"/>
                </a:solidFill>
              </a:rPr>
              <a:t>IEEE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702866" y="3726713"/>
            <a:ext cx="3466256" cy="5283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tx1"/>
                </a:solidFill>
              </a:rPr>
              <a:t>Springer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43440" y="4353228"/>
            <a:ext cx="3586641" cy="5283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400" dirty="0" smtClean="0">
                <a:solidFill>
                  <a:schemeClr val="tx1"/>
                </a:solidFill>
              </a:rPr>
              <a:t>Science Direct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702866" y="4988942"/>
            <a:ext cx="3466256" cy="5283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tx1"/>
                </a:solidFill>
              </a:rPr>
              <a:t>ASME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4375415" y="5783034"/>
            <a:ext cx="39317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v</a:t>
            </a:r>
            <a:endParaRPr lang="en-IN" b="1" dirty="0"/>
          </a:p>
        </p:txBody>
      </p:sp>
      <p:cxnSp>
        <p:nvCxnSpPr>
          <p:cNvPr id="3" name="Straight Connector 2"/>
          <p:cNvCxnSpPr>
            <a:stCxn id="57" idx="2"/>
            <a:endCxn id="62" idx="0"/>
          </p:cNvCxnSpPr>
          <p:nvPr/>
        </p:nvCxnSpPr>
        <p:spPr>
          <a:xfrm>
            <a:off x="4563219" y="2319528"/>
            <a:ext cx="8781" cy="34635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914400" y="3166446"/>
            <a:ext cx="854648" cy="4050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Expand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14400" y="4414907"/>
            <a:ext cx="854648" cy="4050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Expand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201657" y="3786507"/>
            <a:ext cx="854648" cy="4050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Expand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7201657" y="5050621"/>
            <a:ext cx="854648" cy="4050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Expand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6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40080"/>
            <a:chOff x="0" y="6217920"/>
            <a:chExt cx="9144000" cy="640080"/>
          </a:xfrm>
        </p:grpSpPr>
        <p:sp>
          <p:nvSpPr>
            <p:cNvPr id="34" name="Background"/>
            <p:cNvSpPr/>
            <p:nvPr/>
          </p:nvSpPr>
          <p:spPr>
            <a:xfrm>
              <a:off x="0" y="6217920"/>
              <a:ext cx="9144000" cy="6400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>
                    <a:lumMod val="50000"/>
                  </a:srgbClr>
                </a:solidFill>
              </a:endParaRPr>
            </a:p>
          </p:txBody>
        </p:sp>
        <p:sp>
          <p:nvSpPr>
            <p:cNvPr id="35" name="Content"/>
            <p:cNvSpPr/>
            <p:nvPr/>
          </p:nvSpPr>
          <p:spPr>
            <a:xfrm>
              <a:off x="1239923" y="6355626"/>
              <a:ext cx="5605020" cy="364668"/>
            </a:xfrm>
            <a:prstGeom prst="rect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solidFill>
                    <a:srgbClr val="FFFFFF">
                      <a:lumMod val="50000"/>
                    </a:srgbClr>
                  </a:solidFill>
                  <a:latin typeface="Segoe UI Semilight"/>
                </a:rPr>
                <a:t>http://www.</a:t>
              </a:r>
              <a:r>
                <a:rPr lang="en-US" sz="1600" dirty="0">
                  <a:solidFill>
                    <a:srgbClr val="FFFFFF"/>
                  </a:solidFill>
                  <a:latin typeface="Segoe UI Semilight"/>
                </a:rPr>
                <a:t>pra.com</a:t>
              </a:r>
              <a:r>
                <a:rPr lang="en-US" sz="1600" dirty="0">
                  <a:solidFill>
                    <a:srgbClr val="FFFFFF">
                      <a:lumMod val="50000"/>
                    </a:srgbClr>
                  </a:solidFill>
                  <a:latin typeface="Segoe UI Semilight"/>
                </a:rPr>
                <a:t>/</a:t>
              </a: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Segoe UI Semilight"/>
                </a:rPr>
                <a:t>research-platforms</a:t>
              </a:r>
              <a:endParaRPr lang="en-US" sz="1600" dirty="0">
                <a:solidFill>
                  <a:schemeClr val="bg1">
                    <a:lumMod val="85000"/>
                  </a:schemeClr>
                </a:solidFill>
                <a:latin typeface="Segoe UI Semilight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539561" y="6380286"/>
              <a:ext cx="267760" cy="280737"/>
              <a:chOff x="7933908" y="6458958"/>
              <a:chExt cx="268296" cy="280737"/>
            </a:xfrm>
          </p:grpSpPr>
          <p:sp>
            <p:nvSpPr>
              <p:cNvPr id="50" name="Oval127"/>
              <p:cNvSpPr/>
              <p:nvPr/>
            </p:nvSpPr>
            <p:spPr>
              <a:xfrm>
                <a:off x="7933908" y="6458958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ight"/>
              <p:cNvSpPr>
                <a:spLocks noChangeAspect="1"/>
              </p:cNvSpPr>
              <p:nvPr>
                <p:custDataLst>
                  <p:custData r:id="rId5"/>
                </p:custDataLst>
              </p:nvPr>
            </p:nvSpPr>
            <p:spPr bwMode="black">
              <a:xfrm>
                <a:off x="8009790" y="6551973"/>
                <a:ext cx="115732" cy="102544"/>
              </a:xfrm>
              <a:custGeom>
                <a:avLst/>
                <a:gdLst>
                  <a:gd name="T0" fmla="*/ 86 w 131"/>
                  <a:gd name="T1" fmla="*/ 35 h 96"/>
                  <a:gd name="T2" fmla="*/ 48 w 131"/>
                  <a:gd name="T3" fmla="*/ 0 h 96"/>
                  <a:gd name="T4" fmla="*/ 79 w 131"/>
                  <a:gd name="T5" fmla="*/ 0 h 96"/>
                  <a:gd name="T6" fmla="*/ 131 w 131"/>
                  <a:gd name="T7" fmla="*/ 48 h 96"/>
                  <a:gd name="T8" fmla="*/ 79 w 131"/>
                  <a:gd name="T9" fmla="*/ 96 h 96"/>
                  <a:gd name="T10" fmla="*/ 48 w 131"/>
                  <a:gd name="T11" fmla="*/ 96 h 96"/>
                  <a:gd name="T12" fmla="*/ 86 w 131"/>
                  <a:gd name="T13" fmla="*/ 60 h 96"/>
                  <a:gd name="T14" fmla="*/ 0 w 131"/>
                  <a:gd name="T15" fmla="*/ 60 h 96"/>
                  <a:gd name="T16" fmla="*/ 0 w 131"/>
                  <a:gd name="T17" fmla="*/ 35 h 96"/>
                  <a:gd name="T18" fmla="*/ 86 w 131"/>
                  <a:gd name="T19" fmla="*/ 3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6">
                    <a:moveTo>
                      <a:pt x="86" y="35"/>
                    </a:moveTo>
                    <a:lnTo>
                      <a:pt x="48" y="0"/>
                    </a:lnTo>
                    <a:lnTo>
                      <a:pt x="79" y="0"/>
                    </a:lnTo>
                    <a:lnTo>
                      <a:pt x="131" y="48"/>
                    </a:lnTo>
                    <a:lnTo>
                      <a:pt x="79" y="96"/>
                    </a:lnTo>
                    <a:lnTo>
                      <a:pt x="48" y="96"/>
                    </a:lnTo>
                    <a:lnTo>
                      <a:pt x="86" y="60"/>
                    </a:lnTo>
                    <a:lnTo>
                      <a:pt x="0" y="60"/>
                    </a:lnTo>
                    <a:lnTo>
                      <a:pt x="0" y="35"/>
                    </a:lnTo>
                    <a:lnTo>
                      <a:pt x="86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533325" y="6380286"/>
              <a:ext cx="267760" cy="280737"/>
              <a:chOff x="7482756" y="6476313"/>
              <a:chExt cx="268296" cy="280737"/>
            </a:xfrm>
          </p:grpSpPr>
          <p:sp>
            <p:nvSpPr>
              <p:cNvPr id="48" name="Oval126"/>
              <p:cNvSpPr/>
              <p:nvPr/>
            </p:nvSpPr>
            <p:spPr>
              <a:xfrm>
                <a:off x="7482756" y="6476313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Pin"/>
              <p:cNvSpPr>
                <a:spLocks noChangeAspect="1"/>
              </p:cNvSpPr>
              <p:nvPr>
                <p:custDataLst>
                  <p:custData r:id="rId4"/>
                </p:custDataLst>
              </p:nvPr>
            </p:nvSpPr>
            <p:spPr bwMode="black">
              <a:xfrm>
                <a:off x="7555059" y="6548700"/>
                <a:ext cx="123689" cy="135962"/>
              </a:xfrm>
              <a:custGeom>
                <a:avLst/>
                <a:gdLst>
                  <a:gd name="T0" fmla="*/ 63 w 75"/>
                  <a:gd name="T1" fmla="*/ 29 h 75"/>
                  <a:gd name="T2" fmla="*/ 44 w 75"/>
                  <a:gd name="T3" fmla="*/ 48 h 75"/>
                  <a:gd name="T4" fmla="*/ 40 w 75"/>
                  <a:gd name="T5" fmla="*/ 68 h 75"/>
                  <a:gd name="T6" fmla="*/ 26 w 75"/>
                  <a:gd name="T7" fmla="*/ 54 h 75"/>
                  <a:gd name="T8" fmla="*/ 0 w 75"/>
                  <a:gd name="T9" fmla="*/ 74 h 75"/>
                  <a:gd name="T10" fmla="*/ 0 w 75"/>
                  <a:gd name="T11" fmla="*/ 74 h 75"/>
                  <a:gd name="T12" fmla="*/ 0 w 75"/>
                  <a:gd name="T13" fmla="*/ 74 h 75"/>
                  <a:gd name="T14" fmla="*/ 0 w 75"/>
                  <a:gd name="T15" fmla="*/ 74 h 75"/>
                  <a:gd name="T16" fmla="*/ 0 w 75"/>
                  <a:gd name="T17" fmla="*/ 74 h 75"/>
                  <a:gd name="T18" fmla="*/ 20 w 75"/>
                  <a:gd name="T19" fmla="*/ 49 h 75"/>
                  <a:gd name="T20" fmla="*/ 6 w 75"/>
                  <a:gd name="T21" fmla="*/ 35 h 75"/>
                  <a:gd name="T22" fmla="*/ 27 w 75"/>
                  <a:gd name="T23" fmla="*/ 31 h 75"/>
                  <a:gd name="T24" fmla="*/ 46 w 75"/>
                  <a:gd name="T25" fmla="*/ 11 h 75"/>
                  <a:gd name="T26" fmla="*/ 50 w 75"/>
                  <a:gd name="T27" fmla="*/ 0 h 75"/>
                  <a:gd name="T28" fmla="*/ 75 w 75"/>
                  <a:gd name="T29" fmla="*/ 25 h 75"/>
                  <a:gd name="T30" fmla="*/ 63 w 75"/>
                  <a:gd name="T31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5" h="75">
                    <a:moveTo>
                      <a:pt x="63" y="29"/>
                    </a:moveTo>
                    <a:cubicBezTo>
                      <a:pt x="44" y="48"/>
                      <a:pt x="44" y="48"/>
                      <a:pt x="44" y="48"/>
                    </a:cubicBezTo>
                    <a:cubicBezTo>
                      <a:pt x="47" y="55"/>
                      <a:pt x="46" y="63"/>
                      <a:pt x="40" y="68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11" y="67"/>
                      <a:pt x="2" y="75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3"/>
                      <a:pt x="7" y="63"/>
                      <a:pt x="20" y="49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12" y="29"/>
                      <a:pt x="20" y="28"/>
                      <a:pt x="27" y="3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5" y="7"/>
                      <a:pt x="46" y="3"/>
                      <a:pt x="50" y="0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2" y="28"/>
                      <a:pt x="67" y="30"/>
                      <a:pt x="63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8" name="Tile"/>
            <p:cNvSpPr/>
            <p:nvPr/>
          </p:nvSpPr>
          <p:spPr>
            <a:xfrm>
              <a:off x="733583" y="6402514"/>
              <a:ext cx="265176" cy="28346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7067777" y="6380286"/>
              <a:ext cx="267760" cy="280737"/>
              <a:chOff x="7134583" y="6466673"/>
              <a:chExt cx="268296" cy="280737"/>
            </a:xfrm>
          </p:grpSpPr>
          <p:sp>
            <p:nvSpPr>
              <p:cNvPr id="46" name="Oval138"/>
              <p:cNvSpPr/>
              <p:nvPr/>
            </p:nvSpPr>
            <p:spPr>
              <a:xfrm>
                <a:off x="7134583" y="6466673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fresh"/>
              <p:cNvSpPr>
                <a:spLocks noChangeAspect="1"/>
              </p:cNvSpPr>
              <p:nvPr>
                <p:custDataLst>
                  <p:custData r:id="rId3"/>
                </p:custDataLst>
              </p:nvPr>
            </p:nvSpPr>
            <p:spPr bwMode="black">
              <a:xfrm>
                <a:off x="7212367" y="6550234"/>
                <a:ext cx="112727" cy="113614"/>
              </a:xfrm>
              <a:custGeom>
                <a:avLst/>
                <a:gdLst>
                  <a:gd name="T0" fmla="*/ 61 w 70"/>
                  <a:gd name="T1" fmla="*/ 11 h 71"/>
                  <a:gd name="T2" fmla="*/ 60 w 70"/>
                  <a:gd name="T3" fmla="*/ 11 h 71"/>
                  <a:gd name="T4" fmla="*/ 53 w 70"/>
                  <a:gd name="T5" fmla="*/ 18 h 71"/>
                  <a:gd name="T6" fmla="*/ 53 w 70"/>
                  <a:gd name="T7" fmla="*/ 19 h 71"/>
                  <a:gd name="T8" fmla="*/ 53 w 70"/>
                  <a:gd name="T9" fmla="*/ 19 h 71"/>
                  <a:gd name="T10" fmla="*/ 60 w 70"/>
                  <a:gd name="T11" fmla="*/ 35 h 71"/>
                  <a:gd name="T12" fmla="*/ 35 w 70"/>
                  <a:gd name="T13" fmla="*/ 60 h 71"/>
                  <a:gd name="T14" fmla="*/ 10 w 70"/>
                  <a:gd name="T15" fmla="*/ 36 h 71"/>
                  <a:gd name="T16" fmla="*/ 16 w 70"/>
                  <a:gd name="T17" fmla="*/ 21 h 71"/>
                  <a:gd name="T18" fmla="*/ 18 w 70"/>
                  <a:gd name="T19" fmla="*/ 18 h 71"/>
                  <a:gd name="T20" fmla="*/ 25 w 70"/>
                  <a:gd name="T21" fmla="*/ 26 h 71"/>
                  <a:gd name="T22" fmla="*/ 30 w 70"/>
                  <a:gd name="T23" fmla="*/ 0 h 71"/>
                  <a:gd name="T24" fmla="*/ 4 w 70"/>
                  <a:gd name="T25" fmla="*/ 2 h 71"/>
                  <a:gd name="T26" fmla="*/ 11 w 70"/>
                  <a:gd name="T27" fmla="*/ 10 h 71"/>
                  <a:gd name="T28" fmla="*/ 9 w 70"/>
                  <a:gd name="T29" fmla="*/ 12 h 71"/>
                  <a:gd name="T30" fmla="*/ 0 w 70"/>
                  <a:gd name="T31" fmla="*/ 36 h 71"/>
                  <a:gd name="T32" fmla="*/ 35 w 70"/>
                  <a:gd name="T33" fmla="*/ 71 h 71"/>
                  <a:gd name="T34" fmla="*/ 35 w 70"/>
                  <a:gd name="T35" fmla="*/ 71 h 71"/>
                  <a:gd name="T36" fmla="*/ 70 w 70"/>
                  <a:gd name="T37" fmla="*/ 35 h 71"/>
                  <a:gd name="T38" fmla="*/ 61 w 70"/>
                  <a:gd name="T39" fmla="*/ 1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1">
                    <a:moveTo>
                      <a:pt x="61" y="11"/>
                    </a:moveTo>
                    <a:cubicBezTo>
                      <a:pt x="60" y="11"/>
                      <a:pt x="60" y="11"/>
                      <a:pt x="60" y="11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7" y="23"/>
                      <a:pt x="60" y="29"/>
                      <a:pt x="60" y="35"/>
                    </a:cubicBezTo>
                    <a:cubicBezTo>
                      <a:pt x="60" y="49"/>
                      <a:pt x="49" y="60"/>
                      <a:pt x="35" y="60"/>
                    </a:cubicBezTo>
                    <a:cubicBezTo>
                      <a:pt x="22" y="60"/>
                      <a:pt x="11" y="49"/>
                      <a:pt x="10" y="36"/>
                    </a:cubicBezTo>
                    <a:cubicBezTo>
                      <a:pt x="10" y="30"/>
                      <a:pt x="12" y="25"/>
                      <a:pt x="16" y="21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3" y="19"/>
                      <a:pt x="0" y="27"/>
                      <a:pt x="0" y="36"/>
                    </a:cubicBezTo>
                    <a:cubicBezTo>
                      <a:pt x="0" y="55"/>
                      <a:pt x="16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55" y="71"/>
                      <a:pt x="70" y="55"/>
                      <a:pt x="70" y="35"/>
                    </a:cubicBezTo>
                    <a:cubicBezTo>
                      <a:pt x="70" y="26"/>
                      <a:pt x="67" y="18"/>
                      <a:pt x="61" y="1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42988" y="6403878"/>
              <a:ext cx="267760" cy="280737"/>
              <a:chOff x="242988" y="6397592"/>
              <a:chExt cx="267760" cy="280737"/>
            </a:xfrm>
          </p:grpSpPr>
          <p:sp>
            <p:nvSpPr>
              <p:cNvPr id="44" name="Oval124"/>
              <p:cNvSpPr/>
              <p:nvPr/>
            </p:nvSpPr>
            <p:spPr>
              <a:xfrm>
                <a:off x="242988" y="6397592"/>
                <a:ext cx="267760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ight"/>
              <p:cNvSpPr>
                <a:spLocks noChangeAspect="1"/>
              </p:cNvSpPr>
              <p:nvPr>
                <p:custDataLst>
                  <p:custData r:id="rId2"/>
                </p:custDataLst>
              </p:nvPr>
            </p:nvSpPr>
            <p:spPr bwMode="black">
              <a:xfrm flipH="1">
                <a:off x="319118" y="6486688"/>
                <a:ext cx="115501" cy="102544"/>
              </a:xfrm>
              <a:custGeom>
                <a:avLst/>
                <a:gdLst>
                  <a:gd name="T0" fmla="*/ 86 w 131"/>
                  <a:gd name="T1" fmla="*/ 35 h 96"/>
                  <a:gd name="T2" fmla="*/ 48 w 131"/>
                  <a:gd name="T3" fmla="*/ 0 h 96"/>
                  <a:gd name="T4" fmla="*/ 79 w 131"/>
                  <a:gd name="T5" fmla="*/ 0 h 96"/>
                  <a:gd name="T6" fmla="*/ 131 w 131"/>
                  <a:gd name="T7" fmla="*/ 48 h 96"/>
                  <a:gd name="T8" fmla="*/ 79 w 131"/>
                  <a:gd name="T9" fmla="*/ 96 h 96"/>
                  <a:gd name="T10" fmla="*/ 48 w 131"/>
                  <a:gd name="T11" fmla="*/ 96 h 96"/>
                  <a:gd name="T12" fmla="*/ 86 w 131"/>
                  <a:gd name="T13" fmla="*/ 60 h 96"/>
                  <a:gd name="T14" fmla="*/ 0 w 131"/>
                  <a:gd name="T15" fmla="*/ 60 h 96"/>
                  <a:gd name="T16" fmla="*/ 0 w 131"/>
                  <a:gd name="T17" fmla="*/ 35 h 96"/>
                  <a:gd name="T18" fmla="*/ 86 w 131"/>
                  <a:gd name="T19" fmla="*/ 3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6">
                    <a:moveTo>
                      <a:pt x="86" y="35"/>
                    </a:moveTo>
                    <a:lnTo>
                      <a:pt x="48" y="0"/>
                    </a:lnTo>
                    <a:lnTo>
                      <a:pt x="79" y="0"/>
                    </a:lnTo>
                    <a:lnTo>
                      <a:pt x="131" y="48"/>
                    </a:lnTo>
                    <a:lnTo>
                      <a:pt x="79" y="96"/>
                    </a:lnTo>
                    <a:lnTo>
                      <a:pt x="48" y="96"/>
                    </a:lnTo>
                    <a:lnTo>
                      <a:pt x="86" y="60"/>
                    </a:lnTo>
                    <a:lnTo>
                      <a:pt x="0" y="60"/>
                    </a:lnTo>
                    <a:lnTo>
                      <a:pt x="0" y="35"/>
                    </a:lnTo>
                    <a:lnTo>
                      <a:pt x="86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7998873" y="6349204"/>
              <a:ext cx="342900" cy="342900"/>
              <a:chOff x="7989560" y="6349204"/>
              <a:chExt cx="342900" cy="342900"/>
            </a:xfrm>
          </p:grpSpPr>
          <p:sp>
            <p:nvSpPr>
              <p:cNvPr id="42" name="Oval128"/>
              <p:cNvSpPr/>
              <p:nvPr/>
            </p:nvSpPr>
            <p:spPr>
              <a:xfrm>
                <a:off x="8027130" y="6380286"/>
                <a:ext cx="267760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9560" y="6349204"/>
                <a:ext cx="342900" cy="342900"/>
              </a:xfrm>
              <a:prstGeom prst="rect">
                <a:avLst/>
              </a:prstGeom>
            </p:spPr>
          </p:pic>
        </p:grpSp>
      </p:grpSp>
      <p:sp>
        <p:nvSpPr>
          <p:cNvPr id="52" name="Rectangle 51"/>
          <p:cNvSpPr/>
          <p:nvPr/>
        </p:nvSpPr>
        <p:spPr>
          <a:xfrm>
            <a:off x="0" y="640080"/>
            <a:ext cx="9144000" cy="50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Web-Application Navigation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19118" y="1142454"/>
            <a:ext cx="8488203" cy="381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Account Navigation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0" y="6476454"/>
            <a:ext cx="9144000" cy="381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Footer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039219" y="1786128"/>
            <a:ext cx="3048000" cy="5334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Research Platforms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838200" y="3100198"/>
            <a:ext cx="3591881" cy="5283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IEEE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38199" y="3726713"/>
            <a:ext cx="3591881" cy="5283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Springer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43440" y="4353228"/>
            <a:ext cx="3586641" cy="5283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Science Direct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38199" y="4979743"/>
            <a:ext cx="3591881" cy="5283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ASME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4375415" y="5783034"/>
            <a:ext cx="39317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v</a:t>
            </a:r>
            <a:endParaRPr lang="en-IN" b="1" dirty="0"/>
          </a:p>
        </p:txBody>
      </p:sp>
      <p:cxnSp>
        <p:nvCxnSpPr>
          <p:cNvPr id="3" name="Straight Connector 2"/>
          <p:cNvCxnSpPr>
            <a:stCxn id="57" idx="2"/>
            <a:endCxn id="62" idx="0"/>
          </p:cNvCxnSpPr>
          <p:nvPr/>
        </p:nvCxnSpPr>
        <p:spPr>
          <a:xfrm>
            <a:off x="4563219" y="2319528"/>
            <a:ext cx="8781" cy="34635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4705139" y="3100198"/>
            <a:ext cx="1619461" cy="5283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Link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705138" y="3726713"/>
            <a:ext cx="1619461" cy="5283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Link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4710378" y="4353228"/>
            <a:ext cx="1617099" cy="5283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Link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4705138" y="4979743"/>
            <a:ext cx="1619461" cy="5283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Link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465856" y="3096751"/>
            <a:ext cx="1875918" cy="5283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Expand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6465855" y="3723266"/>
            <a:ext cx="1875918" cy="5283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Expand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471095" y="4349781"/>
            <a:ext cx="1873182" cy="5283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Expand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465855" y="4976296"/>
            <a:ext cx="1875918" cy="5283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Expand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01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40080"/>
            <a:chOff x="0" y="6217920"/>
            <a:chExt cx="9144000" cy="640080"/>
          </a:xfrm>
        </p:grpSpPr>
        <p:sp>
          <p:nvSpPr>
            <p:cNvPr id="34" name="Background"/>
            <p:cNvSpPr/>
            <p:nvPr/>
          </p:nvSpPr>
          <p:spPr>
            <a:xfrm>
              <a:off x="0" y="6217920"/>
              <a:ext cx="9144000" cy="6400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>
                    <a:lumMod val="50000"/>
                  </a:srgbClr>
                </a:solidFill>
              </a:endParaRPr>
            </a:p>
          </p:txBody>
        </p:sp>
        <p:sp>
          <p:nvSpPr>
            <p:cNvPr id="35" name="Content"/>
            <p:cNvSpPr/>
            <p:nvPr/>
          </p:nvSpPr>
          <p:spPr>
            <a:xfrm>
              <a:off x="1239923" y="6355626"/>
              <a:ext cx="5605020" cy="364668"/>
            </a:xfrm>
            <a:prstGeom prst="rect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solidFill>
                    <a:srgbClr val="FFFFFF">
                      <a:lumMod val="50000"/>
                    </a:srgbClr>
                  </a:solidFill>
                  <a:latin typeface="Segoe UI Semilight"/>
                </a:rPr>
                <a:t>http://www.</a:t>
              </a:r>
              <a:r>
                <a:rPr lang="en-US" sz="1600" dirty="0">
                  <a:solidFill>
                    <a:srgbClr val="FFFFFF"/>
                  </a:solidFill>
                  <a:latin typeface="Segoe UI Semilight"/>
                </a:rPr>
                <a:t>pra.com</a:t>
              </a:r>
              <a:r>
                <a:rPr lang="en-US" sz="1600" dirty="0">
                  <a:solidFill>
                    <a:srgbClr val="FFFFFF">
                      <a:lumMod val="50000"/>
                    </a:srgbClr>
                  </a:solidFill>
                  <a:latin typeface="Segoe UI Semilight"/>
                </a:rPr>
                <a:t>/</a:t>
              </a: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Segoe UI Semilight"/>
                </a:rPr>
                <a:t>research-platforms</a:t>
              </a:r>
              <a:endParaRPr lang="en-US" sz="1600" dirty="0">
                <a:solidFill>
                  <a:schemeClr val="bg1">
                    <a:lumMod val="85000"/>
                  </a:schemeClr>
                </a:solidFill>
                <a:latin typeface="Segoe UI Semilight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539561" y="6380286"/>
              <a:ext cx="267760" cy="280737"/>
              <a:chOff x="7933908" y="6458958"/>
              <a:chExt cx="268296" cy="280737"/>
            </a:xfrm>
          </p:grpSpPr>
          <p:sp>
            <p:nvSpPr>
              <p:cNvPr id="50" name="Oval127"/>
              <p:cNvSpPr/>
              <p:nvPr/>
            </p:nvSpPr>
            <p:spPr>
              <a:xfrm>
                <a:off x="7933908" y="6458958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ight"/>
              <p:cNvSpPr>
                <a:spLocks noChangeAspect="1"/>
              </p:cNvSpPr>
              <p:nvPr>
                <p:custDataLst>
                  <p:custData r:id="rId5"/>
                </p:custDataLst>
              </p:nvPr>
            </p:nvSpPr>
            <p:spPr bwMode="black">
              <a:xfrm>
                <a:off x="8009790" y="6551973"/>
                <a:ext cx="115732" cy="102544"/>
              </a:xfrm>
              <a:custGeom>
                <a:avLst/>
                <a:gdLst>
                  <a:gd name="T0" fmla="*/ 86 w 131"/>
                  <a:gd name="T1" fmla="*/ 35 h 96"/>
                  <a:gd name="T2" fmla="*/ 48 w 131"/>
                  <a:gd name="T3" fmla="*/ 0 h 96"/>
                  <a:gd name="T4" fmla="*/ 79 w 131"/>
                  <a:gd name="T5" fmla="*/ 0 h 96"/>
                  <a:gd name="T6" fmla="*/ 131 w 131"/>
                  <a:gd name="T7" fmla="*/ 48 h 96"/>
                  <a:gd name="T8" fmla="*/ 79 w 131"/>
                  <a:gd name="T9" fmla="*/ 96 h 96"/>
                  <a:gd name="T10" fmla="*/ 48 w 131"/>
                  <a:gd name="T11" fmla="*/ 96 h 96"/>
                  <a:gd name="T12" fmla="*/ 86 w 131"/>
                  <a:gd name="T13" fmla="*/ 60 h 96"/>
                  <a:gd name="T14" fmla="*/ 0 w 131"/>
                  <a:gd name="T15" fmla="*/ 60 h 96"/>
                  <a:gd name="T16" fmla="*/ 0 w 131"/>
                  <a:gd name="T17" fmla="*/ 35 h 96"/>
                  <a:gd name="T18" fmla="*/ 86 w 131"/>
                  <a:gd name="T19" fmla="*/ 3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6">
                    <a:moveTo>
                      <a:pt x="86" y="35"/>
                    </a:moveTo>
                    <a:lnTo>
                      <a:pt x="48" y="0"/>
                    </a:lnTo>
                    <a:lnTo>
                      <a:pt x="79" y="0"/>
                    </a:lnTo>
                    <a:lnTo>
                      <a:pt x="131" y="48"/>
                    </a:lnTo>
                    <a:lnTo>
                      <a:pt x="79" y="96"/>
                    </a:lnTo>
                    <a:lnTo>
                      <a:pt x="48" y="96"/>
                    </a:lnTo>
                    <a:lnTo>
                      <a:pt x="86" y="60"/>
                    </a:lnTo>
                    <a:lnTo>
                      <a:pt x="0" y="60"/>
                    </a:lnTo>
                    <a:lnTo>
                      <a:pt x="0" y="35"/>
                    </a:lnTo>
                    <a:lnTo>
                      <a:pt x="86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533325" y="6380286"/>
              <a:ext cx="267760" cy="280737"/>
              <a:chOff x="7482756" y="6476313"/>
              <a:chExt cx="268296" cy="280737"/>
            </a:xfrm>
          </p:grpSpPr>
          <p:sp>
            <p:nvSpPr>
              <p:cNvPr id="48" name="Oval126"/>
              <p:cNvSpPr/>
              <p:nvPr/>
            </p:nvSpPr>
            <p:spPr>
              <a:xfrm>
                <a:off x="7482756" y="6476313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Pin"/>
              <p:cNvSpPr>
                <a:spLocks noChangeAspect="1"/>
              </p:cNvSpPr>
              <p:nvPr>
                <p:custDataLst>
                  <p:custData r:id="rId4"/>
                </p:custDataLst>
              </p:nvPr>
            </p:nvSpPr>
            <p:spPr bwMode="black">
              <a:xfrm>
                <a:off x="7555059" y="6548700"/>
                <a:ext cx="123689" cy="135962"/>
              </a:xfrm>
              <a:custGeom>
                <a:avLst/>
                <a:gdLst>
                  <a:gd name="T0" fmla="*/ 63 w 75"/>
                  <a:gd name="T1" fmla="*/ 29 h 75"/>
                  <a:gd name="T2" fmla="*/ 44 w 75"/>
                  <a:gd name="T3" fmla="*/ 48 h 75"/>
                  <a:gd name="T4" fmla="*/ 40 w 75"/>
                  <a:gd name="T5" fmla="*/ 68 h 75"/>
                  <a:gd name="T6" fmla="*/ 26 w 75"/>
                  <a:gd name="T7" fmla="*/ 54 h 75"/>
                  <a:gd name="T8" fmla="*/ 0 w 75"/>
                  <a:gd name="T9" fmla="*/ 74 h 75"/>
                  <a:gd name="T10" fmla="*/ 0 w 75"/>
                  <a:gd name="T11" fmla="*/ 74 h 75"/>
                  <a:gd name="T12" fmla="*/ 0 w 75"/>
                  <a:gd name="T13" fmla="*/ 74 h 75"/>
                  <a:gd name="T14" fmla="*/ 0 w 75"/>
                  <a:gd name="T15" fmla="*/ 74 h 75"/>
                  <a:gd name="T16" fmla="*/ 0 w 75"/>
                  <a:gd name="T17" fmla="*/ 74 h 75"/>
                  <a:gd name="T18" fmla="*/ 20 w 75"/>
                  <a:gd name="T19" fmla="*/ 49 h 75"/>
                  <a:gd name="T20" fmla="*/ 6 w 75"/>
                  <a:gd name="T21" fmla="*/ 35 h 75"/>
                  <a:gd name="T22" fmla="*/ 27 w 75"/>
                  <a:gd name="T23" fmla="*/ 31 h 75"/>
                  <a:gd name="T24" fmla="*/ 46 w 75"/>
                  <a:gd name="T25" fmla="*/ 11 h 75"/>
                  <a:gd name="T26" fmla="*/ 50 w 75"/>
                  <a:gd name="T27" fmla="*/ 0 h 75"/>
                  <a:gd name="T28" fmla="*/ 75 w 75"/>
                  <a:gd name="T29" fmla="*/ 25 h 75"/>
                  <a:gd name="T30" fmla="*/ 63 w 75"/>
                  <a:gd name="T31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5" h="75">
                    <a:moveTo>
                      <a:pt x="63" y="29"/>
                    </a:moveTo>
                    <a:cubicBezTo>
                      <a:pt x="44" y="48"/>
                      <a:pt x="44" y="48"/>
                      <a:pt x="44" y="48"/>
                    </a:cubicBezTo>
                    <a:cubicBezTo>
                      <a:pt x="47" y="55"/>
                      <a:pt x="46" y="63"/>
                      <a:pt x="40" y="68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11" y="67"/>
                      <a:pt x="2" y="75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3"/>
                      <a:pt x="7" y="63"/>
                      <a:pt x="20" y="49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12" y="29"/>
                      <a:pt x="20" y="28"/>
                      <a:pt x="27" y="3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5" y="7"/>
                      <a:pt x="46" y="3"/>
                      <a:pt x="50" y="0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2" y="28"/>
                      <a:pt x="67" y="30"/>
                      <a:pt x="63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8" name="Tile"/>
            <p:cNvSpPr/>
            <p:nvPr/>
          </p:nvSpPr>
          <p:spPr>
            <a:xfrm>
              <a:off x="733583" y="6402514"/>
              <a:ext cx="265176" cy="28346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7067777" y="6380286"/>
              <a:ext cx="267760" cy="280737"/>
              <a:chOff x="7134583" y="6466673"/>
              <a:chExt cx="268296" cy="280737"/>
            </a:xfrm>
          </p:grpSpPr>
          <p:sp>
            <p:nvSpPr>
              <p:cNvPr id="46" name="Oval138"/>
              <p:cNvSpPr/>
              <p:nvPr/>
            </p:nvSpPr>
            <p:spPr>
              <a:xfrm>
                <a:off x="7134583" y="6466673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fresh"/>
              <p:cNvSpPr>
                <a:spLocks noChangeAspect="1"/>
              </p:cNvSpPr>
              <p:nvPr>
                <p:custDataLst>
                  <p:custData r:id="rId3"/>
                </p:custDataLst>
              </p:nvPr>
            </p:nvSpPr>
            <p:spPr bwMode="black">
              <a:xfrm>
                <a:off x="7212367" y="6550234"/>
                <a:ext cx="112727" cy="113614"/>
              </a:xfrm>
              <a:custGeom>
                <a:avLst/>
                <a:gdLst>
                  <a:gd name="T0" fmla="*/ 61 w 70"/>
                  <a:gd name="T1" fmla="*/ 11 h 71"/>
                  <a:gd name="T2" fmla="*/ 60 w 70"/>
                  <a:gd name="T3" fmla="*/ 11 h 71"/>
                  <a:gd name="T4" fmla="*/ 53 w 70"/>
                  <a:gd name="T5" fmla="*/ 18 h 71"/>
                  <a:gd name="T6" fmla="*/ 53 w 70"/>
                  <a:gd name="T7" fmla="*/ 19 h 71"/>
                  <a:gd name="T8" fmla="*/ 53 w 70"/>
                  <a:gd name="T9" fmla="*/ 19 h 71"/>
                  <a:gd name="T10" fmla="*/ 60 w 70"/>
                  <a:gd name="T11" fmla="*/ 35 h 71"/>
                  <a:gd name="T12" fmla="*/ 35 w 70"/>
                  <a:gd name="T13" fmla="*/ 60 h 71"/>
                  <a:gd name="T14" fmla="*/ 10 w 70"/>
                  <a:gd name="T15" fmla="*/ 36 h 71"/>
                  <a:gd name="T16" fmla="*/ 16 w 70"/>
                  <a:gd name="T17" fmla="*/ 21 h 71"/>
                  <a:gd name="T18" fmla="*/ 18 w 70"/>
                  <a:gd name="T19" fmla="*/ 18 h 71"/>
                  <a:gd name="T20" fmla="*/ 25 w 70"/>
                  <a:gd name="T21" fmla="*/ 26 h 71"/>
                  <a:gd name="T22" fmla="*/ 30 w 70"/>
                  <a:gd name="T23" fmla="*/ 0 h 71"/>
                  <a:gd name="T24" fmla="*/ 4 w 70"/>
                  <a:gd name="T25" fmla="*/ 2 h 71"/>
                  <a:gd name="T26" fmla="*/ 11 w 70"/>
                  <a:gd name="T27" fmla="*/ 10 h 71"/>
                  <a:gd name="T28" fmla="*/ 9 w 70"/>
                  <a:gd name="T29" fmla="*/ 12 h 71"/>
                  <a:gd name="T30" fmla="*/ 0 w 70"/>
                  <a:gd name="T31" fmla="*/ 36 h 71"/>
                  <a:gd name="T32" fmla="*/ 35 w 70"/>
                  <a:gd name="T33" fmla="*/ 71 h 71"/>
                  <a:gd name="T34" fmla="*/ 35 w 70"/>
                  <a:gd name="T35" fmla="*/ 71 h 71"/>
                  <a:gd name="T36" fmla="*/ 70 w 70"/>
                  <a:gd name="T37" fmla="*/ 35 h 71"/>
                  <a:gd name="T38" fmla="*/ 61 w 70"/>
                  <a:gd name="T39" fmla="*/ 1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1">
                    <a:moveTo>
                      <a:pt x="61" y="11"/>
                    </a:moveTo>
                    <a:cubicBezTo>
                      <a:pt x="60" y="11"/>
                      <a:pt x="60" y="11"/>
                      <a:pt x="60" y="11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7" y="23"/>
                      <a:pt x="60" y="29"/>
                      <a:pt x="60" y="35"/>
                    </a:cubicBezTo>
                    <a:cubicBezTo>
                      <a:pt x="60" y="49"/>
                      <a:pt x="49" y="60"/>
                      <a:pt x="35" y="60"/>
                    </a:cubicBezTo>
                    <a:cubicBezTo>
                      <a:pt x="22" y="60"/>
                      <a:pt x="11" y="49"/>
                      <a:pt x="10" y="36"/>
                    </a:cubicBezTo>
                    <a:cubicBezTo>
                      <a:pt x="10" y="30"/>
                      <a:pt x="12" y="25"/>
                      <a:pt x="16" y="21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3" y="19"/>
                      <a:pt x="0" y="27"/>
                      <a:pt x="0" y="36"/>
                    </a:cubicBezTo>
                    <a:cubicBezTo>
                      <a:pt x="0" y="55"/>
                      <a:pt x="16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55" y="71"/>
                      <a:pt x="70" y="55"/>
                      <a:pt x="70" y="35"/>
                    </a:cubicBezTo>
                    <a:cubicBezTo>
                      <a:pt x="70" y="26"/>
                      <a:pt x="67" y="18"/>
                      <a:pt x="61" y="1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42988" y="6403878"/>
              <a:ext cx="267760" cy="280737"/>
              <a:chOff x="242988" y="6397592"/>
              <a:chExt cx="267760" cy="280737"/>
            </a:xfrm>
          </p:grpSpPr>
          <p:sp>
            <p:nvSpPr>
              <p:cNvPr id="44" name="Oval124"/>
              <p:cNvSpPr/>
              <p:nvPr/>
            </p:nvSpPr>
            <p:spPr>
              <a:xfrm>
                <a:off x="242988" y="6397592"/>
                <a:ext cx="267760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ight"/>
              <p:cNvSpPr>
                <a:spLocks noChangeAspect="1"/>
              </p:cNvSpPr>
              <p:nvPr>
                <p:custDataLst>
                  <p:custData r:id="rId2"/>
                </p:custDataLst>
              </p:nvPr>
            </p:nvSpPr>
            <p:spPr bwMode="black">
              <a:xfrm flipH="1">
                <a:off x="319118" y="6486688"/>
                <a:ext cx="115501" cy="102544"/>
              </a:xfrm>
              <a:custGeom>
                <a:avLst/>
                <a:gdLst>
                  <a:gd name="T0" fmla="*/ 86 w 131"/>
                  <a:gd name="T1" fmla="*/ 35 h 96"/>
                  <a:gd name="T2" fmla="*/ 48 w 131"/>
                  <a:gd name="T3" fmla="*/ 0 h 96"/>
                  <a:gd name="T4" fmla="*/ 79 w 131"/>
                  <a:gd name="T5" fmla="*/ 0 h 96"/>
                  <a:gd name="T6" fmla="*/ 131 w 131"/>
                  <a:gd name="T7" fmla="*/ 48 h 96"/>
                  <a:gd name="T8" fmla="*/ 79 w 131"/>
                  <a:gd name="T9" fmla="*/ 96 h 96"/>
                  <a:gd name="T10" fmla="*/ 48 w 131"/>
                  <a:gd name="T11" fmla="*/ 96 h 96"/>
                  <a:gd name="T12" fmla="*/ 86 w 131"/>
                  <a:gd name="T13" fmla="*/ 60 h 96"/>
                  <a:gd name="T14" fmla="*/ 0 w 131"/>
                  <a:gd name="T15" fmla="*/ 60 h 96"/>
                  <a:gd name="T16" fmla="*/ 0 w 131"/>
                  <a:gd name="T17" fmla="*/ 35 h 96"/>
                  <a:gd name="T18" fmla="*/ 86 w 131"/>
                  <a:gd name="T19" fmla="*/ 3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6">
                    <a:moveTo>
                      <a:pt x="86" y="35"/>
                    </a:moveTo>
                    <a:lnTo>
                      <a:pt x="48" y="0"/>
                    </a:lnTo>
                    <a:lnTo>
                      <a:pt x="79" y="0"/>
                    </a:lnTo>
                    <a:lnTo>
                      <a:pt x="131" y="48"/>
                    </a:lnTo>
                    <a:lnTo>
                      <a:pt x="79" y="96"/>
                    </a:lnTo>
                    <a:lnTo>
                      <a:pt x="48" y="96"/>
                    </a:lnTo>
                    <a:lnTo>
                      <a:pt x="86" y="60"/>
                    </a:lnTo>
                    <a:lnTo>
                      <a:pt x="0" y="60"/>
                    </a:lnTo>
                    <a:lnTo>
                      <a:pt x="0" y="35"/>
                    </a:lnTo>
                    <a:lnTo>
                      <a:pt x="86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7998873" y="6349204"/>
              <a:ext cx="342900" cy="342900"/>
              <a:chOff x="7989560" y="6349204"/>
              <a:chExt cx="342900" cy="342900"/>
            </a:xfrm>
          </p:grpSpPr>
          <p:sp>
            <p:nvSpPr>
              <p:cNvPr id="42" name="Oval128"/>
              <p:cNvSpPr/>
              <p:nvPr/>
            </p:nvSpPr>
            <p:spPr>
              <a:xfrm>
                <a:off x="8027130" y="6380286"/>
                <a:ext cx="267760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9560" y="6349204"/>
                <a:ext cx="342900" cy="342900"/>
              </a:xfrm>
              <a:prstGeom prst="rect">
                <a:avLst/>
              </a:prstGeom>
            </p:spPr>
          </p:pic>
        </p:grpSp>
      </p:grpSp>
      <p:sp>
        <p:nvSpPr>
          <p:cNvPr id="52" name="Rectangle 51"/>
          <p:cNvSpPr/>
          <p:nvPr/>
        </p:nvSpPr>
        <p:spPr>
          <a:xfrm>
            <a:off x="0" y="640080"/>
            <a:ext cx="9144000" cy="50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Web-Application Navigation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19118" y="1142454"/>
            <a:ext cx="8488203" cy="381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Account Navigation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0" y="6476454"/>
            <a:ext cx="9144000" cy="381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Footer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039219" y="1786128"/>
            <a:ext cx="3048000" cy="5334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Research Platforms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838200" y="3051048"/>
            <a:ext cx="1331506" cy="219972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IEEE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77281" y="5048275"/>
            <a:ext cx="854648" cy="4050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Expand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383163" y="3051048"/>
            <a:ext cx="1331506" cy="219972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Springer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622244" y="5048275"/>
            <a:ext cx="854648" cy="4050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Expand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928126" y="3051048"/>
            <a:ext cx="1331506" cy="219972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Science</a:t>
            </a:r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Direct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167207" y="5048275"/>
            <a:ext cx="854648" cy="4050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Expand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465304" y="3048000"/>
            <a:ext cx="1331506" cy="219972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ASME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704385" y="5045227"/>
            <a:ext cx="854648" cy="4050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Expand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7010267" y="3048000"/>
            <a:ext cx="1331506" cy="219972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IJARCE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249348" y="5045227"/>
            <a:ext cx="854648" cy="4050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Expand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4375415" y="5680926"/>
            <a:ext cx="39317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29968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40080"/>
            <a:chOff x="0" y="6217920"/>
            <a:chExt cx="9144000" cy="640080"/>
          </a:xfrm>
        </p:grpSpPr>
        <p:sp>
          <p:nvSpPr>
            <p:cNvPr id="34" name="Background"/>
            <p:cNvSpPr/>
            <p:nvPr/>
          </p:nvSpPr>
          <p:spPr>
            <a:xfrm>
              <a:off x="0" y="6217920"/>
              <a:ext cx="9144000" cy="6400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>
                    <a:lumMod val="50000"/>
                  </a:srgbClr>
                </a:solidFill>
              </a:endParaRPr>
            </a:p>
          </p:txBody>
        </p:sp>
        <p:sp>
          <p:nvSpPr>
            <p:cNvPr id="35" name="Content"/>
            <p:cNvSpPr/>
            <p:nvPr/>
          </p:nvSpPr>
          <p:spPr>
            <a:xfrm>
              <a:off x="1239923" y="6355626"/>
              <a:ext cx="5605020" cy="364668"/>
            </a:xfrm>
            <a:prstGeom prst="rect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solidFill>
                    <a:srgbClr val="FFFFFF">
                      <a:lumMod val="50000"/>
                    </a:srgbClr>
                  </a:solidFill>
                  <a:latin typeface="Segoe UI Semilight"/>
                </a:rPr>
                <a:t>http://www.</a:t>
              </a:r>
              <a:r>
                <a:rPr lang="en-US" sz="1600" dirty="0">
                  <a:solidFill>
                    <a:srgbClr val="FFFFFF"/>
                  </a:solidFill>
                  <a:latin typeface="Segoe UI Semilight"/>
                </a:rPr>
                <a:t>pra.com</a:t>
              </a:r>
              <a:r>
                <a:rPr lang="en-US" sz="1600" dirty="0">
                  <a:solidFill>
                    <a:srgbClr val="FFFFFF">
                      <a:lumMod val="50000"/>
                    </a:srgbClr>
                  </a:solidFill>
                  <a:latin typeface="Segoe UI Semilight"/>
                </a:rPr>
                <a:t>/</a:t>
              </a: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Segoe UI Semilight"/>
                </a:rPr>
                <a:t>research-platforms</a:t>
              </a:r>
              <a:endParaRPr lang="en-US" sz="1600" dirty="0">
                <a:solidFill>
                  <a:schemeClr val="bg1">
                    <a:lumMod val="85000"/>
                  </a:schemeClr>
                </a:solidFill>
                <a:latin typeface="Segoe UI Semilight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539561" y="6380286"/>
              <a:ext cx="267760" cy="280737"/>
              <a:chOff x="7933908" y="6458958"/>
              <a:chExt cx="268296" cy="280737"/>
            </a:xfrm>
          </p:grpSpPr>
          <p:sp>
            <p:nvSpPr>
              <p:cNvPr id="50" name="Oval127"/>
              <p:cNvSpPr/>
              <p:nvPr/>
            </p:nvSpPr>
            <p:spPr>
              <a:xfrm>
                <a:off x="7933908" y="6458958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ight"/>
              <p:cNvSpPr>
                <a:spLocks noChangeAspect="1"/>
              </p:cNvSpPr>
              <p:nvPr>
                <p:custDataLst>
                  <p:custData r:id="rId5"/>
                </p:custDataLst>
              </p:nvPr>
            </p:nvSpPr>
            <p:spPr bwMode="black">
              <a:xfrm>
                <a:off x="8009790" y="6551973"/>
                <a:ext cx="115732" cy="102544"/>
              </a:xfrm>
              <a:custGeom>
                <a:avLst/>
                <a:gdLst>
                  <a:gd name="T0" fmla="*/ 86 w 131"/>
                  <a:gd name="T1" fmla="*/ 35 h 96"/>
                  <a:gd name="T2" fmla="*/ 48 w 131"/>
                  <a:gd name="T3" fmla="*/ 0 h 96"/>
                  <a:gd name="T4" fmla="*/ 79 w 131"/>
                  <a:gd name="T5" fmla="*/ 0 h 96"/>
                  <a:gd name="T6" fmla="*/ 131 w 131"/>
                  <a:gd name="T7" fmla="*/ 48 h 96"/>
                  <a:gd name="T8" fmla="*/ 79 w 131"/>
                  <a:gd name="T9" fmla="*/ 96 h 96"/>
                  <a:gd name="T10" fmla="*/ 48 w 131"/>
                  <a:gd name="T11" fmla="*/ 96 h 96"/>
                  <a:gd name="T12" fmla="*/ 86 w 131"/>
                  <a:gd name="T13" fmla="*/ 60 h 96"/>
                  <a:gd name="T14" fmla="*/ 0 w 131"/>
                  <a:gd name="T15" fmla="*/ 60 h 96"/>
                  <a:gd name="T16" fmla="*/ 0 w 131"/>
                  <a:gd name="T17" fmla="*/ 35 h 96"/>
                  <a:gd name="T18" fmla="*/ 86 w 131"/>
                  <a:gd name="T19" fmla="*/ 3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6">
                    <a:moveTo>
                      <a:pt x="86" y="35"/>
                    </a:moveTo>
                    <a:lnTo>
                      <a:pt x="48" y="0"/>
                    </a:lnTo>
                    <a:lnTo>
                      <a:pt x="79" y="0"/>
                    </a:lnTo>
                    <a:lnTo>
                      <a:pt x="131" y="48"/>
                    </a:lnTo>
                    <a:lnTo>
                      <a:pt x="79" y="96"/>
                    </a:lnTo>
                    <a:lnTo>
                      <a:pt x="48" y="96"/>
                    </a:lnTo>
                    <a:lnTo>
                      <a:pt x="86" y="60"/>
                    </a:lnTo>
                    <a:lnTo>
                      <a:pt x="0" y="60"/>
                    </a:lnTo>
                    <a:lnTo>
                      <a:pt x="0" y="35"/>
                    </a:lnTo>
                    <a:lnTo>
                      <a:pt x="86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533325" y="6380286"/>
              <a:ext cx="267760" cy="280737"/>
              <a:chOff x="7482756" y="6476313"/>
              <a:chExt cx="268296" cy="280737"/>
            </a:xfrm>
          </p:grpSpPr>
          <p:sp>
            <p:nvSpPr>
              <p:cNvPr id="48" name="Oval126"/>
              <p:cNvSpPr/>
              <p:nvPr/>
            </p:nvSpPr>
            <p:spPr>
              <a:xfrm>
                <a:off x="7482756" y="6476313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Pin"/>
              <p:cNvSpPr>
                <a:spLocks noChangeAspect="1"/>
              </p:cNvSpPr>
              <p:nvPr>
                <p:custDataLst>
                  <p:custData r:id="rId4"/>
                </p:custDataLst>
              </p:nvPr>
            </p:nvSpPr>
            <p:spPr bwMode="black">
              <a:xfrm>
                <a:off x="7555059" y="6548700"/>
                <a:ext cx="123689" cy="135962"/>
              </a:xfrm>
              <a:custGeom>
                <a:avLst/>
                <a:gdLst>
                  <a:gd name="T0" fmla="*/ 63 w 75"/>
                  <a:gd name="T1" fmla="*/ 29 h 75"/>
                  <a:gd name="T2" fmla="*/ 44 w 75"/>
                  <a:gd name="T3" fmla="*/ 48 h 75"/>
                  <a:gd name="T4" fmla="*/ 40 w 75"/>
                  <a:gd name="T5" fmla="*/ 68 h 75"/>
                  <a:gd name="T6" fmla="*/ 26 w 75"/>
                  <a:gd name="T7" fmla="*/ 54 h 75"/>
                  <a:gd name="T8" fmla="*/ 0 w 75"/>
                  <a:gd name="T9" fmla="*/ 74 h 75"/>
                  <a:gd name="T10" fmla="*/ 0 w 75"/>
                  <a:gd name="T11" fmla="*/ 74 h 75"/>
                  <a:gd name="T12" fmla="*/ 0 w 75"/>
                  <a:gd name="T13" fmla="*/ 74 h 75"/>
                  <a:gd name="T14" fmla="*/ 0 w 75"/>
                  <a:gd name="T15" fmla="*/ 74 h 75"/>
                  <a:gd name="T16" fmla="*/ 0 w 75"/>
                  <a:gd name="T17" fmla="*/ 74 h 75"/>
                  <a:gd name="T18" fmla="*/ 20 w 75"/>
                  <a:gd name="T19" fmla="*/ 49 h 75"/>
                  <a:gd name="T20" fmla="*/ 6 w 75"/>
                  <a:gd name="T21" fmla="*/ 35 h 75"/>
                  <a:gd name="T22" fmla="*/ 27 w 75"/>
                  <a:gd name="T23" fmla="*/ 31 h 75"/>
                  <a:gd name="T24" fmla="*/ 46 w 75"/>
                  <a:gd name="T25" fmla="*/ 11 h 75"/>
                  <a:gd name="T26" fmla="*/ 50 w 75"/>
                  <a:gd name="T27" fmla="*/ 0 h 75"/>
                  <a:gd name="T28" fmla="*/ 75 w 75"/>
                  <a:gd name="T29" fmla="*/ 25 h 75"/>
                  <a:gd name="T30" fmla="*/ 63 w 75"/>
                  <a:gd name="T31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5" h="75">
                    <a:moveTo>
                      <a:pt x="63" y="29"/>
                    </a:moveTo>
                    <a:cubicBezTo>
                      <a:pt x="44" y="48"/>
                      <a:pt x="44" y="48"/>
                      <a:pt x="44" y="48"/>
                    </a:cubicBezTo>
                    <a:cubicBezTo>
                      <a:pt x="47" y="55"/>
                      <a:pt x="46" y="63"/>
                      <a:pt x="40" y="68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11" y="67"/>
                      <a:pt x="2" y="75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3"/>
                      <a:pt x="7" y="63"/>
                      <a:pt x="20" y="49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12" y="29"/>
                      <a:pt x="20" y="28"/>
                      <a:pt x="27" y="3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5" y="7"/>
                      <a:pt x="46" y="3"/>
                      <a:pt x="50" y="0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2" y="28"/>
                      <a:pt x="67" y="30"/>
                      <a:pt x="63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8" name="Tile"/>
            <p:cNvSpPr/>
            <p:nvPr/>
          </p:nvSpPr>
          <p:spPr>
            <a:xfrm>
              <a:off x="733583" y="6402514"/>
              <a:ext cx="265176" cy="28346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7067777" y="6380286"/>
              <a:ext cx="267760" cy="280737"/>
              <a:chOff x="7134583" y="6466673"/>
              <a:chExt cx="268296" cy="280737"/>
            </a:xfrm>
          </p:grpSpPr>
          <p:sp>
            <p:nvSpPr>
              <p:cNvPr id="46" name="Oval138"/>
              <p:cNvSpPr/>
              <p:nvPr/>
            </p:nvSpPr>
            <p:spPr>
              <a:xfrm>
                <a:off x="7134583" y="6466673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fresh"/>
              <p:cNvSpPr>
                <a:spLocks noChangeAspect="1"/>
              </p:cNvSpPr>
              <p:nvPr>
                <p:custDataLst>
                  <p:custData r:id="rId3"/>
                </p:custDataLst>
              </p:nvPr>
            </p:nvSpPr>
            <p:spPr bwMode="black">
              <a:xfrm>
                <a:off x="7212367" y="6550234"/>
                <a:ext cx="112727" cy="113614"/>
              </a:xfrm>
              <a:custGeom>
                <a:avLst/>
                <a:gdLst>
                  <a:gd name="T0" fmla="*/ 61 w 70"/>
                  <a:gd name="T1" fmla="*/ 11 h 71"/>
                  <a:gd name="T2" fmla="*/ 60 w 70"/>
                  <a:gd name="T3" fmla="*/ 11 h 71"/>
                  <a:gd name="T4" fmla="*/ 53 w 70"/>
                  <a:gd name="T5" fmla="*/ 18 h 71"/>
                  <a:gd name="T6" fmla="*/ 53 w 70"/>
                  <a:gd name="T7" fmla="*/ 19 h 71"/>
                  <a:gd name="T8" fmla="*/ 53 w 70"/>
                  <a:gd name="T9" fmla="*/ 19 h 71"/>
                  <a:gd name="T10" fmla="*/ 60 w 70"/>
                  <a:gd name="T11" fmla="*/ 35 h 71"/>
                  <a:gd name="T12" fmla="*/ 35 w 70"/>
                  <a:gd name="T13" fmla="*/ 60 h 71"/>
                  <a:gd name="T14" fmla="*/ 10 w 70"/>
                  <a:gd name="T15" fmla="*/ 36 h 71"/>
                  <a:gd name="T16" fmla="*/ 16 w 70"/>
                  <a:gd name="T17" fmla="*/ 21 h 71"/>
                  <a:gd name="T18" fmla="*/ 18 w 70"/>
                  <a:gd name="T19" fmla="*/ 18 h 71"/>
                  <a:gd name="T20" fmla="*/ 25 w 70"/>
                  <a:gd name="T21" fmla="*/ 26 h 71"/>
                  <a:gd name="T22" fmla="*/ 30 w 70"/>
                  <a:gd name="T23" fmla="*/ 0 h 71"/>
                  <a:gd name="T24" fmla="*/ 4 w 70"/>
                  <a:gd name="T25" fmla="*/ 2 h 71"/>
                  <a:gd name="T26" fmla="*/ 11 w 70"/>
                  <a:gd name="T27" fmla="*/ 10 h 71"/>
                  <a:gd name="T28" fmla="*/ 9 w 70"/>
                  <a:gd name="T29" fmla="*/ 12 h 71"/>
                  <a:gd name="T30" fmla="*/ 0 w 70"/>
                  <a:gd name="T31" fmla="*/ 36 h 71"/>
                  <a:gd name="T32" fmla="*/ 35 w 70"/>
                  <a:gd name="T33" fmla="*/ 71 h 71"/>
                  <a:gd name="T34" fmla="*/ 35 w 70"/>
                  <a:gd name="T35" fmla="*/ 71 h 71"/>
                  <a:gd name="T36" fmla="*/ 70 w 70"/>
                  <a:gd name="T37" fmla="*/ 35 h 71"/>
                  <a:gd name="T38" fmla="*/ 61 w 70"/>
                  <a:gd name="T39" fmla="*/ 1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1">
                    <a:moveTo>
                      <a:pt x="61" y="11"/>
                    </a:moveTo>
                    <a:cubicBezTo>
                      <a:pt x="60" y="11"/>
                      <a:pt x="60" y="11"/>
                      <a:pt x="60" y="11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7" y="23"/>
                      <a:pt x="60" y="29"/>
                      <a:pt x="60" y="35"/>
                    </a:cubicBezTo>
                    <a:cubicBezTo>
                      <a:pt x="60" y="49"/>
                      <a:pt x="49" y="60"/>
                      <a:pt x="35" y="60"/>
                    </a:cubicBezTo>
                    <a:cubicBezTo>
                      <a:pt x="22" y="60"/>
                      <a:pt x="11" y="49"/>
                      <a:pt x="10" y="36"/>
                    </a:cubicBezTo>
                    <a:cubicBezTo>
                      <a:pt x="10" y="30"/>
                      <a:pt x="12" y="25"/>
                      <a:pt x="16" y="21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3" y="19"/>
                      <a:pt x="0" y="27"/>
                      <a:pt x="0" y="36"/>
                    </a:cubicBezTo>
                    <a:cubicBezTo>
                      <a:pt x="0" y="55"/>
                      <a:pt x="16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55" y="71"/>
                      <a:pt x="70" y="55"/>
                      <a:pt x="70" y="35"/>
                    </a:cubicBezTo>
                    <a:cubicBezTo>
                      <a:pt x="70" y="26"/>
                      <a:pt x="67" y="18"/>
                      <a:pt x="61" y="1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42988" y="6403878"/>
              <a:ext cx="267760" cy="280737"/>
              <a:chOff x="242988" y="6397592"/>
              <a:chExt cx="267760" cy="280737"/>
            </a:xfrm>
          </p:grpSpPr>
          <p:sp>
            <p:nvSpPr>
              <p:cNvPr id="44" name="Oval124"/>
              <p:cNvSpPr/>
              <p:nvPr/>
            </p:nvSpPr>
            <p:spPr>
              <a:xfrm>
                <a:off x="242988" y="6397592"/>
                <a:ext cx="267760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ight"/>
              <p:cNvSpPr>
                <a:spLocks noChangeAspect="1"/>
              </p:cNvSpPr>
              <p:nvPr>
                <p:custDataLst>
                  <p:custData r:id="rId2"/>
                </p:custDataLst>
              </p:nvPr>
            </p:nvSpPr>
            <p:spPr bwMode="black">
              <a:xfrm flipH="1">
                <a:off x="319118" y="6486688"/>
                <a:ext cx="115501" cy="102544"/>
              </a:xfrm>
              <a:custGeom>
                <a:avLst/>
                <a:gdLst>
                  <a:gd name="T0" fmla="*/ 86 w 131"/>
                  <a:gd name="T1" fmla="*/ 35 h 96"/>
                  <a:gd name="T2" fmla="*/ 48 w 131"/>
                  <a:gd name="T3" fmla="*/ 0 h 96"/>
                  <a:gd name="T4" fmla="*/ 79 w 131"/>
                  <a:gd name="T5" fmla="*/ 0 h 96"/>
                  <a:gd name="T6" fmla="*/ 131 w 131"/>
                  <a:gd name="T7" fmla="*/ 48 h 96"/>
                  <a:gd name="T8" fmla="*/ 79 w 131"/>
                  <a:gd name="T9" fmla="*/ 96 h 96"/>
                  <a:gd name="T10" fmla="*/ 48 w 131"/>
                  <a:gd name="T11" fmla="*/ 96 h 96"/>
                  <a:gd name="T12" fmla="*/ 86 w 131"/>
                  <a:gd name="T13" fmla="*/ 60 h 96"/>
                  <a:gd name="T14" fmla="*/ 0 w 131"/>
                  <a:gd name="T15" fmla="*/ 60 h 96"/>
                  <a:gd name="T16" fmla="*/ 0 w 131"/>
                  <a:gd name="T17" fmla="*/ 35 h 96"/>
                  <a:gd name="T18" fmla="*/ 86 w 131"/>
                  <a:gd name="T19" fmla="*/ 3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6">
                    <a:moveTo>
                      <a:pt x="86" y="35"/>
                    </a:moveTo>
                    <a:lnTo>
                      <a:pt x="48" y="0"/>
                    </a:lnTo>
                    <a:lnTo>
                      <a:pt x="79" y="0"/>
                    </a:lnTo>
                    <a:lnTo>
                      <a:pt x="131" y="48"/>
                    </a:lnTo>
                    <a:lnTo>
                      <a:pt x="79" y="96"/>
                    </a:lnTo>
                    <a:lnTo>
                      <a:pt x="48" y="96"/>
                    </a:lnTo>
                    <a:lnTo>
                      <a:pt x="86" y="60"/>
                    </a:lnTo>
                    <a:lnTo>
                      <a:pt x="0" y="60"/>
                    </a:lnTo>
                    <a:lnTo>
                      <a:pt x="0" y="35"/>
                    </a:lnTo>
                    <a:lnTo>
                      <a:pt x="86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7998873" y="6349204"/>
              <a:ext cx="342900" cy="342900"/>
              <a:chOff x="7989560" y="6349204"/>
              <a:chExt cx="342900" cy="342900"/>
            </a:xfrm>
          </p:grpSpPr>
          <p:sp>
            <p:nvSpPr>
              <p:cNvPr id="42" name="Oval128"/>
              <p:cNvSpPr/>
              <p:nvPr/>
            </p:nvSpPr>
            <p:spPr>
              <a:xfrm>
                <a:off x="8027130" y="6380286"/>
                <a:ext cx="267760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9560" y="6349204"/>
                <a:ext cx="342900" cy="342900"/>
              </a:xfrm>
              <a:prstGeom prst="rect">
                <a:avLst/>
              </a:prstGeom>
            </p:spPr>
          </p:pic>
        </p:grpSp>
      </p:grpSp>
      <p:sp>
        <p:nvSpPr>
          <p:cNvPr id="52" name="Rectangle 51"/>
          <p:cNvSpPr/>
          <p:nvPr/>
        </p:nvSpPr>
        <p:spPr>
          <a:xfrm>
            <a:off x="0" y="640080"/>
            <a:ext cx="9144000" cy="50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Web-Application Navigation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19118" y="1142454"/>
            <a:ext cx="8488203" cy="381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Account Navigation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0" y="6476454"/>
            <a:ext cx="9144000" cy="381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Footer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039219" y="1786128"/>
            <a:ext cx="3048000" cy="5334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Research Platforms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228600" y="3957364"/>
            <a:ext cx="39317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&lt;</a:t>
            </a:r>
            <a:endParaRPr lang="en-IN" b="1" dirty="0"/>
          </a:p>
        </p:txBody>
      </p:sp>
      <p:sp>
        <p:nvSpPr>
          <p:cNvPr id="61" name="Oval 60"/>
          <p:cNvSpPr/>
          <p:nvPr/>
        </p:nvSpPr>
        <p:spPr>
          <a:xfrm>
            <a:off x="8525173" y="4016991"/>
            <a:ext cx="39317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&gt;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838200" y="3051048"/>
            <a:ext cx="1331506" cy="219972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IEEE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077281" y="5048275"/>
            <a:ext cx="854648" cy="4050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Expand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2383163" y="3051048"/>
            <a:ext cx="1331506" cy="219972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Springer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2622244" y="5048275"/>
            <a:ext cx="854648" cy="4050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Expand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3928126" y="3051048"/>
            <a:ext cx="1331506" cy="219972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Science</a:t>
            </a:r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Direct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167207" y="5048275"/>
            <a:ext cx="854648" cy="4050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Expand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5465304" y="3048000"/>
            <a:ext cx="1331506" cy="219972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ASME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704385" y="5045227"/>
            <a:ext cx="854648" cy="4050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Expand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7010267" y="3048000"/>
            <a:ext cx="1331506" cy="219972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IJARCE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249348" y="5045227"/>
            <a:ext cx="854648" cy="4050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Expand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67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40080"/>
            <a:chOff x="0" y="6217920"/>
            <a:chExt cx="9144000" cy="640080"/>
          </a:xfrm>
        </p:grpSpPr>
        <p:sp>
          <p:nvSpPr>
            <p:cNvPr id="34" name="Background"/>
            <p:cNvSpPr/>
            <p:nvPr/>
          </p:nvSpPr>
          <p:spPr>
            <a:xfrm>
              <a:off x="0" y="6217920"/>
              <a:ext cx="9144000" cy="6400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>
                    <a:lumMod val="50000"/>
                  </a:srgbClr>
                </a:solidFill>
              </a:endParaRPr>
            </a:p>
          </p:txBody>
        </p:sp>
        <p:sp>
          <p:nvSpPr>
            <p:cNvPr id="35" name="Content"/>
            <p:cNvSpPr/>
            <p:nvPr/>
          </p:nvSpPr>
          <p:spPr>
            <a:xfrm>
              <a:off x="1239923" y="6355626"/>
              <a:ext cx="5605020" cy="364668"/>
            </a:xfrm>
            <a:prstGeom prst="rect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solidFill>
                    <a:srgbClr val="FFFFFF">
                      <a:lumMod val="50000"/>
                    </a:srgbClr>
                  </a:solidFill>
                  <a:latin typeface="Segoe UI Semilight"/>
                </a:rPr>
                <a:t>http://www.</a:t>
              </a:r>
              <a:r>
                <a:rPr lang="en-US" sz="1600" dirty="0">
                  <a:solidFill>
                    <a:srgbClr val="FFFFFF"/>
                  </a:solidFill>
                  <a:latin typeface="Segoe UI Semilight"/>
                </a:rPr>
                <a:t>pra.com</a:t>
              </a:r>
              <a:r>
                <a:rPr lang="en-US" sz="1600" dirty="0">
                  <a:solidFill>
                    <a:srgbClr val="FFFFFF">
                      <a:lumMod val="50000"/>
                    </a:srgbClr>
                  </a:solidFill>
                  <a:latin typeface="Segoe UI Semilight"/>
                </a:rPr>
                <a:t>/</a:t>
              </a: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Segoe UI Semilight"/>
                </a:rPr>
                <a:t>research-platforms</a:t>
              </a:r>
              <a:endParaRPr lang="en-US" sz="1600" dirty="0">
                <a:solidFill>
                  <a:schemeClr val="bg1">
                    <a:lumMod val="85000"/>
                  </a:schemeClr>
                </a:solidFill>
                <a:latin typeface="Segoe UI Semilight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539561" y="6380286"/>
              <a:ext cx="267760" cy="280737"/>
              <a:chOff x="7933908" y="6458958"/>
              <a:chExt cx="268296" cy="280737"/>
            </a:xfrm>
          </p:grpSpPr>
          <p:sp>
            <p:nvSpPr>
              <p:cNvPr id="50" name="Oval127"/>
              <p:cNvSpPr/>
              <p:nvPr/>
            </p:nvSpPr>
            <p:spPr>
              <a:xfrm>
                <a:off x="7933908" y="6458958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ight"/>
              <p:cNvSpPr>
                <a:spLocks noChangeAspect="1"/>
              </p:cNvSpPr>
              <p:nvPr>
                <p:custDataLst>
                  <p:custData r:id="rId5"/>
                </p:custDataLst>
              </p:nvPr>
            </p:nvSpPr>
            <p:spPr bwMode="black">
              <a:xfrm>
                <a:off x="8009790" y="6551973"/>
                <a:ext cx="115732" cy="102544"/>
              </a:xfrm>
              <a:custGeom>
                <a:avLst/>
                <a:gdLst>
                  <a:gd name="T0" fmla="*/ 86 w 131"/>
                  <a:gd name="T1" fmla="*/ 35 h 96"/>
                  <a:gd name="T2" fmla="*/ 48 w 131"/>
                  <a:gd name="T3" fmla="*/ 0 h 96"/>
                  <a:gd name="T4" fmla="*/ 79 w 131"/>
                  <a:gd name="T5" fmla="*/ 0 h 96"/>
                  <a:gd name="T6" fmla="*/ 131 w 131"/>
                  <a:gd name="T7" fmla="*/ 48 h 96"/>
                  <a:gd name="T8" fmla="*/ 79 w 131"/>
                  <a:gd name="T9" fmla="*/ 96 h 96"/>
                  <a:gd name="T10" fmla="*/ 48 w 131"/>
                  <a:gd name="T11" fmla="*/ 96 h 96"/>
                  <a:gd name="T12" fmla="*/ 86 w 131"/>
                  <a:gd name="T13" fmla="*/ 60 h 96"/>
                  <a:gd name="T14" fmla="*/ 0 w 131"/>
                  <a:gd name="T15" fmla="*/ 60 h 96"/>
                  <a:gd name="T16" fmla="*/ 0 w 131"/>
                  <a:gd name="T17" fmla="*/ 35 h 96"/>
                  <a:gd name="T18" fmla="*/ 86 w 131"/>
                  <a:gd name="T19" fmla="*/ 3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6">
                    <a:moveTo>
                      <a:pt x="86" y="35"/>
                    </a:moveTo>
                    <a:lnTo>
                      <a:pt x="48" y="0"/>
                    </a:lnTo>
                    <a:lnTo>
                      <a:pt x="79" y="0"/>
                    </a:lnTo>
                    <a:lnTo>
                      <a:pt x="131" y="48"/>
                    </a:lnTo>
                    <a:lnTo>
                      <a:pt x="79" y="96"/>
                    </a:lnTo>
                    <a:lnTo>
                      <a:pt x="48" y="96"/>
                    </a:lnTo>
                    <a:lnTo>
                      <a:pt x="86" y="60"/>
                    </a:lnTo>
                    <a:lnTo>
                      <a:pt x="0" y="60"/>
                    </a:lnTo>
                    <a:lnTo>
                      <a:pt x="0" y="35"/>
                    </a:lnTo>
                    <a:lnTo>
                      <a:pt x="86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533325" y="6380286"/>
              <a:ext cx="267760" cy="280737"/>
              <a:chOff x="7482756" y="6476313"/>
              <a:chExt cx="268296" cy="280737"/>
            </a:xfrm>
          </p:grpSpPr>
          <p:sp>
            <p:nvSpPr>
              <p:cNvPr id="48" name="Oval126"/>
              <p:cNvSpPr/>
              <p:nvPr/>
            </p:nvSpPr>
            <p:spPr>
              <a:xfrm>
                <a:off x="7482756" y="6476313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Pin"/>
              <p:cNvSpPr>
                <a:spLocks noChangeAspect="1"/>
              </p:cNvSpPr>
              <p:nvPr>
                <p:custDataLst>
                  <p:custData r:id="rId4"/>
                </p:custDataLst>
              </p:nvPr>
            </p:nvSpPr>
            <p:spPr bwMode="black">
              <a:xfrm>
                <a:off x="7555059" y="6548700"/>
                <a:ext cx="123689" cy="135962"/>
              </a:xfrm>
              <a:custGeom>
                <a:avLst/>
                <a:gdLst>
                  <a:gd name="T0" fmla="*/ 63 w 75"/>
                  <a:gd name="T1" fmla="*/ 29 h 75"/>
                  <a:gd name="T2" fmla="*/ 44 w 75"/>
                  <a:gd name="T3" fmla="*/ 48 h 75"/>
                  <a:gd name="T4" fmla="*/ 40 w 75"/>
                  <a:gd name="T5" fmla="*/ 68 h 75"/>
                  <a:gd name="T6" fmla="*/ 26 w 75"/>
                  <a:gd name="T7" fmla="*/ 54 h 75"/>
                  <a:gd name="T8" fmla="*/ 0 w 75"/>
                  <a:gd name="T9" fmla="*/ 74 h 75"/>
                  <a:gd name="T10" fmla="*/ 0 w 75"/>
                  <a:gd name="T11" fmla="*/ 74 h 75"/>
                  <a:gd name="T12" fmla="*/ 0 w 75"/>
                  <a:gd name="T13" fmla="*/ 74 h 75"/>
                  <a:gd name="T14" fmla="*/ 0 w 75"/>
                  <a:gd name="T15" fmla="*/ 74 h 75"/>
                  <a:gd name="T16" fmla="*/ 0 w 75"/>
                  <a:gd name="T17" fmla="*/ 74 h 75"/>
                  <a:gd name="T18" fmla="*/ 20 w 75"/>
                  <a:gd name="T19" fmla="*/ 49 h 75"/>
                  <a:gd name="T20" fmla="*/ 6 w 75"/>
                  <a:gd name="T21" fmla="*/ 35 h 75"/>
                  <a:gd name="T22" fmla="*/ 27 w 75"/>
                  <a:gd name="T23" fmla="*/ 31 h 75"/>
                  <a:gd name="T24" fmla="*/ 46 w 75"/>
                  <a:gd name="T25" fmla="*/ 11 h 75"/>
                  <a:gd name="T26" fmla="*/ 50 w 75"/>
                  <a:gd name="T27" fmla="*/ 0 h 75"/>
                  <a:gd name="T28" fmla="*/ 75 w 75"/>
                  <a:gd name="T29" fmla="*/ 25 h 75"/>
                  <a:gd name="T30" fmla="*/ 63 w 75"/>
                  <a:gd name="T31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5" h="75">
                    <a:moveTo>
                      <a:pt x="63" y="29"/>
                    </a:moveTo>
                    <a:cubicBezTo>
                      <a:pt x="44" y="48"/>
                      <a:pt x="44" y="48"/>
                      <a:pt x="44" y="48"/>
                    </a:cubicBezTo>
                    <a:cubicBezTo>
                      <a:pt x="47" y="55"/>
                      <a:pt x="46" y="63"/>
                      <a:pt x="40" y="68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11" y="67"/>
                      <a:pt x="2" y="75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3"/>
                      <a:pt x="7" y="63"/>
                      <a:pt x="20" y="49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12" y="29"/>
                      <a:pt x="20" y="28"/>
                      <a:pt x="27" y="3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5" y="7"/>
                      <a:pt x="46" y="3"/>
                      <a:pt x="50" y="0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2" y="28"/>
                      <a:pt x="67" y="30"/>
                      <a:pt x="63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8" name="Tile"/>
            <p:cNvSpPr/>
            <p:nvPr/>
          </p:nvSpPr>
          <p:spPr>
            <a:xfrm>
              <a:off x="733583" y="6402514"/>
              <a:ext cx="265176" cy="28346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7067777" y="6380286"/>
              <a:ext cx="267760" cy="280737"/>
              <a:chOff x="7134583" y="6466673"/>
              <a:chExt cx="268296" cy="280737"/>
            </a:xfrm>
          </p:grpSpPr>
          <p:sp>
            <p:nvSpPr>
              <p:cNvPr id="46" name="Oval138"/>
              <p:cNvSpPr/>
              <p:nvPr/>
            </p:nvSpPr>
            <p:spPr>
              <a:xfrm>
                <a:off x="7134583" y="6466673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fresh"/>
              <p:cNvSpPr>
                <a:spLocks noChangeAspect="1"/>
              </p:cNvSpPr>
              <p:nvPr>
                <p:custDataLst>
                  <p:custData r:id="rId3"/>
                </p:custDataLst>
              </p:nvPr>
            </p:nvSpPr>
            <p:spPr bwMode="black">
              <a:xfrm>
                <a:off x="7212367" y="6550234"/>
                <a:ext cx="112727" cy="113614"/>
              </a:xfrm>
              <a:custGeom>
                <a:avLst/>
                <a:gdLst>
                  <a:gd name="T0" fmla="*/ 61 w 70"/>
                  <a:gd name="T1" fmla="*/ 11 h 71"/>
                  <a:gd name="T2" fmla="*/ 60 w 70"/>
                  <a:gd name="T3" fmla="*/ 11 h 71"/>
                  <a:gd name="T4" fmla="*/ 53 w 70"/>
                  <a:gd name="T5" fmla="*/ 18 h 71"/>
                  <a:gd name="T6" fmla="*/ 53 w 70"/>
                  <a:gd name="T7" fmla="*/ 19 h 71"/>
                  <a:gd name="T8" fmla="*/ 53 w 70"/>
                  <a:gd name="T9" fmla="*/ 19 h 71"/>
                  <a:gd name="T10" fmla="*/ 60 w 70"/>
                  <a:gd name="T11" fmla="*/ 35 h 71"/>
                  <a:gd name="T12" fmla="*/ 35 w 70"/>
                  <a:gd name="T13" fmla="*/ 60 h 71"/>
                  <a:gd name="T14" fmla="*/ 10 w 70"/>
                  <a:gd name="T15" fmla="*/ 36 h 71"/>
                  <a:gd name="T16" fmla="*/ 16 w 70"/>
                  <a:gd name="T17" fmla="*/ 21 h 71"/>
                  <a:gd name="T18" fmla="*/ 18 w 70"/>
                  <a:gd name="T19" fmla="*/ 18 h 71"/>
                  <a:gd name="T20" fmla="*/ 25 w 70"/>
                  <a:gd name="T21" fmla="*/ 26 h 71"/>
                  <a:gd name="T22" fmla="*/ 30 w 70"/>
                  <a:gd name="T23" fmla="*/ 0 h 71"/>
                  <a:gd name="T24" fmla="*/ 4 w 70"/>
                  <a:gd name="T25" fmla="*/ 2 h 71"/>
                  <a:gd name="T26" fmla="*/ 11 w 70"/>
                  <a:gd name="T27" fmla="*/ 10 h 71"/>
                  <a:gd name="T28" fmla="*/ 9 w 70"/>
                  <a:gd name="T29" fmla="*/ 12 h 71"/>
                  <a:gd name="T30" fmla="*/ 0 w 70"/>
                  <a:gd name="T31" fmla="*/ 36 h 71"/>
                  <a:gd name="T32" fmla="*/ 35 w 70"/>
                  <a:gd name="T33" fmla="*/ 71 h 71"/>
                  <a:gd name="T34" fmla="*/ 35 w 70"/>
                  <a:gd name="T35" fmla="*/ 71 h 71"/>
                  <a:gd name="T36" fmla="*/ 70 w 70"/>
                  <a:gd name="T37" fmla="*/ 35 h 71"/>
                  <a:gd name="T38" fmla="*/ 61 w 70"/>
                  <a:gd name="T39" fmla="*/ 1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1">
                    <a:moveTo>
                      <a:pt x="61" y="11"/>
                    </a:moveTo>
                    <a:cubicBezTo>
                      <a:pt x="60" y="11"/>
                      <a:pt x="60" y="11"/>
                      <a:pt x="60" y="11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7" y="23"/>
                      <a:pt x="60" y="29"/>
                      <a:pt x="60" y="35"/>
                    </a:cubicBezTo>
                    <a:cubicBezTo>
                      <a:pt x="60" y="49"/>
                      <a:pt x="49" y="60"/>
                      <a:pt x="35" y="60"/>
                    </a:cubicBezTo>
                    <a:cubicBezTo>
                      <a:pt x="22" y="60"/>
                      <a:pt x="11" y="49"/>
                      <a:pt x="10" y="36"/>
                    </a:cubicBezTo>
                    <a:cubicBezTo>
                      <a:pt x="10" y="30"/>
                      <a:pt x="12" y="25"/>
                      <a:pt x="16" y="21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3" y="19"/>
                      <a:pt x="0" y="27"/>
                      <a:pt x="0" y="36"/>
                    </a:cubicBezTo>
                    <a:cubicBezTo>
                      <a:pt x="0" y="55"/>
                      <a:pt x="16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55" y="71"/>
                      <a:pt x="70" y="55"/>
                      <a:pt x="70" y="35"/>
                    </a:cubicBezTo>
                    <a:cubicBezTo>
                      <a:pt x="70" y="26"/>
                      <a:pt x="67" y="18"/>
                      <a:pt x="61" y="1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42988" y="6403878"/>
              <a:ext cx="267760" cy="280737"/>
              <a:chOff x="242988" y="6397592"/>
              <a:chExt cx="267760" cy="280737"/>
            </a:xfrm>
          </p:grpSpPr>
          <p:sp>
            <p:nvSpPr>
              <p:cNvPr id="44" name="Oval124"/>
              <p:cNvSpPr/>
              <p:nvPr/>
            </p:nvSpPr>
            <p:spPr>
              <a:xfrm>
                <a:off x="242988" y="6397592"/>
                <a:ext cx="267760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ight"/>
              <p:cNvSpPr>
                <a:spLocks noChangeAspect="1"/>
              </p:cNvSpPr>
              <p:nvPr>
                <p:custDataLst>
                  <p:custData r:id="rId2"/>
                </p:custDataLst>
              </p:nvPr>
            </p:nvSpPr>
            <p:spPr bwMode="black">
              <a:xfrm flipH="1">
                <a:off x="319118" y="6486688"/>
                <a:ext cx="115501" cy="102544"/>
              </a:xfrm>
              <a:custGeom>
                <a:avLst/>
                <a:gdLst>
                  <a:gd name="T0" fmla="*/ 86 w 131"/>
                  <a:gd name="T1" fmla="*/ 35 h 96"/>
                  <a:gd name="T2" fmla="*/ 48 w 131"/>
                  <a:gd name="T3" fmla="*/ 0 h 96"/>
                  <a:gd name="T4" fmla="*/ 79 w 131"/>
                  <a:gd name="T5" fmla="*/ 0 h 96"/>
                  <a:gd name="T6" fmla="*/ 131 w 131"/>
                  <a:gd name="T7" fmla="*/ 48 h 96"/>
                  <a:gd name="T8" fmla="*/ 79 w 131"/>
                  <a:gd name="T9" fmla="*/ 96 h 96"/>
                  <a:gd name="T10" fmla="*/ 48 w 131"/>
                  <a:gd name="T11" fmla="*/ 96 h 96"/>
                  <a:gd name="T12" fmla="*/ 86 w 131"/>
                  <a:gd name="T13" fmla="*/ 60 h 96"/>
                  <a:gd name="T14" fmla="*/ 0 w 131"/>
                  <a:gd name="T15" fmla="*/ 60 h 96"/>
                  <a:gd name="T16" fmla="*/ 0 w 131"/>
                  <a:gd name="T17" fmla="*/ 35 h 96"/>
                  <a:gd name="T18" fmla="*/ 86 w 131"/>
                  <a:gd name="T19" fmla="*/ 3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6">
                    <a:moveTo>
                      <a:pt x="86" y="35"/>
                    </a:moveTo>
                    <a:lnTo>
                      <a:pt x="48" y="0"/>
                    </a:lnTo>
                    <a:lnTo>
                      <a:pt x="79" y="0"/>
                    </a:lnTo>
                    <a:lnTo>
                      <a:pt x="131" y="48"/>
                    </a:lnTo>
                    <a:lnTo>
                      <a:pt x="79" y="96"/>
                    </a:lnTo>
                    <a:lnTo>
                      <a:pt x="48" y="96"/>
                    </a:lnTo>
                    <a:lnTo>
                      <a:pt x="86" y="60"/>
                    </a:lnTo>
                    <a:lnTo>
                      <a:pt x="0" y="60"/>
                    </a:lnTo>
                    <a:lnTo>
                      <a:pt x="0" y="35"/>
                    </a:lnTo>
                    <a:lnTo>
                      <a:pt x="86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7998873" y="6349204"/>
              <a:ext cx="342900" cy="342900"/>
              <a:chOff x="7989560" y="6349204"/>
              <a:chExt cx="342900" cy="342900"/>
            </a:xfrm>
          </p:grpSpPr>
          <p:sp>
            <p:nvSpPr>
              <p:cNvPr id="42" name="Oval128"/>
              <p:cNvSpPr/>
              <p:nvPr/>
            </p:nvSpPr>
            <p:spPr>
              <a:xfrm>
                <a:off x="8027130" y="6380286"/>
                <a:ext cx="267760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9560" y="6349204"/>
                <a:ext cx="342900" cy="342900"/>
              </a:xfrm>
              <a:prstGeom prst="rect">
                <a:avLst/>
              </a:prstGeom>
            </p:spPr>
          </p:pic>
        </p:grpSp>
      </p:grpSp>
      <p:sp>
        <p:nvSpPr>
          <p:cNvPr id="52" name="Rectangle 51"/>
          <p:cNvSpPr/>
          <p:nvPr/>
        </p:nvSpPr>
        <p:spPr>
          <a:xfrm>
            <a:off x="0" y="640080"/>
            <a:ext cx="9144000" cy="50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Web-Application Navigation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19118" y="1142454"/>
            <a:ext cx="8488203" cy="381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Account Navigation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0" y="6476454"/>
            <a:ext cx="9144000" cy="381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Footer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039219" y="1786128"/>
            <a:ext cx="3048000" cy="5334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Research Platforms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228600" y="3957364"/>
            <a:ext cx="39317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&lt;</a:t>
            </a:r>
            <a:endParaRPr lang="en-IN" b="1" dirty="0"/>
          </a:p>
        </p:txBody>
      </p:sp>
      <p:sp>
        <p:nvSpPr>
          <p:cNvPr id="61" name="Oval 60"/>
          <p:cNvSpPr/>
          <p:nvPr/>
        </p:nvSpPr>
        <p:spPr>
          <a:xfrm>
            <a:off x="8525173" y="4016991"/>
            <a:ext cx="39317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&gt;</a:t>
            </a:r>
          </a:p>
        </p:txBody>
      </p:sp>
      <p:sp>
        <p:nvSpPr>
          <p:cNvPr id="62" name="Flowchart: Off-page Connector 61"/>
          <p:cNvSpPr/>
          <p:nvPr/>
        </p:nvSpPr>
        <p:spPr>
          <a:xfrm>
            <a:off x="838200" y="3051048"/>
            <a:ext cx="1331506" cy="2199729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IEEE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63" name="Flowchart: Off-page Connector 62"/>
          <p:cNvSpPr/>
          <p:nvPr/>
        </p:nvSpPr>
        <p:spPr>
          <a:xfrm>
            <a:off x="838200" y="4797006"/>
            <a:ext cx="1331506" cy="657822"/>
          </a:xfrm>
          <a:prstGeom prst="flowChartOffpage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Expand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4" name="Flowchart: Off-page Connector 63"/>
          <p:cNvSpPr/>
          <p:nvPr/>
        </p:nvSpPr>
        <p:spPr>
          <a:xfrm>
            <a:off x="2383163" y="3051048"/>
            <a:ext cx="1331506" cy="2199729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Springer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66" name="Flowchart: Off-page Connector 65"/>
          <p:cNvSpPr/>
          <p:nvPr/>
        </p:nvSpPr>
        <p:spPr>
          <a:xfrm>
            <a:off x="2383163" y="4797006"/>
            <a:ext cx="1331506" cy="657822"/>
          </a:xfrm>
          <a:prstGeom prst="flowChartOffpage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Expand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7" name="Flowchart: Off-page Connector 66"/>
          <p:cNvSpPr/>
          <p:nvPr/>
        </p:nvSpPr>
        <p:spPr>
          <a:xfrm>
            <a:off x="3928126" y="3051048"/>
            <a:ext cx="1331506" cy="2199729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Science</a:t>
            </a:r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Direct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68" name="Flowchart: Off-page Connector 67"/>
          <p:cNvSpPr/>
          <p:nvPr/>
        </p:nvSpPr>
        <p:spPr>
          <a:xfrm>
            <a:off x="3928126" y="4797006"/>
            <a:ext cx="1331506" cy="657822"/>
          </a:xfrm>
          <a:prstGeom prst="flowChartOffpage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Expand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9" name="Flowchart: Off-page Connector 68"/>
          <p:cNvSpPr/>
          <p:nvPr/>
        </p:nvSpPr>
        <p:spPr>
          <a:xfrm>
            <a:off x="5465304" y="3048000"/>
            <a:ext cx="1331506" cy="2199729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ASME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0" name="Flowchart: Off-page Connector 69"/>
          <p:cNvSpPr/>
          <p:nvPr/>
        </p:nvSpPr>
        <p:spPr>
          <a:xfrm>
            <a:off x="5465304" y="4793958"/>
            <a:ext cx="1331506" cy="657822"/>
          </a:xfrm>
          <a:prstGeom prst="flowChartOffpage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Expand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71" name="Flowchart: Off-page Connector 70"/>
          <p:cNvSpPr/>
          <p:nvPr/>
        </p:nvSpPr>
        <p:spPr>
          <a:xfrm>
            <a:off x="7010267" y="3048000"/>
            <a:ext cx="1331506" cy="2199729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IJARCE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2" name="Flowchart: Off-page Connector 71"/>
          <p:cNvSpPr/>
          <p:nvPr/>
        </p:nvSpPr>
        <p:spPr>
          <a:xfrm>
            <a:off x="7010267" y="4793958"/>
            <a:ext cx="1331506" cy="657822"/>
          </a:xfrm>
          <a:prstGeom prst="flowChartOffpage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Expand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93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40080"/>
            <a:chOff x="0" y="6217920"/>
            <a:chExt cx="9144000" cy="640080"/>
          </a:xfrm>
        </p:grpSpPr>
        <p:sp>
          <p:nvSpPr>
            <p:cNvPr id="34" name="Background"/>
            <p:cNvSpPr/>
            <p:nvPr/>
          </p:nvSpPr>
          <p:spPr>
            <a:xfrm>
              <a:off x="0" y="6217920"/>
              <a:ext cx="9144000" cy="6400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>
                    <a:lumMod val="50000"/>
                  </a:srgbClr>
                </a:solidFill>
              </a:endParaRPr>
            </a:p>
          </p:txBody>
        </p:sp>
        <p:sp>
          <p:nvSpPr>
            <p:cNvPr id="35" name="Content"/>
            <p:cNvSpPr/>
            <p:nvPr/>
          </p:nvSpPr>
          <p:spPr>
            <a:xfrm>
              <a:off x="1239923" y="6355626"/>
              <a:ext cx="5605020" cy="364668"/>
            </a:xfrm>
            <a:prstGeom prst="rect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solidFill>
                    <a:srgbClr val="FFFFFF">
                      <a:lumMod val="50000"/>
                    </a:srgbClr>
                  </a:solidFill>
                  <a:latin typeface="Segoe UI Semilight"/>
                </a:rPr>
                <a:t>http://www.</a:t>
              </a:r>
              <a:r>
                <a:rPr lang="en-US" sz="1600" dirty="0">
                  <a:solidFill>
                    <a:srgbClr val="FFFFFF"/>
                  </a:solidFill>
                  <a:latin typeface="Segoe UI Semilight"/>
                </a:rPr>
                <a:t>pra.com</a:t>
              </a:r>
              <a:r>
                <a:rPr lang="en-US" sz="1600" dirty="0">
                  <a:solidFill>
                    <a:srgbClr val="FFFFFF">
                      <a:lumMod val="50000"/>
                    </a:srgbClr>
                  </a:solidFill>
                  <a:latin typeface="Segoe UI Semilight"/>
                </a:rPr>
                <a:t>/</a:t>
              </a: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Segoe UI Semilight"/>
                </a:rPr>
                <a:t>research-platforms</a:t>
              </a:r>
              <a:endParaRPr lang="en-US" sz="1600" dirty="0">
                <a:solidFill>
                  <a:schemeClr val="bg1">
                    <a:lumMod val="85000"/>
                  </a:schemeClr>
                </a:solidFill>
                <a:latin typeface="Segoe UI Semilight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539561" y="6380286"/>
              <a:ext cx="267760" cy="280737"/>
              <a:chOff x="7933908" y="6458958"/>
              <a:chExt cx="268296" cy="280737"/>
            </a:xfrm>
          </p:grpSpPr>
          <p:sp>
            <p:nvSpPr>
              <p:cNvPr id="50" name="Oval127"/>
              <p:cNvSpPr/>
              <p:nvPr/>
            </p:nvSpPr>
            <p:spPr>
              <a:xfrm>
                <a:off x="7933908" y="6458958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ight"/>
              <p:cNvSpPr>
                <a:spLocks noChangeAspect="1"/>
              </p:cNvSpPr>
              <p:nvPr>
                <p:custDataLst>
                  <p:custData r:id="rId5"/>
                </p:custDataLst>
              </p:nvPr>
            </p:nvSpPr>
            <p:spPr bwMode="black">
              <a:xfrm>
                <a:off x="8009790" y="6551973"/>
                <a:ext cx="115732" cy="102544"/>
              </a:xfrm>
              <a:custGeom>
                <a:avLst/>
                <a:gdLst>
                  <a:gd name="T0" fmla="*/ 86 w 131"/>
                  <a:gd name="T1" fmla="*/ 35 h 96"/>
                  <a:gd name="T2" fmla="*/ 48 w 131"/>
                  <a:gd name="T3" fmla="*/ 0 h 96"/>
                  <a:gd name="T4" fmla="*/ 79 w 131"/>
                  <a:gd name="T5" fmla="*/ 0 h 96"/>
                  <a:gd name="T6" fmla="*/ 131 w 131"/>
                  <a:gd name="T7" fmla="*/ 48 h 96"/>
                  <a:gd name="T8" fmla="*/ 79 w 131"/>
                  <a:gd name="T9" fmla="*/ 96 h 96"/>
                  <a:gd name="T10" fmla="*/ 48 w 131"/>
                  <a:gd name="T11" fmla="*/ 96 h 96"/>
                  <a:gd name="T12" fmla="*/ 86 w 131"/>
                  <a:gd name="T13" fmla="*/ 60 h 96"/>
                  <a:gd name="T14" fmla="*/ 0 w 131"/>
                  <a:gd name="T15" fmla="*/ 60 h 96"/>
                  <a:gd name="T16" fmla="*/ 0 w 131"/>
                  <a:gd name="T17" fmla="*/ 35 h 96"/>
                  <a:gd name="T18" fmla="*/ 86 w 131"/>
                  <a:gd name="T19" fmla="*/ 3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6">
                    <a:moveTo>
                      <a:pt x="86" y="35"/>
                    </a:moveTo>
                    <a:lnTo>
                      <a:pt x="48" y="0"/>
                    </a:lnTo>
                    <a:lnTo>
                      <a:pt x="79" y="0"/>
                    </a:lnTo>
                    <a:lnTo>
                      <a:pt x="131" y="48"/>
                    </a:lnTo>
                    <a:lnTo>
                      <a:pt x="79" y="96"/>
                    </a:lnTo>
                    <a:lnTo>
                      <a:pt x="48" y="96"/>
                    </a:lnTo>
                    <a:lnTo>
                      <a:pt x="86" y="60"/>
                    </a:lnTo>
                    <a:lnTo>
                      <a:pt x="0" y="60"/>
                    </a:lnTo>
                    <a:lnTo>
                      <a:pt x="0" y="35"/>
                    </a:lnTo>
                    <a:lnTo>
                      <a:pt x="86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533325" y="6380286"/>
              <a:ext cx="267760" cy="280737"/>
              <a:chOff x="7482756" y="6476313"/>
              <a:chExt cx="268296" cy="280737"/>
            </a:xfrm>
          </p:grpSpPr>
          <p:sp>
            <p:nvSpPr>
              <p:cNvPr id="48" name="Oval126"/>
              <p:cNvSpPr/>
              <p:nvPr/>
            </p:nvSpPr>
            <p:spPr>
              <a:xfrm>
                <a:off x="7482756" y="6476313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Pin"/>
              <p:cNvSpPr>
                <a:spLocks noChangeAspect="1"/>
              </p:cNvSpPr>
              <p:nvPr>
                <p:custDataLst>
                  <p:custData r:id="rId4"/>
                </p:custDataLst>
              </p:nvPr>
            </p:nvSpPr>
            <p:spPr bwMode="black">
              <a:xfrm>
                <a:off x="7555059" y="6548700"/>
                <a:ext cx="123689" cy="135962"/>
              </a:xfrm>
              <a:custGeom>
                <a:avLst/>
                <a:gdLst>
                  <a:gd name="T0" fmla="*/ 63 w 75"/>
                  <a:gd name="T1" fmla="*/ 29 h 75"/>
                  <a:gd name="T2" fmla="*/ 44 w 75"/>
                  <a:gd name="T3" fmla="*/ 48 h 75"/>
                  <a:gd name="T4" fmla="*/ 40 w 75"/>
                  <a:gd name="T5" fmla="*/ 68 h 75"/>
                  <a:gd name="T6" fmla="*/ 26 w 75"/>
                  <a:gd name="T7" fmla="*/ 54 h 75"/>
                  <a:gd name="T8" fmla="*/ 0 w 75"/>
                  <a:gd name="T9" fmla="*/ 74 h 75"/>
                  <a:gd name="T10" fmla="*/ 0 w 75"/>
                  <a:gd name="T11" fmla="*/ 74 h 75"/>
                  <a:gd name="T12" fmla="*/ 0 w 75"/>
                  <a:gd name="T13" fmla="*/ 74 h 75"/>
                  <a:gd name="T14" fmla="*/ 0 w 75"/>
                  <a:gd name="T15" fmla="*/ 74 h 75"/>
                  <a:gd name="T16" fmla="*/ 0 w 75"/>
                  <a:gd name="T17" fmla="*/ 74 h 75"/>
                  <a:gd name="T18" fmla="*/ 20 w 75"/>
                  <a:gd name="T19" fmla="*/ 49 h 75"/>
                  <a:gd name="T20" fmla="*/ 6 w 75"/>
                  <a:gd name="T21" fmla="*/ 35 h 75"/>
                  <a:gd name="T22" fmla="*/ 27 w 75"/>
                  <a:gd name="T23" fmla="*/ 31 h 75"/>
                  <a:gd name="T24" fmla="*/ 46 w 75"/>
                  <a:gd name="T25" fmla="*/ 11 h 75"/>
                  <a:gd name="T26" fmla="*/ 50 w 75"/>
                  <a:gd name="T27" fmla="*/ 0 h 75"/>
                  <a:gd name="T28" fmla="*/ 75 w 75"/>
                  <a:gd name="T29" fmla="*/ 25 h 75"/>
                  <a:gd name="T30" fmla="*/ 63 w 75"/>
                  <a:gd name="T31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5" h="75">
                    <a:moveTo>
                      <a:pt x="63" y="29"/>
                    </a:moveTo>
                    <a:cubicBezTo>
                      <a:pt x="44" y="48"/>
                      <a:pt x="44" y="48"/>
                      <a:pt x="44" y="48"/>
                    </a:cubicBezTo>
                    <a:cubicBezTo>
                      <a:pt x="47" y="55"/>
                      <a:pt x="46" y="63"/>
                      <a:pt x="40" y="68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11" y="67"/>
                      <a:pt x="2" y="75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3"/>
                      <a:pt x="7" y="63"/>
                      <a:pt x="20" y="49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12" y="29"/>
                      <a:pt x="20" y="28"/>
                      <a:pt x="27" y="3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5" y="7"/>
                      <a:pt x="46" y="3"/>
                      <a:pt x="50" y="0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2" y="28"/>
                      <a:pt x="67" y="30"/>
                      <a:pt x="63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8" name="Tile"/>
            <p:cNvSpPr/>
            <p:nvPr/>
          </p:nvSpPr>
          <p:spPr>
            <a:xfrm>
              <a:off x="733583" y="6402514"/>
              <a:ext cx="265176" cy="28346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7067777" y="6380286"/>
              <a:ext cx="267760" cy="280737"/>
              <a:chOff x="7134583" y="6466673"/>
              <a:chExt cx="268296" cy="280737"/>
            </a:xfrm>
          </p:grpSpPr>
          <p:sp>
            <p:nvSpPr>
              <p:cNvPr id="46" name="Oval138"/>
              <p:cNvSpPr/>
              <p:nvPr/>
            </p:nvSpPr>
            <p:spPr>
              <a:xfrm>
                <a:off x="7134583" y="6466673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fresh"/>
              <p:cNvSpPr>
                <a:spLocks noChangeAspect="1"/>
              </p:cNvSpPr>
              <p:nvPr>
                <p:custDataLst>
                  <p:custData r:id="rId3"/>
                </p:custDataLst>
              </p:nvPr>
            </p:nvSpPr>
            <p:spPr bwMode="black">
              <a:xfrm>
                <a:off x="7212367" y="6550234"/>
                <a:ext cx="112727" cy="113614"/>
              </a:xfrm>
              <a:custGeom>
                <a:avLst/>
                <a:gdLst>
                  <a:gd name="T0" fmla="*/ 61 w 70"/>
                  <a:gd name="T1" fmla="*/ 11 h 71"/>
                  <a:gd name="T2" fmla="*/ 60 w 70"/>
                  <a:gd name="T3" fmla="*/ 11 h 71"/>
                  <a:gd name="T4" fmla="*/ 53 w 70"/>
                  <a:gd name="T5" fmla="*/ 18 h 71"/>
                  <a:gd name="T6" fmla="*/ 53 w 70"/>
                  <a:gd name="T7" fmla="*/ 19 h 71"/>
                  <a:gd name="T8" fmla="*/ 53 w 70"/>
                  <a:gd name="T9" fmla="*/ 19 h 71"/>
                  <a:gd name="T10" fmla="*/ 60 w 70"/>
                  <a:gd name="T11" fmla="*/ 35 h 71"/>
                  <a:gd name="T12" fmla="*/ 35 w 70"/>
                  <a:gd name="T13" fmla="*/ 60 h 71"/>
                  <a:gd name="T14" fmla="*/ 10 w 70"/>
                  <a:gd name="T15" fmla="*/ 36 h 71"/>
                  <a:gd name="T16" fmla="*/ 16 w 70"/>
                  <a:gd name="T17" fmla="*/ 21 h 71"/>
                  <a:gd name="T18" fmla="*/ 18 w 70"/>
                  <a:gd name="T19" fmla="*/ 18 h 71"/>
                  <a:gd name="T20" fmla="*/ 25 w 70"/>
                  <a:gd name="T21" fmla="*/ 26 h 71"/>
                  <a:gd name="T22" fmla="*/ 30 w 70"/>
                  <a:gd name="T23" fmla="*/ 0 h 71"/>
                  <a:gd name="T24" fmla="*/ 4 w 70"/>
                  <a:gd name="T25" fmla="*/ 2 h 71"/>
                  <a:gd name="T26" fmla="*/ 11 w 70"/>
                  <a:gd name="T27" fmla="*/ 10 h 71"/>
                  <a:gd name="T28" fmla="*/ 9 w 70"/>
                  <a:gd name="T29" fmla="*/ 12 h 71"/>
                  <a:gd name="T30" fmla="*/ 0 w 70"/>
                  <a:gd name="T31" fmla="*/ 36 h 71"/>
                  <a:gd name="T32" fmla="*/ 35 w 70"/>
                  <a:gd name="T33" fmla="*/ 71 h 71"/>
                  <a:gd name="T34" fmla="*/ 35 w 70"/>
                  <a:gd name="T35" fmla="*/ 71 h 71"/>
                  <a:gd name="T36" fmla="*/ 70 w 70"/>
                  <a:gd name="T37" fmla="*/ 35 h 71"/>
                  <a:gd name="T38" fmla="*/ 61 w 70"/>
                  <a:gd name="T39" fmla="*/ 1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1">
                    <a:moveTo>
                      <a:pt x="61" y="11"/>
                    </a:moveTo>
                    <a:cubicBezTo>
                      <a:pt x="60" y="11"/>
                      <a:pt x="60" y="11"/>
                      <a:pt x="60" y="11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7" y="23"/>
                      <a:pt x="60" y="29"/>
                      <a:pt x="60" y="35"/>
                    </a:cubicBezTo>
                    <a:cubicBezTo>
                      <a:pt x="60" y="49"/>
                      <a:pt x="49" y="60"/>
                      <a:pt x="35" y="60"/>
                    </a:cubicBezTo>
                    <a:cubicBezTo>
                      <a:pt x="22" y="60"/>
                      <a:pt x="11" y="49"/>
                      <a:pt x="10" y="36"/>
                    </a:cubicBezTo>
                    <a:cubicBezTo>
                      <a:pt x="10" y="30"/>
                      <a:pt x="12" y="25"/>
                      <a:pt x="16" y="21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3" y="19"/>
                      <a:pt x="0" y="27"/>
                      <a:pt x="0" y="36"/>
                    </a:cubicBezTo>
                    <a:cubicBezTo>
                      <a:pt x="0" y="55"/>
                      <a:pt x="16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55" y="71"/>
                      <a:pt x="70" y="55"/>
                      <a:pt x="70" y="35"/>
                    </a:cubicBezTo>
                    <a:cubicBezTo>
                      <a:pt x="70" y="26"/>
                      <a:pt x="67" y="18"/>
                      <a:pt x="61" y="1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42988" y="6403878"/>
              <a:ext cx="267760" cy="280737"/>
              <a:chOff x="242988" y="6397592"/>
              <a:chExt cx="267760" cy="280737"/>
            </a:xfrm>
          </p:grpSpPr>
          <p:sp>
            <p:nvSpPr>
              <p:cNvPr id="44" name="Oval124"/>
              <p:cNvSpPr/>
              <p:nvPr/>
            </p:nvSpPr>
            <p:spPr>
              <a:xfrm>
                <a:off x="242988" y="6397592"/>
                <a:ext cx="267760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ight"/>
              <p:cNvSpPr>
                <a:spLocks noChangeAspect="1"/>
              </p:cNvSpPr>
              <p:nvPr>
                <p:custDataLst>
                  <p:custData r:id="rId2"/>
                </p:custDataLst>
              </p:nvPr>
            </p:nvSpPr>
            <p:spPr bwMode="black">
              <a:xfrm flipH="1">
                <a:off x="319118" y="6486688"/>
                <a:ext cx="115501" cy="102544"/>
              </a:xfrm>
              <a:custGeom>
                <a:avLst/>
                <a:gdLst>
                  <a:gd name="T0" fmla="*/ 86 w 131"/>
                  <a:gd name="T1" fmla="*/ 35 h 96"/>
                  <a:gd name="T2" fmla="*/ 48 w 131"/>
                  <a:gd name="T3" fmla="*/ 0 h 96"/>
                  <a:gd name="T4" fmla="*/ 79 w 131"/>
                  <a:gd name="T5" fmla="*/ 0 h 96"/>
                  <a:gd name="T6" fmla="*/ 131 w 131"/>
                  <a:gd name="T7" fmla="*/ 48 h 96"/>
                  <a:gd name="T8" fmla="*/ 79 w 131"/>
                  <a:gd name="T9" fmla="*/ 96 h 96"/>
                  <a:gd name="T10" fmla="*/ 48 w 131"/>
                  <a:gd name="T11" fmla="*/ 96 h 96"/>
                  <a:gd name="T12" fmla="*/ 86 w 131"/>
                  <a:gd name="T13" fmla="*/ 60 h 96"/>
                  <a:gd name="T14" fmla="*/ 0 w 131"/>
                  <a:gd name="T15" fmla="*/ 60 h 96"/>
                  <a:gd name="T16" fmla="*/ 0 w 131"/>
                  <a:gd name="T17" fmla="*/ 35 h 96"/>
                  <a:gd name="T18" fmla="*/ 86 w 131"/>
                  <a:gd name="T19" fmla="*/ 3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6">
                    <a:moveTo>
                      <a:pt x="86" y="35"/>
                    </a:moveTo>
                    <a:lnTo>
                      <a:pt x="48" y="0"/>
                    </a:lnTo>
                    <a:lnTo>
                      <a:pt x="79" y="0"/>
                    </a:lnTo>
                    <a:lnTo>
                      <a:pt x="131" y="48"/>
                    </a:lnTo>
                    <a:lnTo>
                      <a:pt x="79" y="96"/>
                    </a:lnTo>
                    <a:lnTo>
                      <a:pt x="48" y="96"/>
                    </a:lnTo>
                    <a:lnTo>
                      <a:pt x="86" y="60"/>
                    </a:lnTo>
                    <a:lnTo>
                      <a:pt x="0" y="60"/>
                    </a:lnTo>
                    <a:lnTo>
                      <a:pt x="0" y="35"/>
                    </a:lnTo>
                    <a:lnTo>
                      <a:pt x="86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7998873" y="6349204"/>
              <a:ext cx="342900" cy="342900"/>
              <a:chOff x="7989560" y="6349204"/>
              <a:chExt cx="342900" cy="342900"/>
            </a:xfrm>
          </p:grpSpPr>
          <p:sp>
            <p:nvSpPr>
              <p:cNvPr id="42" name="Oval128"/>
              <p:cNvSpPr/>
              <p:nvPr/>
            </p:nvSpPr>
            <p:spPr>
              <a:xfrm>
                <a:off x="8027130" y="6380286"/>
                <a:ext cx="267760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9560" y="6349204"/>
                <a:ext cx="342900" cy="342900"/>
              </a:xfrm>
              <a:prstGeom prst="rect">
                <a:avLst/>
              </a:prstGeom>
            </p:spPr>
          </p:pic>
        </p:grpSp>
      </p:grpSp>
      <p:sp>
        <p:nvSpPr>
          <p:cNvPr id="52" name="Rectangle 51"/>
          <p:cNvSpPr/>
          <p:nvPr/>
        </p:nvSpPr>
        <p:spPr>
          <a:xfrm>
            <a:off x="0" y="640080"/>
            <a:ext cx="9144000" cy="50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Web-Application Navigation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19118" y="1142454"/>
            <a:ext cx="8488203" cy="381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Account Navigation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0" y="6476454"/>
            <a:ext cx="9144000" cy="381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Footer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039219" y="1786128"/>
            <a:ext cx="3048000" cy="5334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Research Platforms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228600" y="3957364"/>
            <a:ext cx="39317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&lt;</a:t>
            </a:r>
            <a:endParaRPr lang="en-IN" b="1" dirty="0"/>
          </a:p>
        </p:txBody>
      </p:sp>
      <p:sp>
        <p:nvSpPr>
          <p:cNvPr id="61" name="Oval 60"/>
          <p:cNvSpPr/>
          <p:nvPr/>
        </p:nvSpPr>
        <p:spPr>
          <a:xfrm>
            <a:off x="8525173" y="4016991"/>
            <a:ext cx="39317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&gt;</a:t>
            </a:r>
          </a:p>
        </p:txBody>
      </p:sp>
      <p:sp>
        <p:nvSpPr>
          <p:cNvPr id="62" name="Can 61"/>
          <p:cNvSpPr/>
          <p:nvPr/>
        </p:nvSpPr>
        <p:spPr>
          <a:xfrm>
            <a:off x="838200" y="3051048"/>
            <a:ext cx="1331506" cy="2199729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IEEE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077281" y="5048275"/>
            <a:ext cx="854648" cy="4050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Expand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4" name="Can 63"/>
          <p:cNvSpPr/>
          <p:nvPr/>
        </p:nvSpPr>
        <p:spPr>
          <a:xfrm>
            <a:off x="2383163" y="3051048"/>
            <a:ext cx="1331506" cy="2199729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Springer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2622244" y="5048275"/>
            <a:ext cx="854648" cy="4050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Expand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7" name="Can 66"/>
          <p:cNvSpPr/>
          <p:nvPr/>
        </p:nvSpPr>
        <p:spPr>
          <a:xfrm>
            <a:off x="3928126" y="3051048"/>
            <a:ext cx="1331506" cy="2199729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Science</a:t>
            </a:r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Direct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167207" y="5048275"/>
            <a:ext cx="854648" cy="4050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Expand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9" name="Can 68"/>
          <p:cNvSpPr/>
          <p:nvPr/>
        </p:nvSpPr>
        <p:spPr>
          <a:xfrm>
            <a:off x="5465304" y="3048000"/>
            <a:ext cx="1331506" cy="2199729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ASME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704385" y="5045227"/>
            <a:ext cx="854648" cy="4050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Expand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71" name="Can 70"/>
          <p:cNvSpPr/>
          <p:nvPr/>
        </p:nvSpPr>
        <p:spPr>
          <a:xfrm>
            <a:off x="7010267" y="3048000"/>
            <a:ext cx="1331506" cy="2199729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IJARCE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249348" y="5045227"/>
            <a:ext cx="854648" cy="4050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Expand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13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10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1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12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13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4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15.xml><?xml version="1.0" encoding="utf-8"?>
<Control xmlns="http://schemas.microsoft.com/VisualStudio/2011/storyboarding/control">
  <Id Name="System.Storyboarding.Backgrounds.BrowserWindows8" Revision="1" Stencil="System.Storyboarding.Backgrounds" StencilVersion="0.1"/>
</Control>
</file>

<file path=customXml/item16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7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18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19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.xml><?xml version="1.0" encoding="utf-8"?>
<Control xmlns="http://schemas.microsoft.com/VisualStudio/2011/storyboarding/control">
  <Id Name="System.Storyboarding.Backgrounds.BrowserWindows8" Revision="1" Stencil="System.Storyboarding.Backgrounds" StencilVersion="0.1"/>
</Control>
</file>

<file path=customXml/item20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1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2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3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24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25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6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7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8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29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3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30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31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32.xml><?xml version="1.0" encoding="utf-8"?>
<Control xmlns="http://schemas.microsoft.com/VisualStudio/2011/storyboarding/control">
  <Id Name="System.Storyboarding.Backgrounds.BrowserWindows8" Revision="1" Stencil="System.Storyboarding.Backgrounds" StencilVersion="0.1"/>
</Control>
</file>

<file path=customXml/item33.xml><?xml version="1.0" encoding="utf-8"?>
<Control xmlns="http://schemas.microsoft.com/VisualStudio/2011/storyboarding/control">
  <Id Name="System.Storyboarding.Backgrounds.BrowserWindows8" Revision="1" Stencil="System.Storyboarding.Backgrounds" StencilVersion="0.1"/>
</Control>
</file>

<file path=customXml/item34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35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36.xml><?xml version="1.0" encoding="utf-8"?>
<Control xmlns="http://schemas.microsoft.com/VisualStudio/2011/storyboarding/control">
  <Id Name="System.Storyboarding.Backgrounds.BrowserWindows8" Revision="1" Stencil="System.Storyboarding.Backgrounds" StencilVersion="0.1"/>
</Control>
</file>

<file path=customXml/item37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38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39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4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40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41.xml><?xml version="1.0" encoding="utf-8"?>
<Control xmlns="http://schemas.microsoft.com/VisualStudio/2011/storyboarding/control">
  <Id Name="System.Storyboarding.Backgrounds.BrowserWindows8" Revision="1" Stencil="System.Storyboarding.Backgrounds" StencilVersion="0.1"/>
</Control>
</file>

<file path=customXml/item42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43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44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45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46.xml><?xml version="1.0" encoding="utf-8"?>
<Control xmlns="http://schemas.microsoft.com/VisualStudio/2011/storyboarding/control">
  <Id Name="System.Storyboarding.Backgrounds.BrowserWindows8" Revision="1" Stencil="System.Storyboarding.Backgrounds" StencilVersion="0.1"/>
</Control>
</file>

<file path=customXml/item47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48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49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5.xml><?xml version="1.0" encoding="utf-8"?>
<Control xmlns="http://schemas.microsoft.com/VisualStudio/2011/storyboarding/control">
  <Id Name="System.Storyboarding.Backgrounds.BrowserWindows8" Revision="1" Stencil="System.Storyboarding.Backgrounds" StencilVersion="0.1"/>
</Control>
</file>

<file path=customXml/item50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51.xml><?xml version="1.0" encoding="utf-8"?>
<Control xmlns="http://schemas.microsoft.com/VisualStudio/2011/storyboarding/control">
  <Id Name="System.Storyboarding.Backgrounds.BrowserWindows8" Revision="1" Stencil="System.Storyboarding.Backgrounds" StencilVersion="0.1"/>
</Control>
</file>

<file path=customXml/item52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53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54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55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6.xml><?xml version="1.0" encoding="utf-8"?>
<Control xmlns="http://schemas.microsoft.com/VisualStudio/2011/storyboarding/control">
  <Id Name="System.Storyboarding.Backgrounds.BrowserWindows8" Revision="1" Stencil="System.Storyboarding.Backgrounds" StencilVersion="0.1"/>
</Control>
</file>

<file path=customXml/item7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8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9.xml><?xml version="1.0" encoding="utf-8"?>
<Control xmlns="http://schemas.microsoft.com/VisualStudio/2011/storyboarding/control">
  <Id Name="System.Storyboarding.Backgrounds.BrowserWindows8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8FDBC208-6BE5-4640-8683-329B96C3F958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46111FC3-8D91-4CAE-BFA1-809A912F88ED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543B6163-096A-4B6F-8F31-BDD22B681C46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525E67B3-C400-4F87-A88A-90400B72A98F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B51CAC2E-C051-459E-9237-B1496B1FA2D7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2291E534-09E2-469C-B82F-0F8A919FC0CF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2CC77476-3356-4BB0-A6C6-F27542996899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9F8E675A-79BD-43EE-AD89-CE492F1CF0D1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629DB1E1-F2CB-4141-8730-262387295B7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78773F03-F10A-4A75-93F2-9719B09C4544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5123C1DB-B05F-471C-ABF4-21E8896CDEC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8E6EBA8-E3A7-489F-88E3-FB8E0B051D1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494BAF30-4B05-4DA5-8483-111C144D7813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DFBD8987-EDE2-462B-BFC4-583F4216F250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46B2CFA7-7F12-4AC8-9520-F791F73EC15A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36C1180D-BA88-4FE4-A302-9044C2B9C683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E4AA2938-32B4-414D-A02D-612869C10A04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1FA86CD7-3D1E-4376-911D-D85B36424415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9CA2B49D-9AE5-4010-9BE8-CEAD33848C33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1514C8F1-955F-4959-8043-4A0BA06D9914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B56D1032-F336-48F6-8A15-2C672E21144C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AFB58DE8-C5CB-4C2A-9D39-1717C17FA68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4D8C724-0066-48A0-AD95-1555DCA36AD0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B95A8324-8371-4DB0-A2BA-46ED66623531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7FCDBD77-BED1-44BE-B9BD-DE2E11B30EFB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6D2762C6-62FE-4BE5-A247-73AEFA1AAEAD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44101598-3D7C-4A18-B254-51002AF6A40A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68277265-AFD8-47A9-B6B5-B69A7C378F46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9768A6FF-4B83-4220-9C6E-FC1FD0A823F8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2665FD84-754B-451E-A585-5A1047A167F3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DB5E6056-F2D9-4424-97F9-53EC4D6C2E5E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53778EB3-CAC9-4DD3-A839-427748FF244A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759645BE-25EC-4867-A8D3-211833BE530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ADB6A48-C328-4CED-BE12-A3B3668EE5E0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63485FF9-2688-4827-9118-B1030724E424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79CD5629-C1E4-47F7-8BD9-AB37F78B4BAE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7A3B412A-1A56-4F2A-9472-79CE1B8CB6CB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D1CBFE23-90A5-4D61-9805-14085B74B8FE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63D21CBC-6229-460E-980C-04F6605B2478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6CDC226C-5504-40E6-BCC7-E0EAD63714A0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C228FA63-B162-4DE7-8B3E-AB385F478C24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21D05E87-8780-4E6A-AD30-A98FECC40AA1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ADB06038-4BD9-44E4-A468-88F1243673AD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9D5B370C-A299-4DE4-A5C5-10BBA68A2EE0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65B0727-C779-4A85-9393-CE174CEE3BA5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9E9021F4-E9EF-476A-B01F-DE304FFE23F0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9ECDBABA-C44F-4AF3-B6BF-594D19770753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0D4937E7-428B-49ED-8882-4A976194BE67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D6F8D9CB-B03E-4937-A1A9-33CC34E08DD4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6A8F8E10-63EB-4A01-AB5B-162B798085C2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8BEFEA2C-B448-4870-9CE5-6ACC22B4826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51256057-B1CE-4CEE-9E3D-72E45931E51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0BFD925B-8265-4C01-92DE-574079327F38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B7329482-FF38-4B3E-A31A-4B5E9A3B9569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6F867915-7A16-4728-BF12-3E464C0CADD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211</Words>
  <Application>Microsoft Office PowerPoint</Application>
  <PresentationFormat>On-screen Show (4:3)</PresentationFormat>
  <Paragraphs>157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Neel Patel</dc:creator>
  <cp:lastModifiedBy>Neel Patel</cp:lastModifiedBy>
  <cp:revision>92</cp:revision>
  <dcterms:created xsi:type="dcterms:W3CDTF">2006-08-16T00:00:00Z</dcterms:created>
  <dcterms:modified xsi:type="dcterms:W3CDTF">2020-06-22T19:01:33Z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