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5" r:id="rId3"/>
    <p:sldId id="291" r:id="rId4"/>
    <p:sldId id="274" r:id="rId5"/>
    <p:sldId id="282" r:id="rId6"/>
    <p:sldId id="275" r:id="rId7"/>
    <p:sldId id="281" r:id="rId8"/>
    <p:sldId id="284" r:id="rId9"/>
    <p:sldId id="286" r:id="rId10"/>
    <p:sldId id="287" r:id="rId11"/>
    <p:sldId id="288" r:id="rId12"/>
    <p:sldId id="289" r:id="rId13"/>
    <p:sldId id="290" r:id="rId14"/>
    <p:sldId id="295" r:id="rId15"/>
    <p:sldId id="292" r:id="rId16"/>
    <p:sldId id="296" r:id="rId17"/>
    <p:sldId id="29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F9F0D4-46F8-4CD7-97AE-1A5F8683D2DC}" v="45" dt="2024-04-30T01:05:50.8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i V" userId="23559146fdad2bf8" providerId="LiveId" clId="{E8F9F0D4-46F8-4CD7-97AE-1A5F8683D2DC}"/>
    <pc:docChg chg="modSld">
      <pc:chgData name="keerthi V" userId="23559146fdad2bf8" providerId="LiveId" clId="{E8F9F0D4-46F8-4CD7-97AE-1A5F8683D2DC}" dt="2024-04-30T01:05:50.833" v="44" actId="20577"/>
      <pc:docMkLst>
        <pc:docMk/>
      </pc:docMkLst>
      <pc:sldChg chg="modSp">
        <pc:chgData name="keerthi V" userId="23559146fdad2bf8" providerId="LiveId" clId="{E8F9F0D4-46F8-4CD7-97AE-1A5F8683D2DC}" dt="2024-04-30T01:05:50.833" v="44" actId="20577"/>
        <pc:sldMkLst>
          <pc:docMk/>
          <pc:sldMk cId="324718944" sldId="285"/>
        </pc:sldMkLst>
        <pc:graphicFrameChg chg="mod">
          <ac:chgData name="keerthi V" userId="23559146fdad2bf8" providerId="LiveId" clId="{E8F9F0D4-46F8-4CD7-97AE-1A5F8683D2DC}" dt="2024-04-30T01:05:50.833" v="44" actId="20577"/>
          <ac:graphicFrameMkLst>
            <pc:docMk/>
            <pc:sldMk cId="324718944" sldId="285"/>
            <ac:graphicFrameMk id="7" creationId="{D17EE399-427B-BC87-1CD2-E65554AEC86E}"/>
          </ac:graphicFrameMkLst>
        </pc:graphicFrameChg>
      </pc:sldChg>
    </pc:docChg>
  </pc:docChgLst>
</pc:chgInfo>
</file>

<file path=ppt/diagrams/_rels/data2.xml.rels><?xml version="1.0" encoding="UTF-8" standalone="yes"?>
<Relationships xmlns="http://schemas.openxmlformats.org/package/2006/relationships"><Relationship Id="rId1"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AF8A71-AF79-4F56-8C38-E4AE17FFCC7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7F2170D-86D8-40FA-B3B8-3A08A1F8F0CB}">
      <dgm:prSet custT="1"/>
      <dgm:spPr/>
      <dgm:t>
        <a:bodyPr/>
        <a:lstStyle/>
        <a:p>
          <a:r>
            <a:rPr lang="en-US" sz="2500" b="1" dirty="0">
              <a:latin typeface="Times New Roman" panose="02020603050405020304" pitchFamily="18" charset="0"/>
              <a:cs typeface="Times New Roman" panose="02020603050405020304" pitchFamily="18" charset="0"/>
            </a:rPr>
            <a:t>TEAM- DATA HAWKS</a:t>
          </a:r>
          <a:endParaRPr lang="en-US" sz="2500" dirty="0">
            <a:latin typeface="Times New Roman" panose="02020603050405020304" pitchFamily="18" charset="0"/>
            <a:cs typeface="Times New Roman" panose="02020603050405020304" pitchFamily="18" charset="0"/>
          </a:endParaRPr>
        </a:p>
      </dgm:t>
    </dgm:pt>
    <dgm:pt modelId="{04C628A0-A41A-480C-8A71-D362A51208AD}" type="parTrans" cxnId="{B1573372-1D85-41CC-9C56-A7D8CBB11772}">
      <dgm:prSet/>
      <dgm:spPr/>
      <dgm:t>
        <a:bodyPr/>
        <a:lstStyle/>
        <a:p>
          <a:endParaRPr lang="en-US"/>
        </a:p>
      </dgm:t>
    </dgm:pt>
    <dgm:pt modelId="{FB8A282F-1B62-41BB-B645-F91F9B8BDDEA}" type="sibTrans" cxnId="{B1573372-1D85-41CC-9C56-A7D8CBB11772}">
      <dgm:prSet/>
      <dgm:spPr/>
      <dgm:t>
        <a:bodyPr/>
        <a:lstStyle/>
        <a:p>
          <a:endParaRPr lang="en-US"/>
        </a:p>
      </dgm:t>
    </dgm:pt>
    <dgm:pt modelId="{CE9E2B77-FBBC-4F1D-ABA3-198113C8ACEC}">
      <dgm:prSet/>
      <dgm:spPr/>
      <dgm:t>
        <a:bodyPr/>
        <a:lstStyle/>
        <a:p>
          <a:r>
            <a:rPr lang="en-US" b="1" dirty="0"/>
            <a:t>1. Sai Shishir </a:t>
          </a:r>
          <a:r>
            <a:rPr lang="en-US" b="1" dirty="0" err="1"/>
            <a:t>Ailneni</a:t>
          </a:r>
          <a:r>
            <a:rPr lang="en-US" b="1" dirty="0"/>
            <a:t> – U38559388</a:t>
          </a:r>
          <a:endParaRPr lang="en-US" dirty="0"/>
        </a:p>
      </dgm:t>
    </dgm:pt>
    <dgm:pt modelId="{2C15124C-F6F0-4C7B-8DFB-14CFDB456AA9}" type="parTrans" cxnId="{8B927D3C-7EC2-4AC7-AC9D-3A616ED06E31}">
      <dgm:prSet/>
      <dgm:spPr/>
      <dgm:t>
        <a:bodyPr/>
        <a:lstStyle/>
        <a:p>
          <a:endParaRPr lang="en-US"/>
        </a:p>
      </dgm:t>
    </dgm:pt>
    <dgm:pt modelId="{B20AFE24-239F-4174-8EBF-947798494141}" type="sibTrans" cxnId="{8B927D3C-7EC2-4AC7-AC9D-3A616ED06E31}">
      <dgm:prSet/>
      <dgm:spPr/>
      <dgm:t>
        <a:bodyPr/>
        <a:lstStyle/>
        <a:p>
          <a:endParaRPr lang="en-US"/>
        </a:p>
      </dgm:t>
    </dgm:pt>
    <dgm:pt modelId="{CF43305B-BBE6-4212-8441-82967D9BAAD0}">
      <dgm:prSet/>
      <dgm:spPr/>
      <dgm:t>
        <a:bodyPr/>
        <a:lstStyle/>
        <a:p>
          <a:r>
            <a:rPr lang="en-US" b="1"/>
            <a:t>2. Sai Koushik Thatipamula – U18895638</a:t>
          </a:r>
          <a:endParaRPr lang="en-US"/>
        </a:p>
      </dgm:t>
    </dgm:pt>
    <dgm:pt modelId="{5C36DBCA-1176-4EB6-9591-97D62E0061EC}" type="parTrans" cxnId="{0798B247-8268-4479-BA78-9A9914834AB4}">
      <dgm:prSet/>
      <dgm:spPr/>
      <dgm:t>
        <a:bodyPr/>
        <a:lstStyle/>
        <a:p>
          <a:endParaRPr lang="en-US"/>
        </a:p>
      </dgm:t>
    </dgm:pt>
    <dgm:pt modelId="{0152D49B-5445-4772-88A9-7D0685A2B19D}" type="sibTrans" cxnId="{0798B247-8268-4479-BA78-9A9914834AB4}">
      <dgm:prSet/>
      <dgm:spPr/>
      <dgm:t>
        <a:bodyPr/>
        <a:lstStyle/>
        <a:p>
          <a:endParaRPr lang="en-US"/>
        </a:p>
      </dgm:t>
    </dgm:pt>
    <dgm:pt modelId="{C1DD80DB-9F7F-4A80-9570-7AF2D4DBAB25}">
      <dgm:prSet/>
      <dgm:spPr/>
      <dgm:t>
        <a:bodyPr/>
        <a:lstStyle/>
        <a:p>
          <a:r>
            <a:rPr lang="en-US" b="1"/>
            <a:t>3. Deepshikha Sherpally - U57605062</a:t>
          </a:r>
          <a:endParaRPr lang="en-US"/>
        </a:p>
      </dgm:t>
    </dgm:pt>
    <dgm:pt modelId="{CE94BE2B-C583-442D-80F9-7C178C4C1F90}" type="parTrans" cxnId="{08205ED2-4A47-4C41-AB7C-E46EB110809A}">
      <dgm:prSet/>
      <dgm:spPr/>
      <dgm:t>
        <a:bodyPr/>
        <a:lstStyle/>
        <a:p>
          <a:endParaRPr lang="en-US"/>
        </a:p>
      </dgm:t>
    </dgm:pt>
    <dgm:pt modelId="{8A9883FF-C87B-415A-8465-4DD89458DBF6}" type="sibTrans" cxnId="{08205ED2-4A47-4C41-AB7C-E46EB110809A}">
      <dgm:prSet/>
      <dgm:spPr/>
      <dgm:t>
        <a:bodyPr/>
        <a:lstStyle/>
        <a:p>
          <a:endParaRPr lang="en-US"/>
        </a:p>
      </dgm:t>
    </dgm:pt>
    <dgm:pt modelId="{E3A204D6-F5ED-45C0-8602-F9B11AFE7858}">
      <dgm:prSet/>
      <dgm:spPr/>
      <dgm:t>
        <a:bodyPr/>
        <a:lstStyle/>
        <a:p>
          <a:r>
            <a:rPr lang="en-US" b="1" dirty="0"/>
            <a:t>4.Venkat Keerthi Chakravartula– U76641744</a:t>
          </a:r>
          <a:endParaRPr lang="en-US" dirty="0"/>
        </a:p>
      </dgm:t>
    </dgm:pt>
    <dgm:pt modelId="{A8CACBEF-7B6F-4A4A-82A0-92CC24305065}" type="parTrans" cxnId="{6B0B3C3F-2378-4B9F-95B5-774779DDDDB3}">
      <dgm:prSet/>
      <dgm:spPr/>
      <dgm:t>
        <a:bodyPr/>
        <a:lstStyle/>
        <a:p>
          <a:endParaRPr lang="en-US"/>
        </a:p>
      </dgm:t>
    </dgm:pt>
    <dgm:pt modelId="{8817E49F-A420-41DA-B26C-961AEA549733}" type="sibTrans" cxnId="{6B0B3C3F-2378-4B9F-95B5-774779DDDDB3}">
      <dgm:prSet/>
      <dgm:spPr/>
      <dgm:t>
        <a:bodyPr/>
        <a:lstStyle/>
        <a:p>
          <a:endParaRPr lang="en-US"/>
        </a:p>
      </dgm:t>
    </dgm:pt>
    <dgm:pt modelId="{F3612C76-E9F8-48F8-9099-593ED4340C6C}">
      <dgm:prSet/>
      <dgm:spPr/>
      <dgm:t>
        <a:bodyPr/>
        <a:lstStyle/>
        <a:p>
          <a:r>
            <a:rPr lang="en-US" b="1"/>
            <a:t>5. Rohith Sahini - U18270323</a:t>
          </a:r>
          <a:endParaRPr lang="en-US"/>
        </a:p>
      </dgm:t>
    </dgm:pt>
    <dgm:pt modelId="{D72A375D-147F-48B7-9F1B-ABED2F3D6189}" type="parTrans" cxnId="{CB6F503E-37AE-4264-AE1B-D15A51AEC137}">
      <dgm:prSet/>
      <dgm:spPr/>
      <dgm:t>
        <a:bodyPr/>
        <a:lstStyle/>
        <a:p>
          <a:endParaRPr lang="en-US"/>
        </a:p>
      </dgm:t>
    </dgm:pt>
    <dgm:pt modelId="{4F72241F-7E6D-4206-8B7E-E21A3C316D8B}" type="sibTrans" cxnId="{CB6F503E-37AE-4264-AE1B-D15A51AEC137}">
      <dgm:prSet/>
      <dgm:spPr/>
      <dgm:t>
        <a:bodyPr/>
        <a:lstStyle/>
        <a:p>
          <a:endParaRPr lang="en-US"/>
        </a:p>
      </dgm:t>
    </dgm:pt>
    <dgm:pt modelId="{6D9B5A23-B240-44D0-AB38-1E9E9B12C237}" type="pres">
      <dgm:prSet presAssocID="{BDAF8A71-AF79-4F56-8C38-E4AE17FFCC79}" presName="vert0" presStyleCnt="0">
        <dgm:presLayoutVars>
          <dgm:dir/>
          <dgm:animOne val="branch"/>
          <dgm:animLvl val="lvl"/>
        </dgm:presLayoutVars>
      </dgm:prSet>
      <dgm:spPr/>
    </dgm:pt>
    <dgm:pt modelId="{3C6BCD85-974C-45EF-BA4D-A6407373F6B3}" type="pres">
      <dgm:prSet presAssocID="{C7F2170D-86D8-40FA-B3B8-3A08A1F8F0CB}" presName="thickLine" presStyleLbl="alignNode1" presStyleIdx="0" presStyleCnt="6"/>
      <dgm:spPr/>
    </dgm:pt>
    <dgm:pt modelId="{EC2822DC-22D0-45F5-8683-F8E80D20D055}" type="pres">
      <dgm:prSet presAssocID="{C7F2170D-86D8-40FA-B3B8-3A08A1F8F0CB}" presName="horz1" presStyleCnt="0"/>
      <dgm:spPr/>
    </dgm:pt>
    <dgm:pt modelId="{74265EFD-CCB6-4B10-BDAF-8F95B485B5BD}" type="pres">
      <dgm:prSet presAssocID="{C7F2170D-86D8-40FA-B3B8-3A08A1F8F0CB}" presName="tx1" presStyleLbl="revTx" presStyleIdx="0" presStyleCnt="6"/>
      <dgm:spPr/>
    </dgm:pt>
    <dgm:pt modelId="{4039B8F9-3DC0-4BB0-BB3F-C515EAE57FE9}" type="pres">
      <dgm:prSet presAssocID="{C7F2170D-86D8-40FA-B3B8-3A08A1F8F0CB}" presName="vert1" presStyleCnt="0"/>
      <dgm:spPr/>
    </dgm:pt>
    <dgm:pt modelId="{C493C933-EA97-4B9F-A67B-683231851954}" type="pres">
      <dgm:prSet presAssocID="{CE9E2B77-FBBC-4F1D-ABA3-198113C8ACEC}" presName="thickLine" presStyleLbl="alignNode1" presStyleIdx="1" presStyleCnt="6"/>
      <dgm:spPr/>
    </dgm:pt>
    <dgm:pt modelId="{95B163FE-3876-4689-BDD2-36A44B68AE49}" type="pres">
      <dgm:prSet presAssocID="{CE9E2B77-FBBC-4F1D-ABA3-198113C8ACEC}" presName="horz1" presStyleCnt="0"/>
      <dgm:spPr/>
    </dgm:pt>
    <dgm:pt modelId="{98B04234-7FB1-4D19-BF7C-F3BDD1ECE36F}" type="pres">
      <dgm:prSet presAssocID="{CE9E2B77-FBBC-4F1D-ABA3-198113C8ACEC}" presName="tx1" presStyleLbl="revTx" presStyleIdx="1" presStyleCnt="6"/>
      <dgm:spPr/>
    </dgm:pt>
    <dgm:pt modelId="{33339A26-7414-4034-A164-F496B4E22E18}" type="pres">
      <dgm:prSet presAssocID="{CE9E2B77-FBBC-4F1D-ABA3-198113C8ACEC}" presName="vert1" presStyleCnt="0"/>
      <dgm:spPr/>
    </dgm:pt>
    <dgm:pt modelId="{FA065098-8199-47BD-AD6A-3822F4300904}" type="pres">
      <dgm:prSet presAssocID="{CF43305B-BBE6-4212-8441-82967D9BAAD0}" presName="thickLine" presStyleLbl="alignNode1" presStyleIdx="2" presStyleCnt="6"/>
      <dgm:spPr/>
    </dgm:pt>
    <dgm:pt modelId="{219E422E-4C3B-420C-9737-DBD2F93A3CF8}" type="pres">
      <dgm:prSet presAssocID="{CF43305B-BBE6-4212-8441-82967D9BAAD0}" presName="horz1" presStyleCnt="0"/>
      <dgm:spPr/>
    </dgm:pt>
    <dgm:pt modelId="{35EA96BC-81D2-4A6C-A46F-CD19C7E870CF}" type="pres">
      <dgm:prSet presAssocID="{CF43305B-BBE6-4212-8441-82967D9BAAD0}" presName="tx1" presStyleLbl="revTx" presStyleIdx="2" presStyleCnt="6"/>
      <dgm:spPr/>
    </dgm:pt>
    <dgm:pt modelId="{89077FEF-8932-4830-8C9D-BDA914B50265}" type="pres">
      <dgm:prSet presAssocID="{CF43305B-BBE6-4212-8441-82967D9BAAD0}" presName="vert1" presStyleCnt="0"/>
      <dgm:spPr/>
    </dgm:pt>
    <dgm:pt modelId="{D6F05336-EBB3-46D7-924D-1EF4568870B1}" type="pres">
      <dgm:prSet presAssocID="{C1DD80DB-9F7F-4A80-9570-7AF2D4DBAB25}" presName="thickLine" presStyleLbl="alignNode1" presStyleIdx="3" presStyleCnt="6"/>
      <dgm:spPr/>
    </dgm:pt>
    <dgm:pt modelId="{8DBFBF6D-67EE-49FF-87C2-63578A59B573}" type="pres">
      <dgm:prSet presAssocID="{C1DD80DB-9F7F-4A80-9570-7AF2D4DBAB25}" presName="horz1" presStyleCnt="0"/>
      <dgm:spPr/>
    </dgm:pt>
    <dgm:pt modelId="{FDCA2B03-94CF-4108-89F2-C40770C530D9}" type="pres">
      <dgm:prSet presAssocID="{C1DD80DB-9F7F-4A80-9570-7AF2D4DBAB25}" presName="tx1" presStyleLbl="revTx" presStyleIdx="3" presStyleCnt="6"/>
      <dgm:spPr/>
    </dgm:pt>
    <dgm:pt modelId="{965D6C42-D86B-4E16-BADD-5332E3130C86}" type="pres">
      <dgm:prSet presAssocID="{C1DD80DB-9F7F-4A80-9570-7AF2D4DBAB25}" presName="vert1" presStyleCnt="0"/>
      <dgm:spPr/>
    </dgm:pt>
    <dgm:pt modelId="{2012CD9F-7FD1-4365-B4BB-7F00EA02047B}" type="pres">
      <dgm:prSet presAssocID="{E3A204D6-F5ED-45C0-8602-F9B11AFE7858}" presName="thickLine" presStyleLbl="alignNode1" presStyleIdx="4" presStyleCnt="6"/>
      <dgm:spPr/>
    </dgm:pt>
    <dgm:pt modelId="{549DBAF0-4DAC-49E6-98BF-FF4705C26DA3}" type="pres">
      <dgm:prSet presAssocID="{E3A204D6-F5ED-45C0-8602-F9B11AFE7858}" presName="horz1" presStyleCnt="0"/>
      <dgm:spPr/>
    </dgm:pt>
    <dgm:pt modelId="{681B5714-FEEE-4D08-9A23-4BBE4B23376A}" type="pres">
      <dgm:prSet presAssocID="{E3A204D6-F5ED-45C0-8602-F9B11AFE7858}" presName="tx1" presStyleLbl="revTx" presStyleIdx="4" presStyleCnt="6"/>
      <dgm:spPr/>
    </dgm:pt>
    <dgm:pt modelId="{8987D6C3-E3D1-4DE5-9077-9A4A322DAA9B}" type="pres">
      <dgm:prSet presAssocID="{E3A204D6-F5ED-45C0-8602-F9B11AFE7858}" presName="vert1" presStyleCnt="0"/>
      <dgm:spPr/>
    </dgm:pt>
    <dgm:pt modelId="{29F93CC0-A52C-412E-94F1-28B26A00C48D}" type="pres">
      <dgm:prSet presAssocID="{F3612C76-E9F8-48F8-9099-593ED4340C6C}" presName="thickLine" presStyleLbl="alignNode1" presStyleIdx="5" presStyleCnt="6"/>
      <dgm:spPr/>
    </dgm:pt>
    <dgm:pt modelId="{87742DE8-EB48-4D8B-BDF5-2B654F940749}" type="pres">
      <dgm:prSet presAssocID="{F3612C76-E9F8-48F8-9099-593ED4340C6C}" presName="horz1" presStyleCnt="0"/>
      <dgm:spPr/>
    </dgm:pt>
    <dgm:pt modelId="{C88E3973-B7F8-4EBB-BF6C-AE8907DB69AB}" type="pres">
      <dgm:prSet presAssocID="{F3612C76-E9F8-48F8-9099-593ED4340C6C}" presName="tx1" presStyleLbl="revTx" presStyleIdx="5" presStyleCnt="6"/>
      <dgm:spPr/>
    </dgm:pt>
    <dgm:pt modelId="{4B6BB470-1F7F-4AFE-8AFA-B29CA140DFD3}" type="pres">
      <dgm:prSet presAssocID="{F3612C76-E9F8-48F8-9099-593ED4340C6C}" presName="vert1" presStyleCnt="0"/>
      <dgm:spPr/>
    </dgm:pt>
  </dgm:ptLst>
  <dgm:cxnLst>
    <dgm:cxn modelId="{8B927D3C-7EC2-4AC7-AC9D-3A616ED06E31}" srcId="{BDAF8A71-AF79-4F56-8C38-E4AE17FFCC79}" destId="{CE9E2B77-FBBC-4F1D-ABA3-198113C8ACEC}" srcOrd="1" destOrd="0" parTransId="{2C15124C-F6F0-4C7B-8DFB-14CFDB456AA9}" sibTransId="{B20AFE24-239F-4174-8EBF-947798494141}"/>
    <dgm:cxn modelId="{CB6F503E-37AE-4264-AE1B-D15A51AEC137}" srcId="{BDAF8A71-AF79-4F56-8C38-E4AE17FFCC79}" destId="{F3612C76-E9F8-48F8-9099-593ED4340C6C}" srcOrd="5" destOrd="0" parTransId="{D72A375D-147F-48B7-9F1B-ABED2F3D6189}" sibTransId="{4F72241F-7E6D-4206-8B7E-E21A3C316D8B}"/>
    <dgm:cxn modelId="{6B0B3C3F-2378-4B9F-95B5-774779DDDDB3}" srcId="{BDAF8A71-AF79-4F56-8C38-E4AE17FFCC79}" destId="{E3A204D6-F5ED-45C0-8602-F9B11AFE7858}" srcOrd="4" destOrd="0" parTransId="{A8CACBEF-7B6F-4A4A-82A0-92CC24305065}" sibTransId="{8817E49F-A420-41DA-B26C-961AEA549733}"/>
    <dgm:cxn modelId="{0798B247-8268-4479-BA78-9A9914834AB4}" srcId="{BDAF8A71-AF79-4F56-8C38-E4AE17FFCC79}" destId="{CF43305B-BBE6-4212-8441-82967D9BAAD0}" srcOrd="2" destOrd="0" parTransId="{5C36DBCA-1176-4EB6-9591-97D62E0061EC}" sibTransId="{0152D49B-5445-4772-88A9-7D0685A2B19D}"/>
    <dgm:cxn modelId="{4E2F494E-6DB1-47D3-9D6D-F621E6B8A8D0}" type="presOf" srcId="{CE9E2B77-FBBC-4F1D-ABA3-198113C8ACEC}" destId="{98B04234-7FB1-4D19-BF7C-F3BDD1ECE36F}" srcOrd="0" destOrd="0" presId="urn:microsoft.com/office/officeart/2008/layout/LinedList"/>
    <dgm:cxn modelId="{139A7B71-A5B6-4EFB-A683-A0130995DEDD}" type="presOf" srcId="{E3A204D6-F5ED-45C0-8602-F9B11AFE7858}" destId="{681B5714-FEEE-4D08-9A23-4BBE4B23376A}" srcOrd="0" destOrd="0" presId="urn:microsoft.com/office/officeart/2008/layout/LinedList"/>
    <dgm:cxn modelId="{B1573372-1D85-41CC-9C56-A7D8CBB11772}" srcId="{BDAF8A71-AF79-4F56-8C38-E4AE17FFCC79}" destId="{C7F2170D-86D8-40FA-B3B8-3A08A1F8F0CB}" srcOrd="0" destOrd="0" parTransId="{04C628A0-A41A-480C-8A71-D362A51208AD}" sibTransId="{FB8A282F-1B62-41BB-B645-F91F9B8BDDEA}"/>
    <dgm:cxn modelId="{0FA50D7C-B7DF-489B-A03B-66508DB070AF}" type="presOf" srcId="{C1DD80DB-9F7F-4A80-9570-7AF2D4DBAB25}" destId="{FDCA2B03-94CF-4108-89F2-C40770C530D9}" srcOrd="0" destOrd="0" presId="urn:microsoft.com/office/officeart/2008/layout/LinedList"/>
    <dgm:cxn modelId="{C7B46991-D916-4F46-95FE-02DDFA506C68}" type="presOf" srcId="{C7F2170D-86D8-40FA-B3B8-3A08A1F8F0CB}" destId="{74265EFD-CCB6-4B10-BDAF-8F95B485B5BD}" srcOrd="0" destOrd="0" presId="urn:microsoft.com/office/officeart/2008/layout/LinedList"/>
    <dgm:cxn modelId="{08205ED2-4A47-4C41-AB7C-E46EB110809A}" srcId="{BDAF8A71-AF79-4F56-8C38-E4AE17FFCC79}" destId="{C1DD80DB-9F7F-4A80-9570-7AF2D4DBAB25}" srcOrd="3" destOrd="0" parTransId="{CE94BE2B-C583-442D-80F9-7C178C4C1F90}" sibTransId="{8A9883FF-C87B-415A-8465-4DD89458DBF6}"/>
    <dgm:cxn modelId="{0601DFED-B3C2-4E7B-8EC5-8E3AD7D88243}" type="presOf" srcId="{BDAF8A71-AF79-4F56-8C38-E4AE17FFCC79}" destId="{6D9B5A23-B240-44D0-AB38-1E9E9B12C237}" srcOrd="0" destOrd="0" presId="urn:microsoft.com/office/officeart/2008/layout/LinedList"/>
    <dgm:cxn modelId="{BFC3C1F4-08F7-46BC-95E0-208E2C4CD6DD}" type="presOf" srcId="{F3612C76-E9F8-48F8-9099-593ED4340C6C}" destId="{C88E3973-B7F8-4EBB-BF6C-AE8907DB69AB}" srcOrd="0" destOrd="0" presId="urn:microsoft.com/office/officeart/2008/layout/LinedList"/>
    <dgm:cxn modelId="{EB0851F8-D913-4A2B-8232-A4A04D345FDA}" type="presOf" srcId="{CF43305B-BBE6-4212-8441-82967D9BAAD0}" destId="{35EA96BC-81D2-4A6C-A46F-CD19C7E870CF}" srcOrd="0" destOrd="0" presId="urn:microsoft.com/office/officeart/2008/layout/LinedList"/>
    <dgm:cxn modelId="{2A1D8B4E-6C45-495B-AEEA-03C145E35207}" type="presParOf" srcId="{6D9B5A23-B240-44D0-AB38-1E9E9B12C237}" destId="{3C6BCD85-974C-45EF-BA4D-A6407373F6B3}" srcOrd="0" destOrd="0" presId="urn:microsoft.com/office/officeart/2008/layout/LinedList"/>
    <dgm:cxn modelId="{F31A8B91-28B2-4945-849F-8A5C28998645}" type="presParOf" srcId="{6D9B5A23-B240-44D0-AB38-1E9E9B12C237}" destId="{EC2822DC-22D0-45F5-8683-F8E80D20D055}" srcOrd="1" destOrd="0" presId="urn:microsoft.com/office/officeart/2008/layout/LinedList"/>
    <dgm:cxn modelId="{B2BE3D0A-877A-4264-AAD7-A62A9A917021}" type="presParOf" srcId="{EC2822DC-22D0-45F5-8683-F8E80D20D055}" destId="{74265EFD-CCB6-4B10-BDAF-8F95B485B5BD}" srcOrd="0" destOrd="0" presId="urn:microsoft.com/office/officeart/2008/layout/LinedList"/>
    <dgm:cxn modelId="{26F010D8-B5AE-40D2-BB5D-B2400A37F832}" type="presParOf" srcId="{EC2822DC-22D0-45F5-8683-F8E80D20D055}" destId="{4039B8F9-3DC0-4BB0-BB3F-C515EAE57FE9}" srcOrd="1" destOrd="0" presId="urn:microsoft.com/office/officeart/2008/layout/LinedList"/>
    <dgm:cxn modelId="{80A8200D-9127-4C89-ABAA-3BE77FC0957A}" type="presParOf" srcId="{6D9B5A23-B240-44D0-AB38-1E9E9B12C237}" destId="{C493C933-EA97-4B9F-A67B-683231851954}" srcOrd="2" destOrd="0" presId="urn:microsoft.com/office/officeart/2008/layout/LinedList"/>
    <dgm:cxn modelId="{3E851C72-66AD-4522-9C41-691D2BEFC3C3}" type="presParOf" srcId="{6D9B5A23-B240-44D0-AB38-1E9E9B12C237}" destId="{95B163FE-3876-4689-BDD2-36A44B68AE49}" srcOrd="3" destOrd="0" presId="urn:microsoft.com/office/officeart/2008/layout/LinedList"/>
    <dgm:cxn modelId="{1D026C6A-3A13-46FC-8602-595778CEF52B}" type="presParOf" srcId="{95B163FE-3876-4689-BDD2-36A44B68AE49}" destId="{98B04234-7FB1-4D19-BF7C-F3BDD1ECE36F}" srcOrd="0" destOrd="0" presId="urn:microsoft.com/office/officeart/2008/layout/LinedList"/>
    <dgm:cxn modelId="{0F3567FB-35B7-4661-9654-BBFFF804A4FD}" type="presParOf" srcId="{95B163FE-3876-4689-BDD2-36A44B68AE49}" destId="{33339A26-7414-4034-A164-F496B4E22E18}" srcOrd="1" destOrd="0" presId="urn:microsoft.com/office/officeart/2008/layout/LinedList"/>
    <dgm:cxn modelId="{8FCC74CD-77D4-4106-8F73-DE09ECF9F9AF}" type="presParOf" srcId="{6D9B5A23-B240-44D0-AB38-1E9E9B12C237}" destId="{FA065098-8199-47BD-AD6A-3822F4300904}" srcOrd="4" destOrd="0" presId="urn:microsoft.com/office/officeart/2008/layout/LinedList"/>
    <dgm:cxn modelId="{0ABC832D-3ADD-4372-AE73-E9F257E09D30}" type="presParOf" srcId="{6D9B5A23-B240-44D0-AB38-1E9E9B12C237}" destId="{219E422E-4C3B-420C-9737-DBD2F93A3CF8}" srcOrd="5" destOrd="0" presId="urn:microsoft.com/office/officeart/2008/layout/LinedList"/>
    <dgm:cxn modelId="{299F557D-B268-47F7-A000-E0EF2306B3D1}" type="presParOf" srcId="{219E422E-4C3B-420C-9737-DBD2F93A3CF8}" destId="{35EA96BC-81D2-4A6C-A46F-CD19C7E870CF}" srcOrd="0" destOrd="0" presId="urn:microsoft.com/office/officeart/2008/layout/LinedList"/>
    <dgm:cxn modelId="{A25D642D-C86F-421F-A142-B2175F32F2E5}" type="presParOf" srcId="{219E422E-4C3B-420C-9737-DBD2F93A3CF8}" destId="{89077FEF-8932-4830-8C9D-BDA914B50265}" srcOrd="1" destOrd="0" presId="urn:microsoft.com/office/officeart/2008/layout/LinedList"/>
    <dgm:cxn modelId="{C68C9E43-E72F-4B99-853C-D59C24B945AF}" type="presParOf" srcId="{6D9B5A23-B240-44D0-AB38-1E9E9B12C237}" destId="{D6F05336-EBB3-46D7-924D-1EF4568870B1}" srcOrd="6" destOrd="0" presId="urn:microsoft.com/office/officeart/2008/layout/LinedList"/>
    <dgm:cxn modelId="{94AD8AC6-CD96-481B-B145-80ECFB5E4DB5}" type="presParOf" srcId="{6D9B5A23-B240-44D0-AB38-1E9E9B12C237}" destId="{8DBFBF6D-67EE-49FF-87C2-63578A59B573}" srcOrd="7" destOrd="0" presId="urn:microsoft.com/office/officeart/2008/layout/LinedList"/>
    <dgm:cxn modelId="{6134DC7D-FF86-4E85-934B-C5EFC761C9B2}" type="presParOf" srcId="{8DBFBF6D-67EE-49FF-87C2-63578A59B573}" destId="{FDCA2B03-94CF-4108-89F2-C40770C530D9}" srcOrd="0" destOrd="0" presId="urn:microsoft.com/office/officeart/2008/layout/LinedList"/>
    <dgm:cxn modelId="{EBA0253B-A5EA-4B6C-A118-2E4858652A92}" type="presParOf" srcId="{8DBFBF6D-67EE-49FF-87C2-63578A59B573}" destId="{965D6C42-D86B-4E16-BADD-5332E3130C86}" srcOrd="1" destOrd="0" presId="urn:microsoft.com/office/officeart/2008/layout/LinedList"/>
    <dgm:cxn modelId="{E85CFDBC-C509-47CA-8DA6-6D8BF041700B}" type="presParOf" srcId="{6D9B5A23-B240-44D0-AB38-1E9E9B12C237}" destId="{2012CD9F-7FD1-4365-B4BB-7F00EA02047B}" srcOrd="8" destOrd="0" presId="urn:microsoft.com/office/officeart/2008/layout/LinedList"/>
    <dgm:cxn modelId="{45B3C198-168D-4717-BB48-69F9D21A20C7}" type="presParOf" srcId="{6D9B5A23-B240-44D0-AB38-1E9E9B12C237}" destId="{549DBAF0-4DAC-49E6-98BF-FF4705C26DA3}" srcOrd="9" destOrd="0" presId="urn:microsoft.com/office/officeart/2008/layout/LinedList"/>
    <dgm:cxn modelId="{D23A620A-1576-409D-BBB5-31A0CE4F2F4F}" type="presParOf" srcId="{549DBAF0-4DAC-49E6-98BF-FF4705C26DA3}" destId="{681B5714-FEEE-4D08-9A23-4BBE4B23376A}" srcOrd="0" destOrd="0" presId="urn:microsoft.com/office/officeart/2008/layout/LinedList"/>
    <dgm:cxn modelId="{6EF40381-C673-4DB6-A144-20FD992169E6}" type="presParOf" srcId="{549DBAF0-4DAC-49E6-98BF-FF4705C26DA3}" destId="{8987D6C3-E3D1-4DE5-9077-9A4A322DAA9B}" srcOrd="1" destOrd="0" presId="urn:microsoft.com/office/officeart/2008/layout/LinedList"/>
    <dgm:cxn modelId="{6ED91EA1-1A85-4CB1-A49B-3854506DE5EB}" type="presParOf" srcId="{6D9B5A23-B240-44D0-AB38-1E9E9B12C237}" destId="{29F93CC0-A52C-412E-94F1-28B26A00C48D}" srcOrd="10" destOrd="0" presId="urn:microsoft.com/office/officeart/2008/layout/LinedList"/>
    <dgm:cxn modelId="{223E7D45-C055-45F6-995D-54B2F2C78CAB}" type="presParOf" srcId="{6D9B5A23-B240-44D0-AB38-1E9E9B12C237}" destId="{87742DE8-EB48-4D8B-BDF5-2B654F940749}" srcOrd="11" destOrd="0" presId="urn:microsoft.com/office/officeart/2008/layout/LinedList"/>
    <dgm:cxn modelId="{F728AF45-9E20-468E-BB36-A1D7D184BBFD}" type="presParOf" srcId="{87742DE8-EB48-4D8B-BDF5-2B654F940749}" destId="{C88E3973-B7F8-4EBB-BF6C-AE8907DB69AB}" srcOrd="0" destOrd="0" presId="urn:microsoft.com/office/officeart/2008/layout/LinedList"/>
    <dgm:cxn modelId="{7678545B-6A43-47D7-8855-C31F0BCD0A98}" type="presParOf" srcId="{87742DE8-EB48-4D8B-BDF5-2B654F940749}" destId="{4B6BB470-1F7F-4AFE-8AFA-B29CA140DFD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75AE77-0D23-45DB-8BF8-EEA8777A6DBF}"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A1D08592-10FA-4245-B3BB-D65AE1CF1D9B}">
      <dgm:prSet/>
      <dgm:spPr/>
      <dgm:t>
        <a:bodyPr/>
        <a:lstStyle/>
        <a:p>
          <a:r>
            <a:rPr lang="en-US" dirty="0"/>
            <a:t>- Despite considerable evidence supporting the benefits of various preventive and therapeutic interventions for diabetic patients, many individuals still do not receive needed care. One reason for this could be the inconsistent management of diabetes within hospital settings, leading to insufficient attention to glycemic control.</a:t>
          </a:r>
        </a:p>
      </dgm:t>
    </dgm:pt>
    <dgm:pt modelId="{3904E89E-6F2F-4A4F-B912-41E4C828BAC2}" type="parTrans" cxnId="{14C716DF-8C7E-4FBF-A6B2-E18ACE24ADFE}">
      <dgm:prSet/>
      <dgm:spPr/>
      <dgm:t>
        <a:bodyPr/>
        <a:lstStyle/>
        <a:p>
          <a:endParaRPr lang="en-US"/>
        </a:p>
      </dgm:t>
    </dgm:pt>
    <dgm:pt modelId="{93DAA232-91C9-46FE-87E1-E1BC6960A4E3}" type="sibTrans" cxnId="{14C716DF-8C7E-4FBF-A6B2-E18ACE24ADFE}">
      <dgm:prSet/>
      <dgm:spPr/>
      <dgm:t>
        <a:bodyPr/>
        <a:lstStyle/>
        <a:p>
          <a:endParaRPr lang="en-US"/>
        </a:p>
      </dgm:t>
    </dgm:pt>
    <dgm:pt modelId="{79B07C49-6A73-41DD-B92B-6E0D9ACBC980}">
      <dgm:prSet/>
      <dgm:spPr/>
      <dgm:t>
        <a:bodyPr/>
        <a:lstStyle/>
        <a:p>
          <a:r>
            <a:rPr lang="en-US" dirty="0"/>
            <a:t>- This lack of proper diabetes care not only leads to increased management costs for hospitals, as patients end up being readmitted but also has a direct impact on the well-being of the patients. 	</a:t>
          </a:r>
        </a:p>
      </dgm:t>
    </dgm:pt>
    <dgm:pt modelId="{09C45A08-F91D-4FB8-BA49-1ECD63643889}" type="parTrans" cxnId="{FF5A57E6-055F-4220-938F-19EDCF12E7B0}">
      <dgm:prSet/>
      <dgm:spPr/>
      <dgm:t>
        <a:bodyPr/>
        <a:lstStyle/>
        <a:p>
          <a:endParaRPr lang="en-US"/>
        </a:p>
      </dgm:t>
    </dgm:pt>
    <dgm:pt modelId="{78D7805D-B29D-4C17-BC69-B398A93FBDC7}" type="sibTrans" cxnId="{FF5A57E6-055F-4220-938F-19EDCF12E7B0}">
      <dgm:prSet/>
      <dgm:spPr/>
      <dgm:t>
        <a:bodyPr/>
        <a:lstStyle/>
        <a:p>
          <a:endParaRPr lang="en-US"/>
        </a:p>
      </dgm:t>
    </dgm:pt>
    <dgm:pt modelId="{C8381AD7-B937-4E37-A75E-47748B41F114}">
      <dgm:prSet/>
      <dgm:spPr/>
      <dgm:t>
        <a:bodyPr/>
        <a:lstStyle/>
        <a:p>
          <a:r>
            <a:rPr lang="en-US" dirty="0"/>
            <a:t>- attempt to develop a predictive model examining how the measurement of HbA1c affects early readmission while controlling for covariates such as demographics, disease severity and type, and the type of admission. </a:t>
          </a:r>
        </a:p>
      </dgm:t>
    </dgm:pt>
    <dgm:pt modelId="{565DA528-DA32-46B5-85C3-66357375750F}" type="parTrans" cxnId="{74EBE997-020F-4C7E-874A-74014B9E44B9}">
      <dgm:prSet/>
      <dgm:spPr/>
      <dgm:t>
        <a:bodyPr/>
        <a:lstStyle/>
        <a:p>
          <a:endParaRPr lang="en-US"/>
        </a:p>
      </dgm:t>
    </dgm:pt>
    <dgm:pt modelId="{CBB31B6D-83B8-4E40-A238-C5264D4B84D8}" type="sibTrans" cxnId="{74EBE997-020F-4C7E-874A-74014B9E44B9}">
      <dgm:prSet/>
      <dgm:spPr/>
      <dgm:t>
        <a:bodyPr/>
        <a:lstStyle/>
        <a:p>
          <a:endParaRPr lang="en-US"/>
        </a:p>
      </dgm:t>
    </dgm:pt>
    <dgm:pt modelId="{67A000F8-9DC9-4909-93B7-771264974014}" type="pres">
      <dgm:prSet presAssocID="{C875AE77-0D23-45DB-8BF8-EEA8777A6DBF}" presName="composite" presStyleCnt="0">
        <dgm:presLayoutVars>
          <dgm:chMax val="5"/>
          <dgm:dir/>
          <dgm:animLvl val="ctr"/>
          <dgm:resizeHandles val="exact"/>
        </dgm:presLayoutVars>
      </dgm:prSet>
      <dgm:spPr/>
    </dgm:pt>
    <dgm:pt modelId="{9EFA33A7-5162-492B-A077-06F1FADDAC31}" type="pres">
      <dgm:prSet presAssocID="{C875AE77-0D23-45DB-8BF8-EEA8777A6DBF}" presName="cycle" presStyleCnt="0"/>
      <dgm:spPr/>
    </dgm:pt>
    <dgm:pt modelId="{0DAF8DFC-9D46-40A7-8124-84A2F7BA17F4}" type="pres">
      <dgm:prSet presAssocID="{C875AE77-0D23-45DB-8BF8-EEA8777A6DBF}" presName="centerShape" presStyleCnt="0"/>
      <dgm:spPr/>
    </dgm:pt>
    <dgm:pt modelId="{24B10CDA-C299-45F4-A363-5B6F924D7648}" type="pres">
      <dgm:prSet presAssocID="{C875AE77-0D23-45DB-8BF8-EEA8777A6DBF}" presName="connSite" presStyleLbl="node1" presStyleIdx="0" presStyleCnt="4"/>
      <dgm:spPr/>
    </dgm:pt>
    <dgm:pt modelId="{133EFF79-A249-4E4C-8847-C8A138B8DB55}" type="pres">
      <dgm:prSet presAssocID="{C875AE77-0D23-45DB-8BF8-EEA8777A6DBF}" presName="visible" presStyleLbl="node1" presStyleIdx="0" presStyleCnt="4" custScaleX="118599" custLinFactNeighborX="-4377" custLinFactNeighborY="-1684"/>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115EE92-EF8F-4EA5-804D-0679D7F65C88}" type="pres">
      <dgm:prSet presAssocID="{3904E89E-6F2F-4A4F-B912-41E4C828BAC2}" presName="Name25" presStyleLbl="parChTrans1D1" presStyleIdx="0" presStyleCnt="3"/>
      <dgm:spPr/>
    </dgm:pt>
    <dgm:pt modelId="{402EB8E9-000D-40AC-B659-4A7027DAA70D}" type="pres">
      <dgm:prSet presAssocID="{A1D08592-10FA-4245-B3BB-D65AE1CF1D9B}" presName="node" presStyleCnt="0"/>
      <dgm:spPr/>
    </dgm:pt>
    <dgm:pt modelId="{3D0091E4-C1E9-4205-B96A-64BA4D628473}" type="pres">
      <dgm:prSet presAssocID="{A1D08592-10FA-4245-B3BB-D65AE1CF1D9B}" presName="parentNode" presStyleLbl="node1" presStyleIdx="1" presStyleCnt="4" custScaleX="165523" custScaleY="117042">
        <dgm:presLayoutVars>
          <dgm:chMax val="1"/>
          <dgm:bulletEnabled val="1"/>
        </dgm:presLayoutVars>
      </dgm:prSet>
      <dgm:spPr/>
    </dgm:pt>
    <dgm:pt modelId="{606B9371-2C16-42BA-AC9D-62B54D8BD0C6}" type="pres">
      <dgm:prSet presAssocID="{A1D08592-10FA-4245-B3BB-D65AE1CF1D9B}" presName="childNode" presStyleLbl="revTx" presStyleIdx="0" presStyleCnt="0">
        <dgm:presLayoutVars>
          <dgm:bulletEnabled val="1"/>
        </dgm:presLayoutVars>
      </dgm:prSet>
      <dgm:spPr/>
    </dgm:pt>
    <dgm:pt modelId="{09A58D5F-EEA9-4467-AAE2-D5DC1297C889}" type="pres">
      <dgm:prSet presAssocID="{09C45A08-F91D-4FB8-BA49-1ECD63643889}" presName="Name25" presStyleLbl="parChTrans1D1" presStyleIdx="1" presStyleCnt="3"/>
      <dgm:spPr/>
    </dgm:pt>
    <dgm:pt modelId="{144A3278-63A2-4089-A33A-FB55795DFA40}" type="pres">
      <dgm:prSet presAssocID="{79B07C49-6A73-41DD-B92B-6E0D9ACBC980}" presName="node" presStyleCnt="0"/>
      <dgm:spPr/>
    </dgm:pt>
    <dgm:pt modelId="{17C5E4A8-A820-44BB-A5ED-3E06E9539935}" type="pres">
      <dgm:prSet presAssocID="{79B07C49-6A73-41DD-B92B-6E0D9ACBC980}" presName="parentNode" presStyleLbl="node1" presStyleIdx="2" presStyleCnt="4" custScaleX="153766" custScaleY="127514" custLinFactNeighborX="36088" custLinFactNeighborY="3609">
        <dgm:presLayoutVars>
          <dgm:chMax val="1"/>
          <dgm:bulletEnabled val="1"/>
        </dgm:presLayoutVars>
      </dgm:prSet>
      <dgm:spPr/>
    </dgm:pt>
    <dgm:pt modelId="{66730BBE-22F6-4D2E-A138-3A277343BA4E}" type="pres">
      <dgm:prSet presAssocID="{79B07C49-6A73-41DD-B92B-6E0D9ACBC980}" presName="childNode" presStyleLbl="revTx" presStyleIdx="0" presStyleCnt="0">
        <dgm:presLayoutVars>
          <dgm:bulletEnabled val="1"/>
        </dgm:presLayoutVars>
      </dgm:prSet>
      <dgm:spPr/>
    </dgm:pt>
    <dgm:pt modelId="{9136FD4D-4C44-43C3-A79A-B3FD5B5F4673}" type="pres">
      <dgm:prSet presAssocID="{565DA528-DA32-46B5-85C3-66357375750F}" presName="Name25" presStyleLbl="parChTrans1D1" presStyleIdx="2" presStyleCnt="3"/>
      <dgm:spPr/>
    </dgm:pt>
    <dgm:pt modelId="{D8EC8E11-8932-4867-940B-77DFBF082437}" type="pres">
      <dgm:prSet presAssocID="{C8381AD7-B937-4E37-A75E-47748B41F114}" presName="node" presStyleCnt="0"/>
      <dgm:spPr/>
    </dgm:pt>
    <dgm:pt modelId="{FD70179D-541D-4676-BF62-E2A095EA1216}" type="pres">
      <dgm:prSet presAssocID="{C8381AD7-B937-4E37-A75E-47748B41F114}" presName="parentNode" presStyleLbl="node1" presStyleIdx="3" presStyleCnt="4" custScaleX="145554" custScaleY="114302">
        <dgm:presLayoutVars>
          <dgm:chMax val="1"/>
          <dgm:bulletEnabled val="1"/>
        </dgm:presLayoutVars>
      </dgm:prSet>
      <dgm:spPr/>
    </dgm:pt>
    <dgm:pt modelId="{474B2B62-B09F-403C-A176-02BAA846D138}" type="pres">
      <dgm:prSet presAssocID="{C8381AD7-B937-4E37-A75E-47748B41F114}" presName="childNode" presStyleLbl="revTx" presStyleIdx="0" presStyleCnt="0">
        <dgm:presLayoutVars>
          <dgm:bulletEnabled val="1"/>
        </dgm:presLayoutVars>
      </dgm:prSet>
      <dgm:spPr/>
    </dgm:pt>
  </dgm:ptLst>
  <dgm:cxnLst>
    <dgm:cxn modelId="{6EFBC61B-9AE1-4186-A2EC-C9B958AD8D0E}" type="presOf" srcId="{C875AE77-0D23-45DB-8BF8-EEA8777A6DBF}" destId="{67A000F8-9DC9-4909-93B7-771264974014}" srcOrd="0" destOrd="0" presId="urn:microsoft.com/office/officeart/2005/8/layout/radial2"/>
    <dgm:cxn modelId="{58A24F79-69FD-477D-9355-66CAEFAA4AB7}" type="presOf" srcId="{79B07C49-6A73-41DD-B92B-6E0D9ACBC980}" destId="{17C5E4A8-A820-44BB-A5ED-3E06E9539935}" srcOrd="0" destOrd="0" presId="urn:microsoft.com/office/officeart/2005/8/layout/radial2"/>
    <dgm:cxn modelId="{D89A9B93-AB27-4A61-899A-E542316D72B9}" type="presOf" srcId="{09C45A08-F91D-4FB8-BA49-1ECD63643889}" destId="{09A58D5F-EEA9-4467-AAE2-D5DC1297C889}" srcOrd="0" destOrd="0" presId="urn:microsoft.com/office/officeart/2005/8/layout/radial2"/>
    <dgm:cxn modelId="{74EBE997-020F-4C7E-874A-74014B9E44B9}" srcId="{C875AE77-0D23-45DB-8BF8-EEA8777A6DBF}" destId="{C8381AD7-B937-4E37-A75E-47748B41F114}" srcOrd="2" destOrd="0" parTransId="{565DA528-DA32-46B5-85C3-66357375750F}" sibTransId="{CBB31B6D-83B8-4E40-A238-C5264D4B84D8}"/>
    <dgm:cxn modelId="{B66690B7-1F69-4E94-B2FB-29A6A133C3FA}" type="presOf" srcId="{3904E89E-6F2F-4A4F-B912-41E4C828BAC2}" destId="{E115EE92-EF8F-4EA5-804D-0679D7F65C88}" srcOrd="0" destOrd="0" presId="urn:microsoft.com/office/officeart/2005/8/layout/radial2"/>
    <dgm:cxn modelId="{296C30BD-7F6A-4AEA-A9CC-7314A49F263F}" type="presOf" srcId="{A1D08592-10FA-4245-B3BB-D65AE1CF1D9B}" destId="{3D0091E4-C1E9-4205-B96A-64BA4D628473}" srcOrd="0" destOrd="0" presId="urn:microsoft.com/office/officeart/2005/8/layout/radial2"/>
    <dgm:cxn modelId="{1E01BBCD-7471-4259-B62B-55A989B72882}" type="presOf" srcId="{565DA528-DA32-46B5-85C3-66357375750F}" destId="{9136FD4D-4C44-43C3-A79A-B3FD5B5F4673}" srcOrd="0" destOrd="0" presId="urn:microsoft.com/office/officeart/2005/8/layout/radial2"/>
    <dgm:cxn modelId="{14C716DF-8C7E-4FBF-A6B2-E18ACE24ADFE}" srcId="{C875AE77-0D23-45DB-8BF8-EEA8777A6DBF}" destId="{A1D08592-10FA-4245-B3BB-D65AE1CF1D9B}" srcOrd="0" destOrd="0" parTransId="{3904E89E-6F2F-4A4F-B912-41E4C828BAC2}" sibTransId="{93DAA232-91C9-46FE-87E1-E1BC6960A4E3}"/>
    <dgm:cxn modelId="{FF5A57E6-055F-4220-938F-19EDCF12E7B0}" srcId="{C875AE77-0D23-45DB-8BF8-EEA8777A6DBF}" destId="{79B07C49-6A73-41DD-B92B-6E0D9ACBC980}" srcOrd="1" destOrd="0" parTransId="{09C45A08-F91D-4FB8-BA49-1ECD63643889}" sibTransId="{78D7805D-B29D-4C17-BC69-B398A93FBDC7}"/>
    <dgm:cxn modelId="{FB73D7F4-CAD6-42CB-A89A-6CDB4240B860}" type="presOf" srcId="{C8381AD7-B937-4E37-A75E-47748B41F114}" destId="{FD70179D-541D-4676-BF62-E2A095EA1216}" srcOrd="0" destOrd="0" presId="urn:microsoft.com/office/officeart/2005/8/layout/radial2"/>
    <dgm:cxn modelId="{3AA46C79-90D2-40F2-A279-7723F42C918B}" type="presParOf" srcId="{67A000F8-9DC9-4909-93B7-771264974014}" destId="{9EFA33A7-5162-492B-A077-06F1FADDAC31}" srcOrd="0" destOrd="0" presId="urn:microsoft.com/office/officeart/2005/8/layout/radial2"/>
    <dgm:cxn modelId="{85EF1922-D814-4CBF-9117-43F645C44879}" type="presParOf" srcId="{9EFA33A7-5162-492B-A077-06F1FADDAC31}" destId="{0DAF8DFC-9D46-40A7-8124-84A2F7BA17F4}" srcOrd="0" destOrd="0" presId="urn:microsoft.com/office/officeart/2005/8/layout/radial2"/>
    <dgm:cxn modelId="{F3F84EE5-BEFF-4CD0-B9C2-4FC62A82E84E}" type="presParOf" srcId="{0DAF8DFC-9D46-40A7-8124-84A2F7BA17F4}" destId="{24B10CDA-C299-45F4-A363-5B6F924D7648}" srcOrd="0" destOrd="0" presId="urn:microsoft.com/office/officeart/2005/8/layout/radial2"/>
    <dgm:cxn modelId="{7683B1A9-3BFA-4E3E-8F6C-7370045DDC18}" type="presParOf" srcId="{0DAF8DFC-9D46-40A7-8124-84A2F7BA17F4}" destId="{133EFF79-A249-4E4C-8847-C8A138B8DB55}" srcOrd="1" destOrd="0" presId="urn:microsoft.com/office/officeart/2005/8/layout/radial2"/>
    <dgm:cxn modelId="{704D7D6F-62C3-4813-8C11-B3999B983CF2}" type="presParOf" srcId="{9EFA33A7-5162-492B-A077-06F1FADDAC31}" destId="{E115EE92-EF8F-4EA5-804D-0679D7F65C88}" srcOrd="1" destOrd="0" presId="urn:microsoft.com/office/officeart/2005/8/layout/radial2"/>
    <dgm:cxn modelId="{0177AC01-3A82-44E0-A4CA-5BE3EE0DDFBE}" type="presParOf" srcId="{9EFA33A7-5162-492B-A077-06F1FADDAC31}" destId="{402EB8E9-000D-40AC-B659-4A7027DAA70D}" srcOrd="2" destOrd="0" presId="urn:microsoft.com/office/officeart/2005/8/layout/radial2"/>
    <dgm:cxn modelId="{D9278740-BAB7-4105-B9CA-559A6E041188}" type="presParOf" srcId="{402EB8E9-000D-40AC-B659-4A7027DAA70D}" destId="{3D0091E4-C1E9-4205-B96A-64BA4D628473}" srcOrd="0" destOrd="0" presId="urn:microsoft.com/office/officeart/2005/8/layout/radial2"/>
    <dgm:cxn modelId="{80ED6FCD-82E8-4E95-8E92-DF389D159C6E}" type="presParOf" srcId="{402EB8E9-000D-40AC-B659-4A7027DAA70D}" destId="{606B9371-2C16-42BA-AC9D-62B54D8BD0C6}" srcOrd="1" destOrd="0" presId="urn:microsoft.com/office/officeart/2005/8/layout/radial2"/>
    <dgm:cxn modelId="{B8B172B1-CFAD-4636-B23D-B1BE6FEA4489}" type="presParOf" srcId="{9EFA33A7-5162-492B-A077-06F1FADDAC31}" destId="{09A58D5F-EEA9-4467-AAE2-D5DC1297C889}" srcOrd="3" destOrd="0" presId="urn:microsoft.com/office/officeart/2005/8/layout/radial2"/>
    <dgm:cxn modelId="{54C79A6F-82E2-48E9-AFF9-B47AB26AA6CA}" type="presParOf" srcId="{9EFA33A7-5162-492B-A077-06F1FADDAC31}" destId="{144A3278-63A2-4089-A33A-FB55795DFA40}" srcOrd="4" destOrd="0" presId="urn:microsoft.com/office/officeart/2005/8/layout/radial2"/>
    <dgm:cxn modelId="{4401FE27-83EB-447C-83D9-A18A389E62CD}" type="presParOf" srcId="{144A3278-63A2-4089-A33A-FB55795DFA40}" destId="{17C5E4A8-A820-44BB-A5ED-3E06E9539935}" srcOrd="0" destOrd="0" presId="urn:microsoft.com/office/officeart/2005/8/layout/radial2"/>
    <dgm:cxn modelId="{E5D8866F-0937-489B-A164-AEB55B65F427}" type="presParOf" srcId="{144A3278-63A2-4089-A33A-FB55795DFA40}" destId="{66730BBE-22F6-4D2E-A138-3A277343BA4E}" srcOrd="1" destOrd="0" presId="urn:microsoft.com/office/officeart/2005/8/layout/radial2"/>
    <dgm:cxn modelId="{181F5CB3-AF06-4D15-B67A-227E0A1D08F3}" type="presParOf" srcId="{9EFA33A7-5162-492B-A077-06F1FADDAC31}" destId="{9136FD4D-4C44-43C3-A79A-B3FD5B5F4673}" srcOrd="5" destOrd="0" presId="urn:microsoft.com/office/officeart/2005/8/layout/radial2"/>
    <dgm:cxn modelId="{EF882E1A-310C-47FC-86D6-592EE8B940E4}" type="presParOf" srcId="{9EFA33A7-5162-492B-A077-06F1FADDAC31}" destId="{D8EC8E11-8932-4867-940B-77DFBF082437}" srcOrd="6" destOrd="0" presId="urn:microsoft.com/office/officeart/2005/8/layout/radial2"/>
    <dgm:cxn modelId="{DA17515E-2A2D-4AD2-8A59-7C1116419F2F}" type="presParOf" srcId="{D8EC8E11-8932-4867-940B-77DFBF082437}" destId="{FD70179D-541D-4676-BF62-E2A095EA1216}" srcOrd="0" destOrd="0" presId="urn:microsoft.com/office/officeart/2005/8/layout/radial2"/>
    <dgm:cxn modelId="{73A16CF3-3EE7-4219-8059-4B2F2A66E81D}" type="presParOf" srcId="{D8EC8E11-8932-4867-940B-77DFBF082437}" destId="{474B2B62-B09F-403C-A176-02BAA846D138}"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BCD85-974C-45EF-BA4D-A6407373F6B3}">
      <dsp:nvSpPr>
        <dsp:cNvPr id="0" name=""/>
        <dsp:cNvSpPr/>
      </dsp:nvSpPr>
      <dsp:spPr>
        <a:xfrm>
          <a:off x="0" y="1163"/>
          <a:ext cx="117163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265EFD-CCB6-4B10-BDAF-8F95B485B5BD}">
      <dsp:nvSpPr>
        <dsp:cNvPr id="0" name=""/>
        <dsp:cNvSpPr/>
      </dsp:nvSpPr>
      <dsp:spPr>
        <a:xfrm>
          <a:off x="0" y="1163"/>
          <a:ext cx="11716378" cy="396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latin typeface="Times New Roman" panose="02020603050405020304" pitchFamily="18" charset="0"/>
              <a:cs typeface="Times New Roman" panose="02020603050405020304" pitchFamily="18" charset="0"/>
            </a:rPr>
            <a:t>TEAM- DATA HAWKS</a:t>
          </a:r>
          <a:endParaRPr lang="en-US" sz="2500" kern="1200" dirty="0">
            <a:latin typeface="Times New Roman" panose="02020603050405020304" pitchFamily="18" charset="0"/>
            <a:cs typeface="Times New Roman" panose="02020603050405020304" pitchFamily="18" charset="0"/>
          </a:endParaRPr>
        </a:p>
      </dsp:txBody>
      <dsp:txXfrm>
        <a:off x="0" y="1163"/>
        <a:ext cx="11716378" cy="396594"/>
      </dsp:txXfrm>
    </dsp:sp>
    <dsp:sp modelId="{C493C933-EA97-4B9F-A67B-683231851954}">
      <dsp:nvSpPr>
        <dsp:cNvPr id="0" name=""/>
        <dsp:cNvSpPr/>
      </dsp:nvSpPr>
      <dsp:spPr>
        <a:xfrm>
          <a:off x="0" y="397758"/>
          <a:ext cx="117163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B04234-7FB1-4D19-BF7C-F3BDD1ECE36F}">
      <dsp:nvSpPr>
        <dsp:cNvPr id="0" name=""/>
        <dsp:cNvSpPr/>
      </dsp:nvSpPr>
      <dsp:spPr>
        <a:xfrm>
          <a:off x="0" y="397758"/>
          <a:ext cx="11716378" cy="396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1. Sai Shishir </a:t>
          </a:r>
          <a:r>
            <a:rPr lang="en-US" sz="1800" b="1" kern="1200" dirty="0" err="1"/>
            <a:t>Ailneni</a:t>
          </a:r>
          <a:r>
            <a:rPr lang="en-US" sz="1800" b="1" kern="1200" dirty="0"/>
            <a:t> – U38559388</a:t>
          </a:r>
          <a:endParaRPr lang="en-US" sz="1800" kern="1200" dirty="0"/>
        </a:p>
      </dsp:txBody>
      <dsp:txXfrm>
        <a:off x="0" y="397758"/>
        <a:ext cx="11716378" cy="396594"/>
      </dsp:txXfrm>
    </dsp:sp>
    <dsp:sp modelId="{FA065098-8199-47BD-AD6A-3822F4300904}">
      <dsp:nvSpPr>
        <dsp:cNvPr id="0" name=""/>
        <dsp:cNvSpPr/>
      </dsp:nvSpPr>
      <dsp:spPr>
        <a:xfrm>
          <a:off x="0" y="794353"/>
          <a:ext cx="117163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EA96BC-81D2-4A6C-A46F-CD19C7E870CF}">
      <dsp:nvSpPr>
        <dsp:cNvPr id="0" name=""/>
        <dsp:cNvSpPr/>
      </dsp:nvSpPr>
      <dsp:spPr>
        <a:xfrm>
          <a:off x="0" y="794353"/>
          <a:ext cx="11716378" cy="396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2. Sai Koushik Thatipamula – U18895638</a:t>
          </a:r>
          <a:endParaRPr lang="en-US" sz="1800" kern="1200"/>
        </a:p>
      </dsp:txBody>
      <dsp:txXfrm>
        <a:off x="0" y="794353"/>
        <a:ext cx="11716378" cy="396594"/>
      </dsp:txXfrm>
    </dsp:sp>
    <dsp:sp modelId="{D6F05336-EBB3-46D7-924D-1EF4568870B1}">
      <dsp:nvSpPr>
        <dsp:cNvPr id="0" name=""/>
        <dsp:cNvSpPr/>
      </dsp:nvSpPr>
      <dsp:spPr>
        <a:xfrm>
          <a:off x="0" y="1190947"/>
          <a:ext cx="117163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CA2B03-94CF-4108-89F2-C40770C530D9}">
      <dsp:nvSpPr>
        <dsp:cNvPr id="0" name=""/>
        <dsp:cNvSpPr/>
      </dsp:nvSpPr>
      <dsp:spPr>
        <a:xfrm>
          <a:off x="0" y="1190948"/>
          <a:ext cx="11716378" cy="396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3. Deepshikha Sherpally - U57605062</a:t>
          </a:r>
          <a:endParaRPr lang="en-US" sz="1800" kern="1200"/>
        </a:p>
      </dsp:txBody>
      <dsp:txXfrm>
        <a:off x="0" y="1190948"/>
        <a:ext cx="11716378" cy="396594"/>
      </dsp:txXfrm>
    </dsp:sp>
    <dsp:sp modelId="{2012CD9F-7FD1-4365-B4BB-7F00EA02047B}">
      <dsp:nvSpPr>
        <dsp:cNvPr id="0" name=""/>
        <dsp:cNvSpPr/>
      </dsp:nvSpPr>
      <dsp:spPr>
        <a:xfrm>
          <a:off x="0" y="1587542"/>
          <a:ext cx="117163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1B5714-FEEE-4D08-9A23-4BBE4B23376A}">
      <dsp:nvSpPr>
        <dsp:cNvPr id="0" name=""/>
        <dsp:cNvSpPr/>
      </dsp:nvSpPr>
      <dsp:spPr>
        <a:xfrm>
          <a:off x="0" y="1587542"/>
          <a:ext cx="11716378" cy="396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4.Venkat Keerthi Chakravartula– U76641744</a:t>
          </a:r>
          <a:endParaRPr lang="en-US" sz="1800" kern="1200" dirty="0"/>
        </a:p>
      </dsp:txBody>
      <dsp:txXfrm>
        <a:off x="0" y="1587542"/>
        <a:ext cx="11716378" cy="396594"/>
      </dsp:txXfrm>
    </dsp:sp>
    <dsp:sp modelId="{29F93CC0-A52C-412E-94F1-28B26A00C48D}">
      <dsp:nvSpPr>
        <dsp:cNvPr id="0" name=""/>
        <dsp:cNvSpPr/>
      </dsp:nvSpPr>
      <dsp:spPr>
        <a:xfrm>
          <a:off x="0" y="1984137"/>
          <a:ext cx="117163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8E3973-B7F8-4EBB-BF6C-AE8907DB69AB}">
      <dsp:nvSpPr>
        <dsp:cNvPr id="0" name=""/>
        <dsp:cNvSpPr/>
      </dsp:nvSpPr>
      <dsp:spPr>
        <a:xfrm>
          <a:off x="0" y="1984137"/>
          <a:ext cx="11716378" cy="396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5. Rohith Sahini - U18270323</a:t>
          </a:r>
          <a:endParaRPr lang="en-US" sz="1800" kern="1200"/>
        </a:p>
      </dsp:txBody>
      <dsp:txXfrm>
        <a:off x="0" y="1984137"/>
        <a:ext cx="11716378" cy="3965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6FD4D-4C44-43C3-A79A-B3FD5B5F4673}">
      <dsp:nvSpPr>
        <dsp:cNvPr id="0" name=""/>
        <dsp:cNvSpPr/>
      </dsp:nvSpPr>
      <dsp:spPr>
        <a:xfrm rot="2605866">
          <a:off x="3949950" y="4084957"/>
          <a:ext cx="568292" cy="47724"/>
        </a:xfrm>
        <a:custGeom>
          <a:avLst/>
          <a:gdLst/>
          <a:ahLst/>
          <a:cxnLst/>
          <a:rect l="0" t="0" r="0" b="0"/>
          <a:pathLst>
            <a:path>
              <a:moveTo>
                <a:pt x="0" y="23862"/>
              </a:moveTo>
              <a:lnTo>
                <a:pt x="568292" y="23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A58D5F-EEA9-4467-AAE2-D5DC1297C889}">
      <dsp:nvSpPr>
        <dsp:cNvPr id="0" name=""/>
        <dsp:cNvSpPr/>
      </dsp:nvSpPr>
      <dsp:spPr>
        <a:xfrm rot="61110">
          <a:off x="4027666" y="2939239"/>
          <a:ext cx="1051409" cy="47724"/>
        </a:xfrm>
        <a:custGeom>
          <a:avLst/>
          <a:gdLst/>
          <a:ahLst/>
          <a:cxnLst/>
          <a:rect l="0" t="0" r="0" b="0"/>
          <a:pathLst>
            <a:path>
              <a:moveTo>
                <a:pt x="0" y="23862"/>
              </a:moveTo>
              <a:lnTo>
                <a:pt x="1051409" y="23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15EE92-EF8F-4EA5-804D-0679D7F65C88}">
      <dsp:nvSpPr>
        <dsp:cNvPr id="0" name=""/>
        <dsp:cNvSpPr/>
      </dsp:nvSpPr>
      <dsp:spPr>
        <a:xfrm rot="18961837">
          <a:off x="3963347" y="1755349"/>
          <a:ext cx="459536" cy="47724"/>
        </a:xfrm>
        <a:custGeom>
          <a:avLst/>
          <a:gdLst/>
          <a:ahLst/>
          <a:cxnLst/>
          <a:rect l="0" t="0" r="0" b="0"/>
          <a:pathLst>
            <a:path>
              <a:moveTo>
                <a:pt x="0" y="23862"/>
              </a:moveTo>
              <a:lnTo>
                <a:pt x="459536" y="23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3EFF79-A249-4E4C-8847-C8A138B8DB55}">
      <dsp:nvSpPr>
        <dsp:cNvPr id="0" name=""/>
        <dsp:cNvSpPr/>
      </dsp:nvSpPr>
      <dsp:spPr>
        <a:xfrm>
          <a:off x="1114898" y="1409719"/>
          <a:ext cx="3500946" cy="2951919"/>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0091E4-C1E9-4205-B96A-64BA4D628473}">
      <dsp:nvSpPr>
        <dsp:cNvPr id="0" name=""/>
        <dsp:cNvSpPr/>
      </dsp:nvSpPr>
      <dsp:spPr>
        <a:xfrm>
          <a:off x="3799384" y="-127338"/>
          <a:ext cx="2735278" cy="19341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 Despite considerable evidence supporting the benefits of various preventive and therapeutic interventions for diabetic patients, many individuals still do not receive needed care. One reason for this could be the inconsistent management of diabetes within hospital settings, leading to insufficient attention to glycemic control.</a:t>
          </a:r>
        </a:p>
      </dsp:txBody>
      <dsp:txXfrm>
        <a:off x="4199956" y="155908"/>
        <a:ext cx="1934134" cy="1367634"/>
      </dsp:txXfrm>
    </dsp:sp>
    <dsp:sp modelId="{17C5E4A8-A820-44BB-A5ED-3E06E9539935}">
      <dsp:nvSpPr>
        <dsp:cNvPr id="0" name=""/>
        <dsp:cNvSpPr/>
      </dsp:nvSpPr>
      <dsp:spPr>
        <a:xfrm>
          <a:off x="5078700" y="1941439"/>
          <a:ext cx="2540993" cy="210717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 This lack of proper diabetes care not only leads to increased management costs for hospitals, as patients end up being readmitted but also has a direct impact on the well-being of the patients. 	</a:t>
          </a:r>
        </a:p>
      </dsp:txBody>
      <dsp:txXfrm>
        <a:off x="5450820" y="2250028"/>
        <a:ext cx="1796753" cy="1489999"/>
      </dsp:txXfrm>
    </dsp:sp>
    <dsp:sp modelId="{FD70179D-541D-4676-BF62-E2A095EA1216}">
      <dsp:nvSpPr>
        <dsp:cNvPr id="0" name=""/>
        <dsp:cNvSpPr/>
      </dsp:nvSpPr>
      <dsp:spPr>
        <a:xfrm>
          <a:off x="4005627" y="4086630"/>
          <a:ext cx="2405289" cy="18888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 attempt to develop a predictive model examining how the measurement of HbA1c affects early readmission while controlling for covariates such as demographics, disease severity and type, and the type of admission. </a:t>
          </a:r>
        </a:p>
      </dsp:txBody>
      <dsp:txXfrm>
        <a:off x="4357873" y="4363245"/>
        <a:ext cx="1700797" cy="13356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4T22:14:46.761"/>
    </inkml:context>
    <inkml:brush xml:id="br0">
      <inkml:brushProperty name="width" value="0.35" units="cm"/>
      <inkml:brushProperty name="height" value="0.35" units="cm"/>
      <inkml:brushProperty name="color" value="#FFFFFF"/>
    </inkml:brush>
  </inkml:definitions>
  <inkml:trace contextRef="#ctx0" brushRef="#br0">1 714 24575,'0'685'0,"0"-1856"0,0 1170 0,0 1 0,0-1 0,-1 1 0,1-1 0,0 1 0,0-1 0,0 1 0,0-1 0,0 1 0,0-1 0,0 1 0,0-1 0,0 1 0,0-1 0,1 1 0,-1-1 0,0 1 0,0-1 0,0 1 0,0-1 0,1 1 0,-1 0 0,0-1 0,1 1 0,-1-1 0,0 1 0,1 0 0,-1-1 0,0 1 0,1 0 0,0-1 0,9 13 0,9 31 0,-12-11 0,-1 0 0,-1 1 0,0 40 0,6 47 0,-2-48 0,-4 0 0,-3 77 0,-14-502 0,6 187 0,3 20 0,2 121 28,2 0 0,0 1 0,7-34 0,-1 5-1505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4T22:17:49.653"/>
    </inkml:context>
    <inkml:brush xml:id="br0">
      <inkml:brushProperty name="width" value="0.35" units="cm"/>
      <inkml:brushProperty name="height" value="0.35" units="cm"/>
      <inkml:brushProperty name="color" value="#FFFFFF"/>
    </inkml:brush>
  </inkml:definitions>
  <inkml:trace contextRef="#ctx0" brushRef="#br0">23 539 24575,'4'-1'0,"0"1"0,0 0 0,0-1 0,-1 0 0,1 0 0,0 0 0,-1 0 0,1-1 0,-1 0 0,0 1 0,1-1 0,-1 0 0,0 0 0,0-1 0,0 1 0,4-5 0,3-4 0,-1-1 0,16-25 0,-5 8 0,25-29 0,-24 32 0,34-55 0,-41 56 0,-2-1 0,10-31 0,-21 56 0,0-1 0,-1 1 0,0 0 0,1 0 0,-1-1 0,0 1 0,0 0 0,0-1 0,0 1 0,0-1 0,0 1 0,0 0 0,0-1 0,-1-1 0,1 2 0,-1 1 0,1-1 0,0 1 0,-1-1 0,1 1 0,0 0 0,-1-1 0,1 1 0,-1 0 0,1-1 0,-1 1 0,1 0 0,-1-1 0,1 1 0,-1 0 0,1 0 0,-1 0 0,1-1 0,-1 1 0,0 0 0,1 0 0,-1 0 0,1 0 0,-1 0 0,-6 1 0,1 0 0,0 0 0,0 0 0,1 1 0,-9 3 0,-5 2 0,-144 33 0,155-38 0,1 0 0,-1-1 0,0 0 0,1 0 0,-10-1 0,16 0 0,0 1 0,0-1 0,0 0 0,0 0 0,0 0 0,0-1 0,0 1 0,0 0 0,0 0 0,0 0 0,0-1 0,0 1 0,0 0 0,0-1 0,0 1 0,0-1 0,1 1 0,-1-1 0,0 1 0,0-1 0,1 0 0,-1 0 0,0 1 0,1-1 0,-1 0 0,0 0 0,1 1 0,-1-1 0,1 0 0,0 0 0,-1 0 0,1 0 0,0 0 0,-1 0 0,1 0 0,0 0 0,0 0 0,0 0 0,0 0 0,0 0 0,0 0 0,0 0 0,0 0 0,0 0 0,0 0 0,1 0 0,-1 0 0,0 1 0,1-1 0,0-2 0,2-3 0,1 0 0,-1 1 0,1-1 0,0 1 0,1 0 0,-1 0 0,1 0 0,0 1 0,1-1 0,-1 1 0,0 1 0,8-5 0,13-7 0,36-14 0,-46 22 0,1 0 0,0 2 0,0 0 0,0 0 0,0 2 0,26-3 0,-37 6 0,0 0 0,0 0 0,-1 0 0,1 1 0,0 0 0,0 0 0,0 0 0,-1 1 0,1 0 0,-1 0 0,1 1 0,-1-1 0,0 1 0,0 0 0,0 0 0,0 1 0,-1 0 0,1-1 0,-1 2 0,0-1 0,0 0 0,-1 1 0,4 5 0,0 2 0,-1 0 0,-1 0 0,0 1 0,0 0 0,-1 0 0,-1 0 0,0 0 0,-1 1 0,0 14 0,0 23 0,-5 55 0,0-60 0,2-10 0,0 6 0,-8 53 0,7-83 0,-1 1 0,0-1 0,0-1 0,-1 1 0,-1 0 0,0-1 0,-1 0 0,-12 19 0,-66 73 0,72-90 0,-1-1 0,-1-1 0,0 0 0,0 0 0,-23 11 0,28-15-16,-1-1 0,1 1 0,0 1-1,0 0 1,1 0 0,0 0 0,-8 13 0,-3 1-1220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4T22:19:47.393"/>
    </inkml:context>
    <inkml:brush xml:id="br0">
      <inkml:brushProperty name="width" value="0.35" units="cm"/>
      <inkml:brushProperty name="height" value="0.35" units="cm"/>
      <inkml:brushProperty name="color" value="#FFFFFF"/>
    </inkml:brush>
  </inkml:definitions>
  <inkml:trace contextRef="#ctx0" brushRef="#br0">1485 1115 24575,'-1'-10'0,"-1"0"0,0 0 0,0 0 0,-1 1 0,0-1 0,-6-10 0,-2-9 0,-10-29 0,9 27 0,1 0 0,1-1 0,2 0 0,1 0 0,-2-42 0,7 28 0,-12-131 0,8 120 0,4 36 0,0 0 0,-1 0 0,-1 1 0,-2-1 0,-8-22 0,3 18 0,2 0 0,0-1 0,1 0 0,2 0 0,1-1 0,1 0 0,1 0 0,1-53 0,0 123 0,5 49 0,-1-14 0,-2-71 0,0 16 0,-5 44 0,4-61 0,0 0 0,0 0 0,0-1 0,-1 1 0,0 0 0,-1-1 0,1 0 0,-1 0 0,0 1 0,0-2 0,0 1 0,-1 0 0,-4 4 0,2-4 0,0 1 0,1 0 0,0 0 0,0 0 0,0 1 0,1 0 0,0-1 0,-6 15 0,5-3 0,0 1 0,-5 30 0,-61 267 0,64-293 0,-2-1 0,0 1 0,-20 31 0,18-35 0,2-1 0,0 1 0,0 1 0,2-1 0,-7 31 0,9-10 0,-1 54 0,0 10 0,-11 155 0,13-239 0,-1 0 0,0-1 0,-2 1 0,0-2 0,-1 1 0,-21 33 0,17-31 0,1 0 0,1 1 0,0 0 0,-8 35 0,15-43 0,0 2 0,-1 1 0,0-1 0,-2 0 0,1 0 0,-15 27 0,-2-4 0,16-27 0,-1 0 0,0 0 0,0-1 0,-1 0 0,0 0 0,-17 16 0,3-8 0,-137 130 0,126-112 0,15-15 0,-1 0 0,-2-1 0,0-1 0,-1-1 0,-40 27 0,58-43 0,0-1 0,0 0 0,-1 0 0,1-1 0,0 1 0,-1-1 0,1 0 0,-1 0 0,1 0 0,-1-1 0,0 1 0,1-1 0,-1 0 0,0-1 0,1 1 0,-1-1 0,1 0 0,-1 0 0,1 0 0,-1-1 0,1 1 0,0-1 0,0 0 0,0 0 0,0-1 0,0 1 0,0-1 0,0 0 0,1 0 0,0 0 0,-4-5 0,-3-3 0,1 0 0,0-1 0,1 0 0,0-1 0,1 0 0,0 0 0,1-1 0,1 1 0,-7-25 0,5 2 0,1 0 0,-2-64 0,-11-121 0,16 191 0,-13-59 0,10 65 0,1 1 0,1-1 0,-1-46 0,6 61 0,0 1 0,0 0 0,0-1 0,1 1 0,0 0 0,1 0 0,0 0 0,0 0 0,1 0 0,0 1 0,0 0 0,1 0 0,0 0 0,0 0 0,8-8 0,7-2 0,0 0 0,2 0 0,0 2 0,1 1 0,0 1 0,29-12 0,-13 6 0,43-28 0,-54 30 0,53-24 0,-1 1 0,-66 31-341,1-1 0,-2-1-1,20-18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4T22:19:56.389"/>
    </inkml:context>
    <inkml:brush xml:id="br0">
      <inkml:brushProperty name="width" value="0.35" units="cm"/>
      <inkml:brushProperty name="height" value="0.35" units="cm"/>
      <inkml:brushProperty name="color" value="#FFFFFF"/>
    </inkml:brush>
  </inkml:definitions>
  <inkml:trace contextRef="#ctx0" brushRef="#br0">74 16 24575,'-2'3'0,"1"0"0,0 0 0,0 1 0,1-1 0,-1 0 0,1 0 0,-1 1 0,1-1 0,0 1 0,1-1 0,-1 0 0,0 1 0,1-1 0,0 0 0,0 0 0,0 0 0,0 1 0,0-1 0,4 5 0,2 6 0,2-1 0,0-1 0,11 13 0,-3-4 0,-7-6 0,-1 0 0,0 1 0,-1 1 0,-1-1 0,0 1 0,-2 1 0,0-1 0,0 1 0,2 24 0,14-179 0,28-56 0,-41 162 0,-21 48 0,-5 11 0,-104 125 337,-15 22-2039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4T22:24:19.780"/>
    </inkml:context>
    <inkml:brush xml:id="br0">
      <inkml:brushProperty name="width" value="0.35" units="cm"/>
      <inkml:brushProperty name="height" value="0.35" units="cm"/>
      <inkml:brushProperty name="color" value="#FFFFFF"/>
    </inkml:brush>
  </inkml:definitions>
  <inkml:trace contextRef="#ctx0" brushRef="#br0">1 587 24575,'4'-10'0,"3"-6"0,-2-12 0,0-9 0,8-8 0,2 0 0,-2-3 0,-3 3 0,1 8 0,-1 2 0,-2-3 0,-2 1 0,-3-3 0,-2 1 0,0-2 0,-1-4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4/29/2024</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5241430"/>
      </p:ext>
    </p:extLst>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4/29/2024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4958853"/>
      </p:ext>
    </p:extLst>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4/29/2024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18540422"/>
      </p:ext>
    </p:extLst>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4/29/2024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99251539"/>
      </p:ext>
    </p:extLst>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4/29/2024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44362348"/>
      </p:ext>
    </p:extLst>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4/29/2024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77297684"/>
      </p:ext>
    </p:extLst>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4/29/2024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8399921"/>
      </p:ext>
    </p:extLst>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4/29/2024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42291524"/>
      </p:ext>
    </p:extLst>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4/29/2024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283585"/>
      </p:ext>
    </p:extLst>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4/29/2024</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0202325"/>
      </p:ext>
    </p:extLst>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4/29/2024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33179921"/>
      </p:ext>
    </p:extLst>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4/29/2024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58012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0.png"/><Relationship Id="rId3" Type="http://schemas.openxmlformats.org/officeDocument/2006/relationships/image" Target="../media/image22.png"/><Relationship Id="rId7" Type="http://schemas.openxmlformats.org/officeDocument/2006/relationships/customXml" Target="../ink/ink1.xml"/><Relationship Id="rId12" Type="http://schemas.openxmlformats.org/officeDocument/2006/relationships/customXml" Target="../ink/ink3.xml"/><Relationship Id="rId17" Type="http://schemas.openxmlformats.org/officeDocument/2006/relationships/image" Target="../media/image32.png"/><Relationship Id="rId2" Type="http://schemas.openxmlformats.org/officeDocument/2006/relationships/image" Target="../media/image21.jpg"/><Relationship Id="rId16" Type="http://schemas.openxmlformats.org/officeDocument/2006/relationships/customXml" Target="../ink/ink5.xml"/><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9.png"/><Relationship Id="rId5" Type="http://schemas.openxmlformats.org/officeDocument/2006/relationships/image" Target="../media/image24.png"/><Relationship Id="rId15" Type="http://schemas.openxmlformats.org/officeDocument/2006/relationships/image" Target="../media/image31.png"/><Relationship Id="rId10" Type="http://schemas.openxmlformats.org/officeDocument/2006/relationships/customXml" Target="../ink/ink2.xml"/><Relationship Id="rId4" Type="http://schemas.openxmlformats.org/officeDocument/2006/relationships/image" Target="../media/image23.png"/><Relationship Id="rId9" Type="http://schemas.openxmlformats.org/officeDocument/2006/relationships/image" Target="../media/image26.png"/><Relationship Id="rId14" Type="http://schemas.openxmlformats.org/officeDocument/2006/relationships/customXml" Target="../ink/ink4.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archive.ics.uci.edu/dataset/296/diabetes+130-us+hospitals+for+years+1999-2008" TargetMode="External"/><Relationship Id="rId7" Type="http://schemas.openxmlformats.org/officeDocument/2006/relationships/hyperlink" Target="https://www.goodrx.com/conditions/diabetes/diabetes-complications" TargetMode="External"/><Relationship Id="rId2" Type="http://schemas.openxmlformats.org/officeDocument/2006/relationships/image" Target="../media/image35.jpg"/><Relationship Id="rId1" Type="http://schemas.openxmlformats.org/officeDocument/2006/relationships/slideLayout" Target="../slideLayouts/slideLayout7.xml"/><Relationship Id="rId6" Type="http://schemas.openxmlformats.org/officeDocument/2006/relationships/hyperlink" Target="https://www.cdc.gov/diabetes/library/reports/reportcard/national-state-diabetes-trends.html" TargetMode="External"/><Relationship Id="rId5" Type="http://schemas.openxmlformats.org/officeDocument/2006/relationships/hyperlink" Target="https://www.uni-mannheim.de/dws/news/new-project-on-early-stage-diabetes-detection/" TargetMode="External"/><Relationship Id="rId4" Type="http://schemas.openxmlformats.org/officeDocument/2006/relationships/hyperlink" Target="https://www.cdc.gov/diabetes/data/statistics-report/diagnosed-undiagnosed-diabetes.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ncbi.nlm.nih.gov/pmc/articles/PMC4512138/" TargetMode="External"/><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hyperlink" Target="https://www.cdc.gov/diabetes/pdfs/data/statistics/national-diabetes-statistics-report.pdf" TargetMode="Externa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hyperlink" Target="https://archive.ics.uci.edu/dataset/296/diabetes+130-us+hospitals+for+years+1999-2008"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AC04516-0CDF-E161-FC1D-EA4792FC1D94}"/>
              </a:ext>
            </a:extLst>
          </p:cNvPr>
          <p:cNvPicPr>
            <a:picLocks noChangeAspect="1"/>
          </p:cNvPicPr>
          <p:nvPr/>
        </p:nvPicPr>
        <p:blipFill rotWithShape="1">
          <a:blip r:embed="rId2"/>
          <a:srcRect t="19604" r="-1" b="35255"/>
          <a:stretch/>
        </p:blipFill>
        <p:spPr>
          <a:xfrm>
            <a:off x="20" y="10"/>
            <a:ext cx="12191981" cy="6857990"/>
          </a:xfrm>
          <a:prstGeom prst="rect">
            <a:avLst/>
          </a:prstGeom>
        </p:spPr>
      </p:pic>
      <p:sp>
        <p:nvSpPr>
          <p:cNvPr id="42" name="Rectangle 4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04553" y="3091928"/>
            <a:ext cx="9078562" cy="2387600"/>
          </a:xfrm>
        </p:spPr>
        <p:txBody>
          <a:bodyPr>
            <a:normAutofit/>
          </a:bodyPr>
          <a:lstStyle/>
          <a:p>
            <a:r>
              <a:rPr lang="en-US" sz="6100" b="0">
                <a:solidFill>
                  <a:schemeClr val="bg1"/>
                </a:solidFill>
                <a:ea typeface="+mj-lt"/>
                <a:cs typeface="+mj-lt"/>
              </a:rPr>
              <a:t>DATA MINING PROJECT - ISM6136.004F23 </a:t>
            </a:r>
            <a:endParaRPr lang="en-US" sz="6100">
              <a:solidFill>
                <a:schemeClr val="bg1"/>
              </a:solidFill>
            </a:endParaRPr>
          </a:p>
        </p:txBody>
      </p:sp>
    </p:spTree>
    <p:extLst>
      <p:ext uri="{BB962C8B-B14F-4D97-AF65-F5344CB8AC3E}">
        <p14:creationId xmlns:p14="http://schemas.microsoft.com/office/powerpoint/2010/main" val="1320225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7000" r="-7000"/>
          </a:stretch>
        </a:blip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14790DB5-98D1-8B8F-890E-26482AC83AF0}"/>
              </a:ext>
            </a:extLst>
          </p:cNvPr>
          <p:cNvGraphicFramePr/>
          <p:nvPr>
            <p:extLst>
              <p:ext uri="{D42A27DB-BD31-4B8C-83A1-F6EECF244321}">
                <p14:modId xmlns:p14="http://schemas.microsoft.com/office/powerpoint/2010/main" val="1878778480"/>
              </p:ext>
            </p:extLst>
          </p:nvPr>
        </p:nvGraphicFramePr>
        <p:xfrm>
          <a:off x="-860226" y="504930"/>
          <a:ext cx="11133574" cy="5848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2">
            <a:extLst>
              <a:ext uri="{FF2B5EF4-FFF2-40B4-BE49-F238E27FC236}">
                <a16:creationId xmlns:a16="http://schemas.microsoft.com/office/drawing/2014/main" id="{DB8773BA-130C-563B-81D8-3334F88C6A00}"/>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23FD67A8-0CC6-B4FF-C1E9-69C9AF323BD7}"/>
              </a:ext>
            </a:extLst>
          </p:cNvPr>
          <p:cNvSpPr>
            <a:spLocks noChangeArrowheads="1"/>
          </p:cNvSpPr>
          <p:nvPr/>
        </p:nvSpPr>
        <p:spPr bwMode="auto">
          <a:xfrm>
            <a:off x="152400" y="578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857EDD32-E0A6-BF94-22B7-B7A78A7062CD}"/>
              </a:ext>
            </a:extLst>
          </p:cNvPr>
          <p:cNvSpPr>
            <a:spLocks noChangeArrowheads="1"/>
          </p:cNvSpPr>
          <p:nvPr/>
        </p:nvSpPr>
        <p:spPr bwMode="auto">
          <a:xfrm>
            <a:off x="304800" y="2102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2E168DE4-C364-A1B3-E882-43BA67218E6A}"/>
              </a:ext>
            </a:extLst>
          </p:cNvPr>
          <p:cNvSpPr txBox="1"/>
          <p:nvPr/>
        </p:nvSpPr>
        <p:spPr>
          <a:xfrm>
            <a:off x="6963508" y="1828755"/>
            <a:ext cx="4762919" cy="4524315"/>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Google Sans"/>
              </a:rPr>
              <a:t>Despite effective treatments, many diabetic patients do not receive needed care, partly due to inconsistent hospital management.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Google Sans"/>
            </a:endParaRPr>
          </a:p>
          <a:p>
            <a:pPr marL="285750" indent="-285750" eaLnBrk="0" fontAlgn="base" hangingPunct="0">
              <a:spcBef>
                <a:spcPct val="0"/>
              </a:spcBef>
              <a:spcAft>
                <a:spcPct val="0"/>
              </a:spcAft>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Google Sans"/>
              </a:rPr>
              <a:t>High cost of diabetes care is due to lack of proper care, which leads to readmission and affects patients' well-being.</a:t>
            </a:r>
          </a:p>
          <a:p>
            <a:pPr marL="285750" indent="-285750" eaLnBrk="0" fontAlgn="base" hangingPunct="0">
              <a:spcBef>
                <a:spcPct val="0"/>
              </a:spcBef>
              <a:spcAft>
                <a:spcPct val="0"/>
              </a:spcAft>
              <a:buFont typeface="Arial" panose="020B0604020202020204" pitchFamily="34" charset="0"/>
              <a:buChar char="•"/>
            </a:pPr>
            <a:endParaRPr lang="en-US" altLang="en-US" dirty="0">
              <a:latin typeface="Google Sans"/>
            </a:endParaRPr>
          </a:p>
          <a:p>
            <a:pPr marL="285750" indent="-285750" eaLnBrk="0" fontAlgn="base" hangingPunct="0">
              <a:spcBef>
                <a:spcPct val="0"/>
              </a:spcBef>
              <a:spcAft>
                <a:spcPct val="0"/>
              </a:spcAft>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Google Sans"/>
              </a:rPr>
              <a:t>Predictive model for HbA1c and early readmission in diabetic patients could improve care, reduce costs, and enhance well-being.</a:t>
            </a:r>
            <a:endParaRPr kumimoji="0" lang="en-US" altLang="en-US" sz="1800" b="0" i="0" u="none" strike="noStrike" cap="none" normalizeH="0" baseline="0" dirty="0">
              <a:ln>
                <a:noFill/>
              </a:ln>
              <a:solidFill>
                <a:schemeClr val="tx1"/>
              </a:solidFill>
              <a:effectLst/>
            </a:endParaRPr>
          </a:p>
          <a:p>
            <a:pPr marL="285750" indent="-285750" eaLnBrk="0" fontAlgn="base" hangingPunct="0">
              <a:spcBef>
                <a:spcPct val="0"/>
              </a:spcBef>
              <a:spcAft>
                <a:spcPct val="0"/>
              </a:spcAft>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Google Sans"/>
            </a:endParaRPr>
          </a:p>
          <a:p>
            <a:pPr marL="285750" indent="-285750" eaLnBrk="0" fontAlgn="base" hangingPunct="0">
              <a:spcBef>
                <a:spcPct val="0"/>
              </a:spcBef>
              <a:spcAft>
                <a:spcPct val="0"/>
              </a:spcAft>
              <a:buFont typeface="Arial" panose="020B0604020202020204" pitchFamily="34" charset="0"/>
              <a:buChar char="•"/>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Google San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endParaRPr>
          </a:p>
        </p:txBody>
      </p:sp>
      <p:sp>
        <p:nvSpPr>
          <p:cNvPr id="13" name="Rectangle 2">
            <a:extLst>
              <a:ext uri="{FF2B5EF4-FFF2-40B4-BE49-F238E27FC236}">
                <a16:creationId xmlns:a16="http://schemas.microsoft.com/office/drawing/2014/main" id="{574378A6-CFAA-07F4-CF50-798C25C39BA4}"/>
              </a:ext>
            </a:extLst>
          </p:cNvPr>
          <p:cNvSpPr>
            <a:spLocks noChangeArrowheads="1"/>
          </p:cNvSpPr>
          <p:nvPr/>
        </p:nvSpPr>
        <p:spPr bwMode="auto">
          <a:xfrm>
            <a:off x="457200" y="3626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4DE578E2-7CB3-7CF7-7622-7C622F675278}"/>
              </a:ext>
            </a:extLst>
          </p:cNvPr>
          <p:cNvSpPr>
            <a:spLocks noChangeArrowheads="1"/>
          </p:cNvSpPr>
          <p:nvPr/>
        </p:nvSpPr>
        <p:spPr bwMode="auto">
          <a:xfrm>
            <a:off x="609600" y="5150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3">
            <a:extLst>
              <a:ext uri="{FF2B5EF4-FFF2-40B4-BE49-F238E27FC236}">
                <a16:creationId xmlns:a16="http://schemas.microsoft.com/office/drawing/2014/main" id="{54DC0158-6232-D65A-9C5D-5E569EA44E46}"/>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4">
            <a:extLst>
              <a:ext uri="{FF2B5EF4-FFF2-40B4-BE49-F238E27FC236}">
                <a16:creationId xmlns:a16="http://schemas.microsoft.com/office/drawing/2014/main" id="{D24256B3-EAC9-2C06-7CAC-D5A707C1DBB5}"/>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5">
            <a:extLst>
              <a:ext uri="{FF2B5EF4-FFF2-40B4-BE49-F238E27FC236}">
                <a16:creationId xmlns:a16="http://schemas.microsoft.com/office/drawing/2014/main" id="{42393471-8782-1DBB-6D2F-C975D57591C0}"/>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7596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1000" b="-11000"/>
          </a:stretch>
        </a:blipFill>
        <a:effectLst/>
      </p:bgPr>
    </p:bg>
    <p:spTree>
      <p:nvGrpSpPr>
        <p:cNvPr id="1" name=""/>
        <p:cNvGrpSpPr/>
        <p:nvPr/>
      </p:nvGrpSpPr>
      <p:grpSpPr>
        <a:xfrm>
          <a:off x="0" y="0"/>
          <a:ext cx="0" cy="0"/>
          <a:chOff x="0" y="0"/>
          <a:chExt cx="0" cy="0"/>
        </a:xfrm>
      </p:grpSpPr>
      <p:pic>
        <p:nvPicPr>
          <p:cNvPr id="8" name="Picture 7" descr="A black and white line drawing of a cloud&#10;&#10;Description automatically generated">
            <a:extLst>
              <a:ext uri="{FF2B5EF4-FFF2-40B4-BE49-F238E27FC236}">
                <a16:creationId xmlns:a16="http://schemas.microsoft.com/office/drawing/2014/main" id="{8D8298C1-B733-A72C-ABAB-6E21397B67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237" y="1246028"/>
            <a:ext cx="3209483" cy="3548439"/>
          </a:xfrm>
          <a:prstGeom prst="rect">
            <a:avLst/>
          </a:prstGeom>
        </p:spPr>
      </p:pic>
      <p:pic>
        <p:nvPicPr>
          <p:cNvPr id="10" name="Picture 9" descr="A black and white symbol with gears and arrows&#10;&#10;Description automatically generated">
            <a:extLst>
              <a:ext uri="{FF2B5EF4-FFF2-40B4-BE49-F238E27FC236}">
                <a16:creationId xmlns:a16="http://schemas.microsoft.com/office/drawing/2014/main" id="{AD3F65BF-77F7-6803-2925-0A8F4C3A0E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9528" y="1671542"/>
            <a:ext cx="2702110" cy="2697413"/>
          </a:xfrm>
          <a:prstGeom prst="rect">
            <a:avLst/>
          </a:prstGeom>
          <a:ln>
            <a:noFill/>
          </a:ln>
          <a:effectLst>
            <a:softEdge rad="112500"/>
          </a:effectLst>
        </p:spPr>
      </p:pic>
      <p:sp>
        <p:nvSpPr>
          <p:cNvPr id="13" name="TextBox 12">
            <a:extLst>
              <a:ext uri="{FF2B5EF4-FFF2-40B4-BE49-F238E27FC236}">
                <a16:creationId xmlns:a16="http://schemas.microsoft.com/office/drawing/2014/main" id="{FDF49519-9CB2-F2E6-6227-69DF62FC547E}"/>
              </a:ext>
            </a:extLst>
          </p:cNvPr>
          <p:cNvSpPr txBox="1"/>
          <p:nvPr/>
        </p:nvSpPr>
        <p:spPr>
          <a:xfrm>
            <a:off x="167148" y="2340077"/>
            <a:ext cx="1556607" cy="452284"/>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4F871DB0-BFFD-964D-10EF-A33C8D268A5D}"/>
              </a:ext>
            </a:extLst>
          </p:cNvPr>
          <p:cNvSpPr txBox="1"/>
          <p:nvPr/>
        </p:nvSpPr>
        <p:spPr>
          <a:xfrm>
            <a:off x="3352292" y="2916354"/>
            <a:ext cx="184731" cy="369332"/>
          </a:xfrm>
          <a:prstGeom prst="rect">
            <a:avLst/>
          </a:prstGeom>
          <a:noFill/>
        </p:spPr>
        <p:txBody>
          <a:bodyPr wrap="none" rtlCol="0">
            <a:spAutoFit/>
          </a:bodyPr>
          <a:lstStyle/>
          <a:p>
            <a:endParaRPr lang="en-US" dirty="0"/>
          </a:p>
        </p:txBody>
      </p:sp>
      <p:pic>
        <p:nvPicPr>
          <p:cNvPr id="16" name="Picture 15" descr="A black silhouette of a person&#10;&#10;Description automatically generated">
            <a:extLst>
              <a:ext uri="{FF2B5EF4-FFF2-40B4-BE49-F238E27FC236}">
                <a16:creationId xmlns:a16="http://schemas.microsoft.com/office/drawing/2014/main" id="{EC24E4A7-971C-080C-C1D3-F31DC65F33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7603" y="1374983"/>
            <a:ext cx="1594160" cy="769687"/>
          </a:xfrm>
          <a:prstGeom prst="rect">
            <a:avLst/>
          </a:prstGeom>
        </p:spPr>
      </p:pic>
      <p:pic>
        <p:nvPicPr>
          <p:cNvPr id="20" name="Picture 19" descr="A black and white image of a person&#10;&#10;Description automatically generated">
            <a:extLst>
              <a:ext uri="{FF2B5EF4-FFF2-40B4-BE49-F238E27FC236}">
                <a16:creationId xmlns:a16="http://schemas.microsoft.com/office/drawing/2014/main" id="{567CE215-02DC-9048-98DE-B5578B01EA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7967" y="3466388"/>
            <a:ext cx="1371719" cy="685859"/>
          </a:xfrm>
          <a:prstGeom prst="rect">
            <a:avLst/>
          </a:prstGeom>
        </p:spPr>
      </p:pic>
      <p:pic>
        <p:nvPicPr>
          <p:cNvPr id="22" name="Picture 21" descr="A black curved object on a white background&#10;&#10;Description automatically generated">
            <a:extLst>
              <a:ext uri="{FF2B5EF4-FFF2-40B4-BE49-F238E27FC236}">
                <a16:creationId xmlns:a16="http://schemas.microsoft.com/office/drawing/2014/main" id="{BD0FF735-F855-88AE-2F18-601DC40AC4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61867" y="1865017"/>
            <a:ext cx="1219840" cy="703331"/>
          </a:xfrm>
          <a:prstGeom prst="rect">
            <a:avLst/>
          </a:prstGeom>
        </p:spPr>
      </p:pic>
      <p:pic>
        <p:nvPicPr>
          <p:cNvPr id="26" name="Picture 25" descr="A black wire on a white background&#10;&#10;Description automatically generated">
            <a:extLst>
              <a:ext uri="{FF2B5EF4-FFF2-40B4-BE49-F238E27FC236}">
                <a16:creationId xmlns:a16="http://schemas.microsoft.com/office/drawing/2014/main" id="{871B4200-10CF-B936-6AED-12E6B6A4A1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1867" y="3162522"/>
            <a:ext cx="1240744" cy="748724"/>
          </a:xfrm>
          <a:prstGeom prst="rect">
            <a:avLst/>
          </a:prstGeom>
        </p:spPr>
      </p:pic>
      <p:sp>
        <p:nvSpPr>
          <p:cNvPr id="28" name="TextBox 27">
            <a:extLst>
              <a:ext uri="{FF2B5EF4-FFF2-40B4-BE49-F238E27FC236}">
                <a16:creationId xmlns:a16="http://schemas.microsoft.com/office/drawing/2014/main" id="{ABA82F3A-AAAF-E2FE-7A6E-A64382AF781C}"/>
              </a:ext>
            </a:extLst>
          </p:cNvPr>
          <p:cNvSpPr txBox="1"/>
          <p:nvPr/>
        </p:nvSpPr>
        <p:spPr>
          <a:xfrm>
            <a:off x="9077603" y="2117958"/>
            <a:ext cx="211159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Readmitted: “&lt;30 ”</a:t>
            </a:r>
          </a:p>
        </p:txBody>
      </p:sp>
      <p:sp>
        <p:nvSpPr>
          <p:cNvPr id="30" name="TextBox 29">
            <a:extLst>
              <a:ext uri="{FF2B5EF4-FFF2-40B4-BE49-F238E27FC236}">
                <a16:creationId xmlns:a16="http://schemas.microsoft.com/office/drawing/2014/main" id="{D93361F2-B489-4CB4-E77B-D615B9B3D281}"/>
              </a:ext>
            </a:extLst>
          </p:cNvPr>
          <p:cNvSpPr txBox="1"/>
          <p:nvPr/>
        </p:nvSpPr>
        <p:spPr>
          <a:xfrm>
            <a:off x="9290088" y="4102866"/>
            <a:ext cx="1899106"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Readmitted:”No</a:t>
            </a:r>
            <a:r>
              <a:rPr lang="en-US" dirty="0">
                <a:latin typeface="Times New Roman" panose="02020603050405020304" pitchFamily="18" charset="0"/>
                <a:cs typeface="Times New Roman" panose="02020603050405020304" pitchFamily="18" charset="0"/>
              </a:rPr>
              <a:t>”</a:t>
            </a:r>
          </a:p>
        </p:txBody>
      </p:sp>
      <p:sp>
        <p:nvSpPr>
          <p:cNvPr id="37" name="TextBox 36">
            <a:extLst>
              <a:ext uri="{FF2B5EF4-FFF2-40B4-BE49-F238E27FC236}">
                <a16:creationId xmlns:a16="http://schemas.microsoft.com/office/drawing/2014/main" id="{2CE01F2C-7893-9DC0-E7C0-05BDA64929F2}"/>
              </a:ext>
            </a:extLst>
          </p:cNvPr>
          <p:cNvSpPr txBox="1"/>
          <p:nvPr/>
        </p:nvSpPr>
        <p:spPr>
          <a:xfrm>
            <a:off x="-87970" y="1836893"/>
            <a:ext cx="2066842"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discharge disposition</a:t>
            </a:r>
          </a:p>
        </p:txBody>
      </p:sp>
      <p:sp>
        <p:nvSpPr>
          <p:cNvPr id="38" name="TextBox 37">
            <a:extLst>
              <a:ext uri="{FF2B5EF4-FFF2-40B4-BE49-F238E27FC236}">
                <a16:creationId xmlns:a16="http://schemas.microsoft.com/office/drawing/2014/main" id="{D6774660-A629-5D8B-9BF8-F5350C86B359}"/>
              </a:ext>
            </a:extLst>
          </p:cNvPr>
          <p:cNvSpPr txBox="1"/>
          <p:nvPr/>
        </p:nvSpPr>
        <p:spPr>
          <a:xfrm>
            <a:off x="119511" y="2762465"/>
            <a:ext cx="1704158"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admission source</a:t>
            </a:r>
          </a:p>
        </p:txBody>
      </p:sp>
      <p:sp>
        <p:nvSpPr>
          <p:cNvPr id="39" name="TextBox 38">
            <a:extLst>
              <a:ext uri="{FF2B5EF4-FFF2-40B4-BE49-F238E27FC236}">
                <a16:creationId xmlns:a16="http://schemas.microsoft.com/office/drawing/2014/main" id="{9A8C2FD0-7E64-FB38-69B5-CDBEA7BE47E1}"/>
              </a:ext>
            </a:extLst>
          </p:cNvPr>
          <p:cNvSpPr txBox="1"/>
          <p:nvPr/>
        </p:nvSpPr>
        <p:spPr>
          <a:xfrm>
            <a:off x="201374" y="3055197"/>
            <a:ext cx="1585062"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time in hospital</a:t>
            </a:r>
          </a:p>
        </p:txBody>
      </p:sp>
      <p:sp>
        <p:nvSpPr>
          <p:cNvPr id="40" name="TextBox 39">
            <a:extLst>
              <a:ext uri="{FF2B5EF4-FFF2-40B4-BE49-F238E27FC236}">
                <a16:creationId xmlns:a16="http://schemas.microsoft.com/office/drawing/2014/main" id="{C5E559E9-233A-1DBA-977B-F010D87694B7}"/>
              </a:ext>
            </a:extLst>
          </p:cNvPr>
          <p:cNvSpPr txBox="1"/>
          <p:nvPr/>
        </p:nvSpPr>
        <p:spPr>
          <a:xfrm>
            <a:off x="371225" y="4061178"/>
            <a:ext cx="1556607"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max </a:t>
            </a:r>
            <a:r>
              <a:rPr lang="en-US" sz="1400" dirty="0" err="1">
                <a:solidFill>
                  <a:srgbClr val="FF0000"/>
                </a:solidFill>
                <a:latin typeface="Times New Roman" panose="02020603050405020304" pitchFamily="18" charset="0"/>
                <a:cs typeface="Times New Roman" panose="02020603050405020304" pitchFamily="18" charset="0"/>
              </a:rPr>
              <a:t>glu</a:t>
            </a:r>
            <a:r>
              <a:rPr lang="en-US" sz="1400" dirty="0">
                <a:solidFill>
                  <a:srgbClr val="FF0000"/>
                </a:solidFill>
                <a:latin typeface="Times New Roman" panose="02020603050405020304" pitchFamily="18" charset="0"/>
                <a:cs typeface="Times New Roman" panose="02020603050405020304" pitchFamily="18" charset="0"/>
              </a:rPr>
              <a:t> serum</a:t>
            </a:r>
          </a:p>
        </p:txBody>
      </p:sp>
      <p:sp>
        <p:nvSpPr>
          <p:cNvPr id="41" name="TextBox 40">
            <a:extLst>
              <a:ext uri="{FF2B5EF4-FFF2-40B4-BE49-F238E27FC236}">
                <a16:creationId xmlns:a16="http://schemas.microsoft.com/office/drawing/2014/main" id="{1CDC4ACD-37D8-B40C-9EA6-B162EA3F0621}"/>
              </a:ext>
            </a:extLst>
          </p:cNvPr>
          <p:cNvSpPr txBox="1"/>
          <p:nvPr/>
        </p:nvSpPr>
        <p:spPr>
          <a:xfrm>
            <a:off x="467572" y="4305329"/>
            <a:ext cx="1405978"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A1Cresult</a:t>
            </a:r>
          </a:p>
        </p:txBody>
      </p:sp>
      <p:sp>
        <p:nvSpPr>
          <p:cNvPr id="48" name="Rectangle 3">
            <a:extLst>
              <a:ext uri="{FF2B5EF4-FFF2-40B4-BE49-F238E27FC236}">
                <a16:creationId xmlns:a16="http://schemas.microsoft.com/office/drawing/2014/main" id="{AECF1ED1-B90E-16D7-BCDA-BF5BEAB916E2}"/>
              </a:ext>
            </a:extLst>
          </p:cNvPr>
          <p:cNvSpPr>
            <a:spLocks noChangeArrowheads="1"/>
          </p:cNvSpPr>
          <p:nvPr/>
        </p:nvSpPr>
        <p:spPr bwMode="auto">
          <a:xfrm>
            <a:off x="0" y="-2769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9" name="Rectangle 48">
            <a:extLst>
              <a:ext uri="{FF2B5EF4-FFF2-40B4-BE49-F238E27FC236}">
                <a16:creationId xmlns:a16="http://schemas.microsoft.com/office/drawing/2014/main" id="{27DEDC18-435E-CF41-F065-3B7F88AC10D0}"/>
              </a:ext>
            </a:extLst>
          </p:cNvPr>
          <p:cNvSpPr/>
          <p:nvPr/>
        </p:nvSpPr>
        <p:spPr>
          <a:xfrm>
            <a:off x="-92534" y="1592742"/>
            <a:ext cx="1872453" cy="307777"/>
          </a:xfrm>
          <a:prstGeom prst="rect">
            <a:avLst/>
          </a:prstGeom>
          <a:noFill/>
        </p:spPr>
        <p:txBody>
          <a:bodyPr wrap="square" lIns="91440" tIns="45720" rIns="91440" bIns="45720">
            <a:spAutoFit/>
          </a:bodyPr>
          <a:lstStyle/>
          <a:p>
            <a:pPr algn="ctr"/>
            <a:r>
              <a:rPr lang="en-US" sz="1400" dirty="0">
                <a:solidFill>
                  <a:srgbClr val="FF0000"/>
                </a:solidFill>
                <a:latin typeface="Times New Roman" panose="02020603050405020304" pitchFamily="18" charset="0"/>
                <a:cs typeface="Times New Roman" panose="02020603050405020304" pitchFamily="18" charset="0"/>
              </a:rPr>
              <a:t>admission type</a:t>
            </a:r>
          </a:p>
        </p:txBody>
      </p:sp>
      <p:sp>
        <p:nvSpPr>
          <p:cNvPr id="50" name="TextBox 49">
            <a:extLst>
              <a:ext uri="{FF2B5EF4-FFF2-40B4-BE49-F238E27FC236}">
                <a16:creationId xmlns:a16="http://schemas.microsoft.com/office/drawing/2014/main" id="{A3B7E48C-6CEC-A86E-C736-B8889BD9D22E}"/>
              </a:ext>
            </a:extLst>
          </p:cNvPr>
          <p:cNvSpPr txBox="1"/>
          <p:nvPr/>
        </p:nvSpPr>
        <p:spPr>
          <a:xfrm>
            <a:off x="2163269" y="4704691"/>
            <a:ext cx="343230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PRE-PROCESSING</a:t>
            </a:r>
          </a:p>
        </p:txBody>
      </p:sp>
      <p:sp>
        <p:nvSpPr>
          <p:cNvPr id="51" name="TextBox 50">
            <a:extLst>
              <a:ext uri="{FF2B5EF4-FFF2-40B4-BE49-F238E27FC236}">
                <a16:creationId xmlns:a16="http://schemas.microsoft.com/office/drawing/2014/main" id="{AF4BC898-F184-21DA-5339-ECCA862CA177}"/>
              </a:ext>
            </a:extLst>
          </p:cNvPr>
          <p:cNvSpPr txBox="1"/>
          <p:nvPr/>
        </p:nvSpPr>
        <p:spPr>
          <a:xfrm>
            <a:off x="5200062" y="4708245"/>
            <a:ext cx="295233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MODEL FITTING</a:t>
            </a:r>
          </a:p>
        </p:txBody>
      </p:sp>
      <p:sp>
        <p:nvSpPr>
          <p:cNvPr id="52" name="TextBox 51">
            <a:extLst>
              <a:ext uri="{FF2B5EF4-FFF2-40B4-BE49-F238E27FC236}">
                <a16:creationId xmlns:a16="http://schemas.microsoft.com/office/drawing/2014/main" id="{E84ABF5C-5186-988F-ACF0-9B050055870B}"/>
              </a:ext>
            </a:extLst>
          </p:cNvPr>
          <p:cNvSpPr txBox="1"/>
          <p:nvPr/>
        </p:nvSpPr>
        <p:spPr>
          <a:xfrm>
            <a:off x="8622744" y="4708245"/>
            <a:ext cx="305783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TARGET</a:t>
            </a:r>
          </a:p>
        </p:txBody>
      </p:sp>
      <p:sp>
        <p:nvSpPr>
          <p:cNvPr id="53" name="TextBox 52">
            <a:extLst>
              <a:ext uri="{FF2B5EF4-FFF2-40B4-BE49-F238E27FC236}">
                <a16:creationId xmlns:a16="http://schemas.microsoft.com/office/drawing/2014/main" id="{C1BC236F-C4FD-5329-689E-4FA91E043F77}"/>
              </a:ext>
            </a:extLst>
          </p:cNvPr>
          <p:cNvSpPr txBox="1"/>
          <p:nvPr/>
        </p:nvSpPr>
        <p:spPr>
          <a:xfrm>
            <a:off x="3511942" y="5546117"/>
            <a:ext cx="8877820" cy="630942"/>
          </a:xfrm>
          <a:prstGeom prst="rect">
            <a:avLst/>
          </a:prstGeom>
          <a:noFill/>
        </p:spPr>
        <p:txBody>
          <a:bodyPr wrap="square" rtlCol="0">
            <a:spAutoFit/>
          </a:bodyPr>
          <a:lstStyle/>
          <a:p>
            <a:r>
              <a:rPr lang="en-US" sz="3500" b="1" dirty="0">
                <a:latin typeface="Times New Roman" panose="02020603050405020304" pitchFamily="18" charset="0"/>
                <a:cs typeface="Times New Roman" panose="02020603050405020304" pitchFamily="18" charset="0"/>
              </a:rPr>
              <a:t>DATA CLEANING PROCESS</a:t>
            </a:r>
          </a:p>
        </p:txBody>
      </p:sp>
    </p:spTree>
    <p:extLst>
      <p:ext uri="{BB962C8B-B14F-4D97-AF65-F5344CB8AC3E}">
        <p14:creationId xmlns:p14="http://schemas.microsoft.com/office/powerpoint/2010/main" val="244438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l="43000" t="4000" r="-7000" b="-8000"/>
          </a:stretch>
        </a:blipFill>
        <a:effectLst/>
      </p:bgPr>
    </p:bg>
    <p:spTree>
      <p:nvGrpSpPr>
        <p:cNvPr id="1" name=""/>
        <p:cNvGrpSpPr/>
        <p:nvPr/>
      </p:nvGrpSpPr>
      <p:grpSpPr>
        <a:xfrm>
          <a:off x="0" y="0"/>
          <a:ext cx="0" cy="0"/>
          <a:chOff x="0" y="0"/>
          <a:chExt cx="0" cy="0"/>
        </a:xfrm>
      </p:grpSpPr>
      <p:pic>
        <p:nvPicPr>
          <p:cNvPr id="3" name="Picture 2" descr="A diagram of data processing&#10;&#10;Description automatically generated">
            <a:extLst>
              <a:ext uri="{FF2B5EF4-FFF2-40B4-BE49-F238E27FC236}">
                <a16:creationId xmlns:a16="http://schemas.microsoft.com/office/drawing/2014/main" id="{29A39A28-D527-BD74-D3D5-5C3F528305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970" y="505142"/>
            <a:ext cx="3223539" cy="2583404"/>
          </a:xfrm>
          <a:prstGeom prst="rect">
            <a:avLst/>
          </a:prstGeom>
        </p:spPr>
      </p:pic>
      <p:pic>
        <p:nvPicPr>
          <p:cNvPr id="5" name="Picture 4" descr="A blue sign with white text&#10;&#10;Description automatically generated">
            <a:extLst>
              <a:ext uri="{FF2B5EF4-FFF2-40B4-BE49-F238E27FC236}">
                <a16:creationId xmlns:a16="http://schemas.microsoft.com/office/drawing/2014/main" id="{AB66276F-3F0E-90E7-ED33-21816175FC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8948" y="1229651"/>
            <a:ext cx="3254022" cy="1051651"/>
          </a:xfrm>
          <a:prstGeom prst="rect">
            <a:avLst/>
          </a:prstGeom>
        </p:spPr>
      </p:pic>
      <p:pic>
        <p:nvPicPr>
          <p:cNvPr id="7" name="Picture 6" descr="A diagram of a training set&#10;&#10;Description automatically generated">
            <a:extLst>
              <a:ext uri="{FF2B5EF4-FFF2-40B4-BE49-F238E27FC236}">
                <a16:creationId xmlns:a16="http://schemas.microsoft.com/office/drawing/2014/main" id="{064A5E00-2DC1-3799-FF8A-6386CBC31D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0283" y="2273136"/>
            <a:ext cx="3238781" cy="1630821"/>
          </a:xfrm>
          <a:prstGeom prst="rect">
            <a:avLst/>
          </a:prstGeom>
        </p:spPr>
      </p:pic>
      <p:pic>
        <p:nvPicPr>
          <p:cNvPr id="9" name="Picture 8" descr="A diagram with dots and lines&#10;&#10;Description automatically generated with medium confidence">
            <a:extLst>
              <a:ext uri="{FF2B5EF4-FFF2-40B4-BE49-F238E27FC236}">
                <a16:creationId xmlns:a16="http://schemas.microsoft.com/office/drawing/2014/main" id="{CAE6468A-CA6D-2108-0AAC-04ECCE2394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2028" y="2929612"/>
            <a:ext cx="2103302" cy="2278577"/>
          </a:xfrm>
          <a:prstGeom prst="rect">
            <a:avLst/>
          </a:prstGeom>
        </p:spPr>
      </p:pic>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71544C67-2CCB-6AC6-C484-7C5FBF47767E}"/>
                  </a:ext>
                </a:extLst>
              </p14:cNvPr>
              <p14:cNvContentPartPr/>
              <p14:nvPr/>
            </p14:nvContentPartPr>
            <p14:xfrm>
              <a:off x="5544817" y="2289468"/>
              <a:ext cx="30960" cy="503640"/>
            </p14:xfrm>
          </p:contentPart>
        </mc:Choice>
        <mc:Fallback xmlns="">
          <p:pic>
            <p:nvPicPr>
              <p:cNvPr id="12" name="Ink 11">
                <a:extLst>
                  <a:ext uri="{FF2B5EF4-FFF2-40B4-BE49-F238E27FC236}">
                    <a16:creationId xmlns:a16="http://schemas.microsoft.com/office/drawing/2014/main" id="{71544C67-2CCB-6AC6-C484-7C5FBF47767E}"/>
                  </a:ext>
                </a:extLst>
              </p:cNvPr>
              <p:cNvPicPr/>
              <p:nvPr/>
            </p:nvPicPr>
            <p:blipFill>
              <a:blip r:embed="rId8"/>
              <a:stretch>
                <a:fillRect/>
              </a:stretch>
            </p:blipFill>
            <p:spPr>
              <a:xfrm>
                <a:off x="5481817" y="2226828"/>
                <a:ext cx="156600" cy="629280"/>
              </a:xfrm>
              <a:prstGeom prst="rect">
                <a:avLst/>
              </a:prstGeom>
            </p:spPr>
          </p:pic>
        </mc:Fallback>
      </mc:AlternateContent>
      <p:pic>
        <p:nvPicPr>
          <p:cNvPr id="14" name="Picture 13">
            <a:extLst>
              <a:ext uri="{FF2B5EF4-FFF2-40B4-BE49-F238E27FC236}">
                <a16:creationId xmlns:a16="http://schemas.microsoft.com/office/drawing/2014/main" id="{C3E983F2-0A70-1DCE-27DA-345592B564B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97305" y="3912123"/>
            <a:ext cx="2819644" cy="1508891"/>
          </a:xfrm>
          <a:prstGeom prst="rect">
            <a:avLst/>
          </a:prstGeom>
        </p:spPr>
      </p:pic>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F3064761-1D21-E372-3474-6718F7BD931D}"/>
                  </a:ext>
                </a:extLst>
              </p14:cNvPr>
              <p14:cNvContentPartPr/>
              <p14:nvPr/>
            </p14:nvContentPartPr>
            <p14:xfrm>
              <a:off x="5045330" y="2273988"/>
              <a:ext cx="169560" cy="354960"/>
            </p14:xfrm>
          </p:contentPart>
        </mc:Choice>
        <mc:Fallback xmlns="">
          <p:pic>
            <p:nvPicPr>
              <p:cNvPr id="15" name="Ink 14">
                <a:extLst>
                  <a:ext uri="{FF2B5EF4-FFF2-40B4-BE49-F238E27FC236}">
                    <a16:creationId xmlns:a16="http://schemas.microsoft.com/office/drawing/2014/main" id="{F3064761-1D21-E372-3474-6718F7BD931D}"/>
                  </a:ext>
                </a:extLst>
              </p:cNvPr>
              <p:cNvPicPr/>
              <p:nvPr/>
            </p:nvPicPr>
            <p:blipFill>
              <a:blip r:embed="rId11"/>
              <a:stretch>
                <a:fillRect/>
              </a:stretch>
            </p:blipFill>
            <p:spPr>
              <a:xfrm>
                <a:off x="4982690" y="2211348"/>
                <a:ext cx="295200" cy="480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0">
                <a:extLst>
                  <a:ext uri="{FF2B5EF4-FFF2-40B4-BE49-F238E27FC236}">
                    <a16:creationId xmlns:a16="http://schemas.microsoft.com/office/drawing/2014/main" id="{6C35F0BC-25AB-6702-1C65-35151D64E407}"/>
                  </a:ext>
                </a:extLst>
              </p14:cNvPr>
              <p14:cNvContentPartPr/>
              <p14:nvPr/>
            </p14:nvContentPartPr>
            <p14:xfrm>
              <a:off x="7753970" y="3324828"/>
              <a:ext cx="534960" cy="929520"/>
            </p14:xfrm>
          </p:contentPart>
        </mc:Choice>
        <mc:Fallback xmlns="">
          <p:pic>
            <p:nvPicPr>
              <p:cNvPr id="21" name="Ink 20">
                <a:extLst>
                  <a:ext uri="{FF2B5EF4-FFF2-40B4-BE49-F238E27FC236}">
                    <a16:creationId xmlns:a16="http://schemas.microsoft.com/office/drawing/2014/main" id="{6C35F0BC-25AB-6702-1C65-35151D64E407}"/>
                  </a:ext>
                </a:extLst>
              </p:cNvPr>
              <p:cNvPicPr/>
              <p:nvPr/>
            </p:nvPicPr>
            <p:blipFill>
              <a:blip r:embed="rId13"/>
              <a:stretch>
                <a:fillRect/>
              </a:stretch>
            </p:blipFill>
            <p:spPr>
              <a:xfrm>
                <a:off x="7690970" y="3262188"/>
                <a:ext cx="660600" cy="1055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a16="http://schemas.microsoft.com/office/drawing/2014/main" id="{02B0A31B-64D4-7620-7A91-150A54CC482F}"/>
                  </a:ext>
                </a:extLst>
              </p14:cNvPr>
              <p14:cNvContentPartPr/>
              <p14:nvPr/>
            </p14:nvContentPartPr>
            <p14:xfrm>
              <a:off x="8212970" y="3838548"/>
              <a:ext cx="104760" cy="134640"/>
            </p14:xfrm>
          </p:contentPart>
        </mc:Choice>
        <mc:Fallback xmlns="">
          <p:pic>
            <p:nvPicPr>
              <p:cNvPr id="22" name="Ink 21">
                <a:extLst>
                  <a:ext uri="{FF2B5EF4-FFF2-40B4-BE49-F238E27FC236}">
                    <a16:creationId xmlns:a16="http://schemas.microsoft.com/office/drawing/2014/main" id="{02B0A31B-64D4-7620-7A91-150A54CC482F}"/>
                  </a:ext>
                </a:extLst>
              </p:cNvPr>
              <p:cNvPicPr/>
              <p:nvPr/>
            </p:nvPicPr>
            <p:blipFill>
              <a:blip r:embed="rId15"/>
              <a:stretch>
                <a:fillRect/>
              </a:stretch>
            </p:blipFill>
            <p:spPr>
              <a:xfrm>
                <a:off x="8150330" y="3775908"/>
                <a:ext cx="230400" cy="260280"/>
              </a:xfrm>
              <a:prstGeom prst="rect">
                <a:avLst/>
              </a:prstGeom>
            </p:spPr>
          </p:pic>
        </mc:Fallback>
      </mc:AlternateContent>
      <p:cxnSp>
        <p:nvCxnSpPr>
          <p:cNvPr id="26" name="Straight Connector 25">
            <a:extLst>
              <a:ext uri="{FF2B5EF4-FFF2-40B4-BE49-F238E27FC236}">
                <a16:creationId xmlns:a16="http://schemas.microsoft.com/office/drawing/2014/main" id="{45B4F151-F2A6-60C4-A4B5-874B0950A966}"/>
              </a:ext>
            </a:extLst>
          </p:cNvPr>
          <p:cNvCxnSpPr/>
          <p:nvPr/>
        </p:nvCxnSpPr>
        <p:spPr>
          <a:xfrm flipH="1">
            <a:off x="3643509" y="1877961"/>
            <a:ext cx="1416774"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0E5CB65-A937-0634-54A9-030CC9D15F06}"/>
              </a:ext>
            </a:extLst>
          </p:cNvPr>
          <p:cNvCxnSpPr/>
          <p:nvPr/>
        </p:nvCxnSpPr>
        <p:spPr>
          <a:xfrm flipV="1">
            <a:off x="6941574" y="3588774"/>
            <a:ext cx="0" cy="384414"/>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6">
            <p14:nvContentPartPr>
              <p14:cNvPr id="33" name="Ink 32">
                <a:extLst>
                  <a:ext uri="{FF2B5EF4-FFF2-40B4-BE49-F238E27FC236}">
                    <a16:creationId xmlns:a16="http://schemas.microsoft.com/office/drawing/2014/main" id="{1562C3A3-B0AC-741A-D1FF-FBA61A2918CB}"/>
                  </a:ext>
                </a:extLst>
              </p14:cNvPr>
              <p14:cNvContentPartPr/>
              <p14:nvPr/>
            </p14:nvContentPartPr>
            <p14:xfrm>
              <a:off x="7177250" y="3682308"/>
              <a:ext cx="40680" cy="211320"/>
            </p14:xfrm>
          </p:contentPart>
        </mc:Choice>
        <mc:Fallback xmlns="">
          <p:pic>
            <p:nvPicPr>
              <p:cNvPr id="33" name="Ink 32">
                <a:extLst>
                  <a:ext uri="{FF2B5EF4-FFF2-40B4-BE49-F238E27FC236}">
                    <a16:creationId xmlns:a16="http://schemas.microsoft.com/office/drawing/2014/main" id="{1562C3A3-B0AC-741A-D1FF-FBA61A2918CB}"/>
                  </a:ext>
                </a:extLst>
              </p:cNvPr>
              <p:cNvPicPr/>
              <p:nvPr/>
            </p:nvPicPr>
            <p:blipFill>
              <a:blip r:embed="rId17"/>
              <a:stretch>
                <a:fillRect/>
              </a:stretch>
            </p:blipFill>
            <p:spPr>
              <a:xfrm>
                <a:off x="7114610" y="3619668"/>
                <a:ext cx="166320" cy="336960"/>
              </a:xfrm>
              <a:prstGeom prst="rect">
                <a:avLst/>
              </a:prstGeom>
            </p:spPr>
          </p:pic>
        </mc:Fallback>
      </mc:AlternateContent>
      <p:sp>
        <p:nvSpPr>
          <p:cNvPr id="38" name="TextBox 37">
            <a:extLst>
              <a:ext uri="{FF2B5EF4-FFF2-40B4-BE49-F238E27FC236}">
                <a16:creationId xmlns:a16="http://schemas.microsoft.com/office/drawing/2014/main" id="{3C1F377D-BE10-D1CF-2DBE-6C43CE109616}"/>
              </a:ext>
            </a:extLst>
          </p:cNvPr>
          <p:cNvSpPr txBox="1"/>
          <p:nvPr/>
        </p:nvSpPr>
        <p:spPr>
          <a:xfrm>
            <a:off x="419970" y="5500805"/>
            <a:ext cx="6610090" cy="630942"/>
          </a:xfrm>
          <a:prstGeom prst="rect">
            <a:avLst/>
          </a:prstGeom>
          <a:noFill/>
        </p:spPr>
        <p:txBody>
          <a:bodyPr wrap="square" rtlCol="0">
            <a:spAutoFit/>
          </a:bodyPr>
          <a:lstStyle/>
          <a:p>
            <a:r>
              <a:rPr lang="en-US" sz="3500" b="1" dirty="0">
                <a:latin typeface="Times New Roman" panose="02020603050405020304" pitchFamily="18" charset="0"/>
                <a:cs typeface="Times New Roman" panose="02020603050405020304" pitchFamily="18" charset="0"/>
              </a:rPr>
              <a:t>DATA PROCESSING</a:t>
            </a:r>
          </a:p>
        </p:txBody>
      </p:sp>
    </p:spTree>
    <p:extLst>
      <p:ext uri="{BB962C8B-B14F-4D97-AF65-F5344CB8AC3E}">
        <p14:creationId xmlns:p14="http://schemas.microsoft.com/office/powerpoint/2010/main" val="1357955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t="-7000" b="-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596B4-5CC9-5B5D-FE24-84580ABA5546}"/>
              </a:ext>
            </a:extLst>
          </p:cNvPr>
          <p:cNvSpPr txBox="1"/>
          <p:nvPr/>
        </p:nvSpPr>
        <p:spPr>
          <a:xfrm>
            <a:off x="396240" y="497840"/>
            <a:ext cx="6776720" cy="630942"/>
          </a:xfrm>
          <a:prstGeom prst="rect">
            <a:avLst/>
          </a:prstGeom>
          <a:noFill/>
        </p:spPr>
        <p:txBody>
          <a:bodyPr wrap="square" rtlCol="0">
            <a:spAutoFit/>
          </a:bodyPr>
          <a:lstStyle/>
          <a:p>
            <a:r>
              <a:rPr lang="en-US" sz="3500" b="1" dirty="0">
                <a:latin typeface="Times New Roman" panose="02020603050405020304" pitchFamily="18" charset="0"/>
                <a:cs typeface="Times New Roman" panose="02020603050405020304" pitchFamily="18" charset="0"/>
              </a:rPr>
              <a:t>METRICS</a:t>
            </a:r>
            <a:r>
              <a:rPr lang="en-US" sz="3500" dirty="0"/>
              <a:t>:</a:t>
            </a:r>
          </a:p>
        </p:txBody>
      </p:sp>
      <p:sp>
        <p:nvSpPr>
          <p:cNvPr id="4" name="TextBox 3">
            <a:extLst>
              <a:ext uri="{FF2B5EF4-FFF2-40B4-BE49-F238E27FC236}">
                <a16:creationId xmlns:a16="http://schemas.microsoft.com/office/drawing/2014/main" id="{84112F8C-C911-E6AC-4BB9-F2619CAC7A3A}"/>
              </a:ext>
            </a:extLst>
          </p:cNvPr>
          <p:cNvSpPr txBox="1"/>
          <p:nvPr/>
        </p:nvSpPr>
        <p:spPr>
          <a:xfrm>
            <a:off x="521110" y="1681315"/>
            <a:ext cx="11218606"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False Positives (FP):Definition: Patients predicted to be at risk of early readmission ("&lt;30 days"), but they were not readmitted within 30 days.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Significance: False positives represent cases where the model incorrectly identifies patients as at risk of early readmission when, in reality, they do not experience early readmission. This can lead to unnecessary interventions or resources allocated to these patients.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False Negatives (FN):Definition: Patients who are not predicted to be at risk of early readmission ("&lt;30 days"), but they are actually readmitted within 30 days.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Significance: False negatives represent cases where the model fails to identify patients who are at risk of early readmission. Missing these cases can have clinical implications, as these patients may benefit from closer monitoring or intervention to prevent early readmission.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trade-off between FP and FN is a critical aspect of model evaluation in healthcare scenarios. In this specific problem, minimizing FNs (patients who are truly at risk but not identified) might be more crucial because failing to detect early readmission can have adverse consequences for patient care.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Therefore, the model's performance should be evaluated based on its ability to minimize FN cases and increase recall.</a:t>
            </a:r>
          </a:p>
        </p:txBody>
      </p:sp>
    </p:spTree>
    <p:extLst>
      <p:ext uri="{BB962C8B-B14F-4D97-AF65-F5344CB8AC3E}">
        <p14:creationId xmlns:p14="http://schemas.microsoft.com/office/powerpoint/2010/main" val="2515789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l="-2000" r="-2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46E7DE-F5E7-CE23-B991-061E22AA0646}"/>
              </a:ext>
            </a:extLst>
          </p:cNvPr>
          <p:cNvSpPr txBox="1"/>
          <p:nvPr/>
        </p:nvSpPr>
        <p:spPr>
          <a:xfrm>
            <a:off x="216308" y="270387"/>
            <a:ext cx="5712543" cy="630942"/>
          </a:xfrm>
          <a:prstGeom prst="rect">
            <a:avLst/>
          </a:prstGeom>
          <a:noFill/>
        </p:spPr>
        <p:txBody>
          <a:bodyPr wrap="square" rtlCol="0">
            <a:spAutoFit/>
          </a:bodyPr>
          <a:lstStyle/>
          <a:p>
            <a:r>
              <a:rPr lang="en-US" sz="3500" b="1" dirty="0">
                <a:latin typeface="Times New Roman" panose="02020603050405020304" pitchFamily="18" charset="0"/>
                <a:cs typeface="Times New Roman" panose="02020603050405020304" pitchFamily="18" charset="0"/>
              </a:rPr>
              <a:t>RESULTS COMPARISION:</a:t>
            </a:r>
          </a:p>
        </p:txBody>
      </p:sp>
      <p:graphicFrame>
        <p:nvGraphicFramePr>
          <p:cNvPr id="5" name="Table 4">
            <a:extLst>
              <a:ext uri="{FF2B5EF4-FFF2-40B4-BE49-F238E27FC236}">
                <a16:creationId xmlns:a16="http://schemas.microsoft.com/office/drawing/2014/main" id="{6A1006A8-2F8C-34D7-936E-66CCF07175D0}"/>
              </a:ext>
            </a:extLst>
          </p:cNvPr>
          <p:cNvGraphicFramePr>
            <a:graphicFrameLocks noGrp="1"/>
          </p:cNvGraphicFramePr>
          <p:nvPr>
            <p:extLst>
              <p:ext uri="{D42A27DB-BD31-4B8C-83A1-F6EECF244321}">
                <p14:modId xmlns:p14="http://schemas.microsoft.com/office/powerpoint/2010/main" val="3451970737"/>
              </p:ext>
            </p:extLst>
          </p:nvPr>
        </p:nvGraphicFramePr>
        <p:xfrm>
          <a:off x="596489" y="1899467"/>
          <a:ext cx="8127999" cy="1212443"/>
        </p:xfrm>
        <a:graphic>
          <a:graphicData uri="http://schemas.openxmlformats.org/drawingml/2006/table">
            <a:tbl>
              <a:tblPr firstRow="1" bandRow="1">
                <a:tableStyleId>{93296810-A885-4BE3-A3E7-6D5BEEA58F35}</a:tableStyleId>
              </a:tblPr>
              <a:tblGrid>
                <a:gridCol w="2709333">
                  <a:extLst>
                    <a:ext uri="{9D8B030D-6E8A-4147-A177-3AD203B41FA5}">
                      <a16:colId xmlns:a16="http://schemas.microsoft.com/office/drawing/2014/main" val="942657807"/>
                    </a:ext>
                  </a:extLst>
                </a:gridCol>
                <a:gridCol w="2709333">
                  <a:extLst>
                    <a:ext uri="{9D8B030D-6E8A-4147-A177-3AD203B41FA5}">
                      <a16:colId xmlns:a16="http://schemas.microsoft.com/office/drawing/2014/main" val="665572540"/>
                    </a:ext>
                  </a:extLst>
                </a:gridCol>
                <a:gridCol w="2709333">
                  <a:extLst>
                    <a:ext uri="{9D8B030D-6E8A-4147-A177-3AD203B41FA5}">
                      <a16:colId xmlns:a16="http://schemas.microsoft.com/office/drawing/2014/main" val="2693552034"/>
                    </a:ext>
                  </a:extLst>
                </a:gridCol>
              </a:tblGrid>
              <a:tr h="480923">
                <a:tc>
                  <a:txBody>
                    <a:bodyPr/>
                    <a:lstStyle/>
                    <a:p>
                      <a:endParaRPr lang="en-US" dirty="0"/>
                    </a:p>
                  </a:txBody>
                  <a:tcPr/>
                </a:tc>
                <a:tc>
                  <a:txBody>
                    <a:bodyPr/>
                    <a:lstStyle/>
                    <a:p>
                      <a:r>
                        <a:rPr lang="en-US" dirty="0"/>
                        <a:t>AUC</a:t>
                      </a:r>
                    </a:p>
                  </a:txBody>
                  <a:tcPr/>
                </a:tc>
                <a:tc>
                  <a:txBody>
                    <a:bodyPr/>
                    <a:lstStyle/>
                    <a:p>
                      <a:r>
                        <a:rPr lang="en-US" dirty="0"/>
                        <a:t>RECALL</a:t>
                      </a:r>
                    </a:p>
                  </a:txBody>
                  <a:tcPr/>
                </a:tc>
                <a:extLst>
                  <a:ext uri="{0D108BD9-81ED-4DB2-BD59-A6C34878D82A}">
                    <a16:rowId xmlns:a16="http://schemas.microsoft.com/office/drawing/2014/main" val="1181618563"/>
                  </a:ext>
                </a:extLst>
              </a:tr>
              <a:tr h="364220">
                <a:tc>
                  <a:txBody>
                    <a:bodyPr/>
                    <a:lstStyle/>
                    <a:p>
                      <a:r>
                        <a:rPr lang="en-US" dirty="0"/>
                        <a:t>SVM</a:t>
                      </a:r>
                    </a:p>
                  </a:txBody>
                  <a:tcPr/>
                </a:tc>
                <a:tc>
                  <a:txBody>
                    <a:bodyPr/>
                    <a:lstStyle/>
                    <a:p>
                      <a:r>
                        <a:rPr lang="en-US" dirty="0"/>
                        <a:t>0.547</a:t>
                      </a:r>
                    </a:p>
                  </a:txBody>
                  <a:tcPr/>
                </a:tc>
                <a:tc>
                  <a:txBody>
                    <a:bodyPr/>
                    <a:lstStyle/>
                    <a:p>
                      <a:r>
                        <a:rPr lang="en-US" dirty="0"/>
                        <a:t>0.475</a:t>
                      </a:r>
                    </a:p>
                  </a:txBody>
                  <a:tcPr/>
                </a:tc>
                <a:extLst>
                  <a:ext uri="{0D108BD9-81ED-4DB2-BD59-A6C34878D82A}">
                    <a16:rowId xmlns:a16="http://schemas.microsoft.com/office/drawing/2014/main" val="2339435711"/>
                  </a:ext>
                </a:extLst>
              </a:tr>
              <a:tr h="364220">
                <a:tc>
                  <a:txBody>
                    <a:bodyPr/>
                    <a:lstStyle/>
                    <a:p>
                      <a:r>
                        <a:rPr lang="en-US" dirty="0"/>
                        <a:t>RANDOM FOREST</a:t>
                      </a:r>
                    </a:p>
                  </a:txBody>
                  <a:tcPr/>
                </a:tc>
                <a:tc>
                  <a:txBody>
                    <a:bodyPr/>
                    <a:lstStyle/>
                    <a:p>
                      <a:r>
                        <a:rPr lang="en-US" dirty="0"/>
                        <a:t>0.602</a:t>
                      </a:r>
                    </a:p>
                  </a:txBody>
                  <a:tcPr/>
                </a:tc>
                <a:tc>
                  <a:txBody>
                    <a:bodyPr/>
                    <a:lstStyle/>
                    <a:p>
                      <a:r>
                        <a:rPr lang="en-US" dirty="0"/>
                        <a:t>0.529</a:t>
                      </a:r>
                    </a:p>
                  </a:txBody>
                  <a:tcPr/>
                </a:tc>
                <a:extLst>
                  <a:ext uri="{0D108BD9-81ED-4DB2-BD59-A6C34878D82A}">
                    <a16:rowId xmlns:a16="http://schemas.microsoft.com/office/drawing/2014/main" val="1046767374"/>
                  </a:ext>
                </a:extLst>
              </a:tr>
            </a:tbl>
          </a:graphicData>
        </a:graphic>
      </p:graphicFrame>
      <p:graphicFrame>
        <p:nvGraphicFramePr>
          <p:cNvPr id="6" name="Table 5">
            <a:extLst>
              <a:ext uri="{FF2B5EF4-FFF2-40B4-BE49-F238E27FC236}">
                <a16:creationId xmlns:a16="http://schemas.microsoft.com/office/drawing/2014/main" id="{51E8371F-19DB-651C-15A8-689FFA474FCA}"/>
              </a:ext>
            </a:extLst>
          </p:cNvPr>
          <p:cNvGraphicFramePr>
            <a:graphicFrameLocks noGrp="1"/>
          </p:cNvGraphicFramePr>
          <p:nvPr>
            <p:extLst>
              <p:ext uri="{D42A27DB-BD31-4B8C-83A1-F6EECF244321}">
                <p14:modId xmlns:p14="http://schemas.microsoft.com/office/powerpoint/2010/main" val="3291085970"/>
              </p:ext>
            </p:extLst>
          </p:nvPr>
        </p:nvGraphicFramePr>
        <p:xfrm>
          <a:off x="596490" y="3995010"/>
          <a:ext cx="8127999" cy="1849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49217887"/>
                    </a:ext>
                  </a:extLst>
                </a:gridCol>
                <a:gridCol w="2709333">
                  <a:extLst>
                    <a:ext uri="{9D8B030D-6E8A-4147-A177-3AD203B41FA5}">
                      <a16:colId xmlns:a16="http://schemas.microsoft.com/office/drawing/2014/main" val="2632161781"/>
                    </a:ext>
                  </a:extLst>
                </a:gridCol>
                <a:gridCol w="2709333">
                  <a:extLst>
                    <a:ext uri="{9D8B030D-6E8A-4147-A177-3AD203B41FA5}">
                      <a16:colId xmlns:a16="http://schemas.microsoft.com/office/drawing/2014/main" val="3760508509"/>
                    </a:ext>
                  </a:extLst>
                </a:gridCol>
              </a:tblGrid>
              <a:tr h="0">
                <a:tc>
                  <a:txBody>
                    <a:bodyPr/>
                    <a:lstStyle/>
                    <a:p>
                      <a:endParaRPr lang="en-US" dirty="0"/>
                    </a:p>
                  </a:txBody>
                  <a:tcPr/>
                </a:tc>
                <a:tc>
                  <a:txBody>
                    <a:bodyPr/>
                    <a:lstStyle/>
                    <a:p>
                      <a:r>
                        <a:rPr lang="en-US" dirty="0"/>
                        <a:t>AUC</a:t>
                      </a:r>
                    </a:p>
                  </a:txBody>
                  <a:tcPr/>
                </a:tc>
                <a:tc>
                  <a:txBody>
                    <a:bodyPr/>
                    <a:lstStyle/>
                    <a:p>
                      <a:r>
                        <a:rPr lang="en-US" dirty="0"/>
                        <a:t>RECALL</a:t>
                      </a:r>
                    </a:p>
                  </a:txBody>
                  <a:tcPr/>
                </a:tc>
                <a:extLst>
                  <a:ext uri="{0D108BD9-81ED-4DB2-BD59-A6C34878D82A}">
                    <a16:rowId xmlns:a16="http://schemas.microsoft.com/office/drawing/2014/main" val="3333031848"/>
                  </a:ext>
                </a:extLst>
              </a:tr>
              <a:tr h="370840">
                <a:tc>
                  <a:txBody>
                    <a:bodyPr/>
                    <a:lstStyle/>
                    <a:p>
                      <a:r>
                        <a:rPr lang="en-US" dirty="0"/>
                        <a:t>SVM</a:t>
                      </a:r>
                    </a:p>
                  </a:txBody>
                  <a:tcPr/>
                </a:tc>
                <a:tc>
                  <a:txBody>
                    <a:bodyPr/>
                    <a:lstStyle/>
                    <a:p>
                      <a:r>
                        <a:rPr lang="en-US" dirty="0"/>
                        <a:t>0.615</a:t>
                      </a:r>
                    </a:p>
                  </a:txBody>
                  <a:tcPr/>
                </a:tc>
                <a:tc>
                  <a:txBody>
                    <a:bodyPr/>
                    <a:lstStyle/>
                    <a:p>
                      <a:r>
                        <a:rPr lang="en-US" dirty="0"/>
                        <a:t>0.545</a:t>
                      </a:r>
                    </a:p>
                  </a:txBody>
                  <a:tcPr/>
                </a:tc>
                <a:extLst>
                  <a:ext uri="{0D108BD9-81ED-4DB2-BD59-A6C34878D82A}">
                    <a16:rowId xmlns:a16="http://schemas.microsoft.com/office/drawing/2014/main" val="2566924226"/>
                  </a:ext>
                </a:extLst>
              </a:tr>
              <a:tr h="370840">
                <a:tc>
                  <a:txBody>
                    <a:bodyPr/>
                    <a:lstStyle/>
                    <a:p>
                      <a:r>
                        <a:rPr lang="en-US" dirty="0"/>
                        <a:t>RANDOM FOREST</a:t>
                      </a:r>
                    </a:p>
                  </a:txBody>
                  <a:tcPr/>
                </a:tc>
                <a:tc>
                  <a:txBody>
                    <a:bodyPr/>
                    <a:lstStyle/>
                    <a:p>
                      <a:r>
                        <a:rPr lang="en-US" dirty="0"/>
                        <a:t>0.61</a:t>
                      </a:r>
                    </a:p>
                  </a:txBody>
                  <a:tcPr/>
                </a:tc>
                <a:tc>
                  <a:txBody>
                    <a:bodyPr/>
                    <a:lstStyle/>
                    <a:p>
                      <a:r>
                        <a:rPr lang="en-US" dirty="0"/>
                        <a:t>0.5933</a:t>
                      </a:r>
                    </a:p>
                  </a:txBody>
                  <a:tcPr/>
                </a:tc>
                <a:extLst>
                  <a:ext uri="{0D108BD9-81ED-4DB2-BD59-A6C34878D82A}">
                    <a16:rowId xmlns:a16="http://schemas.microsoft.com/office/drawing/2014/main" val="433464406"/>
                  </a:ext>
                </a:extLst>
              </a:tr>
              <a:tr h="370840">
                <a:tc>
                  <a:txBody>
                    <a:bodyPr/>
                    <a:lstStyle/>
                    <a:p>
                      <a:r>
                        <a:rPr lang="en-US" dirty="0"/>
                        <a:t>XG BOOST</a:t>
                      </a:r>
                    </a:p>
                  </a:txBody>
                  <a:tcPr/>
                </a:tc>
                <a:tc>
                  <a:txBody>
                    <a:bodyPr/>
                    <a:lstStyle/>
                    <a:p>
                      <a:r>
                        <a:rPr lang="en-US" dirty="0"/>
                        <a:t>0.611</a:t>
                      </a:r>
                    </a:p>
                  </a:txBody>
                  <a:tcPr/>
                </a:tc>
                <a:tc>
                  <a:txBody>
                    <a:bodyPr/>
                    <a:lstStyle/>
                    <a:p>
                      <a:r>
                        <a:rPr lang="en-US" dirty="0"/>
                        <a:t>0.597</a:t>
                      </a:r>
                    </a:p>
                  </a:txBody>
                  <a:tcPr/>
                </a:tc>
                <a:extLst>
                  <a:ext uri="{0D108BD9-81ED-4DB2-BD59-A6C34878D82A}">
                    <a16:rowId xmlns:a16="http://schemas.microsoft.com/office/drawing/2014/main" val="1493854749"/>
                  </a:ext>
                </a:extLst>
              </a:tr>
              <a:tr h="370840">
                <a:tc>
                  <a:txBody>
                    <a:bodyPr/>
                    <a:lstStyle/>
                    <a:p>
                      <a:r>
                        <a:rPr lang="en-US" dirty="0"/>
                        <a:t>DECISION TREE</a:t>
                      </a:r>
                    </a:p>
                  </a:txBody>
                  <a:tcPr/>
                </a:tc>
                <a:tc>
                  <a:txBody>
                    <a:bodyPr/>
                    <a:lstStyle/>
                    <a:p>
                      <a:r>
                        <a:rPr lang="en-US" dirty="0"/>
                        <a:t>0.531</a:t>
                      </a:r>
                    </a:p>
                  </a:txBody>
                  <a:tcPr/>
                </a:tc>
                <a:tc>
                  <a:txBody>
                    <a:bodyPr/>
                    <a:lstStyle/>
                    <a:p>
                      <a:r>
                        <a:rPr lang="en-US" dirty="0"/>
                        <a:t>0.532</a:t>
                      </a:r>
                    </a:p>
                  </a:txBody>
                  <a:tcPr/>
                </a:tc>
                <a:extLst>
                  <a:ext uri="{0D108BD9-81ED-4DB2-BD59-A6C34878D82A}">
                    <a16:rowId xmlns:a16="http://schemas.microsoft.com/office/drawing/2014/main" val="2663623789"/>
                  </a:ext>
                </a:extLst>
              </a:tr>
            </a:tbl>
          </a:graphicData>
        </a:graphic>
      </p:graphicFrame>
      <p:sp>
        <p:nvSpPr>
          <p:cNvPr id="7" name="TextBox 6">
            <a:extLst>
              <a:ext uri="{FF2B5EF4-FFF2-40B4-BE49-F238E27FC236}">
                <a16:creationId xmlns:a16="http://schemas.microsoft.com/office/drawing/2014/main" id="{19C09575-9ACD-8E0C-B7AE-816A5BA6FDC9}"/>
              </a:ext>
            </a:extLst>
          </p:cNvPr>
          <p:cNvSpPr txBox="1"/>
          <p:nvPr/>
        </p:nvSpPr>
        <p:spPr>
          <a:xfrm>
            <a:off x="596490" y="1262790"/>
            <a:ext cx="5568336" cy="369332"/>
          </a:xfrm>
          <a:prstGeom prst="rect">
            <a:avLst/>
          </a:prstGeom>
          <a:noFill/>
        </p:spPr>
        <p:txBody>
          <a:bodyPr wrap="square" rtlCol="0">
            <a:spAutoFit/>
          </a:bodyPr>
          <a:lstStyle/>
          <a:p>
            <a:r>
              <a:rPr lang="en-US" b="1" dirty="0" err="1"/>
              <a:t>Alloghani</a:t>
            </a:r>
            <a:r>
              <a:rPr lang="en-US" b="1" dirty="0"/>
              <a:t> M, Et al:</a:t>
            </a:r>
          </a:p>
        </p:txBody>
      </p:sp>
      <p:sp>
        <p:nvSpPr>
          <p:cNvPr id="8" name="TextBox 7">
            <a:extLst>
              <a:ext uri="{FF2B5EF4-FFF2-40B4-BE49-F238E27FC236}">
                <a16:creationId xmlns:a16="http://schemas.microsoft.com/office/drawing/2014/main" id="{10AABA0F-BD7F-7DD6-9DFF-C3FEB405F1FC}"/>
              </a:ext>
            </a:extLst>
          </p:cNvPr>
          <p:cNvSpPr txBox="1"/>
          <p:nvPr/>
        </p:nvSpPr>
        <p:spPr>
          <a:xfrm>
            <a:off x="596489" y="3510116"/>
            <a:ext cx="556833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Hawks Results:</a:t>
            </a:r>
          </a:p>
        </p:txBody>
      </p:sp>
    </p:spTree>
    <p:extLst>
      <p:ext uri="{BB962C8B-B14F-4D97-AF65-F5344CB8AC3E}">
        <p14:creationId xmlns:p14="http://schemas.microsoft.com/office/powerpoint/2010/main" val="3942097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F90E6E-BDEF-0D29-F876-32D1E8E41A44}"/>
              </a:ext>
            </a:extLst>
          </p:cNvPr>
          <p:cNvSpPr txBox="1"/>
          <p:nvPr/>
        </p:nvSpPr>
        <p:spPr>
          <a:xfrm>
            <a:off x="457200" y="1094822"/>
            <a:ext cx="3556000" cy="630942"/>
          </a:xfrm>
          <a:prstGeom prst="rect">
            <a:avLst/>
          </a:prstGeom>
          <a:noFill/>
        </p:spPr>
        <p:txBody>
          <a:bodyPr wrap="square" rtlCol="0">
            <a:spAutoFit/>
          </a:bodyPr>
          <a:lstStyle/>
          <a:p>
            <a:r>
              <a:rPr lang="en-US" sz="3500" b="1"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31B21323-F47C-64B9-0FE0-410D1094F4BE}"/>
              </a:ext>
            </a:extLst>
          </p:cNvPr>
          <p:cNvSpPr txBox="1"/>
          <p:nvPr/>
        </p:nvSpPr>
        <p:spPr>
          <a:xfrm>
            <a:off x="457200" y="2408903"/>
            <a:ext cx="10889226" cy="317009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While AUC provides an overview of the models' ability to separate classes, the focus on recall is crucial in this scenario. The problem statement highlights the importance of minimizing False Negatives (missing at-risk patients) as a primary concern.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Therefore, the models should prioritize recall over </a:t>
            </a:r>
            <a:r>
              <a:rPr lang="en-US" sz="2000" dirty="0" err="1">
                <a:latin typeface="Times New Roman" panose="02020603050405020304" pitchFamily="18" charset="0"/>
                <a:cs typeface="Times New Roman" panose="02020603050405020304" pitchFamily="18" charset="0"/>
              </a:rPr>
              <a:t>precision.Random</a:t>
            </a:r>
            <a:r>
              <a:rPr lang="en-US" sz="2000" dirty="0">
                <a:latin typeface="Times New Roman" panose="02020603050405020304" pitchFamily="18" charset="0"/>
                <a:cs typeface="Times New Roman" panose="02020603050405020304" pitchFamily="18" charset="0"/>
              </a:rPr>
              <a:t> Forest,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and SVM exhibit similar AUC scores, but Random Forest and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outperform SVM and the Decision Tree in recall. This suggests that Random Forest and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are better at identifying patients at risk of early readmission.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performance of the Decision Tree is notably lower, with both lower AUC and recall scores. This may indicate that the Decision Tree struggles to capture the complexities of the dataset and requires further refinement.</a:t>
            </a:r>
          </a:p>
        </p:txBody>
      </p:sp>
    </p:spTree>
    <p:extLst>
      <p:ext uri="{BB962C8B-B14F-4D97-AF65-F5344CB8AC3E}">
        <p14:creationId xmlns:p14="http://schemas.microsoft.com/office/powerpoint/2010/main" val="2180975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t="-5000" b="-5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A9BDC4-6BEE-B347-7E7C-D04FF1C85BEA}"/>
              </a:ext>
            </a:extLst>
          </p:cNvPr>
          <p:cNvSpPr txBox="1"/>
          <p:nvPr/>
        </p:nvSpPr>
        <p:spPr>
          <a:xfrm>
            <a:off x="334297" y="1265445"/>
            <a:ext cx="7806813" cy="630942"/>
          </a:xfrm>
          <a:prstGeom prst="rect">
            <a:avLst/>
          </a:prstGeom>
          <a:noFill/>
        </p:spPr>
        <p:txBody>
          <a:bodyPr wrap="square" rtlCol="0">
            <a:spAutoFit/>
          </a:bodyPr>
          <a:lstStyle/>
          <a:p>
            <a:r>
              <a:rPr lang="en-US" sz="3500" b="1" dirty="0">
                <a:latin typeface="Times New Roman" panose="02020603050405020304" pitchFamily="18" charset="0"/>
                <a:cs typeface="Times New Roman" panose="02020603050405020304" pitchFamily="18" charset="0"/>
              </a:rPr>
              <a:t>REFERENCES:</a:t>
            </a:r>
          </a:p>
        </p:txBody>
      </p:sp>
      <p:sp>
        <p:nvSpPr>
          <p:cNvPr id="6" name="TextBox 5">
            <a:extLst>
              <a:ext uri="{FF2B5EF4-FFF2-40B4-BE49-F238E27FC236}">
                <a16:creationId xmlns:a16="http://schemas.microsoft.com/office/drawing/2014/main" id="{43BA2645-B0FB-F5E5-EF96-A3C55DFD84A3}"/>
              </a:ext>
            </a:extLst>
          </p:cNvPr>
          <p:cNvSpPr txBox="1"/>
          <p:nvPr/>
        </p:nvSpPr>
        <p:spPr>
          <a:xfrm>
            <a:off x="334297" y="2603993"/>
            <a:ext cx="11375922" cy="335476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3"/>
              </a:rPr>
              <a:t>https://archive.ics.uci.edu/dataset/296/diabetes+130-us+hospitals+for+years+1999-2008</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Alloghani</a:t>
            </a:r>
            <a:r>
              <a:rPr lang="en-US" sz="2000" dirty="0">
                <a:latin typeface="Times New Roman" panose="02020603050405020304" pitchFamily="18" charset="0"/>
                <a:cs typeface="Times New Roman" panose="02020603050405020304" pitchFamily="18" charset="0"/>
              </a:rPr>
              <a:t> M, </a:t>
            </a:r>
            <a:r>
              <a:rPr lang="en-US" sz="2000" dirty="0" err="1">
                <a:latin typeface="Times New Roman" panose="02020603050405020304" pitchFamily="18" charset="0"/>
                <a:cs typeface="Times New Roman" panose="02020603050405020304" pitchFamily="18" charset="0"/>
              </a:rPr>
              <a:t>Aljaaf</a:t>
            </a:r>
            <a:r>
              <a:rPr lang="en-US" sz="2000" dirty="0">
                <a:latin typeface="Times New Roman" panose="02020603050405020304" pitchFamily="18" charset="0"/>
                <a:cs typeface="Times New Roman" panose="02020603050405020304" pitchFamily="18" charset="0"/>
              </a:rPr>
              <a:t> A, Hussain A, Baker T, Mustafina J, Al-</a:t>
            </a:r>
            <a:r>
              <a:rPr lang="en-US" sz="2000" dirty="0" err="1">
                <a:latin typeface="Times New Roman" panose="02020603050405020304" pitchFamily="18" charset="0"/>
                <a:cs typeface="Times New Roman" panose="02020603050405020304" pitchFamily="18" charset="0"/>
              </a:rPr>
              <a:t>Jumeily</a:t>
            </a:r>
            <a:r>
              <a:rPr lang="en-US" sz="2000" dirty="0">
                <a:latin typeface="Times New Roman" panose="02020603050405020304" pitchFamily="18" charset="0"/>
                <a:cs typeface="Times New Roman" panose="02020603050405020304" pitchFamily="18" charset="0"/>
              </a:rPr>
              <a:t> D, Khalaf M. Implementation of machine learning algorithms to create diabetic patient re-admission profiles.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4"/>
              </a:rPr>
              <a:t>https://www.cdc.gov/diabetes/data/statistics-report/diagnosed-undiagnosed-diabetes.html</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5"/>
              </a:rPr>
              <a:t>https://www.uni-mannheim.de/dws/news/new-project-on-early-stage-diabetes-detection/</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6"/>
              </a:rPr>
              <a:t>https://www.cdc.gov/diabetes/library/reports/reportcard/national-state-diabetes-trends.html</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7"/>
              </a:rPr>
              <a:t>https://www.goodrx.com/conditions/diabetes/diabetes-complications</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264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6B20A7-DDE9-EE33-4762-2FE94E8B0053}"/>
              </a:ext>
            </a:extLst>
          </p:cNvPr>
          <p:cNvSpPr txBox="1"/>
          <p:nvPr/>
        </p:nvSpPr>
        <p:spPr>
          <a:xfrm>
            <a:off x="7609840" y="2966720"/>
            <a:ext cx="483616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68179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stretch>
            <a:fillRect t="39000" b="-51000"/>
          </a:stretch>
        </a:blipFill>
        <a:effectLst/>
      </p:bgPr>
    </p:bg>
    <p:spTree>
      <p:nvGrpSpPr>
        <p:cNvPr id="1" name=""/>
        <p:cNvGrpSpPr/>
        <p:nvPr/>
      </p:nvGrpSpPr>
      <p:grpSpPr>
        <a:xfrm>
          <a:off x="0" y="0"/>
          <a:ext cx="0" cy="0"/>
          <a:chOff x="0" y="0"/>
          <a:chExt cx="0" cy="0"/>
        </a:xfrm>
      </p:grpSpPr>
      <p:graphicFrame>
        <p:nvGraphicFramePr>
          <p:cNvPr id="7" name="TextBox 4">
            <a:extLst>
              <a:ext uri="{FF2B5EF4-FFF2-40B4-BE49-F238E27FC236}">
                <a16:creationId xmlns:a16="http://schemas.microsoft.com/office/drawing/2014/main" id="{D17EE399-427B-BC87-1CD2-E65554AEC86E}"/>
              </a:ext>
            </a:extLst>
          </p:cNvPr>
          <p:cNvGraphicFramePr/>
          <p:nvPr>
            <p:extLst>
              <p:ext uri="{D42A27DB-BD31-4B8C-83A1-F6EECF244321}">
                <p14:modId xmlns:p14="http://schemas.microsoft.com/office/powerpoint/2010/main" val="700591691"/>
              </p:ext>
            </p:extLst>
          </p:nvPr>
        </p:nvGraphicFramePr>
        <p:xfrm>
          <a:off x="237811" y="301669"/>
          <a:ext cx="11716378" cy="2381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718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14F371-4910-2DCB-E2FD-14C33D7C4D8A}"/>
              </a:ext>
            </a:extLst>
          </p:cNvPr>
          <p:cNvSpPr txBox="1"/>
          <p:nvPr/>
        </p:nvSpPr>
        <p:spPr>
          <a:xfrm>
            <a:off x="373626" y="412627"/>
            <a:ext cx="11444748" cy="11156900"/>
          </a:xfrm>
          <a:prstGeom prst="rect">
            <a:avLst/>
          </a:prstGeom>
          <a:noFill/>
        </p:spPr>
        <p:txBody>
          <a:bodyPr wrap="square" rtlCol="0">
            <a:spAutoFit/>
          </a:bodyPr>
          <a:lstStyle/>
          <a:p>
            <a:r>
              <a:rPr lang="en-US" sz="3500" b="1" dirty="0">
                <a:latin typeface="Times New Roman" panose="02020603050405020304" pitchFamily="18" charset="0"/>
                <a:cs typeface="Times New Roman" panose="02020603050405020304" pitchFamily="18" charset="0"/>
              </a:rPr>
              <a:t>AGENDA</a:t>
            </a:r>
          </a:p>
          <a:p>
            <a:endParaRPr lang="en-US" dirty="0"/>
          </a:p>
          <a:p>
            <a:endParaRPr lang="en-US" dirty="0"/>
          </a:p>
          <a:p>
            <a:r>
              <a:rPr lang="en-US" dirty="0"/>
              <a:t>INTRODUCTION</a:t>
            </a:r>
          </a:p>
          <a:p>
            <a:endParaRPr lang="en-US" dirty="0"/>
          </a:p>
          <a:p>
            <a:r>
              <a:rPr lang="en-US" dirty="0"/>
              <a:t>DATA EXPLORATION</a:t>
            </a:r>
          </a:p>
          <a:p>
            <a:endParaRPr lang="en-US" dirty="0"/>
          </a:p>
          <a:p>
            <a:r>
              <a:rPr lang="en-US" dirty="0"/>
              <a:t>BUSINESS CONTEXT</a:t>
            </a:r>
          </a:p>
          <a:p>
            <a:endParaRPr lang="en-US" dirty="0"/>
          </a:p>
          <a:p>
            <a:r>
              <a:rPr lang="en-US" dirty="0"/>
              <a:t>DATA CLEANING PROCESS</a:t>
            </a:r>
          </a:p>
          <a:p>
            <a:endParaRPr lang="en-US" dirty="0"/>
          </a:p>
          <a:p>
            <a:r>
              <a:rPr lang="en-US" dirty="0"/>
              <a:t>DATA PROCESSING</a:t>
            </a:r>
          </a:p>
          <a:p>
            <a:endParaRPr lang="en-US" dirty="0"/>
          </a:p>
          <a:p>
            <a:r>
              <a:rPr lang="en-US" dirty="0"/>
              <a:t>METRICS</a:t>
            </a:r>
          </a:p>
          <a:p>
            <a:endParaRPr lang="en-US" dirty="0"/>
          </a:p>
          <a:p>
            <a:r>
              <a:rPr lang="en-US" dirty="0"/>
              <a:t>RESULTS COMPARISION</a:t>
            </a:r>
          </a:p>
          <a:p>
            <a:endParaRPr lang="en-US" dirty="0"/>
          </a:p>
          <a:p>
            <a:r>
              <a:rPr lang="en-US" dirty="0"/>
              <a:t>CONCLUSION</a:t>
            </a:r>
          </a:p>
          <a:p>
            <a:endParaRPr lang="en-US" dirty="0"/>
          </a:p>
          <a:p>
            <a:r>
              <a:rPr lang="en-US" dirty="0"/>
              <a:t>REFERENCES</a:t>
            </a:r>
            <a:br>
              <a:rPr lang="en-US" dirty="0"/>
            </a:br>
            <a:br>
              <a:rPr lang="en-US" dirty="0"/>
            </a:b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br>
              <a:rPr lang="en-US" dirty="0"/>
            </a:br>
            <a:br>
              <a:rPr lang="en-US" dirty="0"/>
            </a:br>
            <a:endParaRPr lang="en-US" dirty="0"/>
          </a:p>
          <a:p>
            <a:endParaRPr lang="en-US" dirty="0"/>
          </a:p>
        </p:txBody>
      </p:sp>
    </p:spTree>
    <p:extLst>
      <p:ext uri="{BB962C8B-B14F-4D97-AF65-F5344CB8AC3E}">
        <p14:creationId xmlns:p14="http://schemas.microsoft.com/office/powerpoint/2010/main" val="1338544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080216" y="1076324"/>
            <a:ext cx="6272784" cy="1535051"/>
          </a:xfrm>
        </p:spPr>
        <p:txBody>
          <a:bodyPr anchor="b">
            <a:normAutofit/>
          </a:bodyPr>
          <a:lstStyle/>
          <a:p>
            <a:r>
              <a:rPr lang="en-US" sz="3000" dirty="0">
                <a:latin typeface="Times New Roman"/>
                <a:cs typeface="Times New Roman"/>
              </a:rPr>
              <a:t>Diabetes</a:t>
            </a:r>
          </a:p>
        </p:txBody>
      </p:sp>
      <p:pic>
        <p:nvPicPr>
          <p:cNvPr id="6" name="Picture 5" descr="A row of samples for medical testing">
            <a:extLst>
              <a:ext uri="{FF2B5EF4-FFF2-40B4-BE49-F238E27FC236}">
                <a16:creationId xmlns:a16="http://schemas.microsoft.com/office/drawing/2014/main" id="{2614A9BF-0471-DC63-AC4A-A507D5B29F83}"/>
              </a:ext>
            </a:extLst>
          </p:cNvPr>
          <p:cNvPicPr>
            <a:picLocks noChangeAspect="1"/>
          </p:cNvPicPr>
          <p:nvPr/>
        </p:nvPicPr>
        <p:blipFill rotWithShape="1">
          <a:blip r:embed="rId2"/>
          <a:srcRect l="48800" r="1929"/>
          <a:stretch/>
        </p:blipFill>
        <p:spPr>
          <a:xfrm>
            <a:off x="20" y="10"/>
            <a:ext cx="4505305" cy="6857990"/>
          </a:xfrm>
          <a:prstGeom prst="rect">
            <a:avLst/>
          </a:prstGeom>
        </p:spPr>
      </p:pic>
      <p:sp>
        <p:nvSpPr>
          <p:cNvPr id="4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p:cNvSpPr>
            <a:spLocks noGrp="1"/>
          </p:cNvSpPr>
          <p:nvPr>
            <p:ph idx="1"/>
          </p:nvPr>
        </p:nvSpPr>
        <p:spPr>
          <a:xfrm>
            <a:off x="5069484" y="2953829"/>
            <a:ext cx="6787236" cy="3605467"/>
          </a:xfrm>
        </p:spPr>
        <p:txBody>
          <a:bodyPr vert="horz" lIns="91440" tIns="45720" rIns="91440" bIns="45720" rtlCol="0" anchor="t">
            <a:normAutofit fontScale="40000" lnSpcReduction="20000"/>
          </a:bodyPr>
          <a:lstStyle/>
          <a:p>
            <a:pPr marL="0" lvl="0" indent="0">
              <a:lnSpc>
                <a:spcPct val="100000"/>
              </a:lnSpc>
              <a:buNone/>
            </a:pPr>
            <a:endParaRPr lang="en-US" sz="1100" dirty="0"/>
          </a:p>
          <a:p>
            <a:pPr algn="l"/>
            <a:r>
              <a:rPr lang="en-US" sz="3800" b="0" i="0" dirty="0">
                <a:solidFill>
                  <a:srgbClr val="374151"/>
                </a:solidFill>
                <a:effectLst/>
                <a:latin typeface="Times New Roman" panose="02020603050405020304" pitchFamily="18" charset="0"/>
                <a:cs typeface="Times New Roman" panose="02020603050405020304" pitchFamily="18" charset="0"/>
              </a:rPr>
              <a:t>Diabetes is a condition where the sugar levels in your blood become too high because your body can't make or use insulin properly. High sugar levels can cause damage to your body's nerves and blood vessels over time.</a:t>
            </a:r>
          </a:p>
          <a:p>
            <a:r>
              <a:rPr kumimoji="0" lang="en-US" altLang="en-US" sz="3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blood sugar, known as hyperglycemia, happens a lot when diabetes isn't controlled. Over time, it can seriously harm many parts of the body, especially the nerves and blood vessels.</a:t>
            </a:r>
            <a:endParaRPr lang="en-US" sz="3800" b="0" i="0" dirty="0">
              <a:solidFill>
                <a:srgbClr val="374151"/>
              </a:solidFill>
              <a:effectLst/>
              <a:latin typeface="Times New Roman" panose="02020603050405020304" pitchFamily="18" charset="0"/>
              <a:cs typeface="Times New Roman" panose="02020603050405020304" pitchFamily="18" charset="0"/>
            </a:endParaRPr>
          </a:p>
          <a:p>
            <a:pPr algn="l"/>
            <a:r>
              <a:rPr lang="en-US" sz="3800" b="0" i="0" dirty="0">
                <a:solidFill>
                  <a:srgbClr val="374151"/>
                </a:solidFill>
                <a:effectLst/>
                <a:latin typeface="Times New Roman" panose="02020603050405020304" pitchFamily="18" charset="0"/>
                <a:cs typeface="Times New Roman" panose="02020603050405020304" pitchFamily="18" charset="0"/>
              </a:rPr>
              <a:t>Signs of diabetes can be feeling really thirsty, needing to pee a lot, feeling very hungry, losing weight without trying, being tired, having blurry vision, having slow-healing cuts, and getting infections often.</a:t>
            </a:r>
          </a:p>
          <a:p>
            <a:r>
              <a:rPr kumimoji="0" lang="en-US" altLang="en-US" sz="3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manage diabetes, it's important to eat healthy food, exercise regularly, check your blood sugar levels, take any medications given by your doctor, and sometimes use insulin. If diabetes isn't managed well, it can lead to problems like heart issues, strokes, kidney troubles, vision difficulties, nerve damage, and foot problems that might require amputation.</a:t>
            </a:r>
          </a:p>
          <a:p>
            <a:endParaRPr kumimoji="0" lang="en-US" altLang="en-US" sz="1100" b="0" i="0" u="none" strike="noStrike" cap="none" normalizeH="0" baseline="0" dirty="0">
              <a:ln>
                <a:noFill/>
              </a:ln>
              <a:solidFill>
                <a:schemeClr val="tx1"/>
              </a:solidFill>
              <a:effectLst/>
              <a:latin typeface="Söhne"/>
            </a:endParaRPr>
          </a:p>
          <a:p>
            <a:pPr algn="l"/>
            <a:endParaRPr lang="en-US" sz="1100" b="0" i="0" dirty="0">
              <a:solidFill>
                <a:srgbClr val="374151"/>
              </a:solidFill>
              <a:effectLst/>
              <a:latin typeface="Times New Roman" panose="02020603050405020304" pitchFamily="18" charset="0"/>
              <a:cs typeface="Times New Roman" panose="02020603050405020304" pitchFamily="18" charset="0"/>
            </a:endParaRPr>
          </a:p>
          <a:p>
            <a:pPr algn="l"/>
            <a:endParaRPr lang="en-US" sz="1100" b="0" i="0" dirty="0">
              <a:solidFill>
                <a:srgbClr val="374151"/>
              </a:solidFill>
              <a:effectLst/>
              <a:latin typeface="Times New Roman" panose="02020603050405020304" pitchFamily="18" charset="0"/>
              <a:cs typeface="Times New Roman" panose="02020603050405020304" pitchFamily="18" charset="0"/>
            </a:endParaRPr>
          </a:p>
          <a:p>
            <a:pPr algn="l"/>
            <a:endParaRPr lang="en-US" sz="1100" b="0" i="0" dirty="0">
              <a:solidFill>
                <a:srgbClr val="374151"/>
              </a:solidFill>
              <a:effectLst/>
              <a:latin typeface="Times New Roman" panose="02020603050405020304" pitchFamily="18" charset="0"/>
              <a:cs typeface="Times New Roman" panose="02020603050405020304" pitchFamily="18" charset="0"/>
            </a:endParaRPr>
          </a:p>
          <a:p>
            <a:pPr algn="l"/>
            <a:endParaRPr lang="en-US" sz="1100" b="0" i="0" dirty="0">
              <a:solidFill>
                <a:srgbClr val="374151"/>
              </a:solidFill>
              <a:effectLst/>
              <a:latin typeface="Times New Roman" panose="02020603050405020304" pitchFamily="18" charset="0"/>
              <a:cs typeface="Times New Roman" panose="02020603050405020304" pitchFamily="18" charset="0"/>
            </a:endParaRPr>
          </a:p>
          <a:p>
            <a:pPr marL="0" lvl="0" indent="0">
              <a:lnSpc>
                <a:spcPct val="100000"/>
              </a:lnSpc>
              <a:buNone/>
            </a:pPr>
            <a:endParaRPr lang="en-US" sz="1200" dirty="0">
              <a:latin typeface="Times New Roman"/>
              <a:cs typeface="Times New Roman"/>
            </a:endParaRPr>
          </a:p>
        </p:txBody>
      </p:sp>
      <p:sp>
        <p:nvSpPr>
          <p:cNvPr id="12" name="Rectangle 8">
            <a:extLst>
              <a:ext uri="{FF2B5EF4-FFF2-40B4-BE49-F238E27FC236}">
                <a16:creationId xmlns:a16="http://schemas.microsoft.com/office/drawing/2014/main" id="{71A938BA-85B4-8132-49E6-AEE9B1791FD3}"/>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9">
            <a:extLst>
              <a:ext uri="{FF2B5EF4-FFF2-40B4-BE49-F238E27FC236}">
                <a16:creationId xmlns:a16="http://schemas.microsoft.com/office/drawing/2014/main" id="{72B634DB-6B7F-3359-9834-4EDECE93E6E1}"/>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8955B2C9-B912-50BD-E9E8-8654331D4437}"/>
              </a:ext>
            </a:extLst>
          </p:cNvPr>
          <p:cNvSpPr txBox="1"/>
          <p:nvPr/>
        </p:nvSpPr>
        <p:spPr>
          <a:xfrm>
            <a:off x="5069484" y="904568"/>
            <a:ext cx="6217920" cy="630942"/>
          </a:xfrm>
          <a:prstGeom prst="rect">
            <a:avLst/>
          </a:prstGeom>
          <a:noFill/>
        </p:spPr>
        <p:txBody>
          <a:bodyPr wrap="square" rtlCol="0">
            <a:spAutoFit/>
          </a:bodyPr>
          <a:lstStyle/>
          <a:p>
            <a:r>
              <a:rPr lang="en-US" sz="35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2580409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map of the united states of america&#10;&#10;Description automatically generated">
            <a:extLst>
              <a:ext uri="{FF2B5EF4-FFF2-40B4-BE49-F238E27FC236}">
                <a16:creationId xmlns:a16="http://schemas.microsoft.com/office/drawing/2014/main" id="{B0829AEA-7F1E-27AA-95E3-DF366016CE85}"/>
              </a:ext>
            </a:extLst>
          </p:cNvPr>
          <p:cNvPicPr>
            <a:picLocks noChangeAspect="1"/>
          </p:cNvPicPr>
          <p:nvPr/>
        </p:nvPicPr>
        <p:blipFill>
          <a:blip r:embed="rId2"/>
          <a:stretch>
            <a:fillRect/>
          </a:stretch>
        </p:blipFill>
        <p:spPr>
          <a:xfrm>
            <a:off x="6143223" y="1489657"/>
            <a:ext cx="5486400" cy="4114800"/>
          </a:xfrm>
          <a:prstGeom prst="rect">
            <a:avLst/>
          </a:prstGeom>
        </p:spPr>
      </p:pic>
      <p:sp>
        <p:nvSpPr>
          <p:cNvPr id="5" name="TextBox 4">
            <a:extLst>
              <a:ext uri="{FF2B5EF4-FFF2-40B4-BE49-F238E27FC236}">
                <a16:creationId xmlns:a16="http://schemas.microsoft.com/office/drawing/2014/main" id="{114994A2-22F3-E034-B249-3F03D8B7F99E}"/>
              </a:ext>
            </a:extLst>
          </p:cNvPr>
          <p:cNvSpPr txBox="1"/>
          <p:nvPr/>
        </p:nvSpPr>
        <p:spPr>
          <a:xfrm>
            <a:off x="6187225" y="863957"/>
            <a:ext cx="5299119"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dirty="0">
                <a:solidFill>
                  <a:srgbClr val="374151"/>
                </a:solidFill>
                <a:latin typeface="Times New Roman"/>
                <a:ea typeface="+mn-lt"/>
                <a:cs typeface="+mn-lt"/>
              </a:rPr>
              <a:t>Geographical distribution of diabetes cases in the USA</a:t>
            </a:r>
            <a:endParaRPr lang="en-US" sz="1700" b="1" dirty="0">
              <a:latin typeface="Times New Roman"/>
              <a:cs typeface="Times New Roman"/>
            </a:endParaRPr>
          </a:p>
        </p:txBody>
      </p:sp>
      <p:pic>
        <p:nvPicPr>
          <p:cNvPr id="7" name="Picture 6" descr="A graph showing the growth of the company's sales&#10;&#10;Description automatically generated">
            <a:extLst>
              <a:ext uri="{FF2B5EF4-FFF2-40B4-BE49-F238E27FC236}">
                <a16:creationId xmlns:a16="http://schemas.microsoft.com/office/drawing/2014/main" id="{42423B61-A6F3-5AEA-14C1-4FB9BD4A3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89657"/>
            <a:ext cx="5922400" cy="4045904"/>
          </a:xfrm>
          <a:prstGeom prst="rect">
            <a:avLst/>
          </a:prstGeom>
        </p:spPr>
      </p:pic>
      <p:sp>
        <p:nvSpPr>
          <p:cNvPr id="8" name="TextBox 7">
            <a:extLst>
              <a:ext uri="{FF2B5EF4-FFF2-40B4-BE49-F238E27FC236}">
                <a16:creationId xmlns:a16="http://schemas.microsoft.com/office/drawing/2014/main" id="{E1C52D3B-CE35-BCA0-1249-8CF47B797561}"/>
              </a:ext>
            </a:extLst>
          </p:cNvPr>
          <p:cNvSpPr txBox="1"/>
          <p:nvPr/>
        </p:nvSpPr>
        <p:spPr>
          <a:xfrm>
            <a:off x="0" y="863957"/>
            <a:ext cx="5922400" cy="615553"/>
          </a:xfrm>
          <a:prstGeom prst="rect">
            <a:avLst/>
          </a:prstGeom>
          <a:noFill/>
        </p:spPr>
        <p:txBody>
          <a:bodyPr wrap="square" rtlCol="0">
            <a:spAutoFit/>
          </a:bodyPr>
          <a:lstStyle/>
          <a:p>
            <a:r>
              <a:rPr lang="en-US" sz="1700" b="1" i="0" dirty="0">
                <a:solidFill>
                  <a:srgbClr val="000000"/>
                </a:solidFill>
                <a:effectLst/>
                <a:latin typeface="Times New Roman" panose="02020603050405020304" pitchFamily="18" charset="0"/>
                <a:cs typeface="Times New Roman" panose="02020603050405020304" pitchFamily="18" charset="0"/>
              </a:rPr>
              <a:t>Trends in Incidence of Diagnosed Diabetes Among Adults Aged 18 Years or Older, United States, 2001–2019</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1836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11480" y="991443"/>
            <a:ext cx="4443154" cy="1087819"/>
          </a:xfrm>
        </p:spPr>
        <p:txBody>
          <a:bodyPr anchor="b">
            <a:normAutofit/>
          </a:bodyPr>
          <a:lstStyle/>
          <a:p>
            <a:r>
              <a:rPr lang="en-US" sz="3400" dirty="0">
                <a:latin typeface="Times New Roman"/>
                <a:cs typeface="Times New Roman"/>
              </a:rPr>
              <a:t>Long term effects</a:t>
            </a:r>
            <a:endParaRPr lang="en-US" sz="3400" dirty="0"/>
          </a:p>
        </p:txBody>
      </p:sp>
      <p:sp>
        <p:nvSpPr>
          <p:cNvPr id="39" name="Rectangle 3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p:cNvSpPr>
            <a:spLocks noGrp="1"/>
          </p:cNvSpPr>
          <p:nvPr>
            <p:ph idx="1"/>
          </p:nvPr>
        </p:nvSpPr>
        <p:spPr>
          <a:xfrm>
            <a:off x="411480" y="2684095"/>
            <a:ext cx="4443154" cy="3492868"/>
          </a:xfrm>
        </p:spPr>
        <p:txBody>
          <a:bodyPr vert="horz" lIns="91440" tIns="45720" rIns="91440" bIns="45720" rtlCol="0" anchor="t">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Diabetes can lead to severe problems that really affect overall health and increase the chance of premature death.</a:t>
            </a:r>
          </a:p>
          <a:p>
            <a:pPr marL="0" lvl="0" indent="0">
              <a:buNone/>
            </a:pPr>
            <a:r>
              <a:rPr lang="en-US" sz="1700" dirty="0">
                <a:latin typeface="Times New Roman"/>
                <a:cs typeface="Times New Roman"/>
              </a:rPr>
              <a:t>Complications include:</a:t>
            </a:r>
            <a:endParaRPr lang="en-US" sz="1700" dirty="0"/>
          </a:p>
          <a:p>
            <a:pPr lvl="0"/>
            <a:r>
              <a:rPr lang="en-US" sz="1700" dirty="0">
                <a:latin typeface="Times New Roman"/>
                <a:cs typeface="Times New Roman"/>
              </a:rPr>
              <a:t>Heart disease</a:t>
            </a:r>
          </a:p>
          <a:p>
            <a:pPr lvl="0"/>
            <a:r>
              <a:rPr lang="en-US" sz="1700" dirty="0">
                <a:latin typeface="Times New Roman"/>
                <a:cs typeface="Times New Roman"/>
              </a:rPr>
              <a:t>Kidney damage</a:t>
            </a:r>
          </a:p>
          <a:p>
            <a:pPr lvl="0"/>
            <a:r>
              <a:rPr lang="en-US" sz="1700" dirty="0">
                <a:latin typeface="Times New Roman"/>
                <a:cs typeface="Times New Roman"/>
              </a:rPr>
              <a:t>Nerve problems</a:t>
            </a:r>
          </a:p>
          <a:p>
            <a:pPr lvl="0"/>
            <a:r>
              <a:rPr lang="en-US" sz="1700" dirty="0">
                <a:latin typeface="Times New Roman"/>
                <a:cs typeface="Times New Roman"/>
              </a:rPr>
              <a:t>Vision loss</a:t>
            </a:r>
          </a:p>
        </p:txBody>
      </p:sp>
      <p:pic>
        <p:nvPicPr>
          <p:cNvPr id="5" name="Picture 4" descr="The Long-Term Complications of Diabetes - GoodRx">
            <a:extLst>
              <a:ext uri="{FF2B5EF4-FFF2-40B4-BE49-F238E27FC236}">
                <a16:creationId xmlns:a16="http://schemas.microsoft.com/office/drawing/2014/main" id="{5F3A848C-50A4-F96C-AFEA-1B3FBCE53EB7}"/>
              </a:ext>
            </a:extLst>
          </p:cNvPr>
          <p:cNvPicPr>
            <a:picLocks noChangeAspect="1"/>
          </p:cNvPicPr>
          <p:nvPr/>
        </p:nvPicPr>
        <p:blipFill>
          <a:blip r:embed="rId2"/>
          <a:stretch>
            <a:fillRect/>
          </a:stretch>
        </p:blipFill>
        <p:spPr>
          <a:xfrm>
            <a:off x="5934475" y="625683"/>
            <a:ext cx="5343106" cy="5551280"/>
          </a:xfrm>
          <a:prstGeom prst="rect">
            <a:avLst/>
          </a:prstGeom>
        </p:spPr>
      </p:pic>
      <p:sp>
        <p:nvSpPr>
          <p:cNvPr id="6" name="Rectangle 2">
            <a:extLst>
              <a:ext uri="{FF2B5EF4-FFF2-40B4-BE49-F238E27FC236}">
                <a16:creationId xmlns:a16="http://schemas.microsoft.com/office/drawing/2014/main" id="{6B22FBE6-2DCF-D9E6-6EFE-FE8176E0BD18}"/>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6370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l="-1000" t="-3000" r="-1000" b="-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73B093-6750-8779-36C7-3EBB7B36963F}"/>
              </a:ext>
            </a:extLst>
          </p:cNvPr>
          <p:cNvSpPr txBox="1"/>
          <p:nvPr/>
        </p:nvSpPr>
        <p:spPr>
          <a:xfrm>
            <a:off x="0" y="1305045"/>
            <a:ext cx="5496232" cy="4801314"/>
          </a:xfrm>
          <a:prstGeom prst="rect">
            <a:avLst/>
          </a:prstGeom>
          <a:noFill/>
        </p:spPr>
        <p:txBody>
          <a:bodyPr wrap="square" rtlCol="0">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It's important to find diabetes early for better management. Not noticing symptoms, overlooking regular check-ups, or mistaking initial signs for minor problems are common reasons for missing its early detection.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Identifying diabetes early and taking preventive action is essential to avoid serious complications associated with the condition.</a:t>
            </a:r>
          </a:p>
          <a:p>
            <a:pPr marL="285750" indent="-285750" eaLnBrk="0" fontAlgn="base" hangingPunct="0">
              <a:spcBef>
                <a:spcPct val="0"/>
              </a:spcBef>
              <a:spcAft>
                <a:spcPct val="0"/>
              </a:spcAft>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Early signs of diabetes involve tiredness, frequent urination, heightened thirst, and blurry vision.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Söhne"/>
            </a:endParaRPr>
          </a:p>
          <a:p>
            <a:pPr marL="342900" indent="-342900" algn="l">
              <a:buFont typeface="Arial" panose="020B0604020202020204" pitchFamily="34" charset="0"/>
              <a:buChar char="•"/>
            </a:pPr>
            <a:endParaRPr lang="en-US" b="0" i="0" dirty="0">
              <a:solidFill>
                <a:srgbClr val="374151"/>
              </a:solidFill>
              <a:effectLst/>
              <a:latin typeface="Söhne"/>
            </a:endParaRPr>
          </a:p>
          <a:p>
            <a:pPr marL="342900" indent="-342900" algn="l">
              <a:buFont typeface="Arial" panose="020B0604020202020204" pitchFamily="34" charset="0"/>
              <a:buChar char="•"/>
            </a:pPr>
            <a:endParaRPr lang="en-US" b="0" i="0" dirty="0">
              <a:solidFill>
                <a:srgbClr val="374151"/>
              </a:solidFill>
              <a:effectLst/>
              <a:latin typeface="Söhne"/>
            </a:endParaRPr>
          </a:p>
          <a:p>
            <a:pPr marL="342900" indent="-342900" algn="l">
              <a:buFont typeface="Arial" panose="020B0604020202020204" pitchFamily="34" charset="0"/>
              <a:buChar char="•"/>
            </a:pPr>
            <a:endParaRPr lang="en-US" b="0" i="0" dirty="0">
              <a:solidFill>
                <a:srgbClr val="374151"/>
              </a:solidFill>
              <a:effectLst/>
              <a:latin typeface="Söhne"/>
            </a:endParaRPr>
          </a:p>
          <a:p>
            <a:pPr algn="l"/>
            <a:endParaRPr lang="en-US" b="0" i="0" dirty="0">
              <a:solidFill>
                <a:srgbClr val="374151"/>
              </a:solidFill>
              <a:effectLst/>
              <a:latin typeface="Söhne"/>
            </a:endParaRPr>
          </a:p>
          <a:p>
            <a:br>
              <a:rPr lang="en-US" dirty="0"/>
            </a:br>
            <a:endParaRPr lang="en-US" dirty="0"/>
          </a:p>
        </p:txBody>
      </p:sp>
      <p:sp>
        <p:nvSpPr>
          <p:cNvPr id="6" name="Rectangle 1">
            <a:extLst>
              <a:ext uri="{FF2B5EF4-FFF2-40B4-BE49-F238E27FC236}">
                <a16:creationId xmlns:a16="http://schemas.microsoft.com/office/drawing/2014/main" id="{13F43266-4A00-A173-54D9-95F14E1F5E11}"/>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E4BF512D-39DB-1D8F-B0D7-8EA29B05ABA1}"/>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EABD0EC7-A68B-9040-3BAE-EF92B18D33CB}"/>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B4852040-7CEE-D6F5-C8BC-A9C8607E552A}"/>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4792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the growth of the treatment&#10;&#10;Description automatically generated with medium confidence">
            <a:extLst>
              <a:ext uri="{FF2B5EF4-FFF2-40B4-BE49-F238E27FC236}">
                <a16:creationId xmlns:a16="http://schemas.microsoft.com/office/drawing/2014/main" id="{7F5AFE6B-2463-4D09-85C8-1BE0469D0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72" y="266700"/>
            <a:ext cx="4371975" cy="3162300"/>
          </a:xfrm>
          <a:prstGeom prst="rect">
            <a:avLst/>
          </a:prstGeom>
        </p:spPr>
      </p:pic>
      <p:sp>
        <p:nvSpPr>
          <p:cNvPr id="5" name="TextBox 4">
            <a:extLst>
              <a:ext uri="{FF2B5EF4-FFF2-40B4-BE49-F238E27FC236}">
                <a16:creationId xmlns:a16="http://schemas.microsoft.com/office/drawing/2014/main" id="{4F913CA9-E4FC-657A-131E-424408038A1C}"/>
              </a:ext>
            </a:extLst>
          </p:cNvPr>
          <p:cNvSpPr txBox="1"/>
          <p:nvPr/>
        </p:nvSpPr>
        <p:spPr>
          <a:xfrm>
            <a:off x="761361" y="3695700"/>
            <a:ext cx="3191828" cy="538609"/>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Credits- </a:t>
            </a:r>
            <a:r>
              <a:rPr lang="en-US" sz="1100" dirty="0">
                <a:latin typeface="Times New Roman" panose="02020603050405020304" pitchFamily="18" charset="0"/>
                <a:cs typeface="Times New Roman" panose="02020603050405020304" pitchFamily="18" charset="0"/>
                <a:hlinkClick r:id="rId3"/>
              </a:rPr>
              <a:t>NCBI</a:t>
            </a:r>
            <a:endParaRPr lang="en-US" sz="1100" dirty="0">
              <a:latin typeface="Times New Roman" panose="02020603050405020304" pitchFamily="18" charset="0"/>
              <a:cs typeface="Times New Roman" panose="02020603050405020304" pitchFamily="18" charset="0"/>
            </a:endParaRPr>
          </a:p>
          <a:p>
            <a:endParaRPr lang="en-US" dirty="0"/>
          </a:p>
        </p:txBody>
      </p:sp>
      <p:pic>
        <p:nvPicPr>
          <p:cNvPr id="7" name="Picture 6" descr="A graph showing the number of diabetes">
            <a:extLst>
              <a:ext uri="{FF2B5EF4-FFF2-40B4-BE49-F238E27FC236}">
                <a16:creationId xmlns:a16="http://schemas.microsoft.com/office/drawing/2014/main" id="{5737E9D1-3F46-B0CC-441A-74B13C5720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9240" y="266700"/>
            <a:ext cx="6215062" cy="3276600"/>
          </a:xfrm>
          <a:prstGeom prst="rect">
            <a:avLst/>
          </a:prstGeom>
        </p:spPr>
      </p:pic>
      <p:sp>
        <p:nvSpPr>
          <p:cNvPr id="9" name="TextBox 8">
            <a:extLst>
              <a:ext uri="{FF2B5EF4-FFF2-40B4-BE49-F238E27FC236}">
                <a16:creationId xmlns:a16="http://schemas.microsoft.com/office/drawing/2014/main" id="{BBDCFDEE-9134-49B1-1069-FF0CD12B6700}"/>
              </a:ext>
            </a:extLst>
          </p:cNvPr>
          <p:cNvSpPr txBox="1"/>
          <p:nvPr/>
        </p:nvSpPr>
        <p:spPr>
          <a:xfrm>
            <a:off x="5874344" y="3695700"/>
            <a:ext cx="5164853"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Credits-</a:t>
            </a:r>
            <a:r>
              <a:rPr lang="en-US" sz="1100" dirty="0"/>
              <a:t> </a:t>
            </a:r>
            <a:r>
              <a:rPr lang="en-US" sz="1100" dirty="0">
                <a:hlinkClick r:id="rId5"/>
              </a:rPr>
              <a:t>US National Diabetes Report 2020</a:t>
            </a:r>
            <a:endParaRPr lang="en-US" sz="1100" dirty="0"/>
          </a:p>
        </p:txBody>
      </p:sp>
      <p:sp>
        <p:nvSpPr>
          <p:cNvPr id="11" name="TextBox 10">
            <a:extLst>
              <a:ext uri="{FF2B5EF4-FFF2-40B4-BE49-F238E27FC236}">
                <a16:creationId xmlns:a16="http://schemas.microsoft.com/office/drawing/2014/main" id="{B06B55A5-477A-F748-3CBB-106197B788A3}"/>
              </a:ext>
            </a:extLst>
          </p:cNvPr>
          <p:cNvSpPr txBox="1"/>
          <p:nvPr/>
        </p:nvSpPr>
        <p:spPr>
          <a:xfrm>
            <a:off x="612949" y="4441371"/>
            <a:ext cx="4736291" cy="206210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picture shows that more patients getting intensive treatment had fewer heart issues compared to those getting regular care, especially after 10 years. Waiting for routine care made heart problems more likely, with longer waits leading to more issues. It suggests intense treatment might help avoid heart troubles, while waiting could make them more likely, but it doesn't prove for sure.</a:t>
            </a:r>
          </a:p>
        </p:txBody>
      </p:sp>
      <p:sp>
        <p:nvSpPr>
          <p:cNvPr id="13" name="Rectangle 1">
            <a:extLst>
              <a:ext uri="{FF2B5EF4-FFF2-40B4-BE49-F238E27FC236}">
                <a16:creationId xmlns:a16="http://schemas.microsoft.com/office/drawing/2014/main" id="{FF2EFBD0-9585-226C-8664-744BC1123F2B}"/>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982D80FE-56BB-A820-9685-9241B7BF1FA2}"/>
              </a:ext>
            </a:extLst>
          </p:cNvPr>
          <p:cNvSpPr txBox="1"/>
          <p:nvPr/>
        </p:nvSpPr>
        <p:spPr>
          <a:xfrm>
            <a:off x="5874344" y="4441371"/>
            <a:ext cx="5689958" cy="156966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graph depicts a rise in diabetes cases from 1999-2000 to 2015-2016, with diagnosed cases increasing slower than the total diabetic population, implying many remain undiagnosed. Stable undiagnosed cases signify ongoing unawareness, emphasizing the need for early detection, awareness, and preventive measures due to diabetes-related complications.</a:t>
            </a:r>
          </a:p>
        </p:txBody>
      </p:sp>
      <p:sp>
        <p:nvSpPr>
          <p:cNvPr id="17" name="Rectangle 2">
            <a:extLst>
              <a:ext uri="{FF2B5EF4-FFF2-40B4-BE49-F238E27FC236}">
                <a16:creationId xmlns:a16="http://schemas.microsoft.com/office/drawing/2014/main" id="{6883399B-3C93-3033-A77E-BD0603319FA2}"/>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621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l="-1000" r="-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CD70FC-A37A-BBC5-EA0A-9D07E78A99DB}"/>
              </a:ext>
            </a:extLst>
          </p:cNvPr>
          <p:cNvSpPr txBox="1"/>
          <p:nvPr/>
        </p:nvSpPr>
        <p:spPr>
          <a:xfrm>
            <a:off x="331596" y="472273"/>
            <a:ext cx="11455120" cy="6601807"/>
          </a:xfrm>
          <a:prstGeom prst="rect">
            <a:avLst/>
          </a:prstGeom>
          <a:noFill/>
        </p:spPr>
        <p:txBody>
          <a:bodyPr wrap="square" rtlCol="0">
            <a:spAutoFit/>
          </a:bodyPr>
          <a:lstStyle/>
          <a:p>
            <a:endParaRPr lang="en-US" dirty="0"/>
          </a:p>
          <a:p>
            <a:endParaRPr lang="en-US" dirty="0"/>
          </a:p>
          <a:p>
            <a:r>
              <a:rPr lang="en-US" sz="4000" b="1" dirty="0">
                <a:latin typeface="Times New Roman" panose="02020603050405020304" pitchFamily="18" charset="0"/>
                <a:cs typeface="Times New Roman" panose="02020603050405020304" pitchFamily="18" charset="0"/>
              </a:rPr>
              <a:t>Data Exploration:</a:t>
            </a:r>
          </a:p>
          <a:p>
            <a:endParaRPr lang="en-US" dirty="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 the span of ten years (1999-2008), data was collected from 130 United States hospitals and accumulated delivery networks regarding patients who are diagnosed with diabetes. The records included information about laboratory tests, medications given, and the duration of their hospital stays, which could last up to 14 days.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data points include a patient's unique identifier, racial background, gender, and age, providing a comprehensive overview of the population under study. Additionally, it encompasses information regarding the nature of the patient's admission, the duration of their stay within the healthcare facility, as well as details concerning the specialized medical field associated with the admitting physician.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Furthermore, the dataset offers insights into the extent of medical assessments conducted during patient encounters, ranging from the number of laboratory tests performed to the specific outcomes of HbA1c tests. It also highlights the range of diagnoses made during these encounters, shedding light on the spectrum of health conditions that patients were being treated for during their hospital stays.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Source: </a:t>
            </a:r>
            <a:r>
              <a:rPr lang="en-US" dirty="0">
                <a:latin typeface="Times New Roman" panose="02020603050405020304" pitchFamily="18" charset="0"/>
                <a:cs typeface="Times New Roman" panose="02020603050405020304" pitchFamily="18" charset="0"/>
                <a:hlinkClick r:id="rId3"/>
              </a:rPr>
              <a:t>Diabetes 130-US hospitals for years 1999-2008</a:t>
            </a: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748329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AccentBoxVTI">
  <a:themeElements>
    <a:clrScheme name="AnalogousFromDarkSeedLeftStep">
      <a:dk1>
        <a:srgbClr val="000000"/>
      </a:dk1>
      <a:lt1>
        <a:srgbClr val="FFFFFF"/>
      </a:lt1>
      <a:dk2>
        <a:srgbClr val="412F24"/>
      </a:dk2>
      <a:lt2>
        <a:srgbClr val="E8E2E6"/>
      </a:lt2>
      <a:accent1>
        <a:srgbClr val="47B56C"/>
      </a:accent1>
      <a:accent2>
        <a:srgbClr val="45B13B"/>
      </a:accent2>
      <a:accent3>
        <a:srgbClr val="7BB145"/>
      </a:accent3>
      <a:accent4>
        <a:srgbClr val="9EA838"/>
      </a:accent4>
      <a:accent5>
        <a:srgbClr val="C39C4D"/>
      </a:accent5>
      <a:accent6>
        <a:srgbClr val="B1583B"/>
      </a:accent6>
      <a:hlink>
        <a:srgbClr val="928130"/>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656</TotalTime>
  <Words>1459</Words>
  <Application>Microsoft Office PowerPoint</Application>
  <PresentationFormat>Widescreen</PresentationFormat>
  <Paragraphs>174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Avenir Next LT Pro</vt:lpstr>
      <vt:lpstr>Calibri</vt:lpstr>
      <vt:lpstr>Google Sans</vt:lpstr>
      <vt:lpstr>Söhne</vt:lpstr>
      <vt:lpstr>Times New Roman</vt:lpstr>
      <vt:lpstr>AccentBoxVTI</vt:lpstr>
      <vt:lpstr>DATA MINING PROJECT - ISM6136.004F23 </vt:lpstr>
      <vt:lpstr>PowerPoint Presentation</vt:lpstr>
      <vt:lpstr>PowerPoint Presentation</vt:lpstr>
      <vt:lpstr>Diabetes</vt:lpstr>
      <vt:lpstr>PowerPoint Presentation</vt:lpstr>
      <vt:lpstr>Long term effects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keerthi V</cp:lastModifiedBy>
  <cp:revision>11</cp:revision>
  <dcterms:created xsi:type="dcterms:W3CDTF">2023-11-04T01:21:57Z</dcterms:created>
  <dcterms:modified xsi:type="dcterms:W3CDTF">2024-04-30T01:05:53Z</dcterms:modified>
</cp:coreProperties>
</file>