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81" r:id="rId5"/>
    <p:sldId id="271" r:id="rId6"/>
    <p:sldId id="260" r:id="rId7"/>
    <p:sldId id="261" r:id="rId8"/>
    <p:sldId id="262" r:id="rId9"/>
    <p:sldId id="263" r:id="rId10"/>
    <p:sldId id="264" r:id="rId11"/>
    <p:sldId id="265" r:id="rId12"/>
    <p:sldId id="266" r:id="rId13"/>
    <p:sldId id="267" r:id="rId14"/>
    <p:sldId id="268" r:id="rId15"/>
    <p:sldId id="270" r:id="rId16"/>
    <p:sldId id="272" r:id="rId17"/>
    <p:sldId id="280"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4/5/2020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4/5/2020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4/5/2020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4/5/2020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7848600" cy="3200399"/>
          </a:xfrm>
        </p:spPr>
        <p:txBody>
          <a:bodyPr>
            <a:normAutofit/>
          </a:bodyPr>
          <a:lstStyle/>
          <a:p>
            <a:r>
              <a:rPr lang="en-US" b="1" dirty="0" smtClean="0">
                <a:solidFill>
                  <a:srgbClr val="FF0000"/>
                </a:solidFill>
              </a:rPr>
              <a:t>AI </a:t>
            </a:r>
            <a:r>
              <a:rPr lang="en-US" b="1" dirty="0" err="1" smtClean="0">
                <a:solidFill>
                  <a:srgbClr val="FF0000"/>
                </a:solidFill>
              </a:rPr>
              <a:t>ChatBot</a:t>
            </a:r>
            <a:r>
              <a:rPr lang="en-US" b="1" dirty="0" smtClean="0">
                <a:solidFill>
                  <a:srgbClr val="FF0000"/>
                </a:solidFill>
              </a:rPr>
              <a:t> for Health Care</a:t>
            </a:r>
            <a:r>
              <a:rPr lang="en-US" dirty="0" smtClean="0"/>
              <a:t/>
            </a:r>
            <a:br>
              <a:rPr lang="en-US" dirty="0" smtClean="0"/>
            </a:br>
            <a:endParaRPr lang="en-US" dirty="0"/>
          </a:p>
        </p:txBody>
      </p:sp>
      <p:sp>
        <p:nvSpPr>
          <p:cNvPr id="3" name="Subtitle 2"/>
          <p:cNvSpPr>
            <a:spLocks noGrp="1"/>
          </p:cNvSpPr>
          <p:nvPr>
            <p:ph type="subTitle" idx="1"/>
          </p:nvPr>
        </p:nvSpPr>
        <p:spPr>
          <a:xfrm>
            <a:off x="0" y="4343400"/>
            <a:ext cx="4724400" cy="1600200"/>
          </a:xfrm>
        </p:spPr>
        <p:txBody>
          <a:bodyPr>
            <a:normAutofit fontScale="85000" lnSpcReduction="20000"/>
          </a:bodyPr>
          <a:lstStyle/>
          <a:p>
            <a:pPr algn="l"/>
            <a:r>
              <a:rPr lang="en-US" sz="5100" dirty="0" smtClean="0">
                <a:solidFill>
                  <a:schemeClr val="tx1"/>
                </a:solidFill>
              </a:rPr>
              <a:t>  Submitted to:-</a:t>
            </a:r>
          </a:p>
          <a:p>
            <a:pPr algn="l"/>
            <a:r>
              <a:rPr lang="en-US" dirty="0" smtClean="0"/>
              <a:t>    </a:t>
            </a:r>
            <a:r>
              <a:rPr lang="en-US" b="1" dirty="0" smtClean="0"/>
              <a:t>Respected</a:t>
            </a:r>
          </a:p>
          <a:p>
            <a:pPr algn="l"/>
            <a:r>
              <a:rPr lang="en-US" b="1" dirty="0" smtClean="0"/>
              <a:t>    </a:t>
            </a:r>
            <a:r>
              <a:rPr lang="en-US" b="1" dirty="0" err="1" smtClean="0"/>
              <a:t>Mr.Amir</a:t>
            </a:r>
            <a:r>
              <a:rPr lang="en-US" b="1" dirty="0" smtClean="0"/>
              <a:t>  khan</a:t>
            </a:r>
          </a:p>
          <a:p>
            <a:pPr algn="l"/>
            <a:r>
              <a:rPr lang="en-US" b="1" dirty="0" smtClean="0"/>
              <a:t>   (technical trainer) </a:t>
            </a:r>
            <a:endParaRPr lang="en-US" b="1" dirty="0"/>
          </a:p>
        </p:txBody>
      </p:sp>
      <p:sp>
        <p:nvSpPr>
          <p:cNvPr id="5" name="TextBox 4"/>
          <p:cNvSpPr txBox="1"/>
          <p:nvPr/>
        </p:nvSpPr>
        <p:spPr>
          <a:xfrm>
            <a:off x="2971800" y="381000"/>
            <a:ext cx="3810000" cy="1323439"/>
          </a:xfrm>
          <a:prstGeom prst="rect">
            <a:avLst/>
          </a:prstGeom>
          <a:noFill/>
        </p:spPr>
        <p:txBody>
          <a:bodyPr wrap="square" rtlCol="0">
            <a:spAutoFit/>
          </a:bodyPr>
          <a:lstStyle/>
          <a:p>
            <a:r>
              <a:rPr lang="en-US" sz="4000" dirty="0" smtClean="0"/>
              <a:t>   </a:t>
            </a:r>
          </a:p>
          <a:p>
            <a:r>
              <a:rPr lang="en-US" sz="4000" dirty="0" smtClean="0"/>
              <a:t>PROJECT:-</a:t>
            </a:r>
            <a:endParaRPr lang="en-US" sz="4000" dirty="0"/>
          </a:p>
        </p:txBody>
      </p:sp>
      <p:sp>
        <p:nvSpPr>
          <p:cNvPr id="10" name="Rectangle 9"/>
          <p:cNvSpPr/>
          <p:nvPr/>
        </p:nvSpPr>
        <p:spPr>
          <a:xfrm>
            <a:off x="5029200" y="3124200"/>
            <a:ext cx="6781800" cy="2708434"/>
          </a:xfrm>
          <a:prstGeom prst="rect">
            <a:avLst/>
          </a:prstGeom>
        </p:spPr>
        <p:txBody>
          <a:bodyPr wrap="square">
            <a:spAutoFit/>
          </a:bodyPr>
          <a:lstStyle/>
          <a:p>
            <a:endParaRPr lang="en-US" dirty="0" smtClean="0"/>
          </a:p>
          <a:p>
            <a:endParaRPr lang="en-US" dirty="0" smtClean="0"/>
          </a:p>
          <a:p>
            <a:r>
              <a:rPr lang="en-US" sz="4000" dirty="0" smtClean="0"/>
              <a:t>                                       Submitted by:-</a:t>
            </a:r>
          </a:p>
          <a:p>
            <a:r>
              <a:rPr lang="en-US" b="1" dirty="0" err="1" smtClean="0"/>
              <a:t>Kirti</a:t>
            </a:r>
            <a:r>
              <a:rPr lang="en-US" b="1" dirty="0" smtClean="0"/>
              <a:t> </a:t>
            </a:r>
            <a:r>
              <a:rPr lang="en-US" b="1" dirty="0" err="1" smtClean="0"/>
              <a:t>verma</a:t>
            </a:r>
            <a:r>
              <a:rPr lang="en-US" b="1" dirty="0" smtClean="0"/>
              <a:t>(171500162)</a:t>
            </a:r>
          </a:p>
          <a:p>
            <a:r>
              <a:rPr lang="en-US" b="1" dirty="0" err="1" smtClean="0"/>
              <a:t>Nitya</a:t>
            </a:r>
            <a:r>
              <a:rPr lang="en-US" b="1" dirty="0" smtClean="0"/>
              <a:t> </a:t>
            </a:r>
            <a:r>
              <a:rPr lang="en-US" b="1" dirty="0" err="1" smtClean="0"/>
              <a:t>Nagpal</a:t>
            </a:r>
            <a:r>
              <a:rPr lang="en-US" b="1" dirty="0" smtClean="0"/>
              <a:t>(171500210)</a:t>
            </a:r>
          </a:p>
          <a:p>
            <a:r>
              <a:rPr lang="en-US" b="1" dirty="0" err="1" smtClean="0"/>
              <a:t>Ayushi</a:t>
            </a:r>
            <a:r>
              <a:rPr lang="en-US" b="1" dirty="0" smtClean="0"/>
              <a:t> </a:t>
            </a:r>
            <a:r>
              <a:rPr lang="en-US" b="1" dirty="0" err="1" smtClean="0"/>
              <a:t>Srivastava</a:t>
            </a:r>
            <a:r>
              <a:rPr lang="en-US" b="1" dirty="0" smtClean="0"/>
              <a:t>(171500080</a:t>
            </a:r>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219200"/>
          </a:xfrm>
        </p:spPr>
        <p:txBody>
          <a:bodyPr>
            <a:normAutofit fontScale="90000"/>
          </a:bodyPr>
          <a:lstStyle/>
          <a:p>
            <a:r>
              <a:rPr b="1" smtClean="0"/>
              <a:t>FEATURES OF CHATBOT</a:t>
            </a:r>
            <a:r>
              <a:rPr smtClean="0"/>
              <a:t/>
            </a:r>
            <a:br>
              <a:rPr smtClean="0"/>
            </a:br>
            <a:endParaRPr lang="en-US" dirty="0"/>
          </a:p>
        </p:txBody>
      </p:sp>
      <p:sp>
        <p:nvSpPr>
          <p:cNvPr id="2" name="Content Placeholder 1"/>
          <p:cNvSpPr>
            <a:spLocks noGrp="1"/>
          </p:cNvSpPr>
          <p:nvPr>
            <p:ph idx="1"/>
          </p:nvPr>
        </p:nvSpPr>
        <p:spPr/>
        <p:txBody>
          <a:bodyPr>
            <a:normAutofit fontScale="85000" lnSpcReduction="20000"/>
          </a:bodyPr>
          <a:lstStyle/>
          <a:p>
            <a:pPr lvl="0"/>
            <a:r>
              <a:rPr lang="en-US" dirty="0" smtClean="0"/>
              <a:t>Intuitive </a:t>
            </a:r>
            <a:r>
              <a:rPr lang="en-US" dirty="0" err="1" smtClean="0"/>
              <a:t>chatbot</a:t>
            </a:r>
            <a:r>
              <a:rPr lang="en-US" dirty="0" smtClean="0"/>
              <a:t> creation</a:t>
            </a:r>
          </a:p>
          <a:p>
            <a:r>
              <a:rPr lang="en-US" dirty="0" err="1" smtClean="0"/>
              <a:t>Bussiness</a:t>
            </a:r>
            <a:r>
              <a:rPr lang="en-US" dirty="0" smtClean="0"/>
              <a:t> workflow </a:t>
            </a:r>
            <a:r>
              <a:rPr lang="en-US" dirty="0" smtClean="0"/>
              <a:t>integration</a:t>
            </a:r>
            <a:endParaRPr lang="en-US" dirty="0" smtClean="0"/>
          </a:p>
          <a:p>
            <a:pPr lvl="0"/>
            <a:r>
              <a:rPr lang="en-US" dirty="0" smtClean="0"/>
              <a:t>Natural language understanding</a:t>
            </a:r>
          </a:p>
          <a:p>
            <a:pPr lvl="0"/>
            <a:r>
              <a:rPr lang="en-US" dirty="0" smtClean="0"/>
              <a:t>Secure communication support</a:t>
            </a:r>
          </a:p>
          <a:p>
            <a:pPr lvl="0"/>
            <a:r>
              <a:rPr lang="en-US" dirty="0" smtClean="0"/>
              <a:t>HIPAA compliance</a:t>
            </a:r>
          </a:p>
          <a:p>
            <a:pPr lvl="0"/>
            <a:r>
              <a:rPr lang="en-US" dirty="0" smtClean="0"/>
              <a:t>Deployment  on </a:t>
            </a:r>
            <a:r>
              <a:rPr lang="en-US" dirty="0" err="1" smtClean="0"/>
              <a:t>facebook</a:t>
            </a:r>
            <a:r>
              <a:rPr lang="en-US" dirty="0" smtClean="0"/>
              <a:t>  messenger , </a:t>
            </a:r>
            <a:r>
              <a:rPr lang="en-US" dirty="0" smtClean="0"/>
              <a:t>SMS and web</a:t>
            </a:r>
          </a:p>
          <a:p>
            <a:pPr lvl="0"/>
            <a:r>
              <a:rPr lang="en-US" dirty="0" err="1" smtClean="0"/>
              <a:t>Chatbot</a:t>
            </a:r>
            <a:r>
              <a:rPr lang="en-US" dirty="0" smtClean="0"/>
              <a:t> campaigns</a:t>
            </a:r>
          </a:p>
          <a:p>
            <a:pPr lvl="0"/>
            <a:r>
              <a:rPr lang="en-US" dirty="0" smtClean="0"/>
              <a:t>Support for image and file</a:t>
            </a:r>
          </a:p>
          <a:p>
            <a:pPr lvl="0"/>
            <a:r>
              <a:rPr lang="en-US" dirty="0" smtClean="0"/>
              <a:t>Support video chat</a:t>
            </a:r>
          </a:p>
          <a:p>
            <a:pPr lvl="0"/>
            <a:r>
              <a:rPr lang="en-US" dirty="0" smtClean="0"/>
              <a:t>Scalable and expandable</a:t>
            </a:r>
          </a:p>
          <a:p>
            <a:endParaRPr lang="en-US" dirty="0"/>
          </a:p>
        </p:txBody>
      </p:sp>
      <p:pic>
        <p:nvPicPr>
          <p:cNvPr id="31746" name="Picture 2" descr="Image result for heath chat bot img"/>
          <p:cNvPicPr>
            <a:picLocks noChangeAspect="1" noChangeArrowheads="1"/>
          </p:cNvPicPr>
          <p:nvPr/>
        </p:nvPicPr>
        <p:blipFill>
          <a:blip r:embed="rId2"/>
          <a:srcRect/>
          <a:stretch>
            <a:fillRect/>
          </a:stretch>
        </p:blipFill>
        <p:spPr bwMode="auto">
          <a:xfrm>
            <a:off x="6477000" y="990600"/>
            <a:ext cx="2343150" cy="2590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4572000"/>
          </a:xfrm>
        </p:spPr>
        <p:txBody>
          <a:bodyPr>
            <a:normAutofit fontScale="85000" lnSpcReduction="10000"/>
          </a:bodyPr>
          <a:lstStyle/>
          <a:p>
            <a:pPr fontAlgn="base"/>
            <a:r>
              <a:rPr lang="en-US" b="1" dirty="0" smtClean="0">
                <a:solidFill>
                  <a:srgbClr val="FF6600"/>
                </a:solidFill>
              </a:rPr>
              <a:t>Install Packages</a:t>
            </a:r>
          </a:p>
          <a:p>
            <a:pPr>
              <a:buNone/>
            </a:pPr>
            <a:r>
              <a:rPr lang="en-US" dirty="0" smtClean="0"/>
              <a:t>    </a:t>
            </a:r>
          </a:p>
          <a:p>
            <a:pPr>
              <a:buNone/>
            </a:pPr>
            <a:r>
              <a:rPr lang="en-US" dirty="0" smtClean="0"/>
              <a:t>Before starting to work on our </a:t>
            </a:r>
            <a:r>
              <a:rPr lang="en-US" dirty="0" err="1" smtClean="0"/>
              <a:t>chatbot</a:t>
            </a:r>
            <a:r>
              <a:rPr lang="en-US" dirty="0" smtClean="0"/>
              <a:t> we need to  download a few python packages. </a:t>
            </a:r>
          </a:p>
          <a:p>
            <a:pPr>
              <a:buNone/>
            </a:pPr>
            <a:endParaRPr lang="en-US" dirty="0" smtClean="0"/>
          </a:p>
          <a:p>
            <a:pPr>
              <a:buNone/>
            </a:pPr>
            <a:endParaRPr lang="en-US" dirty="0" smtClean="0"/>
          </a:p>
          <a:p>
            <a:pPr>
              <a:buNone/>
            </a:pPr>
            <a:r>
              <a:rPr lang="en-US" dirty="0" smtClean="0"/>
              <a:t>   We </a:t>
            </a:r>
            <a:r>
              <a:rPr lang="en-US" dirty="0" smtClean="0"/>
              <a:t>will simply use pip to install the following:</a:t>
            </a:r>
            <a:br>
              <a:rPr lang="en-US" dirty="0" smtClean="0"/>
            </a:br>
            <a:r>
              <a:rPr lang="en-US" dirty="0" smtClean="0"/>
              <a:t>-</a:t>
            </a:r>
            <a:r>
              <a:rPr lang="en-US" dirty="0" err="1" smtClean="0"/>
              <a:t>numpy</a:t>
            </a:r>
            <a:r>
              <a:rPr lang="en-US" dirty="0" smtClean="0"/>
              <a:t/>
            </a:r>
            <a:br>
              <a:rPr lang="en-US" dirty="0" smtClean="0"/>
            </a:br>
            <a:r>
              <a:rPr lang="en-US" dirty="0" smtClean="0"/>
              <a:t>-</a:t>
            </a:r>
            <a:r>
              <a:rPr lang="en-US" dirty="0" err="1" smtClean="0"/>
              <a:t>nltk</a:t>
            </a:r>
            <a:r>
              <a:rPr lang="en-US" dirty="0" smtClean="0"/>
              <a:t/>
            </a:r>
            <a:br>
              <a:rPr lang="en-US" dirty="0" smtClean="0"/>
            </a:br>
            <a:r>
              <a:rPr lang="en-US" dirty="0" smtClean="0"/>
              <a:t>-</a:t>
            </a:r>
            <a:r>
              <a:rPr lang="en-US" dirty="0" err="1" smtClean="0"/>
              <a:t>tensorflow</a:t>
            </a:r>
            <a:r>
              <a:rPr lang="en-US" dirty="0" smtClean="0"/>
              <a:t/>
            </a:r>
            <a:br>
              <a:rPr lang="en-US" dirty="0" smtClean="0"/>
            </a:br>
            <a:r>
              <a:rPr lang="en-US" dirty="0" smtClean="0"/>
              <a:t>- </a:t>
            </a:r>
            <a:r>
              <a:rPr lang="en-US" dirty="0" err="1" smtClean="0"/>
              <a:t>tflear</a:t>
            </a:r>
            <a:endParaRPr lang="en-US" dirty="0" smtClean="0"/>
          </a:p>
          <a:p>
            <a:pPr>
              <a:buNone/>
            </a:pP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638800"/>
          </a:xfrm>
        </p:spPr>
        <p:txBody>
          <a:bodyPr>
            <a:normAutofit fontScale="77500" lnSpcReduction="20000"/>
          </a:bodyPr>
          <a:lstStyle/>
          <a:p>
            <a:pPr fontAlgn="base">
              <a:buNone/>
            </a:pPr>
            <a:r>
              <a:rPr lang="en-US" dirty="0" smtClean="0"/>
              <a:t> </a:t>
            </a:r>
          </a:p>
          <a:p>
            <a:pPr fontAlgn="base">
              <a:buNone/>
            </a:pPr>
            <a:r>
              <a:rPr lang="en-US" b="1" dirty="0" err="1" smtClean="0">
                <a:solidFill>
                  <a:srgbClr val="FF3300"/>
                </a:solidFill>
              </a:rPr>
              <a:t>Numpy</a:t>
            </a:r>
            <a:r>
              <a:rPr lang="en-US" b="1" dirty="0" smtClean="0">
                <a:solidFill>
                  <a:srgbClr val="FF3300"/>
                </a:solidFill>
              </a:rPr>
              <a:t>:-</a:t>
            </a:r>
          </a:p>
          <a:p>
            <a:pPr fontAlgn="base">
              <a:buNone/>
            </a:pPr>
            <a:endParaRPr lang="en-US" dirty="0" smtClean="0"/>
          </a:p>
          <a:p>
            <a:pPr fontAlgn="base">
              <a:buNone/>
            </a:pPr>
            <a:r>
              <a:rPr lang="en-US" dirty="0" smtClean="0"/>
              <a:t>    </a:t>
            </a:r>
            <a:r>
              <a:rPr lang="en-US" dirty="0" err="1" smtClean="0"/>
              <a:t>NumPy</a:t>
            </a:r>
            <a:r>
              <a:rPr lang="en-US" dirty="0" smtClean="0"/>
              <a:t> </a:t>
            </a:r>
            <a:r>
              <a:rPr lang="en-US" dirty="0" smtClean="0"/>
              <a:t>is a Python package which stands for ‘Numerical Python’. It is the core library for scientific computing, which contains a powerful n-dimensional array object, provide tools for integrating C, C++ etc. It is also useful in linear algebra, random number capability etc. </a:t>
            </a:r>
            <a:endParaRPr lang="en-US" dirty="0" smtClean="0"/>
          </a:p>
          <a:p>
            <a:pPr fontAlgn="base">
              <a:buNone/>
            </a:pPr>
            <a:endParaRPr lang="en-US" dirty="0" smtClean="0">
              <a:solidFill>
                <a:srgbClr val="FF3300"/>
              </a:solidFill>
            </a:endParaRPr>
          </a:p>
          <a:p>
            <a:pPr fontAlgn="base">
              <a:buNone/>
            </a:pPr>
            <a:endParaRPr lang="en-US" dirty="0" smtClean="0">
              <a:solidFill>
                <a:srgbClr val="FF3300"/>
              </a:solidFill>
            </a:endParaRPr>
          </a:p>
          <a:p>
            <a:pPr>
              <a:buNone/>
            </a:pPr>
            <a:r>
              <a:rPr lang="en-US" b="1" dirty="0" smtClean="0">
                <a:solidFill>
                  <a:srgbClr val="FF3300"/>
                </a:solidFill>
              </a:rPr>
              <a:t>NLTK </a:t>
            </a:r>
            <a:r>
              <a:rPr lang="en-US" b="1" dirty="0" smtClean="0">
                <a:solidFill>
                  <a:srgbClr val="FF3300"/>
                </a:solidFill>
              </a:rPr>
              <a:t>module:-</a:t>
            </a:r>
          </a:p>
          <a:p>
            <a:pPr>
              <a:buNone/>
            </a:pPr>
            <a:endParaRPr lang="en-US" b="1" dirty="0" smtClean="0"/>
          </a:p>
          <a:p>
            <a:pPr>
              <a:buNone/>
            </a:pPr>
            <a:r>
              <a:rPr lang="en-US" dirty="0" smtClean="0"/>
              <a:t>NLTK is one of the leading platforms for working </a:t>
            </a:r>
            <a:r>
              <a:rPr lang="en-US" dirty="0" smtClean="0"/>
              <a:t>with</a:t>
            </a:r>
          </a:p>
          <a:p>
            <a:pPr>
              <a:buNone/>
            </a:pPr>
            <a:r>
              <a:rPr lang="en-US" dirty="0" smtClean="0"/>
              <a:t>human </a:t>
            </a:r>
            <a:r>
              <a:rPr lang="en-US" dirty="0" smtClean="0"/>
              <a:t>language data and Python, the module NLTK is </a:t>
            </a:r>
            <a:r>
              <a:rPr lang="en-US" dirty="0" smtClean="0"/>
              <a:t>used for </a:t>
            </a:r>
            <a:r>
              <a:rPr lang="en-US" dirty="0" smtClean="0"/>
              <a:t>natural language processing. NLTK is literally </a:t>
            </a:r>
          </a:p>
          <a:p>
            <a:pPr>
              <a:buNone/>
            </a:pPr>
            <a:r>
              <a:rPr lang="en-US" dirty="0" smtClean="0"/>
              <a:t>an acronym for Natural Language Toolkit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029200"/>
          </a:xfrm>
        </p:spPr>
        <p:txBody>
          <a:bodyPr>
            <a:normAutofit fontScale="77500" lnSpcReduction="20000"/>
          </a:bodyPr>
          <a:lstStyle/>
          <a:p>
            <a:pPr>
              <a:buNone/>
            </a:pPr>
            <a:r>
              <a:rPr lang="en-US" dirty="0" smtClean="0">
                <a:solidFill>
                  <a:srgbClr val="FF3300"/>
                </a:solidFill>
              </a:rPr>
              <a:t>   </a:t>
            </a:r>
            <a:r>
              <a:rPr lang="en-US" dirty="0" err="1" smtClean="0">
                <a:solidFill>
                  <a:srgbClr val="FF3300"/>
                </a:solidFill>
              </a:rPr>
              <a:t>TensorFlow</a:t>
            </a:r>
            <a:r>
              <a:rPr lang="en-US" dirty="0" smtClean="0">
                <a:solidFill>
                  <a:srgbClr val="FF3300"/>
                </a:solidFill>
              </a:rPr>
              <a:t>:-</a:t>
            </a:r>
          </a:p>
          <a:p>
            <a:pPr>
              <a:buNone/>
            </a:pPr>
            <a:r>
              <a:rPr lang="en-US" dirty="0" smtClean="0"/>
              <a:t/>
            </a:r>
            <a:br>
              <a:rPr lang="en-US" dirty="0" smtClean="0"/>
            </a:br>
            <a:r>
              <a:rPr lang="en-US" dirty="0" err="1" smtClean="0"/>
              <a:t>TensorFlow</a:t>
            </a:r>
            <a:r>
              <a:rPr lang="en-US" dirty="0" smtClean="0"/>
              <a:t> </a:t>
            </a:r>
            <a:r>
              <a:rPr lang="en-US" dirty="0" smtClean="0"/>
              <a:t>is a Python library for </a:t>
            </a:r>
            <a:r>
              <a:rPr lang="en-US" b="1" dirty="0" smtClean="0"/>
              <a:t>fast numerical computing</a:t>
            </a:r>
            <a:r>
              <a:rPr lang="en-US" dirty="0" smtClean="0"/>
              <a:t> created and released by Google. It is a foundation </a:t>
            </a:r>
            <a:r>
              <a:rPr lang="en-US" dirty="0" smtClean="0"/>
              <a:t>library </a:t>
            </a:r>
            <a:r>
              <a:rPr lang="en-US" dirty="0" smtClean="0"/>
              <a:t>that can be used to create Deep Learning models directly or by using wrapper libraries </a:t>
            </a:r>
            <a:r>
              <a:rPr lang="en-US" dirty="0" smtClean="0"/>
              <a:t>that </a:t>
            </a:r>
            <a:r>
              <a:rPr lang="en-US" dirty="0" smtClean="0"/>
              <a:t>simplify the </a:t>
            </a:r>
            <a:r>
              <a:rPr lang="en-US" dirty="0" smtClean="0"/>
              <a:t>process </a:t>
            </a:r>
            <a:r>
              <a:rPr lang="en-US" dirty="0" smtClean="0"/>
              <a:t>built on top of </a:t>
            </a:r>
            <a:r>
              <a:rPr lang="en-US" dirty="0" err="1" smtClean="0"/>
              <a:t>TensorFlow</a:t>
            </a:r>
            <a:r>
              <a:rPr lang="en-US" dirty="0" smtClean="0"/>
              <a:t>.</a:t>
            </a:r>
          </a:p>
          <a:p>
            <a:pPr>
              <a:buNone/>
            </a:pPr>
            <a:endParaRPr lang="en-US" dirty="0" smtClean="0">
              <a:solidFill>
                <a:srgbClr val="FF3300"/>
              </a:solidFill>
            </a:endParaRPr>
          </a:p>
          <a:p>
            <a:pPr>
              <a:buNone/>
            </a:pPr>
            <a:endParaRPr lang="en-US" dirty="0" smtClean="0">
              <a:solidFill>
                <a:srgbClr val="FF3300"/>
              </a:solidFill>
            </a:endParaRPr>
          </a:p>
          <a:p>
            <a:pPr>
              <a:buNone/>
            </a:pPr>
            <a:r>
              <a:rPr lang="en-US" dirty="0" smtClean="0">
                <a:solidFill>
                  <a:srgbClr val="FF3300"/>
                </a:solidFill>
              </a:rPr>
              <a:t>   </a:t>
            </a:r>
            <a:r>
              <a:rPr lang="en-US" dirty="0" err="1" smtClean="0">
                <a:solidFill>
                  <a:srgbClr val="FF3300"/>
                </a:solidFill>
              </a:rPr>
              <a:t>Tflearn</a:t>
            </a:r>
            <a:r>
              <a:rPr lang="en-US" dirty="0" smtClean="0">
                <a:solidFill>
                  <a:srgbClr val="FF3300"/>
                </a:solidFill>
              </a:rPr>
              <a:t>:-</a:t>
            </a:r>
          </a:p>
          <a:p>
            <a:pPr>
              <a:buNone/>
            </a:pPr>
            <a:endParaRPr lang="en-US" dirty="0" smtClean="0"/>
          </a:p>
          <a:p>
            <a:pPr>
              <a:buNone/>
            </a:pPr>
            <a:r>
              <a:rPr lang="en-US" dirty="0" smtClean="0"/>
              <a:t>   </a:t>
            </a:r>
            <a:r>
              <a:rPr lang="en-US" dirty="0" err="1" smtClean="0"/>
              <a:t>TFlearn</a:t>
            </a:r>
            <a:r>
              <a:rPr lang="en-US" dirty="0" smtClean="0"/>
              <a:t> </a:t>
            </a:r>
            <a:r>
              <a:rPr lang="en-US" dirty="0" smtClean="0"/>
              <a:t>is a modular and transparent deep learning library built on top of </a:t>
            </a:r>
            <a:r>
              <a:rPr lang="en-US" dirty="0" err="1" smtClean="0"/>
              <a:t>Tensorflow</a:t>
            </a:r>
            <a:r>
              <a:rPr lang="en-US" dirty="0" smtClean="0"/>
              <a:t>. It was designed to provide a higher-level API to </a:t>
            </a:r>
            <a:r>
              <a:rPr lang="en-US" dirty="0" err="1" smtClean="0"/>
              <a:t>TensorFlow</a:t>
            </a:r>
            <a:r>
              <a:rPr lang="en-US" dirty="0" smtClean="0"/>
              <a:t> in order to facilitate and speed-up experimentations, while remaining fully transparent and compatible with it.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b="1" smtClean="0"/>
              <a:t>Import libraries</a:t>
            </a:r>
            <a:r>
              <a:rPr smtClean="0"/>
              <a:t/>
            </a:r>
            <a:br>
              <a:rPr smtClean="0"/>
            </a:br>
            <a:endParaRPr lang="en-US" dirty="0"/>
          </a:p>
        </p:txBody>
      </p:sp>
      <p:sp>
        <p:nvSpPr>
          <p:cNvPr id="2" name="Content Placeholder 1"/>
          <p:cNvSpPr>
            <a:spLocks noGrp="1"/>
          </p:cNvSpPr>
          <p:nvPr>
            <p:ph idx="1"/>
          </p:nvPr>
        </p:nvSpPr>
        <p:spPr/>
        <p:txBody>
          <a:bodyPr/>
          <a:lstStyle/>
          <a:p>
            <a:pPr lvl="0"/>
            <a:r>
              <a:rPr lang="en-US" b="1" dirty="0" smtClean="0"/>
              <a:t>label </a:t>
            </a:r>
            <a:r>
              <a:rPr lang="en-US" b="1" dirty="0" smtClean="0"/>
              <a:t>Encoder</a:t>
            </a:r>
          </a:p>
          <a:p>
            <a:r>
              <a:rPr lang="en-US" b="1" dirty="0" err="1" smtClean="0"/>
              <a:t>train_test_split</a:t>
            </a:r>
            <a:endParaRPr lang="en-US" b="1" dirty="0" smtClean="0"/>
          </a:p>
          <a:p>
            <a:r>
              <a:rPr lang="en-US" b="1" dirty="0" smtClean="0"/>
              <a:t>Decision Tree Classifier</a:t>
            </a:r>
            <a:endParaRPr lang="en-US" dirty="0" smtClean="0"/>
          </a:p>
          <a:p>
            <a:r>
              <a:rPr lang="en-US" b="1" dirty="0" err="1" smtClean="0"/>
              <a:t>Tkinter</a:t>
            </a:r>
            <a:endParaRPr lang="en-US" dirty="0" smtClean="0"/>
          </a:p>
          <a:p>
            <a:pPr lvl="0"/>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229600" cy="5715000"/>
          </a:xfrm>
        </p:spPr>
        <p:txBody>
          <a:bodyPr>
            <a:normAutofit fontScale="40000" lnSpcReduction="20000"/>
          </a:bodyPr>
          <a:lstStyle/>
          <a:p>
            <a:pPr lvl="0">
              <a:buNone/>
            </a:pPr>
            <a:r>
              <a:rPr lang="en-US" sz="7000" b="1" dirty="0" smtClean="0">
                <a:solidFill>
                  <a:srgbClr val="FF6600"/>
                </a:solidFill>
                <a:latin typeface="Times New Roman" pitchFamily="18" charset="0"/>
                <a:cs typeface="Times New Roman" pitchFamily="18" charset="0"/>
              </a:rPr>
              <a:t>label </a:t>
            </a:r>
            <a:r>
              <a:rPr lang="en-US" sz="7000" b="1" dirty="0" smtClean="0">
                <a:solidFill>
                  <a:srgbClr val="FF6600"/>
                </a:solidFill>
                <a:latin typeface="Times New Roman" pitchFamily="18" charset="0"/>
                <a:cs typeface="Times New Roman" pitchFamily="18" charset="0"/>
              </a:rPr>
              <a:t>Encoder:-</a:t>
            </a:r>
          </a:p>
          <a:p>
            <a:pPr lvl="0">
              <a:buNone/>
            </a:pPr>
            <a:endParaRPr lang="en-US" dirty="0" smtClean="0">
              <a:latin typeface="Times New Roman" pitchFamily="18" charset="0"/>
              <a:cs typeface="Times New Roman" pitchFamily="18" charset="0"/>
            </a:endParaRPr>
          </a:p>
          <a:p>
            <a:pPr>
              <a:buNone/>
            </a:pPr>
            <a:r>
              <a:rPr lang="en-US" sz="5000" b="1" dirty="0" err="1" smtClean="0">
                <a:latin typeface="Times New Roman" pitchFamily="18" charset="0"/>
                <a:cs typeface="Times New Roman" pitchFamily="18" charset="0"/>
              </a:rPr>
              <a:t>LabelEncode</a:t>
            </a:r>
            <a:r>
              <a:rPr lang="en-US" sz="5000" dirty="0" smtClean="0">
                <a:latin typeface="Times New Roman" pitchFamily="18" charset="0"/>
                <a:cs typeface="Times New Roman" pitchFamily="18" charset="0"/>
              </a:rPr>
              <a:t> </a:t>
            </a:r>
            <a:r>
              <a:rPr lang="en-US" sz="5000" dirty="0" smtClean="0">
                <a:latin typeface="Times New Roman" pitchFamily="18" charset="0"/>
                <a:cs typeface="Times New Roman" pitchFamily="18" charset="0"/>
              </a:rPr>
              <a:t>is a utility class to help normalize labels such that they contain only values between 0 and n_classes-1. This is sometimes useful for writing efficient </a:t>
            </a:r>
            <a:r>
              <a:rPr lang="en-US" sz="5000" dirty="0" smtClean="0">
                <a:latin typeface="Times New Roman" pitchFamily="18" charset="0"/>
                <a:cs typeface="Times New Roman" pitchFamily="18" charset="0"/>
              </a:rPr>
              <a:t>python routines</a:t>
            </a:r>
          </a:p>
          <a:p>
            <a:pPr>
              <a:buNone/>
            </a:pPr>
            <a:endParaRPr lang="en-US" sz="4500" dirty="0" smtClean="0">
              <a:latin typeface="Times New Roman" pitchFamily="18" charset="0"/>
              <a:cs typeface="Times New Roman" pitchFamily="18" charset="0"/>
            </a:endParaRPr>
          </a:p>
          <a:p>
            <a:pPr lvl="0">
              <a:buNone/>
            </a:pPr>
            <a:r>
              <a:rPr lang="en-US" sz="7000" b="1" dirty="0" err="1" smtClean="0">
                <a:solidFill>
                  <a:srgbClr val="FF6600"/>
                </a:solidFill>
                <a:latin typeface="Times New Roman" pitchFamily="18" charset="0"/>
                <a:cs typeface="Times New Roman" pitchFamily="18" charset="0"/>
              </a:rPr>
              <a:t>train_test_split</a:t>
            </a:r>
            <a:r>
              <a:rPr lang="en-US" sz="7000" b="1" dirty="0" smtClean="0">
                <a:solidFill>
                  <a:srgbClr val="FF6600"/>
                </a:solidFill>
                <a:latin typeface="Times New Roman" pitchFamily="18" charset="0"/>
                <a:cs typeface="Times New Roman" pitchFamily="18" charset="0"/>
              </a:rPr>
              <a:t>:-</a:t>
            </a:r>
          </a:p>
          <a:p>
            <a:pPr lvl="0">
              <a:buNone/>
            </a:pPr>
            <a:endParaRPr lang="en-US" sz="5000" b="1" dirty="0" smtClean="0">
              <a:latin typeface="Times New Roman" pitchFamily="18" charset="0"/>
              <a:cs typeface="Times New Roman" pitchFamily="18" charset="0"/>
            </a:endParaRPr>
          </a:p>
          <a:p>
            <a:pPr>
              <a:buNone/>
            </a:pPr>
            <a:r>
              <a:rPr lang="en-US" sz="5000" dirty="0" err="1" smtClean="0">
                <a:latin typeface="Times New Roman" pitchFamily="18" charset="0"/>
                <a:cs typeface="Times New Roman" pitchFamily="18" charset="0"/>
              </a:rPr>
              <a:t>train_test_split</a:t>
            </a:r>
            <a:r>
              <a:rPr lang="en-US" sz="5000" dirty="0" smtClean="0">
                <a:latin typeface="Times New Roman" pitchFamily="18" charset="0"/>
                <a:cs typeface="Times New Roman" pitchFamily="18" charset="0"/>
              </a:rPr>
              <a:t> is a function in </a:t>
            </a:r>
            <a:r>
              <a:rPr lang="en-US" sz="5000" b="1" dirty="0" err="1" smtClean="0">
                <a:latin typeface="Times New Roman" pitchFamily="18" charset="0"/>
                <a:cs typeface="Times New Roman" pitchFamily="18" charset="0"/>
              </a:rPr>
              <a:t>Sklearn</a:t>
            </a:r>
            <a:r>
              <a:rPr lang="en-US" sz="5000" b="1" dirty="0" smtClean="0">
                <a:latin typeface="Times New Roman" pitchFamily="18" charset="0"/>
                <a:cs typeface="Times New Roman" pitchFamily="18" charset="0"/>
              </a:rPr>
              <a:t> model selection</a:t>
            </a:r>
            <a:r>
              <a:rPr lang="en-US" sz="5000" dirty="0" smtClean="0">
                <a:latin typeface="Times New Roman" pitchFamily="18" charset="0"/>
                <a:cs typeface="Times New Roman" pitchFamily="18" charset="0"/>
              </a:rPr>
              <a:t> for splitting data arrays into </a:t>
            </a:r>
            <a:r>
              <a:rPr lang="en-US" sz="5000" b="1" dirty="0" smtClean="0">
                <a:latin typeface="Times New Roman" pitchFamily="18" charset="0"/>
                <a:cs typeface="Times New Roman" pitchFamily="18" charset="0"/>
              </a:rPr>
              <a:t>two subsets</a:t>
            </a:r>
            <a:r>
              <a:rPr lang="en-US" sz="5000" dirty="0" smtClean="0">
                <a:latin typeface="Times New Roman" pitchFamily="18" charset="0"/>
                <a:cs typeface="Times New Roman" pitchFamily="18" charset="0"/>
              </a:rPr>
              <a:t>: for training data and for testing data. With this function, you don't need to divide the dataset manually</a:t>
            </a:r>
            <a:r>
              <a:rPr lang="en-US" sz="5000" dirty="0" smtClean="0">
                <a:latin typeface="Times New Roman" pitchFamily="18" charset="0"/>
                <a:cs typeface="Times New Roman" pitchFamily="18" charset="0"/>
              </a:rPr>
              <a:t>.</a:t>
            </a:r>
          </a:p>
          <a:p>
            <a:pPr>
              <a:buNone/>
            </a:pPr>
            <a:endParaRPr lang="en-US" sz="5000" dirty="0" smtClean="0">
              <a:latin typeface="Times New Roman" pitchFamily="18" charset="0"/>
              <a:cs typeface="Times New Roman" pitchFamily="18" charset="0"/>
            </a:endParaRPr>
          </a:p>
          <a:p>
            <a:pPr>
              <a:buNone/>
            </a:pPr>
            <a:endParaRPr lang="en-US" sz="6000" dirty="0" smtClean="0">
              <a:solidFill>
                <a:srgbClr val="FF6600"/>
              </a:solidFill>
              <a:latin typeface="Times New Roman" pitchFamily="18" charset="0"/>
              <a:cs typeface="Times New Roman" pitchFamily="18" charset="0"/>
            </a:endParaRPr>
          </a:p>
          <a:p>
            <a:pPr lvl="0">
              <a:buNone/>
            </a:pPr>
            <a:r>
              <a:rPr lang="en-US" sz="6000" b="1" dirty="0" smtClean="0">
                <a:solidFill>
                  <a:srgbClr val="FF6600"/>
                </a:solidFill>
                <a:latin typeface="Times New Roman" pitchFamily="18" charset="0"/>
                <a:cs typeface="Times New Roman" pitchFamily="18" charset="0"/>
              </a:rPr>
              <a:t>Decision </a:t>
            </a:r>
            <a:r>
              <a:rPr lang="en-US" sz="6000" b="1" dirty="0" smtClean="0">
                <a:solidFill>
                  <a:srgbClr val="FF6600"/>
                </a:solidFill>
                <a:latin typeface="Times New Roman" pitchFamily="18" charset="0"/>
                <a:cs typeface="Times New Roman" pitchFamily="18" charset="0"/>
              </a:rPr>
              <a:t>Tree </a:t>
            </a:r>
            <a:r>
              <a:rPr lang="en-US" sz="6000" b="1" dirty="0" smtClean="0">
                <a:solidFill>
                  <a:srgbClr val="FF6600"/>
                </a:solidFill>
                <a:latin typeface="Times New Roman" pitchFamily="18" charset="0"/>
                <a:cs typeface="Times New Roman" pitchFamily="18" charset="0"/>
              </a:rPr>
              <a:t>Classifier:-</a:t>
            </a:r>
          </a:p>
          <a:p>
            <a:pPr lvl="0">
              <a:buNone/>
            </a:pPr>
            <a:endParaRPr lang="en-US" sz="3800" dirty="0" smtClean="0">
              <a:latin typeface="Times New Roman" pitchFamily="18" charset="0"/>
              <a:cs typeface="Times New Roman" pitchFamily="18" charset="0"/>
            </a:endParaRPr>
          </a:p>
          <a:p>
            <a:pPr>
              <a:buNone/>
            </a:pPr>
            <a:r>
              <a:rPr lang="en-US" sz="5000" dirty="0" smtClean="0">
                <a:latin typeface="Times New Roman" pitchFamily="18" charset="0"/>
                <a:cs typeface="Times New Roman" pitchFamily="18" charset="0"/>
              </a:rPr>
              <a:t>Decision Trees can be used as classifier or regression models.</a:t>
            </a:r>
          </a:p>
          <a:p>
            <a:pPr>
              <a:buNone/>
            </a:pPr>
            <a:r>
              <a:rPr lang="en-US" sz="5000" dirty="0" smtClean="0">
                <a:latin typeface="Times New Roman" pitchFamily="18" charset="0"/>
                <a:cs typeface="Times New Roman" pitchFamily="18" charset="0"/>
              </a:rPr>
              <a:t>A tree structure is constructed that breaks the dataset down into smaller subsets eventually resulting in a prediction.</a:t>
            </a:r>
          </a:p>
          <a:p>
            <a:pPr>
              <a:buNone/>
            </a:pP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572000"/>
          </a:xfrm>
        </p:spPr>
        <p:txBody>
          <a:bodyPr>
            <a:normAutofit fontScale="92500" lnSpcReduction="10000"/>
          </a:bodyPr>
          <a:lstStyle/>
          <a:p>
            <a:pPr lvl="0"/>
            <a:r>
              <a:rPr lang="en-US" b="1" dirty="0" err="1" smtClean="0">
                <a:solidFill>
                  <a:srgbClr val="FF6600"/>
                </a:solidFill>
              </a:rPr>
              <a:t>Tkinter</a:t>
            </a:r>
            <a:endParaRPr lang="en-US" dirty="0" smtClean="0">
              <a:solidFill>
                <a:srgbClr val="FF6600"/>
              </a:solidFill>
            </a:endParaRPr>
          </a:p>
          <a:p>
            <a:pPr>
              <a:buNone/>
            </a:pPr>
            <a:endParaRPr lang="en-US" dirty="0" smtClean="0"/>
          </a:p>
          <a:p>
            <a:pPr>
              <a:buNone/>
            </a:pPr>
            <a:r>
              <a:rPr lang="en-US" dirty="0" smtClean="0"/>
              <a:t>Python offers multiple options for developing GUI (Graphical User Interface). Out of all the GUI methods, </a:t>
            </a:r>
            <a:r>
              <a:rPr lang="en-US" dirty="0" err="1" smtClean="0"/>
              <a:t>tkinter</a:t>
            </a:r>
            <a:r>
              <a:rPr lang="en-US" dirty="0" smtClean="0"/>
              <a:t> is the most commonly used method. It is a standard Python interface to the </a:t>
            </a:r>
            <a:r>
              <a:rPr lang="en-US" dirty="0" err="1" smtClean="0"/>
              <a:t>Tk</a:t>
            </a:r>
            <a:r>
              <a:rPr lang="en-US" dirty="0" smtClean="0"/>
              <a:t> GUI toolkit shipped with Python. Python with </a:t>
            </a:r>
            <a:r>
              <a:rPr lang="en-US" dirty="0" err="1" smtClean="0"/>
              <a:t>tkinter</a:t>
            </a:r>
            <a:r>
              <a:rPr lang="en-US" dirty="0" smtClean="0"/>
              <a:t> is the fastest and easiest way to create the GUI applications. Creating a GUI using </a:t>
            </a:r>
            <a:r>
              <a:rPr lang="en-US" dirty="0" err="1" smtClean="0"/>
              <a:t>tkinter</a:t>
            </a:r>
            <a:r>
              <a:rPr lang="en-US" dirty="0" smtClean="0"/>
              <a:t> is an easy task.</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Requirements:-</a:t>
            </a:r>
            <a:endParaRPr lang="en-US" sz="3200" dirty="0"/>
          </a:p>
        </p:txBody>
      </p:sp>
      <p:sp>
        <p:nvSpPr>
          <p:cNvPr id="3" name="Content Placeholder 2"/>
          <p:cNvSpPr>
            <a:spLocks noGrp="1"/>
          </p:cNvSpPr>
          <p:nvPr>
            <p:ph idx="1"/>
          </p:nvPr>
        </p:nvSpPr>
        <p:spPr>
          <a:xfrm>
            <a:off x="914400" y="1447800"/>
            <a:ext cx="8229600" cy="4572000"/>
          </a:xfrm>
        </p:spPr>
        <p:txBody>
          <a:bodyPr>
            <a:normAutofit fontScale="70000" lnSpcReduction="20000"/>
          </a:bodyPr>
          <a:lstStyle/>
          <a:p>
            <a:pPr>
              <a:buNone/>
            </a:pPr>
            <a:endParaRPr lang="en-US" b="1" dirty="0" smtClean="0"/>
          </a:p>
          <a:p>
            <a:pPr>
              <a:buNone/>
            </a:pPr>
            <a:r>
              <a:rPr lang="en-US" b="1" dirty="0" smtClean="0"/>
              <a:t> </a:t>
            </a:r>
          </a:p>
          <a:p>
            <a:pPr>
              <a:buNone/>
            </a:pPr>
            <a:r>
              <a:rPr lang="en-US" b="1" dirty="0" smtClean="0"/>
              <a:t>Hardware </a:t>
            </a:r>
            <a:r>
              <a:rPr lang="en-US" b="1" dirty="0" smtClean="0"/>
              <a:t>Requirement:</a:t>
            </a:r>
            <a:endParaRPr lang="en-US" dirty="0" smtClean="0"/>
          </a:p>
          <a:p>
            <a:pPr>
              <a:buNone/>
            </a:pPr>
            <a:endParaRPr lang="en-US" dirty="0" smtClean="0"/>
          </a:p>
          <a:p>
            <a:r>
              <a:rPr lang="en-US" dirty="0" smtClean="0"/>
              <a:t>i3 Processor Based Computer or higher</a:t>
            </a:r>
          </a:p>
          <a:p>
            <a:r>
              <a:rPr lang="en-US" dirty="0" smtClean="0"/>
              <a:t>Memory: 1 GB</a:t>
            </a:r>
          </a:p>
          <a:p>
            <a:r>
              <a:rPr lang="en-US" dirty="0" smtClean="0"/>
              <a:t>Hard Drive: 50 GB</a:t>
            </a:r>
          </a:p>
          <a:p>
            <a:r>
              <a:rPr lang="en-US" dirty="0" smtClean="0"/>
              <a:t>Monitor</a:t>
            </a:r>
            <a:endParaRPr lang="en-US" dirty="0" smtClean="0"/>
          </a:p>
          <a:p>
            <a:r>
              <a:rPr lang="en-US" dirty="0" smtClean="0"/>
              <a:t>Internet Connection</a:t>
            </a:r>
          </a:p>
          <a:p>
            <a:pPr>
              <a:buNone/>
            </a:pPr>
            <a:endParaRPr lang="en-US" b="1" dirty="0" smtClean="0"/>
          </a:p>
          <a:p>
            <a:pPr>
              <a:buNone/>
            </a:pPr>
            <a:r>
              <a:rPr lang="en-US" b="1" dirty="0" smtClean="0"/>
              <a:t>Software </a:t>
            </a:r>
            <a:r>
              <a:rPr lang="en-US" b="1" dirty="0" smtClean="0"/>
              <a:t>Requirement:</a:t>
            </a:r>
            <a:endParaRPr lang="en-US" dirty="0" smtClean="0"/>
          </a:p>
          <a:p>
            <a:pPr>
              <a:buNone/>
            </a:pPr>
            <a:r>
              <a:rPr lang="en-US" b="1" dirty="0" smtClean="0"/>
              <a:t> </a:t>
            </a:r>
            <a:endParaRPr lang="en-US" dirty="0" smtClean="0"/>
          </a:p>
          <a:p>
            <a:r>
              <a:rPr lang="en-US" dirty="0" smtClean="0"/>
              <a:t>Windows 7 or higher</a:t>
            </a:r>
          </a:p>
          <a:p>
            <a:r>
              <a:rPr lang="en-US" dirty="0" smtClean="0"/>
              <a:t>Google Chrome Browser</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LIMITATION</a:t>
            </a:r>
            <a:endParaRPr lang="en-US" dirty="0"/>
          </a:p>
        </p:txBody>
      </p:sp>
      <p:sp>
        <p:nvSpPr>
          <p:cNvPr id="3" name="Content Placeholder 2"/>
          <p:cNvSpPr>
            <a:spLocks noGrp="1"/>
          </p:cNvSpPr>
          <p:nvPr>
            <p:ph idx="1"/>
          </p:nvPr>
        </p:nvSpPr>
        <p:spPr/>
        <p:txBody>
          <a:bodyPr>
            <a:normAutofit fontScale="85000" lnSpcReduction="10000"/>
          </a:bodyPr>
          <a:lstStyle/>
          <a:p>
            <a:pPr>
              <a:buFont typeface="Arial" pitchFamily="34" charset="0"/>
              <a:buChar char="•"/>
            </a:pPr>
            <a:r>
              <a:rPr lang="en-US" dirty="0" smtClean="0"/>
              <a:t>Giving human </a:t>
            </a:r>
            <a:r>
              <a:rPr lang="en-US" dirty="0" smtClean="0"/>
              <a:t>intelligence is almost impossible </a:t>
            </a:r>
            <a:endParaRPr lang="en-US" dirty="0" smtClean="0"/>
          </a:p>
          <a:p>
            <a:pPr>
              <a:buFont typeface="Arial" pitchFamily="34" charset="0"/>
              <a:buChar char="•"/>
            </a:pPr>
            <a:r>
              <a:rPr lang="en-US" dirty="0" smtClean="0"/>
              <a:t>Time </a:t>
            </a:r>
            <a:r>
              <a:rPr lang="en-US" dirty="0" smtClean="0"/>
              <a:t>constraints </a:t>
            </a:r>
          </a:p>
          <a:p>
            <a:pPr>
              <a:buFont typeface="Arial" pitchFamily="34" charset="0"/>
              <a:buChar char="•"/>
            </a:pPr>
            <a:r>
              <a:rPr lang="en-US" dirty="0" smtClean="0"/>
              <a:t> </a:t>
            </a:r>
            <a:r>
              <a:rPr lang="en-US" dirty="0" smtClean="0"/>
              <a:t>Enough knowledge representation </a:t>
            </a:r>
            <a:endParaRPr lang="en-US" dirty="0" smtClean="0"/>
          </a:p>
          <a:p>
            <a:pPr>
              <a:buFont typeface="Arial" pitchFamily="34" charset="0"/>
              <a:buChar char="•"/>
            </a:pPr>
            <a:r>
              <a:rPr lang="en-US" dirty="0" smtClean="0"/>
              <a:t>Should </a:t>
            </a:r>
            <a:r>
              <a:rPr lang="en-US" dirty="0" smtClean="0"/>
              <a:t>be very specific </a:t>
            </a:r>
            <a:r>
              <a:rPr lang="en-US" dirty="0" smtClean="0"/>
              <a:t>keyword</a:t>
            </a:r>
          </a:p>
          <a:p>
            <a:pPr>
              <a:buFont typeface="Arial" pitchFamily="34" charset="0"/>
              <a:buChar char="•"/>
            </a:pPr>
            <a:r>
              <a:rPr lang="en-US" dirty="0" smtClean="0"/>
              <a:t>Technological limitation of AI </a:t>
            </a:r>
          </a:p>
          <a:p>
            <a:pPr>
              <a:buFont typeface="Arial" pitchFamily="34" charset="0"/>
              <a:buChar char="•"/>
            </a:pPr>
            <a:r>
              <a:rPr lang="en-US" dirty="0" smtClean="0"/>
              <a:t>Medical </a:t>
            </a:r>
            <a:r>
              <a:rPr lang="en-US" dirty="0" smtClean="0"/>
              <a:t>limitation </a:t>
            </a:r>
            <a:endParaRPr lang="en-US" dirty="0" smtClean="0"/>
          </a:p>
          <a:p>
            <a:pPr>
              <a:buFont typeface="Arial" pitchFamily="34" charset="0"/>
              <a:buChar char="•"/>
            </a:pPr>
            <a:r>
              <a:rPr lang="en-US" dirty="0" smtClean="0"/>
              <a:t>Ethical </a:t>
            </a:r>
            <a:r>
              <a:rPr lang="en-US" dirty="0" smtClean="0"/>
              <a:t>challenges </a:t>
            </a:r>
          </a:p>
          <a:p>
            <a:pPr>
              <a:buFont typeface="Arial" pitchFamily="34" charset="0"/>
              <a:buChar char="•"/>
            </a:pPr>
            <a:r>
              <a:rPr lang="en-US" dirty="0" smtClean="0"/>
              <a:t>Better </a:t>
            </a:r>
            <a:r>
              <a:rPr lang="en-US" dirty="0" smtClean="0"/>
              <a:t>regulations </a:t>
            </a:r>
            <a:endParaRPr lang="en-US" dirty="0" smtClean="0"/>
          </a:p>
          <a:p>
            <a:pPr>
              <a:buFont typeface="Arial" pitchFamily="34" charset="0"/>
              <a:buChar char="•"/>
            </a:pPr>
            <a:r>
              <a:rPr lang="en-US" dirty="0" smtClean="0"/>
              <a:t> </a:t>
            </a:r>
            <a:r>
              <a:rPr lang="en-US" dirty="0" smtClean="0"/>
              <a:t>Misconceptions and overhyping </a:t>
            </a:r>
            <a:endParaRPr lang="en-US" dirty="0" smtClean="0"/>
          </a:p>
          <a:p>
            <a:pPr>
              <a:buFont typeface="Arial" pitchFamily="34" charset="0"/>
              <a:buChar char="•"/>
            </a:pPr>
            <a:r>
              <a:rPr lang="en-US" dirty="0" smtClean="0"/>
              <a:t> </a:t>
            </a:r>
            <a:r>
              <a:rPr lang="en-US" dirty="0" smtClean="0"/>
              <a:t>Human rejection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399032"/>
          </a:xfrm>
        </p:spPr>
        <p:txBody>
          <a:bodyPr>
            <a:normAutofit fontScale="90000"/>
          </a:bodyPr>
          <a:lstStyle/>
          <a:p>
            <a:r>
              <a:rPr lang="en-US" dirty="0" smtClean="0"/>
              <a:t>FUTURE SCOPE OF AI IN HEALTHCARE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Chatbots</a:t>
            </a:r>
            <a:r>
              <a:rPr lang="en-US" dirty="0" smtClean="0"/>
              <a:t> </a:t>
            </a:r>
            <a:r>
              <a:rPr lang="en-US" dirty="0" smtClean="0"/>
              <a:t>are everywhere, and the sector where they will probably make the maximum impact on in the near future is healthcare. </a:t>
            </a:r>
            <a:endParaRPr lang="en-US" dirty="0" smtClean="0"/>
          </a:p>
          <a:p>
            <a:r>
              <a:rPr lang="en-US" dirty="0" smtClean="0"/>
              <a:t>No </a:t>
            </a:r>
            <a:r>
              <a:rPr lang="en-US" dirty="0" smtClean="0"/>
              <a:t>need to pay unnecessary visits to a doctor, </a:t>
            </a:r>
            <a:r>
              <a:rPr lang="en-US" dirty="0" err="1" smtClean="0"/>
              <a:t>chatbots</a:t>
            </a:r>
            <a:r>
              <a:rPr lang="en-US" dirty="0" smtClean="0"/>
              <a:t> </a:t>
            </a:r>
            <a:r>
              <a:rPr lang="en-US" dirty="0" smtClean="0"/>
              <a:t>are here to help you AI and ml-powered solutions have already shown the ability to perform tasks, in many cases, Better than humans. Leaders like </a:t>
            </a:r>
            <a:r>
              <a:rPr lang="en-US" dirty="0" err="1" smtClean="0"/>
              <a:t>amazon</a:t>
            </a:r>
            <a:r>
              <a:rPr lang="en-US" dirty="0" smtClean="0"/>
              <a:t> are calling AI a “golden age” and are setting a new Standard for competitive differentiation. </a:t>
            </a:r>
            <a:endParaRPr lang="en-US" dirty="0" smtClean="0"/>
          </a:p>
          <a:p>
            <a:r>
              <a:rPr lang="en-US" dirty="0" smtClean="0"/>
              <a:t>AI </a:t>
            </a:r>
            <a:r>
              <a:rPr lang="en-US" dirty="0" smtClean="0"/>
              <a:t>is expected to enhance healthcare for both patients and doctors . Clubbed with big data analytics, AI could yield faster and accurate diagnoses . All these would result in decreased healthcare cost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smtClean="0"/>
          </a:p>
        </p:txBody>
      </p:sp>
      <p:sp>
        <p:nvSpPr>
          <p:cNvPr id="3" name="Content Placeholder 2"/>
          <p:cNvSpPr>
            <a:spLocks noGrp="1"/>
          </p:cNvSpPr>
          <p:nvPr>
            <p:ph idx="1"/>
          </p:nvPr>
        </p:nvSpPr>
        <p:spPr>
          <a:xfrm>
            <a:off x="457200" y="1524000"/>
            <a:ext cx="8229600" cy="4572000"/>
          </a:xfrm>
        </p:spPr>
        <p:txBody>
          <a:bodyPr/>
          <a:lstStyle/>
          <a:p>
            <a:pPr lvl="0"/>
            <a:r>
              <a:rPr lang="en-US" b="1" dirty="0" smtClean="0"/>
              <a:t>TECHNOLOGIES</a:t>
            </a:r>
          </a:p>
          <a:p>
            <a:pPr lvl="0"/>
            <a:r>
              <a:rPr lang="en-US" b="1" dirty="0" smtClean="0"/>
              <a:t>WHAT </a:t>
            </a:r>
            <a:r>
              <a:rPr lang="en-US" b="1" dirty="0" smtClean="0"/>
              <a:t>IS CHATBOT</a:t>
            </a:r>
          </a:p>
          <a:p>
            <a:pPr lvl="0"/>
            <a:r>
              <a:rPr lang="en-US" b="1" dirty="0" smtClean="0"/>
              <a:t>INTRODUCTION</a:t>
            </a:r>
            <a:endParaRPr lang="en-US" dirty="0" smtClean="0"/>
          </a:p>
          <a:p>
            <a:pPr lvl="0"/>
            <a:r>
              <a:rPr lang="en-US" b="1" dirty="0" smtClean="0"/>
              <a:t>CHALLENGES AND LIMITATION</a:t>
            </a:r>
            <a:endParaRPr lang="en-US" dirty="0" smtClean="0"/>
          </a:p>
          <a:p>
            <a:pPr lvl="0"/>
            <a:r>
              <a:rPr lang="en-US" b="1" dirty="0" smtClean="0"/>
              <a:t>IMPLEMENTS</a:t>
            </a:r>
            <a:endParaRPr lang="en-US" dirty="0" smtClean="0"/>
          </a:p>
          <a:p>
            <a:pPr lvl="0"/>
            <a:r>
              <a:rPr lang="en-US" b="1" dirty="0" smtClean="0"/>
              <a:t>FUTURE WORK</a:t>
            </a:r>
            <a:endParaRPr lang="en-US" dirty="0" smtClean="0"/>
          </a:p>
          <a:p>
            <a:pPr lvl="0"/>
            <a:r>
              <a:rPr lang="en-US" b="1" dirty="0" smtClean="0"/>
              <a:t>CONCLUSION</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VULNERABILITIES ADDRESSED IN CHATBOT</a:t>
            </a:r>
          </a:p>
        </p:txBody>
      </p:sp>
      <p:sp>
        <p:nvSpPr>
          <p:cNvPr id="3" name="Content Placeholder 2"/>
          <p:cNvSpPr>
            <a:spLocks noGrp="1"/>
          </p:cNvSpPr>
          <p:nvPr>
            <p:ph idx="1"/>
          </p:nvPr>
        </p:nvSpPr>
        <p:spPr>
          <a:xfrm>
            <a:off x="609600" y="2286000"/>
            <a:ext cx="8229600" cy="4572000"/>
          </a:xfrm>
        </p:spPr>
        <p:txBody>
          <a:bodyPr/>
          <a:lstStyle/>
          <a:p>
            <a:r>
              <a:rPr lang="en-US" dirty="0" smtClean="0"/>
              <a:t>Man-in-the-middle Chat log </a:t>
            </a:r>
            <a:r>
              <a:rPr lang="en-US" dirty="0" smtClean="0"/>
              <a:t>stored on user device </a:t>
            </a:r>
          </a:p>
          <a:p>
            <a:r>
              <a:rPr lang="en-US" dirty="0" smtClean="0"/>
              <a:t>Encryption </a:t>
            </a:r>
            <a:r>
              <a:rPr lang="en-US" dirty="0" smtClean="0"/>
              <a:t>of messages in transit </a:t>
            </a:r>
            <a:endParaRPr lang="en-US" dirty="0" smtClean="0"/>
          </a:p>
          <a:p>
            <a:r>
              <a:rPr lang="en-US" dirty="0" smtClean="0"/>
              <a:t>Encryption </a:t>
            </a:r>
            <a:r>
              <a:rPr lang="en-US" dirty="0" smtClean="0"/>
              <a:t>of data at rest </a:t>
            </a:r>
            <a:endParaRPr lang="en-US" dirty="0" smtClean="0"/>
          </a:p>
          <a:p>
            <a:r>
              <a:rPr lang="en-US" dirty="0" smtClean="0"/>
              <a:t>Use </a:t>
            </a:r>
            <a:r>
              <a:rPr lang="en-US" dirty="0" smtClean="0"/>
              <a:t>of external NLP services </a:t>
            </a:r>
          </a:p>
          <a:p>
            <a:r>
              <a:rPr lang="en-US" dirty="0" smtClean="0"/>
              <a:t>Logging and access rights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t>APPLICATIONS OF AI IN HEALTHCARE</a:t>
            </a:r>
            <a:endParaRPr lang="en-US" sz="1050" dirty="0" smtClean="0"/>
          </a:p>
        </p:txBody>
      </p:sp>
      <p:sp>
        <p:nvSpPr>
          <p:cNvPr id="3" name="Content Placeholder 2"/>
          <p:cNvSpPr>
            <a:spLocks noGrp="1"/>
          </p:cNvSpPr>
          <p:nvPr>
            <p:ph idx="1"/>
          </p:nvPr>
        </p:nvSpPr>
        <p:spPr/>
        <p:txBody>
          <a:bodyPr/>
          <a:lstStyle/>
          <a:p>
            <a:pPr lvl="1"/>
            <a:r>
              <a:rPr lang="en-US" sz="2400" dirty="0" smtClean="0"/>
              <a:t>Managing </a:t>
            </a:r>
            <a:r>
              <a:rPr lang="en-US" sz="2400" dirty="0" smtClean="0"/>
              <a:t>medical records and others data</a:t>
            </a:r>
            <a:endParaRPr lang="en-US" sz="1050" dirty="0" smtClean="0"/>
          </a:p>
          <a:p>
            <a:pPr lvl="1"/>
            <a:r>
              <a:rPr lang="en-US" sz="2400" dirty="0" smtClean="0"/>
              <a:t>Treatment design</a:t>
            </a:r>
            <a:endParaRPr lang="en-US" sz="1050" dirty="0" smtClean="0"/>
          </a:p>
          <a:p>
            <a:pPr lvl="1"/>
            <a:r>
              <a:rPr lang="en-US" sz="2400" dirty="0" smtClean="0"/>
              <a:t>Digital consultation</a:t>
            </a:r>
            <a:endParaRPr lang="en-US" sz="1050" dirty="0" smtClean="0"/>
          </a:p>
          <a:p>
            <a:pPr lvl="1"/>
            <a:r>
              <a:rPr lang="en-US" sz="2400" dirty="0" smtClean="0"/>
              <a:t>Virtual nurses</a:t>
            </a:r>
            <a:endParaRPr lang="en-US" sz="1050" dirty="0" smtClean="0"/>
          </a:p>
          <a:p>
            <a:pPr lvl="1"/>
            <a:r>
              <a:rPr lang="en-US" sz="2400" dirty="0" smtClean="0"/>
              <a:t>Medication management</a:t>
            </a:r>
            <a:endParaRPr lang="en-US" sz="1050" dirty="0" smtClean="0"/>
          </a:p>
          <a:p>
            <a:pPr lvl="1"/>
            <a:r>
              <a:rPr lang="en-US" sz="2400" dirty="0" smtClean="0"/>
              <a:t>Drug creation</a:t>
            </a:r>
            <a:endParaRPr lang="en-US" sz="1050" dirty="0" smtClean="0"/>
          </a:p>
          <a:p>
            <a:pPr lvl="1"/>
            <a:r>
              <a:rPr lang="en-US" sz="2400" dirty="0" smtClean="0"/>
              <a:t>Precision medicine</a:t>
            </a:r>
            <a:endParaRPr lang="en-US" sz="1050" dirty="0" smtClean="0"/>
          </a:p>
          <a:p>
            <a:pPr lvl="1"/>
            <a:r>
              <a:rPr lang="en-US" sz="2400" dirty="0" smtClean="0"/>
              <a:t>Health monitoring</a:t>
            </a:r>
            <a:endParaRPr lang="en-US" sz="1050" dirty="0" smtClean="0"/>
          </a:p>
          <a:p>
            <a:pPr lvl="1"/>
            <a:r>
              <a:rPr lang="en-US" sz="2400" dirty="0" smtClean="0"/>
              <a:t>Healthcare system analysis</a:t>
            </a:r>
            <a:endParaRPr lang="en-US" sz="1050"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smtClean="0"/>
              <a:t>KEY IS TO ENSURE THAT MAJORITY OF THE POPULATION CAN ACCESS AND THEREFORE BENEFIT FROM THIS TECHNOLOGICAL DISRUPTION. IF INDIA IS SUCCESSFUL IN DOING SO, THERE IS AN OPPORTUNITY TO BENEFIT FROM THE POSITIVE CHANGES THAT TECHNOLOGY WILL BRING TO HEALTHCARE. </a:t>
            </a:r>
            <a:endParaRPr lang="en-US" dirty="0" smtClean="0"/>
          </a:p>
          <a:p>
            <a:endParaRPr lang="en-US" dirty="0" smtClean="0"/>
          </a:p>
          <a:p>
            <a:r>
              <a:rPr lang="en-US" dirty="0" smtClean="0"/>
              <a:t>ARTIFICIAL </a:t>
            </a:r>
            <a:r>
              <a:rPr lang="en-US" dirty="0" smtClean="0"/>
              <a:t>INTELLIGENCE HAS A RANGE OF APPLICATIONS ACROSS THE HEALTHCARE SECTOR. BY PERFORMING DESCRIPTIVE, PREDICTIVE AND PRESCRIPTIVE FUNCTIONS, AI IN HEALTHCARE IN INDIA IS CURRENTLY AUGMENTING HUMAN CAPACITY RATHER THAN TO REPLACING HUMAN LABOUR ALTOGETHER.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001000" cy="1399032"/>
          </a:xfrm>
        </p:spPr>
        <p:txBody>
          <a:bodyPr>
            <a:normAutofit/>
          </a:bodyPr>
          <a:lstStyle/>
          <a:p>
            <a:pPr algn="ctr"/>
            <a:r>
              <a:rPr lang="en-US" sz="7200" dirty="0" smtClean="0"/>
              <a:t>Thank you</a:t>
            </a:r>
            <a:endParaRPr lang="en-US"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81912"/>
          </a:xfrm>
        </p:spPr>
        <p:txBody>
          <a:bodyPr>
            <a:normAutofit fontScale="90000"/>
          </a:bodyPr>
          <a:lstStyle/>
          <a:p>
            <a:r>
              <a:rPr lang="en-US" b="1" dirty="0" smtClean="0"/>
              <a:t/>
            </a:r>
            <a:br>
              <a:rPr lang="en-US" b="1" dirty="0" smtClean="0"/>
            </a:br>
            <a:r>
              <a:rPr lang="en-US" b="1" dirty="0" smtClean="0"/>
              <a:t>WHAT </a:t>
            </a:r>
            <a:r>
              <a:rPr lang="en-US" b="1" dirty="0" smtClean="0"/>
              <a:t>IS INTELLIGENCE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There </a:t>
            </a:r>
            <a:r>
              <a:rPr lang="en-US" dirty="0" smtClean="0"/>
              <a:t>is no agreed definition or model of intelligence . Intelligence is a ability to understand and thing about things, and to gain and use knowledge.</a:t>
            </a:r>
          </a:p>
          <a:p>
            <a:pPr lvl="0"/>
            <a:r>
              <a:rPr lang="en-US" dirty="0" smtClean="0"/>
              <a:t>“action is the real measure of intelligence.”</a:t>
            </a:r>
          </a:p>
          <a:p>
            <a:pPr lvl="0"/>
            <a:r>
              <a:rPr lang="en-US" dirty="0" smtClean="0"/>
              <a:t>“Intelligence is what you do when you don't know what to do.”</a:t>
            </a:r>
          </a:p>
          <a:p>
            <a:pPr lvl="0"/>
            <a:r>
              <a:rPr lang="en-US" dirty="0" smtClean="0"/>
              <a:t>“Intelligence is a hypothetical idea which we have defined as being reflected by certain types of behavior.”</a:t>
            </a:r>
          </a:p>
          <a:p>
            <a:pPr lvl="0"/>
            <a:r>
              <a:rPr lang="en-US" dirty="0" smtClean="0"/>
              <a:t>Einstein said, “ the true sign of intelligence is not knowledge but imagination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399032"/>
          </a:xfrm>
        </p:spPr>
        <p:txBody>
          <a:bodyPr>
            <a:normAutofit fontScale="90000"/>
          </a:bodyPr>
          <a:lstStyle/>
          <a:p>
            <a:r>
              <a:rPr lang="en-US" b="1" dirty="0" smtClean="0"/>
              <a:t>WHAT     IS	MACHINE   LEARNING ?</a:t>
            </a:r>
            <a:r>
              <a:rPr lang="en-US" dirty="0" smtClean="0"/>
              <a:t/>
            </a:r>
            <a:br>
              <a:rPr lang="en-US" dirty="0" smtClean="0"/>
            </a:br>
            <a:endParaRPr lang="en-US" dirty="0"/>
          </a:p>
        </p:txBody>
      </p:sp>
      <p:sp>
        <p:nvSpPr>
          <p:cNvPr id="3" name="Content Placeholder 2"/>
          <p:cNvSpPr>
            <a:spLocks noGrp="1"/>
          </p:cNvSpPr>
          <p:nvPr>
            <p:ph idx="1"/>
          </p:nvPr>
        </p:nvSpPr>
        <p:spPr>
          <a:xfrm>
            <a:off x="0" y="1905000"/>
            <a:ext cx="5867400" cy="4572000"/>
          </a:xfrm>
        </p:spPr>
        <p:txBody>
          <a:bodyPr>
            <a:normAutofit fontScale="92500" lnSpcReduction="10000"/>
          </a:bodyPr>
          <a:lstStyle/>
          <a:p>
            <a:pPr algn="just">
              <a:buNone/>
            </a:pPr>
            <a:r>
              <a:rPr lang="en-US" dirty="0" smtClean="0"/>
              <a:t>   machine </a:t>
            </a:r>
            <a:r>
              <a:rPr lang="en-US" dirty="0" smtClean="0"/>
              <a:t>learning is a branch of computer science which is used to become intelligent a machine . the concept of machine learning says that the machine gains some knowledge with its past experience as humans	do. A machine is work , thing , understand and take self decision like humans</a:t>
            </a:r>
            <a:endParaRPr lang="en-US" dirty="0"/>
          </a:p>
        </p:txBody>
      </p:sp>
      <p:pic>
        <p:nvPicPr>
          <p:cNvPr id="4" name="Picture 4" descr="Image result for img on artificial inteeligence"/>
          <p:cNvPicPr>
            <a:picLocks noChangeAspect="1" noChangeArrowheads="1"/>
          </p:cNvPicPr>
          <p:nvPr/>
        </p:nvPicPr>
        <p:blipFill>
          <a:blip r:embed="rId2"/>
          <a:srcRect/>
          <a:stretch>
            <a:fillRect/>
          </a:stretch>
        </p:blipFill>
        <p:spPr bwMode="auto">
          <a:xfrm>
            <a:off x="5867400" y="1905000"/>
            <a:ext cx="3067050" cy="3962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685800"/>
            <a:ext cx="8229600" cy="1219200"/>
          </a:xfrm>
        </p:spPr>
        <p:txBody>
          <a:bodyPr>
            <a:normAutofit fontScale="90000"/>
          </a:bodyPr>
          <a:lstStyle/>
          <a:p>
            <a:r>
              <a:rPr b="1" smtClean="0"/>
              <a:t>WHAT IS ARTIFICIAL INTELLIGENCE ?</a:t>
            </a:r>
            <a:r>
              <a:rPr smtClean="0"/>
              <a:t/>
            </a:r>
            <a:br>
              <a:rPr smtClean="0"/>
            </a:br>
            <a:endParaRPr lang="en-US" dirty="0"/>
          </a:p>
        </p:txBody>
      </p:sp>
      <p:sp>
        <p:nvSpPr>
          <p:cNvPr id="2" name="Content Placeholder 1"/>
          <p:cNvSpPr>
            <a:spLocks noGrp="1"/>
          </p:cNvSpPr>
          <p:nvPr>
            <p:ph idx="1"/>
          </p:nvPr>
        </p:nvSpPr>
        <p:spPr>
          <a:xfrm>
            <a:off x="381000" y="2057400"/>
            <a:ext cx="5257800" cy="3962400"/>
          </a:xfrm>
        </p:spPr>
        <p:txBody>
          <a:bodyPr>
            <a:normAutofit fontScale="77500" lnSpcReduction="20000"/>
          </a:bodyPr>
          <a:lstStyle/>
          <a:p>
            <a:r>
              <a:rPr lang="en-US" dirty="0" smtClean="0"/>
              <a:t>artificial intelligence is a branch of computer science which is used to developed and design intelligent machine which work and thing like human beings , it is used to solve real world problems	.</a:t>
            </a:r>
          </a:p>
          <a:p>
            <a:r>
              <a:rPr lang="en-US" dirty="0" smtClean="0"/>
              <a:t>artificial intelligence used perception, reasoning , learning , understanding , thinking and self- decision to expose intelligent behavior.</a:t>
            </a:r>
          </a:p>
          <a:p>
            <a:endParaRPr lang="en-US" dirty="0"/>
          </a:p>
        </p:txBody>
      </p:sp>
      <p:pic>
        <p:nvPicPr>
          <p:cNvPr id="40966" name="Picture 6" descr="Image result for img on artificial inteeligence"/>
          <p:cNvPicPr>
            <a:picLocks noChangeAspect="1" noChangeArrowheads="1"/>
          </p:cNvPicPr>
          <p:nvPr/>
        </p:nvPicPr>
        <p:blipFill>
          <a:blip r:embed="rId2"/>
          <a:srcRect/>
          <a:stretch>
            <a:fillRect/>
          </a:stretch>
        </p:blipFill>
        <p:spPr bwMode="auto">
          <a:xfrm>
            <a:off x="5638800" y="1752600"/>
            <a:ext cx="3009900" cy="3657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the Project:</a:t>
            </a:r>
            <a:endParaRPr lang="en-US" b="1" dirty="0" smtClean="0"/>
          </a:p>
        </p:txBody>
      </p:sp>
      <p:sp>
        <p:nvSpPr>
          <p:cNvPr id="3" name="Content Placeholder 2"/>
          <p:cNvSpPr>
            <a:spLocks noGrp="1"/>
          </p:cNvSpPr>
          <p:nvPr>
            <p:ph idx="1"/>
          </p:nvPr>
        </p:nvSpPr>
        <p:spPr>
          <a:xfrm>
            <a:off x="457200" y="2286000"/>
            <a:ext cx="8153400" cy="4038600"/>
          </a:xfrm>
        </p:spPr>
        <p:txBody>
          <a:bodyPr>
            <a:normAutofit/>
          </a:bodyPr>
          <a:lstStyle/>
          <a:p>
            <a:pPr algn="just">
              <a:lnSpc>
                <a:spcPct val="120000"/>
              </a:lnSpc>
              <a:buNone/>
            </a:pPr>
            <a:endParaRPr lang="en-US" dirty="0" smtClean="0"/>
          </a:p>
          <a:p>
            <a:pPr algn="just">
              <a:lnSpc>
                <a:spcPct val="120000"/>
              </a:lnSpc>
              <a:buNone/>
            </a:pPr>
            <a:r>
              <a:rPr lang="en-US" sz="1900" dirty="0" smtClean="0">
                <a:latin typeface="Times New Roman" pitchFamily="18" charset="0"/>
                <a:cs typeface="Times New Roman" pitchFamily="18" charset="0"/>
              </a:rPr>
              <a:t>     </a:t>
            </a:r>
            <a:endParaRPr lang="en-US" dirty="0"/>
          </a:p>
        </p:txBody>
      </p:sp>
      <p:sp>
        <p:nvSpPr>
          <p:cNvPr id="5" name="TextBox 4"/>
          <p:cNvSpPr txBox="1"/>
          <p:nvPr/>
        </p:nvSpPr>
        <p:spPr>
          <a:xfrm>
            <a:off x="609600" y="2438400"/>
            <a:ext cx="8077200" cy="369332"/>
          </a:xfrm>
          <a:prstGeom prst="rect">
            <a:avLst/>
          </a:prstGeom>
          <a:noFill/>
        </p:spPr>
        <p:txBody>
          <a:bodyPr wrap="square" rtlCol="0">
            <a:spAutoFit/>
          </a:bodyPr>
          <a:lstStyle/>
          <a:p>
            <a:endParaRPr lang="en-US" dirty="0"/>
          </a:p>
        </p:txBody>
      </p:sp>
      <p:sp>
        <p:nvSpPr>
          <p:cNvPr id="7" name="TextBox 6"/>
          <p:cNvSpPr txBox="1"/>
          <p:nvPr/>
        </p:nvSpPr>
        <p:spPr>
          <a:xfrm>
            <a:off x="914400" y="1676400"/>
            <a:ext cx="7391400" cy="4524315"/>
          </a:xfrm>
          <a:prstGeom prst="rect">
            <a:avLst/>
          </a:prstGeom>
          <a:noFill/>
        </p:spPr>
        <p:txBody>
          <a:bodyPr wrap="square" rtlCol="0">
            <a:spAutoFit/>
          </a:bodyPr>
          <a:lstStyle/>
          <a:p>
            <a:r>
              <a:rPr lang="en-US" dirty="0" smtClean="0"/>
              <a:t>In this project, we will showcase how the user can interact with a </a:t>
            </a:r>
            <a:r>
              <a:rPr lang="en-US" dirty="0" err="1" smtClean="0"/>
              <a:t>chatbot</a:t>
            </a:r>
            <a:r>
              <a:rPr lang="en-US" dirty="0" smtClean="0"/>
              <a:t> to get a response to their queries. </a:t>
            </a:r>
            <a:r>
              <a:rPr lang="en-US" dirty="0" err="1" smtClean="0"/>
              <a:t>Chatbots</a:t>
            </a:r>
            <a:r>
              <a:rPr lang="en-US" dirty="0" smtClean="0"/>
              <a:t> are computer programs with the designed purpose to have conversations with human users over the world wide web and internet. Many tech programs use conversational agents in their services to help streamline communication with their target audience. Where human agents would have limits on how many customers they can service, </a:t>
            </a:r>
            <a:r>
              <a:rPr lang="en-US" dirty="0" err="1" smtClean="0"/>
              <a:t>chatbots</a:t>
            </a:r>
            <a:r>
              <a:rPr lang="en-US" dirty="0" smtClean="0"/>
              <a:t> can handle many more customers at once.</a:t>
            </a:r>
          </a:p>
          <a:p>
            <a:r>
              <a:rPr lang="en-US" dirty="0" smtClean="0"/>
              <a:t> </a:t>
            </a:r>
          </a:p>
          <a:p>
            <a:r>
              <a:rPr lang="en-US" dirty="0" smtClean="0"/>
              <a:t>This is a basic project that is developed in Python. In this project, we use some Python Libraries. A person just has to put their query to the </a:t>
            </a:r>
            <a:r>
              <a:rPr lang="en-US" dirty="0" err="1" smtClean="0"/>
              <a:t>chatbot</a:t>
            </a:r>
            <a:r>
              <a:rPr lang="en-US" dirty="0" smtClean="0"/>
              <a:t> which is used for chatting. The system will give appropriate answers to the user. If the answer is found invalid, then there is a system to declare the answer as invalid.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2438400"/>
          </a:xfrm>
        </p:spPr>
        <p:txBody>
          <a:bodyPr>
            <a:normAutofit fontScale="90000"/>
          </a:bodyPr>
          <a:lstStyle/>
          <a:p>
            <a:r>
              <a:rPr b="1" smtClean="0"/>
              <a:t/>
            </a:r>
            <a:br>
              <a:rPr b="1" smtClean="0"/>
            </a:br>
            <a:r>
              <a:rPr b="1" smtClean="0"/>
              <a:t/>
            </a:r>
            <a:br>
              <a:rPr b="1" smtClean="0"/>
            </a:br>
            <a:r>
              <a:rPr b="1" smtClean="0"/>
              <a:t>Motivation</a:t>
            </a:r>
            <a:r>
              <a:rPr b="1" smtClean="0"/>
              <a:t>:</a:t>
            </a:r>
            <a:br>
              <a:rPr b="1" smtClean="0"/>
            </a:br>
            <a:endParaRPr lang="en-US" dirty="0"/>
          </a:p>
        </p:txBody>
      </p:sp>
      <p:sp>
        <p:nvSpPr>
          <p:cNvPr id="2" name="Content Placeholder 1"/>
          <p:cNvSpPr>
            <a:spLocks noGrp="1"/>
          </p:cNvSpPr>
          <p:nvPr>
            <p:ph idx="1"/>
          </p:nvPr>
        </p:nvSpPr>
        <p:spPr>
          <a:xfrm>
            <a:off x="457200" y="2057400"/>
            <a:ext cx="8229600" cy="4572000"/>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We </a:t>
            </a:r>
            <a:r>
              <a:rPr lang="en-US" dirty="0" smtClean="0">
                <a:latin typeface="Times New Roman" pitchFamily="18" charset="0"/>
                <a:cs typeface="Times New Roman" pitchFamily="18" charset="0"/>
              </a:rPr>
              <a:t>sometimes pass our time by chatting with different chatterboxes available on the internet, so to make one of them was indeed an interesting idea. We also had thought of integrating it with speech-to-text and text-to-speech software.</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
            </a:r>
            <a:br>
              <a:rPr smtClean="0"/>
            </a:br>
            <a:endParaRPr smtClean="0"/>
          </a:p>
        </p:txBody>
      </p:sp>
      <p:sp>
        <p:nvSpPr>
          <p:cNvPr id="2" name="Content Placeholder 1"/>
          <p:cNvSpPr>
            <a:spLocks noGrp="1"/>
          </p:cNvSpPr>
          <p:nvPr>
            <p:ph idx="1"/>
          </p:nvPr>
        </p:nvSpPr>
        <p:spPr>
          <a:xfrm>
            <a:off x="457200" y="457200"/>
            <a:ext cx="8229600" cy="5638800"/>
          </a:xfrm>
        </p:spPr>
        <p:txBody>
          <a:bodyPr>
            <a:normAutofit fontScale="85000" lnSpcReduction="20000"/>
          </a:bodyPr>
          <a:lstStyle/>
          <a:p>
            <a:pPr>
              <a:buNone/>
            </a:pPr>
            <a:r>
              <a:rPr lang="en-US" b="1" dirty="0" smtClean="0"/>
              <a:t>  </a:t>
            </a:r>
            <a:r>
              <a:rPr lang="en-US" sz="3900" b="1" dirty="0" smtClean="0">
                <a:solidFill>
                  <a:srgbClr val="FF6600"/>
                </a:solidFill>
              </a:rPr>
              <a:t>What is </a:t>
            </a:r>
            <a:r>
              <a:rPr lang="en-US" sz="3900" b="1" dirty="0" err="1" smtClean="0">
                <a:solidFill>
                  <a:srgbClr val="FF6600"/>
                </a:solidFill>
              </a:rPr>
              <a:t>bot</a:t>
            </a:r>
            <a:r>
              <a:rPr lang="en-US" sz="3900" b="1" dirty="0" smtClean="0">
                <a:solidFill>
                  <a:srgbClr val="FF6600"/>
                </a:solidFill>
              </a:rPr>
              <a:t>?</a:t>
            </a:r>
          </a:p>
          <a:p>
            <a:pPr>
              <a:buNone/>
            </a:pPr>
            <a:endParaRPr lang="en-US" sz="3900" dirty="0" smtClean="0">
              <a:solidFill>
                <a:srgbClr val="FF6600"/>
              </a:solidFill>
            </a:endParaRPr>
          </a:p>
          <a:p>
            <a:pPr>
              <a:buNone/>
            </a:pPr>
            <a:r>
              <a:rPr lang="en-US" dirty="0" smtClean="0"/>
              <a:t>     </a:t>
            </a:r>
            <a:r>
              <a:rPr lang="en-US" dirty="0" smtClean="0">
                <a:latin typeface="Times New Roman" pitchFamily="18" charset="0"/>
                <a:cs typeface="Times New Roman" pitchFamily="18" charset="0"/>
              </a:rPr>
              <a:t>Bots </a:t>
            </a:r>
            <a:r>
              <a:rPr lang="en-US" dirty="0" smtClean="0">
                <a:latin typeface="Times New Roman" pitchFamily="18" charset="0"/>
                <a:cs typeface="Times New Roman" pitchFamily="18" charset="0"/>
              </a:rPr>
              <a:t>are program that run continuously formulate </a:t>
            </a:r>
            <a:r>
              <a:rPr lang="en-US" dirty="0" err="1" smtClean="0">
                <a:latin typeface="Times New Roman" pitchFamily="18" charset="0"/>
                <a:cs typeface="Times New Roman" pitchFamily="18" charset="0"/>
              </a:rPr>
              <a:t>decisionds</a:t>
            </a:r>
            <a:r>
              <a:rPr lang="en-US" dirty="0" smtClean="0">
                <a:latin typeface="Times New Roman" pitchFamily="18" charset="0"/>
                <a:cs typeface="Times New Roman" pitchFamily="18" charset="0"/>
              </a:rPr>
              <a:t>, act upon those decisions without human </a:t>
            </a:r>
            <a:r>
              <a:rPr lang="en-US" dirty="0" err="1" smtClean="0">
                <a:latin typeface="Times New Roman" pitchFamily="18" charset="0"/>
                <a:cs typeface="Times New Roman" pitchFamily="18" charset="0"/>
              </a:rPr>
              <a:t>intervention,and</a:t>
            </a:r>
            <a:r>
              <a:rPr lang="en-US" dirty="0" smtClean="0">
                <a:latin typeface="Times New Roman" pitchFamily="18" charset="0"/>
                <a:cs typeface="Times New Roman" pitchFamily="18" charset="0"/>
              </a:rPr>
              <a:t> are able adapt to the context they operate in.</a:t>
            </a:r>
          </a:p>
          <a:p>
            <a:pPr>
              <a:buNone/>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most advanced bots are powered by artificial intelligence, </a:t>
            </a:r>
            <a:r>
              <a:rPr lang="en-US" dirty="0" err="1" smtClean="0">
                <a:latin typeface="Times New Roman" pitchFamily="18" charset="0"/>
                <a:cs typeface="Times New Roman" pitchFamily="18" charset="0"/>
              </a:rPr>
              <a:t>hlping</a:t>
            </a:r>
            <a:r>
              <a:rPr lang="en-US" dirty="0" smtClean="0">
                <a:latin typeface="Times New Roman" pitchFamily="18" charset="0"/>
                <a:cs typeface="Times New Roman" pitchFamily="18" charset="0"/>
              </a:rPr>
              <a:t> it to understand complex </a:t>
            </a:r>
            <a:r>
              <a:rPr lang="en-US" dirty="0" err="1" smtClean="0">
                <a:latin typeface="Times New Roman" pitchFamily="18" charset="0"/>
                <a:cs typeface="Times New Roman" pitchFamily="18" charset="0"/>
              </a:rPr>
              <a:t>requests,personalize</a:t>
            </a:r>
            <a:r>
              <a:rPr lang="en-US" dirty="0" smtClean="0">
                <a:latin typeface="Times New Roman" pitchFamily="18" charset="0"/>
                <a:cs typeface="Times New Roman" pitchFamily="18" charset="0"/>
              </a:rPr>
              <a:t> responses and improve interactions over time</a:t>
            </a:r>
            <a:r>
              <a:rPr lang="en-US" dirty="0" smtClean="0">
                <a:latin typeface="Times New Roman" pitchFamily="18" charset="0"/>
                <a:cs typeface="Times New Roman" pitchFamily="18" charset="0"/>
              </a:rPr>
              <a:t>.</a:t>
            </a:r>
          </a:p>
          <a:p>
            <a:pPr>
              <a:buNone/>
            </a:pPr>
            <a:endParaRPr lang="en-US" dirty="0" smtClean="0"/>
          </a:p>
          <a:p>
            <a:pPr>
              <a:buNone/>
            </a:pPr>
            <a:r>
              <a:rPr lang="en-US" dirty="0" smtClean="0">
                <a:solidFill>
                  <a:srgbClr val="FF6600"/>
                </a:solidFill>
              </a:rPr>
              <a:t>  </a:t>
            </a:r>
            <a:r>
              <a:rPr lang="en-US" b="1" dirty="0" smtClean="0">
                <a:solidFill>
                  <a:srgbClr val="FF6600"/>
                </a:solidFill>
              </a:rPr>
              <a:t> </a:t>
            </a:r>
            <a:r>
              <a:rPr lang="en-US" sz="3600" b="1" dirty="0" smtClean="0">
                <a:solidFill>
                  <a:srgbClr val="FF6600"/>
                </a:solidFill>
              </a:rPr>
              <a:t>What is chat box?</a:t>
            </a:r>
            <a:endParaRPr lang="en-US" sz="3600" dirty="0" smtClean="0">
              <a:solidFill>
                <a:srgbClr val="FF6600"/>
              </a:solidFill>
            </a:endParaRPr>
          </a:p>
          <a:p>
            <a:pPr>
              <a:buNone/>
            </a:pPr>
            <a:r>
              <a:rPr lang="en-US" dirty="0" smtClean="0"/>
              <a:t>   </a:t>
            </a:r>
            <a:r>
              <a:rPr lang="en-US" dirty="0" err="1" smtClean="0">
                <a:latin typeface="Times New Roman" pitchFamily="18" charset="0"/>
                <a:cs typeface="Times New Roman" pitchFamily="18" charset="0"/>
              </a:rPr>
              <a:t>Chatbox</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are a form human computer dialogue system which operates through natural </a:t>
            </a:r>
            <a:r>
              <a:rPr lang="en-US" dirty="0" err="1" smtClean="0">
                <a:latin typeface="Times New Roman" pitchFamily="18" charset="0"/>
                <a:cs typeface="Times New Roman" pitchFamily="18" charset="0"/>
              </a:rPr>
              <a:t>languagevia</a:t>
            </a:r>
            <a:r>
              <a:rPr lang="en-US" dirty="0" smtClean="0">
                <a:latin typeface="Times New Roman" pitchFamily="18" charset="0"/>
                <a:cs typeface="Times New Roman" pitchFamily="18" charset="0"/>
              </a:rPr>
              <a:t> text or speech.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38200"/>
            <a:ext cx="8229600" cy="1219200"/>
          </a:xfrm>
        </p:spPr>
        <p:txBody>
          <a:bodyPr>
            <a:normAutofit fontScale="90000"/>
          </a:bodyPr>
          <a:lstStyle/>
          <a:p>
            <a:r>
              <a:rPr b="1" smtClean="0"/>
              <a:t>Artificial Intelligence HealthCare Chatbot </a:t>
            </a:r>
            <a:r>
              <a:rPr b="1" smtClean="0"/>
              <a:t>System</a:t>
            </a:r>
            <a:r>
              <a:rPr smtClean="0"/>
              <a:t/>
            </a:r>
            <a:br>
              <a:rPr smtClean="0"/>
            </a:br>
            <a:endParaRPr lang="en-US" dirty="0"/>
          </a:p>
        </p:txBody>
      </p:sp>
      <p:sp>
        <p:nvSpPr>
          <p:cNvPr id="2" name="Content Placeholder 1"/>
          <p:cNvSpPr>
            <a:spLocks noGrp="1"/>
          </p:cNvSpPr>
          <p:nvPr>
            <p:ph idx="1"/>
          </p:nvPr>
        </p:nvSpPr>
        <p:spPr>
          <a:xfrm>
            <a:off x="533400" y="2286000"/>
            <a:ext cx="8229600" cy="3962400"/>
          </a:xfrm>
        </p:spPr>
        <p:txBody>
          <a:bodyPr>
            <a:normAutofit fontScale="62500" lnSpcReduction="20000"/>
          </a:bodyPr>
          <a:lstStyle/>
          <a:p>
            <a:pPr algn="just">
              <a:buNone/>
            </a:pPr>
            <a:r>
              <a:rPr lang="en-US" dirty="0" smtClean="0">
                <a:latin typeface="Times New Roman" pitchFamily="18" charset="0"/>
                <a:cs typeface="Times New Roman" pitchFamily="18" charset="0"/>
              </a:rPr>
              <a:t>      Through </a:t>
            </a:r>
            <a:r>
              <a:rPr lang="en-US" dirty="0" err="1" smtClean="0">
                <a:latin typeface="Times New Roman" pitchFamily="18" charset="0"/>
                <a:cs typeface="Times New Roman" pitchFamily="18" charset="0"/>
              </a:rPr>
              <a:t>chatbots</a:t>
            </a:r>
            <a:r>
              <a:rPr lang="en-US" dirty="0" smtClean="0">
                <a:latin typeface="Times New Roman" pitchFamily="18" charset="0"/>
                <a:cs typeface="Times New Roman" pitchFamily="18" charset="0"/>
              </a:rPr>
              <a:t> one can communicate with text or voice interface and get reply through artificial intelligence. Typically, a chat </a:t>
            </a:r>
            <a:r>
              <a:rPr lang="en-US" dirty="0" err="1" smtClean="0">
                <a:latin typeface="Times New Roman" pitchFamily="18" charset="0"/>
                <a:cs typeface="Times New Roman" pitchFamily="18" charset="0"/>
              </a:rPr>
              <a:t>bot</a:t>
            </a:r>
            <a:r>
              <a:rPr lang="en-US" dirty="0" smtClean="0">
                <a:latin typeface="Times New Roman" pitchFamily="18" charset="0"/>
                <a:cs typeface="Times New Roman" pitchFamily="18" charset="0"/>
              </a:rPr>
              <a:t> will communicate with a real person. Chat bots are used in applications such as ecommerce customer service, call </a:t>
            </a:r>
            <a:r>
              <a:rPr lang="en-US" dirty="0" err="1" smtClean="0">
                <a:latin typeface="Times New Roman" pitchFamily="18" charset="0"/>
                <a:cs typeface="Times New Roman" pitchFamily="18" charset="0"/>
              </a:rPr>
              <a:t>centres</a:t>
            </a:r>
            <a:r>
              <a:rPr lang="en-US" dirty="0" smtClean="0">
                <a:latin typeface="Times New Roman" pitchFamily="18" charset="0"/>
                <a:cs typeface="Times New Roman" pitchFamily="18" charset="0"/>
              </a:rPr>
              <a:t> and Internet gaming. </a:t>
            </a:r>
            <a:r>
              <a:rPr lang="en-US" dirty="0" err="1" smtClean="0">
                <a:latin typeface="Times New Roman" pitchFamily="18" charset="0"/>
                <a:cs typeface="Times New Roman" pitchFamily="18" charset="0"/>
              </a:rPr>
              <a:t>Chatbots</a:t>
            </a:r>
            <a:r>
              <a:rPr lang="en-US" dirty="0" smtClean="0">
                <a:latin typeface="Times New Roman" pitchFamily="18" charset="0"/>
                <a:cs typeface="Times New Roman" pitchFamily="18" charset="0"/>
              </a:rPr>
              <a:t> are programs built to automatically engage with received messages. </a:t>
            </a:r>
            <a:r>
              <a:rPr lang="en-US" dirty="0" err="1" smtClean="0">
                <a:latin typeface="Times New Roman" pitchFamily="18" charset="0"/>
                <a:cs typeface="Times New Roman" pitchFamily="18" charset="0"/>
              </a:rPr>
              <a:t>Chatbots</a:t>
            </a:r>
            <a:r>
              <a:rPr lang="en-US" dirty="0" smtClean="0">
                <a:latin typeface="Times New Roman" pitchFamily="18" charset="0"/>
                <a:cs typeface="Times New Roman" pitchFamily="18" charset="0"/>
              </a:rPr>
              <a:t> can be programmed to respond the same way each time, to respond differently to messages containing certain keywords and even to use machine learning to adapt their responses to fit the situation. A developing number of hospitals, nursing homes, and even private </a:t>
            </a:r>
            <a:r>
              <a:rPr lang="en-US" dirty="0" err="1" smtClean="0">
                <a:latin typeface="Times New Roman" pitchFamily="18" charset="0"/>
                <a:cs typeface="Times New Roman" pitchFamily="18" charset="0"/>
              </a:rPr>
              <a:t>centres</a:t>
            </a:r>
            <a:r>
              <a:rPr lang="en-US" dirty="0" smtClean="0">
                <a:latin typeface="Times New Roman" pitchFamily="18" charset="0"/>
                <a:cs typeface="Times New Roman" pitchFamily="18" charset="0"/>
              </a:rPr>
              <a:t>, presently utilize online </a:t>
            </a:r>
            <a:r>
              <a:rPr lang="en-US" dirty="0" err="1" smtClean="0">
                <a:latin typeface="Times New Roman" pitchFamily="18" charset="0"/>
                <a:cs typeface="Times New Roman" pitchFamily="18" charset="0"/>
              </a:rPr>
              <a:t>Chatbots</a:t>
            </a:r>
            <a:r>
              <a:rPr lang="en-US" dirty="0" smtClean="0">
                <a:latin typeface="Times New Roman" pitchFamily="18" charset="0"/>
                <a:cs typeface="Times New Roman" pitchFamily="18" charset="0"/>
              </a:rPr>
              <a:t> for human services on their sites. These bots connect with potential patients visiting the site, helping them discover specialists, booking their appointments, and getting them access to the correct treatment. In any case, the utilization of artificial intelligence in an industry where individuals’ lives could be in question, still starts misgivings in individuals. It brings up issues about whether the task mentioned above ought to be assigned to human staff.</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131</TotalTime>
  <Words>1098</Words>
  <Application>Microsoft Office PowerPoint</Application>
  <PresentationFormat>On-screen Show (4:3)</PresentationFormat>
  <Paragraphs>158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Verve</vt:lpstr>
      <vt:lpstr>AI ChatBot for Health Care </vt:lpstr>
      <vt:lpstr>OVERVIEW</vt:lpstr>
      <vt:lpstr> WHAT IS INTELLIGENCE </vt:lpstr>
      <vt:lpstr>WHAT     IS MACHINE   LEARNING ? </vt:lpstr>
      <vt:lpstr>WHAT IS ARTIFICIAL INTELLIGENCE ? </vt:lpstr>
      <vt:lpstr>About the Project:</vt:lpstr>
      <vt:lpstr>  Motivation: </vt:lpstr>
      <vt:lpstr> </vt:lpstr>
      <vt:lpstr>Artificial Intelligence HealthCare Chatbot System </vt:lpstr>
      <vt:lpstr>FEATURES OF CHATBOT </vt:lpstr>
      <vt:lpstr>Slide 11</vt:lpstr>
      <vt:lpstr>Slide 12</vt:lpstr>
      <vt:lpstr>Slide 13</vt:lpstr>
      <vt:lpstr>Import libraries </vt:lpstr>
      <vt:lpstr>Slide 15</vt:lpstr>
      <vt:lpstr>Slide 16</vt:lpstr>
      <vt:lpstr>Requirements:-</vt:lpstr>
      <vt:lpstr>CHALLENGES AND LIMITATION</vt:lpstr>
      <vt:lpstr>FUTURE SCOPE OF AI IN HEALTHCARE </vt:lpstr>
      <vt:lpstr>COMMON VULNERABILITIES ADDRESSED IN CHATBOT</vt:lpstr>
      <vt:lpstr>APPLICATIONS OF AI IN HEALTHCARE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ChatBot for Health Care</dc:title>
  <dc:creator>Dell</dc:creator>
  <cp:lastModifiedBy>Windows User</cp:lastModifiedBy>
  <cp:revision>7</cp:revision>
  <dcterms:created xsi:type="dcterms:W3CDTF">2006-08-16T00:00:00Z</dcterms:created>
  <dcterms:modified xsi:type="dcterms:W3CDTF">2020-04-05T13:32:42Z</dcterms:modified>
</cp:coreProperties>
</file>