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6" r:id="rId3"/>
    <p:sldId id="257" r:id="rId4"/>
    <p:sldId id="258" r:id="rId5"/>
    <p:sldId id="391" r:id="rId6"/>
    <p:sldId id="264" r:id="rId7"/>
    <p:sldId id="267" r:id="rId8"/>
    <p:sldId id="269" r:id="rId9"/>
    <p:sldId id="270" r:id="rId10"/>
    <p:sldId id="271" r:id="rId11"/>
    <p:sldId id="318" r:id="rId12"/>
    <p:sldId id="266" r:id="rId13"/>
    <p:sldId id="265" r:id="rId14"/>
    <p:sldId id="272" r:id="rId15"/>
    <p:sldId id="339" r:id="rId16"/>
    <p:sldId id="392" r:id="rId17"/>
    <p:sldId id="333" r:id="rId18"/>
    <p:sldId id="275" r:id="rId19"/>
    <p:sldId id="340" r:id="rId20"/>
    <p:sldId id="341" r:id="rId21"/>
    <p:sldId id="342" r:id="rId22"/>
    <p:sldId id="388" r:id="rId23"/>
    <p:sldId id="393" r:id="rId24"/>
    <p:sldId id="361" r:id="rId25"/>
    <p:sldId id="362" r:id="rId26"/>
    <p:sldId id="363" r:id="rId27"/>
    <p:sldId id="364" r:id="rId28"/>
    <p:sldId id="390" r:id="rId29"/>
    <p:sldId id="352" r:id="rId30"/>
    <p:sldId id="355" r:id="rId31"/>
    <p:sldId id="394" r:id="rId32"/>
    <p:sldId id="345" r:id="rId33"/>
    <p:sldId id="346" r:id="rId34"/>
    <p:sldId id="347" r:id="rId35"/>
    <p:sldId id="366" r:id="rId36"/>
    <p:sldId id="321" r:id="rId37"/>
    <p:sldId id="367" r:id="rId38"/>
    <p:sldId id="330" r:id="rId39"/>
    <p:sldId id="334" r:id="rId40"/>
    <p:sldId id="395" r:id="rId41"/>
    <p:sldId id="293" r:id="rId42"/>
    <p:sldId id="358" r:id="rId43"/>
    <p:sldId id="294" r:id="rId44"/>
    <p:sldId id="370" r:id="rId45"/>
    <p:sldId id="296" r:id="rId46"/>
    <p:sldId id="371" r:id="rId47"/>
    <p:sldId id="372" r:id="rId48"/>
    <p:sldId id="373" r:id="rId49"/>
    <p:sldId id="335" r:id="rId50"/>
    <p:sldId id="277" r:id="rId51"/>
    <p:sldId id="374" r:id="rId52"/>
    <p:sldId id="369" r:id="rId53"/>
    <p:sldId id="396" r:id="rId54"/>
    <p:sldId id="385" r:id="rId55"/>
    <p:sldId id="397" r:id="rId56"/>
    <p:sldId id="387" r:id="rId57"/>
    <p:sldId id="377" r:id="rId58"/>
    <p:sldId id="297" r:id="rId59"/>
    <p:sldId id="380" r:id="rId60"/>
    <p:sldId id="381" r:id="rId61"/>
    <p:sldId id="382" r:id="rId62"/>
    <p:sldId id="298" r:id="rId63"/>
    <p:sldId id="360" r:id="rId64"/>
    <p:sldId id="39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26" autoAdjust="0"/>
  </p:normalViewPr>
  <p:slideViewPr>
    <p:cSldViewPr>
      <p:cViewPr varScale="1">
        <p:scale>
          <a:sx n="53" d="100"/>
          <a:sy n="53" d="100"/>
        </p:scale>
        <p:origin x="-185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CC4FCC-9E03-439D-9CCA-09366F8C84F9}" type="datetimeFigureOut">
              <a:rPr lang="en-US" smtClean="0"/>
              <a:t>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CF4EAE-F5AE-4EAF-AC17-D946D3663D11}" type="slidenum">
              <a:rPr lang="en-US" smtClean="0"/>
              <a:t>‹#›</a:t>
            </a:fld>
            <a:endParaRPr lang="en-US"/>
          </a:p>
        </p:txBody>
      </p:sp>
    </p:spTree>
    <p:extLst>
      <p:ext uri="{BB962C8B-B14F-4D97-AF65-F5344CB8AC3E}">
        <p14:creationId xmlns:p14="http://schemas.microsoft.com/office/powerpoint/2010/main" val="389937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Feedback" TargetMode="External"/><Relationship Id="rId3" Type="http://schemas.openxmlformats.org/officeDocument/2006/relationships/hyperlink" Target="https://en.wikipedia.org/wiki/System" TargetMode="External"/><Relationship Id="rId7" Type="http://schemas.openxmlformats.org/officeDocument/2006/relationships/hyperlink" Target="https://en.wikipedia.org/wiki/Complex_adaptive_syste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pontaneous_order" TargetMode="External"/><Relationship Id="rId5" Type="http://schemas.openxmlformats.org/officeDocument/2006/relationships/hyperlink" Target="https://en.wikipedia.org/wiki/Emergence" TargetMode="External"/><Relationship Id="rId4" Type="http://schemas.openxmlformats.org/officeDocument/2006/relationships/hyperlink" Target="https://en.wikipedia.org/wiki/Nonlinear_syste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 may debate its precise beginning, but by all accounts the field has emerged as a separate discipline only in the 21st century.</a:t>
            </a:r>
            <a:endParaRPr lang="en-US" dirty="0"/>
          </a:p>
        </p:txBody>
      </p:sp>
      <p:sp>
        <p:nvSpPr>
          <p:cNvPr id="4" name="Slide Number Placeholder 3"/>
          <p:cNvSpPr>
            <a:spLocks noGrp="1"/>
          </p:cNvSpPr>
          <p:nvPr>
            <p:ph type="sldNum" sz="quarter" idx="10"/>
          </p:nvPr>
        </p:nvSpPr>
        <p:spPr/>
        <p:txBody>
          <a:bodyPr/>
          <a:lstStyle/>
          <a:p>
            <a:fld id="{A2CF4EAE-F5AE-4EAF-AC17-D946D3663D11}" type="slidenum">
              <a:rPr lang="en-US" smtClean="0"/>
              <a:t>3</a:t>
            </a:fld>
            <a:endParaRPr lang="en-US"/>
          </a:p>
        </p:txBody>
      </p:sp>
    </p:spTree>
    <p:extLst>
      <p:ext uri="{BB962C8B-B14F-4D97-AF65-F5344CB8AC3E}">
        <p14:creationId xmlns:p14="http://schemas.microsoft.com/office/powerpoint/2010/main" val="3495917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481189a1ba_0_10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481189a1ba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481189a1ba_0_1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481189a1ba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481189a1ba_0_1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481189a1ba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481189a1ba_0_8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481189a1ba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 name="Google Shape;60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81189a1ba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81189a1b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81189a1ba_0_8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81189a1ba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81189a1ba_0_9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481189a1ba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4723f2d6e6_1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4723f2d6e6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Complex systems are </a:t>
            </a:r>
            <a:r>
              <a:rPr lang="en-US" sz="1200" b="0" i="0" u="none" strike="noStrike" kern="1200" dirty="0" smtClean="0">
                <a:solidFill>
                  <a:schemeClr val="tx1"/>
                </a:solidFill>
                <a:effectLst/>
                <a:latin typeface="+mn-lt"/>
                <a:ea typeface="+mn-ea"/>
                <a:cs typeface="+mn-cs"/>
                <a:hlinkClick r:id="rId3" tooltip="System"/>
              </a:rPr>
              <a:t>systems</a:t>
            </a:r>
            <a:r>
              <a:rPr lang="en-US" sz="1200" b="0" i="0" kern="1200" dirty="0" smtClean="0">
                <a:solidFill>
                  <a:schemeClr val="tx1"/>
                </a:solidFill>
                <a:effectLst/>
                <a:latin typeface="+mn-lt"/>
                <a:ea typeface="+mn-ea"/>
                <a:cs typeface="+mn-cs"/>
              </a:rPr>
              <a:t> whose behavior is intrinsically difficult to model due to the dependencies, competitions, relationships, or other types of interactions between their parts or between a given system and its environment.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Consequently</a:t>
            </a:r>
            <a:r>
              <a:rPr lang="en-US" sz="1200" b="0" i="0" kern="1200" baseline="0" dirty="0" smtClean="0">
                <a:solidFill>
                  <a:schemeClr val="tx1"/>
                </a:solidFill>
                <a:effectLst/>
                <a:latin typeface="+mn-lt"/>
                <a:ea typeface="+mn-ea"/>
                <a:cs typeface="+mn-cs"/>
              </a:rPr>
              <a:t> difficult to predict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distinct properties that arise from these relationships, such as </a:t>
            </a:r>
            <a:r>
              <a:rPr lang="en-US" sz="1200" b="0" i="0" u="none" strike="noStrike" kern="1200" dirty="0" smtClean="0">
                <a:solidFill>
                  <a:schemeClr val="tx1"/>
                </a:solidFill>
                <a:effectLst/>
                <a:latin typeface="+mn-lt"/>
                <a:ea typeface="+mn-ea"/>
                <a:cs typeface="+mn-cs"/>
                <a:hlinkClick r:id="rId4" tooltip="Nonlinear system"/>
              </a:rPr>
              <a:t>nonlinearity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Emergence"/>
              </a:rPr>
              <a:t>emergence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Spontaneous order"/>
              </a:rPr>
              <a:t>spontaneous order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omplex adaptive system"/>
              </a:rPr>
              <a:t>adaptation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tooltip="Feedback"/>
              </a:rPr>
              <a:t>feedback loops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such systems appear in a wide variety of fields, the commonalities among them have become the topic of their own independent area of research</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2CF4EAE-F5AE-4EAF-AC17-D946D3663D11}" type="slidenum">
              <a:rPr lang="en-US" smtClean="0"/>
              <a:t>4</a:t>
            </a:fld>
            <a:endParaRPr lang="en-US"/>
          </a:p>
        </p:txBody>
      </p:sp>
    </p:spTree>
    <p:extLst>
      <p:ext uri="{BB962C8B-B14F-4D97-AF65-F5344CB8AC3E}">
        <p14:creationId xmlns:p14="http://schemas.microsoft.com/office/powerpoint/2010/main" val="2398047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4719f47675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4719f4767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4719f47675_0_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4719f4767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4723f2d6e6_1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4723f2d6e6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4723f2d6e6_1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4723f2d6e6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719f47675_0_3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719f4767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483a20713f_1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6" name="Google Shape;1256;g483a20713f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5" name="Google Shape;128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3" name="Google Shape;127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4723f2d6e6_1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4723f2d6e6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Both graph theory and complex systems are old areas. Availability of network data is the main reason for surge in </a:t>
            </a:r>
            <a:r>
              <a:rPr lang="en-US" dirty="0" err="1" smtClean="0">
                <a:effectLst/>
              </a:rPr>
              <a:t>iinterest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A2CF4EAE-F5AE-4EAF-AC17-D946D3663D11}" type="slidenum">
              <a:rPr lang="en-US" smtClean="0"/>
              <a:t>6</a:t>
            </a:fld>
            <a:endParaRPr lang="en-US"/>
          </a:p>
        </p:txBody>
      </p:sp>
    </p:spTree>
    <p:extLst>
      <p:ext uri="{BB962C8B-B14F-4D97-AF65-F5344CB8AC3E}">
        <p14:creationId xmlns:p14="http://schemas.microsoft.com/office/powerpoint/2010/main" val="1618945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9" name="Google Shape;131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7" name="Google Shape;134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483b709793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483b709793_0_2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5" name="Google Shape;1375;g483b709793_0_2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61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When network acts as a transportation system, a local failure shifts loads to other nodes. If the extra load is negligible, the system can seamlessly absorb it, and the failure goes unnoticed. If, however, the extra load is too much for the neighboring nodes, they will too tip and redistribute the load to their neighbors. In no time, we are faced with a cascading event, whose magnitude depends on the position and the capacity of the nodes that failed initially.</a:t>
            </a:r>
            <a:endParaRPr lang="en-US" dirty="0"/>
          </a:p>
        </p:txBody>
      </p:sp>
      <p:sp>
        <p:nvSpPr>
          <p:cNvPr id="4" name="Slide Number Placeholder 3"/>
          <p:cNvSpPr>
            <a:spLocks noGrp="1"/>
          </p:cNvSpPr>
          <p:nvPr>
            <p:ph type="sldNum" sz="quarter" idx="10"/>
          </p:nvPr>
        </p:nvSpPr>
        <p:spPr/>
        <p:txBody>
          <a:bodyPr/>
          <a:lstStyle/>
          <a:p>
            <a:fld id="{A2CF4EAE-F5AE-4EAF-AC17-D946D3663D11}" type="slidenum">
              <a:rPr lang="en-US" smtClean="0"/>
              <a:t>7</a:t>
            </a:fld>
            <a:endParaRPr lang="en-US"/>
          </a:p>
        </p:txBody>
      </p:sp>
    </p:spTree>
    <p:extLst>
      <p:ext uri="{BB962C8B-B14F-4D97-AF65-F5344CB8AC3E}">
        <p14:creationId xmlns:p14="http://schemas.microsoft.com/office/powerpoint/2010/main" val="277524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81189a1ba_0_4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81189a1ba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81189a1ba_0_4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81189a1ba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81189a1ba_0_7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81189a1ba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 Dec 2018</a:t>
            </a:r>
            <a:endParaRPr lang="en-US"/>
          </a:p>
        </p:txBody>
      </p:sp>
      <p:sp>
        <p:nvSpPr>
          <p:cNvPr id="6" name="Footer Placeholder 5"/>
          <p:cNvSpPr>
            <a:spLocks noGrp="1"/>
          </p:cNvSpPr>
          <p:nvPr>
            <p:ph type="ftr" sz="quarter" idx="11"/>
          </p:nvPr>
        </p:nvSpPr>
        <p:spPr/>
        <p:txBody>
          <a:bodyPr/>
          <a:lstStyle/>
          <a:p>
            <a:r>
              <a:rPr lang="en-US" smtClean="0"/>
              <a:t>FDP/DU/Network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 Dec 2018</a:t>
            </a:r>
            <a:endParaRPr lang="en-US"/>
          </a:p>
        </p:txBody>
      </p:sp>
      <p:sp>
        <p:nvSpPr>
          <p:cNvPr id="8" name="Footer Placeholder 7"/>
          <p:cNvSpPr>
            <a:spLocks noGrp="1"/>
          </p:cNvSpPr>
          <p:nvPr>
            <p:ph type="ftr" sz="quarter" idx="11"/>
          </p:nvPr>
        </p:nvSpPr>
        <p:spPr/>
        <p:txBody>
          <a:bodyPr/>
          <a:lstStyle/>
          <a:p>
            <a:r>
              <a:rPr lang="en-US" smtClean="0"/>
              <a:t>FDP/DU/Network Science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 Dec 2018</a:t>
            </a:r>
            <a:endParaRPr lang="en-US"/>
          </a:p>
        </p:txBody>
      </p:sp>
      <p:sp>
        <p:nvSpPr>
          <p:cNvPr id="6" name="Footer Placeholder 5"/>
          <p:cNvSpPr>
            <a:spLocks noGrp="1"/>
          </p:cNvSpPr>
          <p:nvPr>
            <p:ph type="ftr" sz="quarter" idx="11"/>
          </p:nvPr>
        </p:nvSpPr>
        <p:spPr/>
        <p:txBody>
          <a:bodyPr/>
          <a:lstStyle/>
          <a:p>
            <a:r>
              <a:rPr lang="en-US" smtClean="0"/>
              <a:t>FDP/DU/Network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 Dec 2018</a:t>
            </a:r>
            <a:endParaRPr lang="en-US"/>
          </a:p>
        </p:txBody>
      </p:sp>
      <p:sp>
        <p:nvSpPr>
          <p:cNvPr id="6" name="Footer Placeholder 5"/>
          <p:cNvSpPr>
            <a:spLocks noGrp="1"/>
          </p:cNvSpPr>
          <p:nvPr>
            <p:ph type="ftr" sz="quarter" idx="11"/>
          </p:nvPr>
        </p:nvSpPr>
        <p:spPr/>
        <p:txBody>
          <a:bodyPr/>
          <a:lstStyle/>
          <a:p>
            <a:r>
              <a:rPr lang="en-US" smtClean="0"/>
              <a:t>FDP/DU/Network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 Dec 2018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FDP/DU/Network Science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United_States_National_Research_Counci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Urban_network"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3" Type="http://schemas.openxmlformats.org/officeDocument/2006/relationships/hyperlink" Target="http://networksciencebook.com/" TargetMode="External"/><Relationship Id="rId2" Type="http://schemas.openxmlformats.org/officeDocument/2006/relationships/hyperlink" Target="https://www.distributed-systems.net/index.php/books/gtc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iorxiv.org/content/biorxiv/early/2017/05/10/112540.full.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143000"/>
            <a:ext cx="7772400" cy="1470025"/>
          </a:xfrm>
        </p:spPr>
        <p:txBody>
          <a:bodyPr>
            <a:normAutofit fontScale="90000"/>
          </a:bodyPr>
          <a:lstStyle/>
          <a:p>
            <a:r>
              <a:rPr lang="en-US" sz="3600" dirty="0" smtClean="0"/>
              <a:t>Faculty Development Program</a:t>
            </a:r>
            <a:r>
              <a:rPr lang="en-US" dirty="0" smtClean="0"/>
              <a:t/>
            </a:r>
            <a:br>
              <a:rPr lang="en-US" dirty="0" smtClean="0"/>
            </a:br>
            <a:r>
              <a:rPr lang="en-US" dirty="0" smtClean="0"/>
              <a:t>Network </a:t>
            </a:r>
            <a:r>
              <a:rPr lang="en-US" dirty="0" err="1" smtClean="0"/>
              <a:t>Science:Foundation</a:t>
            </a:r>
            <a:r>
              <a:rPr lang="en-US" dirty="0" smtClean="0"/>
              <a:t> of Social Network Analysis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Module I  </a:t>
            </a:r>
            <a:endParaRPr lang="en-US" dirty="0" smtClean="0"/>
          </a:p>
          <a:p>
            <a:r>
              <a:rPr lang="en-US" dirty="0" smtClean="0"/>
              <a:t> </a:t>
            </a:r>
            <a:r>
              <a:rPr lang="en-US" dirty="0" smtClean="0"/>
              <a:t>3 Dec 2018</a:t>
            </a:r>
          </a:p>
          <a:p>
            <a:r>
              <a:rPr lang="en-US" dirty="0" err="1" smtClean="0"/>
              <a:t>Vasudha</a:t>
            </a:r>
            <a:r>
              <a:rPr lang="en-US" dirty="0" smtClean="0"/>
              <a:t> Bhatnagar</a:t>
            </a:r>
          </a:p>
          <a:p>
            <a:r>
              <a:rPr lang="en-US" dirty="0" err="1" smtClean="0"/>
              <a:t>Deptt</a:t>
            </a:r>
            <a:r>
              <a:rPr lang="en-US" dirty="0" smtClean="0"/>
              <a:t>. Of Computer Science</a:t>
            </a:r>
          </a:p>
          <a:p>
            <a:r>
              <a:rPr lang="en-US" dirty="0" smtClean="0"/>
              <a:t>University of Delhi </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86020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Social Systems</a:t>
            </a:r>
            <a:endParaRPr lang="en-US" dirty="0"/>
          </a:p>
        </p:txBody>
      </p:sp>
      <p:sp>
        <p:nvSpPr>
          <p:cNvPr id="4" name="AutoShape 2" descr="Image result for faceboo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14" y="4876800"/>
            <a:ext cx="12287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Image result for twitte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017" y="4852490"/>
            <a:ext cx="17145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909639"/>
            <a:ext cx="11715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876800"/>
            <a:ext cx="20288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rot="20283836">
            <a:off x="495914" y="2602570"/>
            <a:ext cx="3367268" cy="584775"/>
          </a:xfrm>
          <a:prstGeom prst="rect">
            <a:avLst/>
          </a:prstGeom>
          <a:noFill/>
        </p:spPr>
        <p:txBody>
          <a:bodyPr wrap="none" rtlCol="0">
            <a:spAutoFit/>
          </a:bodyPr>
          <a:lstStyle/>
          <a:p>
            <a:r>
              <a:rPr lang="en-US" sz="3200" dirty="0" smtClean="0"/>
              <a:t>International Trade</a:t>
            </a:r>
            <a:endParaRPr lang="en-US" sz="3200" dirty="0"/>
          </a:p>
        </p:txBody>
      </p:sp>
      <p:sp>
        <p:nvSpPr>
          <p:cNvPr id="7" name="TextBox 6"/>
          <p:cNvSpPr txBox="1"/>
          <p:nvPr/>
        </p:nvSpPr>
        <p:spPr>
          <a:xfrm rot="2131209">
            <a:off x="4911791" y="2602570"/>
            <a:ext cx="4162486" cy="584775"/>
          </a:xfrm>
          <a:prstGeom prst="rect">
            <a:avLst/>
          </a:prstGeom>
          <a:noFill/>
        </p:spPr>
        <p:txBody>
          <a:bodyPr wrap="none" rtlCol="0">
            <a:spAutoFit/>
          </a:bodyPr>
          <a:lstStyle/>
          <a:p>
            <a:r>
              <a:rPr lang="en-US" sz="3200" dirty="0" smtClean="0"/>
              <a:t>Education and Research</a:t>
            </a:r>
            <a:endParaRPr lang="en-US" sz="3200" dirty="0"/>
          </a:p>
        </p:txBody>
      </p:sp>
      <p:sp>
        <p:nvSpPr>
          <p:cNvPr id="8" name="TextBox 7"/>
          <p:cNvSpPr txBox="1"/>
          <p:nvPr/>
        </p:nvSpPr>
        <p:spPr>
          <a:xfrm>
            <a:off x="2344539" y="3621672"/>
            <a:ext cx="4022448" cy="584775"/>
          </a:xfrm>
          <a:prstGeom prst="rect">
            <a:avLst/>
          </a:prstGeom>
          <a:noFill/>
        </p:spPr>
        <p:txBody>
          <a:bodyPr wrap="none" rtlCol="0">
            <a:spAutoFit/>
          </a:bodyPr>
          <a:lstStyle/>
          <a:p>
            <a:r>
              <a:rPr lang="en-US" sz="3200" dirty="0" smtClean="0"/>
              <a:t>Economic  transactions</a:t>
            </a:r>
            <a:endParaRPr lang="en-US" sz="3200" dirty="0"/>
          </a:p>
        </p:txBody>
      </p:sp>
      <p:sp>
        <p:nvSpPr>
          <p:cNvPr id="9" name="TextBox 8"/>
          <p:cNvSpPr txBox="1"/>
          <p:nvPr/>
        </p:nvSpPr>
        <p:spPr>
          <a:xfrm rot="20937934">
            <a:off x="1929844" y="1447798"/>
            <a:ext cx="3366434" cy="584775"/>
          </a:xfrm>
          <a:prstGeom prst="rect">
            <a:avLst/>
          </a:prstGeom>
          <a:noFill/>
        </p:spPr>
        <p:txBody>
          <a:bodyPr wrap="none" rtlCol="0">
            <a:spAutoFit/>
          </a:bodyPr>
          <a:lstStyle/>
          <a:p>
            <a:r>
              <a:rPr lang="en-US" sz="3200" dirty="0" smtClean="0"/>
              <a:t>Political Affiliations</a:t>
            </a:r>
            <a:endParaRPr lang="en-US" sz="3200" dirty="0"/>
          </a:p>
        </p:txBody>
      </p:sp>
      <p:sp>
        <p:nvSpPr>
          <p:cNvPr id="3" name="Date Placeholder 2"/>
          <p:cNvSpPr>
            <a:spLocks noGrp="1"/>
          </p:cNvSpPr>
          <p:nvPr>
            <p:ph type="dt" sz="half" idx="10"/>
          </p:nvPr>
        </p:nvSpPr>
        <p:spPr/>
        <p:txBody>
          <a:bodyPr/>
          <a:lstStyle/>
          <a:p>
            <a:r>
              <a:rPr lang="en-US" smtClean="0"/>
              <a:t>3 Dec 2018</a:t>
            </a:r>
            <a:endParaRPr lang="en-US"/>
          </a:p>
        </p:txBody>
      </p:sp>
      <p:sp>
        <p:nvSpPr>
          <p:cNvPr id="10" name="Footer Placeholder 9"/>
          <p:cNvSpPr>
            <a:spLocks noGrp="1"/>
          </p:cNvSpPr>
          <p:nvPr>
            <p:ph type="ftr" sz="quarter" idx="11"/>
          </p:nvPr>
        </p:nvSpPr>
        <p:spPr/>
        <p:txBody>
          <a:bodyPr/>
          <a:lstStyle/>
          <a:p>
            <a:r>
              <a:rPr lang="en-US" smtClean="0"/>
              <a:t>FDP/DU/Network Science </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9426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459912" cy="505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9600" y="5791200"/>
            <a:ext cx="75904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Ref: Albert-</a:t>
            </a:r>
            <a:r>
              <a:rPr lang="en-IN" dirty="0" err="1"/>
              <a:t>László</a:t>
            </a:r>
            <a:r>
              <a:rPr lang="en-IN" dirty="0"/>
              <a:t> </a:t>
            </a:r>
            <a:r>
              <a:rPr lang="en-IN" dirty="0" err="1" smtClean="0"/>
              <a:t>Barabási</a:t>
            </a:r>
            <a:r>
              <a:rPr lang="en-IN" dirty="0" smtClean="0"/>
              <a:t>, Network Science, Cambridge University Press, 2015</a:t>
            </a:r>
            <a:endParaRPr lang="en-IN" dirty="0"/>
          </a:p>
        </p:txBody>
      </p:sp>
    </p:spTree>
    <p:extLst>
      <p:ext uri="{BB962C8B-B14F-4D97-AF65-F5344CB8AC3E}">
        <p14:creationId xmlns:p14="http://schemas.microsoft.com/office/powerpoint/2010/main" val="215601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Graph data model?</a:t>
            </a:r>
          </a:p>
        </p:txBody>
      </p:sp>
      <p:sp>
        <p:nvSpPr>
          <p:cNvPr id="3" name="Content Placeholder 2"/>
          <p:cNvSpPr>
            <a:spLocks noGrp="1"/>
          </p:cNvSpPr>
          <p:nvPr>
            <p:ph idx="1"/>
          </p:nvPr>
        </p:nvSpPr>
        <p:spPr/>
        <p:txBody>
          <a:bodyPr>
            <a:noAutofit/>
          </a:bodyPr>
          <a:lstStyle/>
          <a:p>
            <a:r>
              <a:rPr lang="en-US" sz="3100" dirty="0"/>
              <a:t>Graph </a:t>
            </a:r>
            <a:r>
              <a:rPr lang="en-US" sz="3100" dirty="0" smtClean="0"/>
              <a:t>G = (V, E) , permits </a:t>
            </a:r>
            <a:r>
              <a:rPr lang="en-US" sz="3100" dirty="0"/>
              <a:t>modeling of real world  </a:t>
            </a:r>
            <a:r>
              <a:rPr lang="en-US" sz="3100" dirty="0" smtClean="0"/>
              <a:t>objects along </a:t>
            </a:r>
            <a:r>
              <a:rPr lang="en-US" sz="3100" dirty="0"/>
              <a:t>with relationships</a:t>
            </a:r>
          </a:p>
          <a:p>
            <a:r>
              <a:rPr lang="en-US" sz="3100" dirty="0" smtClean="0"/>
              <a:t>Solid </a:t>
            </a:r>
            <a:r>
              <a:rPr lang="en-US" sz="3100" dirty="0"/>
              <a:t>theoretical background </a:t>
            </a:r>
            <a:r>
              <a:rPr lang="en-US" sz="3100" dirty="0" smtClean="0"/>
              <a:t>(Graph Theory)</a:t>
            </a:r>
            <a:endParaRPr lang="en-US" sz="3100" dirty="0"/>
          </a:p>
          <a:p>
            <a:r>
              <a:rPr lang="en-US" sz="3100" dirty="0"/>
              <a:t>Extensively used as tool by sociologists since </a:t>
            </a:r>
            <a:r>
              <a:rPr lang="en-US" sz="3100" dirty="0" smtClean="0"/>
              <a:t>1930's</a:t>
            </a:r>
            <a:endParaRPr lang="en-US" sz="3100" dirty="0"/>
          </a:p>
          <a:p>
            <a:r>
              <a:rPr lang="en-US" sz="3100" dirty="0"/>
              <a:t>Availability of cheap computational power makes it possible to </a:t>
            </a:r>
            <a:r>
              <a:rPr lang="en-US" sz="3100" dirty="0" smtClean="0"/>
              <a:t>model large complex networks and understand </a:t>
            </a:r>
            <a:r>
              <a:rPr lang="en-US" sz="3100" dirty="0"/>
              <a:t>dynamics </a:t>
            </a:r>
            <a:r>
              <a:rPr lang="en-US" sz="3100" dirty="0" smtClean="0"/>
              <a:t>of contemporary networks</a:t>
            </a:r>
            <a:endParaRPr lang="en-US" sz="3100" dirty="0"/>
          </a:p>
          <a:p>
            <a:endParaRPr lang="en-US" sz="3100"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526868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a:t>
            </a:r>
            <a:r>
              <a:rPr lang="en-US" dirty="0"/>
              <a:t>discovery of </a:t>
            </a:r>
            <a:r>
              <a:rPr lang="en-US" dirty="0" smtClean="0"/>
              <a:t>Network Science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a:t>Architecture of networks emerging in various domains of science, nature, and technology are similar to each other</a:t>
            </a:r>
          </a:p>
          <a:p>
            <a:r>
              <a:rPr lang="en-US" dirty="0"/>
              <a:t>Common set of mathematical tools can be used to explore these systems</a:t>
            </a:r>
          </a:p>
          <a:p>
            <a:r>
              <a:rPr lang="en-US" dirty="0" smtClean="0"/>
              <a:t>Processes </a:t>
            </a:r>
            <a:r>
              <a:rPr lang="en-US" dirty="0"/>
              <a:t>that generated these networks differ </a:t>
            </a:r>
            <a:r>
              <a:rPr lang="en-US" dirty="0" smtClean="0"/>
              <a:t>greatly, yet  </a:t>
            </a:r>
            <a:r>
              <a:rPr lang="en-US" dirty="0"/>
              <a:t>governed by the same organizing principles </a:t>
            </a:r>
            <a:endParaRPr lang="en-US" i="1" dirty="0">
              <a:solidFill>
                <a:srgbClr val="FF0000"/>
              </a:solidFill>
            </a:endParaRPr>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64072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Interesting </a:t>
            </a:r>
            <a:r>
              <a:rPr lang="en-US" dirty="0"/>
              <a:t>questions </a:t>
            </a:r>
          </a:p>
        </p:txBody>
      </p:sp>
      <p:sp>
        <p:nvSpPr>
          <p:cNvPr id="8" name="Content Placeholder 2"/>
          <p:cNvSpPr>
            <a:spLocks noGrp="1"/>
          </p:cNvSpPr>
          <p:nvPr>
            <p:ph idx="1"/>
          </p:nvPr>
        </p:nvSpPr>
        <p:spPr/>
        <p:txBody>
          <a:bodyPr>
            <a:normAutofit/>
          </a:bodyPr>
          <a:lstStyle/>
          <a:p>
            <a:r>
              <a:rPr lang="en-US" dirty="0"/>
              <a:t>What are the patterns of information flow in the network?</a:t>
            </a:r>
          </a:p>
          <a:p>
            <a:r>
              <a:rPr lang="en-US" dirty="0" smtClean="0"/>
              <a:t>How does the influence flow in the network?</a:t>
            </a:r>
          </a:p>
          <a:p>
            <a:r>
              <a:rPr lang="en-US" dirty="0" smtClean="0"/>
              <a:t>Who </a:t>
            </a:r>
            <a:r>
              <a:rPr lang="en-US" dirty="0"/>
              <a:t>are the </a:t>
            </a:r>
            <a:r>
              <a:rPr lang="en-US" i="1" dirty="0" smtClean="0"/>
              <a:t>important</a:t>
            </a:r>
            <a:r>
              <a:rPr lang="en-US" dirty="0" smtClean="0"/>
              <a:t> </a:t>
            </a:r>
            <a:r>
              <a:rPr lang="en-US" dirty="0"/>
              <a:t>actors in the </a:t>
            </a:r>
            <a:r>
              <a:rPr lang="en-US" dirty="0" smtClean="0"/>
              <a:t>Network?</a:t>
            </a:r>
          </a:p>
          <a:p>
            <a:r>
              <a:rPr lang="en-US" dirty="0" smtClean="0"/>
              <a:t>How </a:t>
            </a:r>
            <a:r>
              <a:rPr lang="en-US" dirty="0"/>
              <a:t>many significantly large </a:t>
            </a:r>
            <a:r>
              <a:rPr lang="en-US" i="1" dirty="0"/>
              <a:t>groups</a:t>
            </a:r>
            <a:r>
              <a:rPr lang="en-US" dirty="0"/>
              <a:t> exist in the </a:t>
            </a:r>
            <a:r>
              <a:rPr lang="en-US" dirty="0" smtClean="0"/>
              <a:t>network?</a:t>
            </a:r>
            <a:endParaRPr lang="en-US" dirty="0"/>
          </a:p>
          <a:p>
            <a:r>
              <a:rPr lang="en-US" dirty="0" smtClean="0"/>
              <a:t>How was the network generated?</a:t>
            </a:r>
          </a:p>
          <a:p>
            <a:r>
              <a:rPr lang="en-US" dirty="0" smtClean="0"/>
              <a:t>Is it possible to predict new links? </a:t>
            </a:r>
          </a:p>
          <a:p>
            <a:pPr marL="0" indent="0">
              <a:buNone/>
            </a:pPr>
            <a:endParaRPr lang="en-US" dirty="0" smtClean="0"/>
          </a:p>
        </p:txBody>
      </p:sp>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158636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Interesting </a:t>
            </a:r>
            <a:r>
              <a:rPr lang="en-US" dirty="0" smtClean="0"/>
              <a:t>questions</a:t>
            </a:r>
            <a:endParaRPr lang="en-US" dirty="0"/>
          </a:p>
        </p:txBody>
      </p:sp>
      <p:sp>
        <p:nvSpPr>
          <p:cNvPr id="8" name="Content Placeholder 2"/>
          <p:cNvSpPr>
            <a:spLocks noGrp="1"/>
          </p:cNvSpPr>
          <p:nvPr>
            <p:ph idx="1"/>
          </p:nvPr>
        </p:nvSpPr>
        <p:spPr/>
        <p:txBody>
          <a:bodyPr>
            <a:normAutofit/>
          </a:bodyPr>
          <a:lstStyle/>
          <a:p>
            <a:r>
              <a:rPr lang="en-US" dirty="0"/>
              <a:t>What are the patterns of information flow in the network?</a:t>
            </a:r>
          </a:p>
          <a:p>
            <a:r>
              <a:rPr lang="en-US" dirty="0" smtClean="0"/>
              <a:t>How does the influence flow in the network?</a:t>
            </a:r>
          </a:p>
          <a:p>
            <a:r>
              <a:rPr lang="en-US" dirty="0" smtClean="0"/>
              <a:t>Who </a:t>
            </a:r>
            <a:r>
              <a:rPr lang="en-US" dirty="0"/>
              <a:t>are the </a:t>
            </a:r>
            <a:r>
              <a:rPr lang="en-US" i="1" dirty="0"/>
              <a:t>important</a:t>
            </a:r>
            <a:r>
              <a:rPr lang="en-US" dirty="0" smtClean="0"/>
              <a:t> </a:t>
            </a:r>
            <a:r>
              <a:rPr lang="en-US" dirty="0"/>
              <a:t>actors in the </a:t>
            </a:r>
            <a:r>
              <a:rPr lang="en-US" dirty="0" smtClean="0"/>
              <a:t>Network?</a:t>
            </a:r>
          </a:p>
          <a:p>
            <a:r>
              <a:rPr lang="en-US" dirty="0" smtClean="0"/>
              <a:t>How </a:t>
            </a:r>
            <a:r>
              <a:rPr lang="en-US" dirty="0"/>
              <a:t>many significantly large </a:t>
            </a:r>
            <a:r>
              <a:rPr lang="en-US" i="1" dirty="0"/>
              <a:t>groups</a:t>
            </a:r>
            <a:r>
              <a:rPr lang="en-US" dirty="0"/>
              <a:t> exist in the </a:t>
            </a:r>
            <a:r>
              <a:rPr lang="en-US" dirty="0" smtClean="0"/>
              <a:t>network?</a:t>
            </a:r>
            <a:endParaRPr lang="en-US" dirty="0"/>
          </a:p>
          <a:p>
            <a:r>
              <a:rPr lang="en-US" dirty="0" smtClean="0"/>
              <a:t>How was the network generated?</a:t>
            </a:r>
          </a:p>
          <a:p>
            <a:r>
              <a:rPr lang="en-US" dirty="0"/>
              <a:t>Is it possible to predict new links? </a:t>
            </a:r>
          </a:p>
          <a:p>
            <a:endParaRPr lang="en-US" dirty="0" smtClean="0"/>
          </a:p>
        </p:txBody>
      </p:sp>
      <p:sp>
        <p:nvSpPr>
          <p:cNvPr id="4" name="Oval Callout 3"/>
          <p:cNvSpPr/>
          <p:nvPr/>
        </p:nvSpPr>
        <p:spPr>
          <a:xfrm>
            <a:off x="7162800" y="1600200"/>
            <a:ext cx="1828800" cy="1447800"/>
          </a:xfrm>
          <a:prstGeom prst="wedgeEllipseCallout">
            <a:avLst>
              <a:gd name="adj1" fmla="val -29042"/>
              <a:gd name="adj2" fmla="val 7758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Finding central nodes</a:t>
            </a:r>
            <a:endParaRPr lang="en-US" b="1" dirty="0">
              <a:solidFill>
                <a:srgbClr val="FF0000"/>
              </a:solidFill>
            </a:endParaRPr>
          </a:p>
        </p:txBody>
      </p:sp>
      <p:sp>
        <p:nvSpPr>
          <p:cNvPr id="5" name="Oval Callout 4"/>
          <p:cNvSpPr/>
          <p:nvPr/>
        </p:nvSpPr>
        <p:spPr>
          <a:xfrm>
            <a:off x="216090" y="2514600"/>
            <a:ext cx="1828800" cy="1447800"/>
          </a:xfrm>
          <a:prstGeom prst="wedgeEllipseCallout">
            <a:avLst>
              <a:gd name="adj1" fmla="val 17972"/>
              <a:gd name="adj2" fmla="val 690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Community Detection</a:t>
            </a:r>
            <a:endParaRPr lang="en-US" b="1" dirty="0">
              <a:solidFill>
                <a:srgbClr val="FF0000"/>
              </a:solidFill>
            </a:endParaRPr>
          </a:p>
        </p:txBody>
      </p:sp>
      <p:sp>
        <p:nvSpPr>
          <p:cNvPr id="6" name="Oval Callout 5"/>
          <p:cNvSpPr/>
          <p:nvPr/>
        </p:nvSpPr>
        <p:spPr>
          <a:xfrm>
            <a:off x="5334000" y="2940424"/>
            <a:ext cx="1828800" cy="1447800"/>
          </a:xfrm>
          <a:prstGeom prst="wedgeEllipseCallout">
            <a:avLst>
              <a:gd name="adj1" fmla="val -35013"/>
              <a:gd name="adj2" fmla="val 7569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Generative Models</a:t>
            </a:r>
            <a:endParaRPr lang="en-US" b="1" dirty="0">
              <a:solidFill>
                <a:srgbClr val="FF0000"/>
              </a:solidFill>
            </a:endParaRPr>
          </a:p>
        </p:txBody>
      </p:sp>
      <p:sp>
        <p:nvSpPr>
          <p:cNvPr id="7" name="Oval Callout 6"/>
          <p:cNvSpPr/>
          <p:nvPr/>
        </p:nvSpPr>
        <p:spPr>
          <a:xfrm>
            <a:off x="533400" y="685800"/>
            <a:ext cx="1981200" cy="1288007"/>
          </a:xfrm>
          <a:prstGeom prst="wedgeEllipseCallout">
            <a:avLst>
              <a:gd name="adj1" fmla="val 32152"/>
              <a:gd name="adj2" fmla="val 8229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Information Spreading</a:t>
            </a:r>
            <a:endParaRPr lang="en-US" b="1" dirty="0">
              <a:solidFill>
                <a:srgbClr val="FF0000"/>
              </a:solidFill>
            </a:endParaRPr>
          </a:p>
        </p:txBody>
      </p:sp>
      <p:sp>
        <p:nvSpPr>
          <p:cNvPr id="9" name="Oval Callout 8"/>
          <p:cNvSpPr/>
          <p:nvPr/>
        </p:nvSpPr>
        <p:spPr>
          <a:xfrm>
            <a:off x="-5687" y="4343400"/>
            <a:ext cx="1682087" cy="1219200"/>
          </a:xfrm>
          <a:prstGeom prst="wedgeEllipseCallout">
            <a:avLst>
              <a:gd name="adj1" fmla="val 17972"/>
              <a:gd name="adj2" fmla="val 690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 Prediction</a:t>
            </a:r>
            <a:endParaRPr lang="en-US" b="1" dirty="0">
              <a:solidFill>
                <a:srgbClr val="FF0000"/>
              </a:solidFill>
            </a:endParaRPr>
          </a:p>
        </p:txBody>
      </p:sp>
      <p:sp>
        <p:nvSpPr>
          <p:cNvPr id="3" name="Date Placeholder 2"/>
          <p:cNvSpPr>
            <a:spLocks noGrp="1"/>
          </p:cNvSpPr>
          <p:nvPr>
            <p:ph type="dt" sz="half" idx="10"/>
          </p:nvPr>
        </p:nvSpPr>
        <p:spPr/>
        <p:txBody>
          <a:bodyPr/>
          <a:lstStyle/>
          <a:p>
            <a:r>
              <a:rPr lang="en-US" smtClean="0"/>
              <a:t>3 Dec 2018</a:t>
            </a:r>
            <a:endParaRPr lang="en-US"/>
          </a:p>
        </p:txBody>
      </p:sp>
      <p:sp>
        <p:nvSpPr>
          <p:cNvPr id="10" name="Footer Placeholder 9"/>
          <p:cNvSpPr>
            <a:spLocks noGrp="1"/>
          </p:cNvSpPr>
          <p:nvPr>
            <p:ph type="ftr" sz="quarter" idx="11"/>
          </p:nvPr>
        </p:nvSpPr>
        <p:spPr/>
        <p:txBody>
          <a:bodyPr/>
          <a:lstStyle/>
          <a:p>
            <a:r>
              <a:rPr lang="en-US" smtClean="0"/>
              <a:t>FDP/DU/Network Science </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396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457200" y="2133600"/>
            <a:ext cx="8305800" cy="2862322"/>
          </a:xfrm>
          <a:prstGeom prst="rect">
            <a:avLst/>
          </a:prstGeom>
          <a:solidFill>
            <a:srgbClr val="FFFF00"/>
          </a:solidFill>
        </p:spPr>
        <p:txBody>
          <a:bodyPr wrap="square" rtlCol="0">
            <a:spAutoFit/>
          </a:bodyPr>
          <a:lstStyle/>
          <a:p>
            <a:r>
              <a:rPr lang="en-US" sz="2800" b="1" dirty="0" smtClean="0"/>
              <a:t>NETWORK SCIENCE : </a:t>
            </a:r>
            <a:r>
              <a:rPr lang="en-US" sz="3600" b="1" dirty="0" smtClean="0">
                <a:solidFill>
                  <a:srgbClr val="FF0000"/>
                </a:solidFill>
              </a:rPr>
              <a:t>"</a:t>
            </a:r>
            <a:r>
              <a:rPr lang="en-US" sz="3600" b="1" dirty="0">
                <a:solidFill>
                  <a:srgbClr val="FF0000"/>
                </a:solidFill>
              </a:rPr>
              <a:t>the study of network representations of physical, biological, and social phenomena leading to predictive models of these phenomena</a:t>
            </a:r>
            <a:r>
              <a:rPr lang="en-US" sz="3600" b="1" dirty="0" smtClean="0">
                <a:solidFill>
                  <a:srgbClr val="FF0000"/>
                </a:solidFill>
              </a:rPr>
              <a:t>."</a:t>
            </a:r>
            <a:r>
              <a:rPr lang="en-US" sz="3600" b="1" baseline="30000" dirty="0" smtClean="0">
                <a:solidFill>
                  <a:srgbClr val="FF0000"/>
                </a:solidFill>
              </a:rPr>
              <a:t>  ---   </a:t>
            </a:r>
            <a:r>
              <a:rPr lang="en-US" sz="3600" b="1" dirty="0" smtClean="0">
                <a:solidFill>
                  <a:srgbClr val="FF0000"/>
                </a:solidFill>
                <a:hlinkClick r:id="rId2" tooltip="United States National Research Council"/>
              </a:rPr>
              <a:t>United </a:t>
            </a:r>
            <a:r>
              <a:rPr lang="en-US" sz="3600" b="1" dirty="0">
                <a:solidFill>
                  <a:srgbClr val="FF0000"/>
                </a:solidFill>
                <a:hlinkClick r:id="rId2" tooltip="United States National Research Council"/>
              </a:rPr>
              <a:t>States National Research Council</a:t>
            </a:r>
            <a:r>
              <a:rPr lang="en-US" sz="2400" b="1" dirty="0">
                <a:solidFill>
                  <a:srgbClr val="FF0000"/>
                </a:solidFill>
              </a:rPr>
              <a:t> </a:t>
            </a:r>
          </a:p>
        </p:txBody>
      </p:sp>
    </p:spTree>
    <p:extLst>
      <p:ext uri="{BB962C8B-B14F-4D97-AF65-F5344CB8AC3E}">
        <p14:creationId xmlns:p14="http://schemas.microsoft.com/office/powerpoint/2010/main" val="1786863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Introduction to Network Science</a:t>
            </a:r>
          </a:p>
          <a:p>
            <a:endParaRPr lang="en-US" dirty="0" smtClean="0"/>
          </a:p>
          <a:p>
            <a:r>
              <a:rPr lang="en-US" b="1" dirty="0" smtClean="0"/>
              <a:t>Mathematics of Network Science</a:t>
            </a:r>
          </a:p>
          <a:p>
            <a:endParaRPr lang="en-US" dirty="0" smtClean="0"/>
          </a:p>
          <a:p>
            <a:r>
              <a:rPr lang="en-US" dirty="0" smtClean="0">
                <a:solidFill>
                  <a:schemeClr val="bg1">
                    <a:lumMod val="75000"/>
                  </a:schemeClr>
                </a:solidFill>
              </a:rPr>
              <a:t>Characterizing Nodes in Networks</a:t>
            </a:r>
          </a:p>
          <a:p>
            <a:endParaRPr lang="en-US" dirty="0" smtClean="0">
              <a:solidFill>
                <a:schemeClr val="bg1">
                  <a:lumMod val="75000"/>
                </a:schemeClr>
              </a:solidFill>
            </a:endParaRPr>
          </a:p>
          <a:p>
            <a:r>
              <a:rPr lang="en-US" dirty="0" smtClean="0">
                <a:solidFill>
                  <a:schemeClr val="bg1">
                    <a:lumMod val="75000"/>
                  </a:schemeClr>
                </a:solidFill>
              </a:rPr>
              <a:t>Characterizing Networks</a:t>
            </a:r>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6812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46" y="100084"/>
            <a:ext cx="8229600" cy="1143000"/>
          </a:xfrm>
        </p:spPr>
        <p:txBody>
          <a:bodyPr>
            <a:normAutofit fontScale="90000"/>
          </a:bodyPr>
          <a:lstStyle/>
          <a:p>
            <a:r>
              <a:rPr lang="en-US" dirty="0" smtClean="0"/>
              <a:t>Mathematics of Network Science</a:t>
            </a:r>
            <a:br>
              <a:rPr lang="en-US" dirty="0" smtClean="0"/>
            </a:br>
            <a:r>
              <a:rPr lang="en-US" sz="2700" dirty="0" smtClean="0"/>
              <a:t>(Quick Review of Graph Theory)</a:t>
            </a:r>
            <a:endParaRPr lang="en-US" sz="27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4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797513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1" name="Google Shape;81;p15"/>
          <p:cNvSpPr/>
          <p:nvPr/>
        </p:nvSpPr>
        <p:spPr>
          <a:xfrm>
            <a:off x="1086282" y="3868039"/>
            <a:ext cx="487500" cy="678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82" name="Google Shape;82;p15"/>
          <p:cNvSpPr/>
          <p:nvPr/>
        </p:nvSpPr>
        <p:spPr>
          <a:xfrm>
            <a:off x="1086141" y="5226000"/>
            <a:ext cx="487500" cy="678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w</a:t>
            </a:r>
            <a:endParaRPr/>
          </a:p>
        </p:txBody>
      </p:sp>
      <p:sp>
        <p:nvSpPr>
          <p:cNvPr id="83" name="Google Shape;83;p15"/>
          <p:cNvSpPr/>
          <p:nvPr/>
        </p:nvSpPr>
        <p:spPr>
          <a:xfrm>
            <a:off x="2396258" y="5226000"/>
            <a:ext cx="481800" cy="678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sp>
        <p:nvSpPr>
          <p:cNvPr id="84" name="Google Shape;84;p15"/>
          <p:cNvSpPr/>
          <p:nvPr/>
        </p:nvSpPr>
        <p:spPr>
          <a:xfrm>
            <a:off x="2390393" y="3868039"/>
            <a:ext cx="487500" cy="678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cxnSp>
        <p:nvCxnSpPr>
          <p:cNvPr id="85" name="Google Shape;85;p15"/>
          <p:cNvCxnSpPr>
            <a:stCxn id="81" idx="6"/>
            <a:endCxn id="84" idx="2"/>
          </p:cNvCxnSpPr>
          <p:nvPr/>
        </p:nvCxnSpPr>
        <p:spPr>
          <a:xfrm>
            <a:off x="1573782" y="4207239"/>
            <a:ext cx="816600" cy="0"/>
          </a:xfrm>
          <a:prstGeom prst="straightConnector1">
            <a:avLst/>
          </a:prstGeom>
          <a:noFill/>
          <a:ln w="19050" cap="flat" cmpd="sng">
            <a:solidFill>
              <a:srgbClr val="000000"/>
            </a:solidFill>
            <a:prstDash val="solid"/>
            <a:round/>
            <a:headEnd type="none" w="med" len="med"/>
            <a:tailEnd type="none" w="med" len="med"/>
          </a:ln>
        </p:spPr>
      </p:cxnSp>
      <p:cxnSp>
        <p:nvCxnSpPr>
          <p:cNvPr id="86" name="Google Shape;86;p15"/>
          <p:cNvCxnSpPr>
            <a:stCxn id="81" idx="4"/>
            <a:endCxn id="82" idx="0"/>
          </p:cNvCxnSpPr>
          <p:nvPr/>
        </p:nvCxnSpPr>
        <p:spPr>
          <a:xfrm>
            <a:off x="1330032" y="4546439"/>
            <a:ext cx="0" cy="679600"/>
          </a:xfrm>
          <a:prstGeom prst="straightConnector1">
            <a:avLst/>
          </a:prstGeom>
          <a:noFill/>
          <a:ln w="19050" cap="flat" cmpd="sng">
            <a:solidFill>
              <a:srgbClr val="000000"/>
            </a:solidFill>
            <a:prstDash val="solid"/>
            <a:round/>
            <a:headEnd type="none" w="med" len="med"/>
            <a:tailEnd type="none" w="med" len="med"/>
          </a:ln>
        </p:spPr>
      </p:cxnSp>
      <p:cxnSp>
        <p:nvCxnSpPr>
          <p:cNvPr id="87" name="Google Shape;87;p15"/>
          <p:cNvCxnSpPr>
            <a:endCxn id="83" idx="0"/>
          </p:cNvCxnSpPr>
          <p:nvPr/>
        </p:nvCxnSpPr>
        <p:spPr>
          <a:xfrm>
            <a:off x="2637158" y="4546400"/>
            <a:ext cx="0" cy="679600"/>
          </a:xfrm>
          <a:prstGeom prst="straightConnector1">
            <a:avLst/>
          </a:prstGeom>
          <a:noFill/>
          <a:ln w="19050" cap="flat" cmpd="sng">
            <a:solidFill>
              <a:srgbClr val="000000"/>
            </a:solidFill>
            <a:prstDash val="solid"/>
            <a:round/>
            <a:headEnd type="none" w="med" len="med"/>
            <a:tailEnd type="none" w="med" len="med"/>
          </a:ln>
        </p:spPr>
      </p:cxnSp>
      <p:cxnSp>
        <p:nvCxnSpPr>
          <p:cNvPr id="88" name="Google Shape;88;p15"/>
          <p:cNvCxnSpPr>
            <a:stCxn id="81" idx="5"/>
            <a:endCxn id="83" idx="1"/>
          </p:cNvCxnSpPr>
          <p:nvPr/>
        </p:nvCxnSpPr>
        <p:spPr>
          <a:xfrm>
            <a:off x="1502389" y="4447089"/>
            <a:ext cx="964500" cy="878400"/>
          </a:xfrm>
          <a:prstGeom prst="straightConnector1">
            <a:avLst/>
          </a:prstGeom>
          <a:noFill/>
          <a:ln w="19050" cap="flat" cmpd="sng">
            <a:solidFill>
              <a:srgbClr val="000000"/>
            </a:solidFill>
            <a:prstDash val="solid"/>
            <a:round/>
            <a:headEnd type="none" w="med" len="med"/>
            <a:tailEnd type="none" w="med" len="med"/>
          </a:ln>
        </p:spPr>
      </p:cxnSp>
      <p:sp>
        <p:nvSpPr>
          <p:cNvPr id="89" name="Google Shape;89;p15"/>
          <p:cNvSpPr txBox="1"/>
          <p:nvPr/>
        </p:nvSpPr>
        <p:spPr>
          <a:xfrm>
            <a:off x="4724400" y="457199"/>
            <a:ext cx="3657600" cy="3410839"/>
          </a:xfrm>
          <a:prstGeom prst="rect">
            <a:avLst/>
          </a:prstGeom>
          <a:noFill/>
          <a:ln>
            <a:noFill/>
          </a:ln>
        </p:spPr>
        <p:txBody>
          <a:bodyPr spcFirstLastPara="1" wrap="square" lIns="91425" tIns="91425" rIns="91425" bIns="91425" anchor="t" anchorCtr="0">
            <a:noAutofit/>
          </a:bodyPr>
          <a:lstStyle/>
          <a:p>
            <a:pPr marL="457200" indent="-342900">
              <a:buSzPts val="1800"/>
              <a:buFont typeface="PT Sans Narrow"/>
              <a:buChar char="●"/>
            </a:pPr>
            <a:r>
              <a:rPr lang="en" i="1" dirty="0">
                <a:latin typeface="PT Sans Narrow"/>
                <a:ea typeface="PT Sans Narrow"/>
                <a:cs typeface="PT Sans Narrow"/>
                <a:sym typeface="PT Sans Narrow"/>
              </a:rPr>
              <a:t> </a:t>
            </a:r>
            <a:r>
              <a:rPr lang="en" i="1" dirty="0" smtClean="0">
                <a:latin typeface="PT Sans Narrow"/>
                <a:ea typeface="PT Sans Narrow"/>
                <a:cs typeface="PT Sans Narrow"/>
                <a:sym typeface="PT Sans Narrow"/>
              </a:rPr>
              <a:t>N = </a:t>
            </a:r>
            <a:r>
              <a:rPr lang="en" i="1" dirty="0">
                <a:latin typeface="PT Sans Narrow"/>
                <a:ea typeface="PT Sans Narrow"/>
                <a:cs typeface="PT Sans Narrow"/>
                <a:sym typeface="PT Sans Narrow"/>
              </a:rPr>
              <a:t>{ w, x, y, z </a:t>
            </a:r>
            <a:r>
              <a:rPr lang="en" i="1" dirty="0" smtClean="0">
                <a:latin typeface="PT Sans Narrow"/>
                <a:ea typeface="PT Sans Narrow"/>
                <a:cs typeface="PT Sans Narrow"/>
                <a:sym typeface="PT Sans Narrow"/>
              </a:rPr>
              <a:t>}</a:t>
            </a:r>
            <a:r>
              <a:rPr lang="pl-PL" i="1" dirty="0">
                <a:latin typeface="PT Sans Narrow"/>
                <a:ea typeface="PT Sans Narrow"/>
                <a:cs typeface="PT Sans Narrow"/>
                <a:sym typeface="PT Sans Narrow"/>
              </a:rPr>
              <a:t> </a:t>
            </a:r>
            <a:endParaRPr lang="en-US" i="1" dirty="0" smtClean="0">
              <a:latin typeface="PT Sans Narrow"/>
              <a:ea typeface="PT Sans Narrow"/>
              <a:cs typeface="PT Sans Narrow"/>
              <a:sym typeface="PT Sans Narrow"/>
            </a:endParaRPr>
          </a:p>
          <a:p>
            <a:pPr marL="114300">
              <a:buSzPts val="1800"/>
            </a:pPr>
            <a:endParaRPr lang="en-US" i="1" dirty="0">
              <a:latin typeface="PT Sans Narrow"/>
              <a:ea typeface="PT Sans Narrow"/>
              <a:cs typeface="PT Sans Narrow"/>
              <a:sym typeface="PT Sans Narrow"/>
            </a:endParaRPr>
          </a:p>
          <a:p>
            <a:pPr marL="457200" indent="-342900">
              <a:buSzPts val="1800"/>
              <a:buFont typeface="PT Sans Narrow"/>
              <a:buChar char="●"/>
            </a:pPr>
            <a:r>
              <a:rPr lang="pl-PL" i="1" dirty="0" smtClean="0">
                <a:latin typeface="PT Sans Narrow"/>
                <a:ea typeface="PT Sans Narrow"/>
                <a:cs typeface="PT Sans Narrow"/>
                <a:sym typeface="PT Sans Narrow"/>
              </a:rPr>
              <a:t>E </a:t>
            </a:r>
            <a:r>
              <a:rPr lang="pl-PL" i="1" dirty="0">
                <a:latin typeface="PT Sans Narrow"/>
                <a:ea typeface="PT Sans Narrow"/>
                <a:cs typeface="PT Sans Narrow"/>
                <a:sym typeface="PT Sans Narrow"/>
              </a:rPr>
              <a:t>= { (w,x), (x,y), (x,z), (y,z) }</a:t>
            </a:r>
          </a:p>
          <a:p>
            <a:pPr marL="457200" lvl="0" indent="-342900">
              <a:buSzPts val="1800"/>
              <a:buFont typeface="PT Sans Narrow"/>
              <a:buChar char="●"/>
            </a:pPr>
            <a:endParaRPr lang="en" i="1" dirty="0" smtClean="0">
              <a:latin typeface="PT Sans Narrow"/>
              <a:ea typeface="PT Sans Narrow"/>
              <a:cs typeface="PT Sans Narrow"/>
              <a:sym typeface="PT Sans Narrow"/>
            </a:endParaRPr>
          </a:p>
          <a:p>
            <a:pPr marL="457200" lvl="0" indent="-342900">
              <a:buSzPts val="1800"/>
              <a:buFont typeface="PT Sans Narrow"/>
              <a:buChar char="●"/>
            </a:pPr>
            <a:r>
              <a:rPr lang="en" sz="1800" b="1" dirty="0" smtClean="0">
                <a:solidFill>
                  <a:schemeClr val="accent1"/>
                </a:solidFill>
                <a:latin typeface="PT Sans Narrow"/>
                <a:ea typeface="PT Sans Narrow"/>
                <a:cs typeface="PT Sans Narrow"/>
                <a:sym typeface="PT Sans Narrow"/>
              </a:rPr>
              <a:t>Order</a:t>
            </a:r>
            <a:r>
              <a:rPr lang="en" sz="1800" dirty="0" smtClean="0">
                <a:solidFill>
                  <a:schemeClr val="accent1"/>
                </a:solidFill>
                <a:latin typeface="PT Sans Narrow"/>
                <a:ea typeface="PT Sans Narrow"/>
                <a:cs typeface="PT Sans Narrow"/>
                <a:sym typeface="PT Sans Narrow"/>
              </a:rPr>
              <a:t> </a:t>
            </a:r>
            <a:r>
              <a:rPr lang="en" dirty="0">
                <a:latin typeface="PT Sans Narrow"/>
                <a:ea typeface="PT Sans Narrow"/>
                <a:cs typeface="PT Sans Narrow"/>
                <a:sym typeface="PT Sans Narrow"/>
              </a:rPr>
              <a:t>(</a:t>
            </a:r>
            <a:r>
              <a:rPr lang="en" sz="1800" dirty="0" smtClean="0">
                <a:latin typeface="PT Sans Narrow"/>
                <a:ea typeface="PT Sans Narrow"/>
                <a:cs typeface="PT Sans Narrow"/>
                <a:sym typeface="PT Sans Narrow"/>
              </a:rPr>
              <a:t>G) </a:t>
            </a:r>
            <a:r>
              <a:rPr lang="en" sz="1800" dirty="0">
                <a:latin typeface="PT Sans Narrow"/>
                <a:ea typeface="PT Sans Narrow"/>
                <a:cs typeface="PT Sans Narrow"/>
                <a:sym typeface="PT Sans Narrow"/>
              </a:rPr>
              <a:t>:  </a:t>
            </a:r>
            <a:r>
              <a:rPr lang="en" sz="1800" i="1" dirty="0">
                <a:latin typeface="PT Sans Narrow"/>
                <a:ea typeface="PT Sans Narrow"/>
                <a:cs typeface="PT Sans Narrow"/>
                <a:sym typeface="PT Sans Narrow"/>
              </a:rPr>
              <a:t>|N| = </a:t>
            </a:r>
            <a:r>
              <a:rPr lang="en" sz="1800" i="1" dirty="0" smtClean="0">
                <a:latin typeface="PT Sans Narrow"/>
                <a:ea typeface="PT Sans Narrow"/>
                <a:cs typeface="PT Sans Narrow"/>
                <a:sym typeface="PT Sans Narrow"/>
              </a:rPr>
              <a:t>4</a:t>
            </a:r>
            <a:endParaRPr sz="1800" i="1" dirty="0">
              <a:latin typeface="PT Sans Narrow"/>
              <a:ea typeface="PT Sans Narrow"/>
              <a:cs typeface="PT Sans Narrow"/>
              <a:sym typeface="PT Sans Narrow"/>
            </a:endParaRPr>
          </a:p>
          <a:p>
            <a:pPr marL="457200" lvl="0" indent="0" algn="l" rtl="0">
              <a:spcBef>
                <a:spcPts val="0"/>
              </a:spcBef>
              <a:spcAft>
                <a:spcPts val="0"/>
              </a:spcAft>
              <a:buNone/>
            </a:pPr>
            <a:endParaRPr sz="1800" dirty="0">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Char char="●"/>
            </a:pPr>
            <a:r>
              <a:rPr lang="en" sz="1800" b="1" dirty="0">
                <a:solidFill>
                  <a:schemeClr val="accent1"/>
                </a:solidFill>
                <a:latin typeface="PT Sans Narrow"/>
                <a:ea typeface="PT Sans Narrow"/>
                <a:cs typeface="PT Sans Narrow"/>
                <a:sym typeface="PT Sans Narrow"/>
              </a:rPr>
              <a:t>Size</a:t>
            </a:r>
            <a:r>
              <a:rPr lang="en" sz="1800" dirty="0">
                <a:latin typeface="PT Sans Narrow"/>
                <a:ea typeface="PT Sans Narrow"/>
                <a:cs typeface="PT Sans Narrow"/>
                <a:sym typeface="PT Sans Narrow"/>
              </a:rPr>
              <a:t> </a:t>
            </a:r>
            <a:r>
              <a:rPr lang="en" sz="1800" dirty="0" smtClean="0">
                <a:latin typeface="PT Sans Narrow"/>
                <a:ea typeface="PT Sans Narrow"/>
                <a:cs typeface="PT Sans Narrow"/>
                <a:sym typeface="PT Sans Narrow"/>
              </a:rPr>
              <a:t>(G)  </a:t>
            </a:r>
            <a:r>
              <a:rPr lang="en" sz="1800" dirty="0">
                <a:latin typeface="PT Sans Narrow"/>
                <a:ea typeface="PT Sans Narrow"/>
                <a:cs typeface="PT Sans Narrow"/>
                <a:sym typeface="PT Sans Narrow"/>
              </a:rPr>
              <a:t>:  </a:t>
            </a:r>
            <a:r>
              <a:rPr lang="en" sz="1800" i="1" dirty="0" smtClean="0">
                <a:latin typeface="PT Sans Narrow"/>
                <a:ea typeface="PT Sans Narrow"/>
                <a:cs typeface="PT Sans Narrow"/>
                <a:sym typeface="PT Sans Narrow"/>
              </a:rPr>
              <a:t>|M| </a:t>
            </a:r>
            <a:r>
              <a:rPr lang="en" sz="1800" i="1" dirty="0">
                <a:latin typeface="PT Sans Narrow"/>
                <a:ea typeface="PT Sans Narrow"/>
                <a:cs typeface="PT Sans Narrow"/>
                <a:sym typeface="PT Sans Narrow"/>
              </a:rPr>
              <a:t>= </a:t>
            </a:r>
            <a:r>
              <a:rPr lang="en" sz="1800" i="1" dirty="0" smtClean="0">
                <a:latin typeface="PT Sans Narrow"/>
                <a:ea typeface="PT Sans Narrow"/>
                <a:cs typeface="PT Sans Narrow"/>
                <a:sym typeface="PT Sans Narrow"/>
              </a:rPr>
              <a:t>4</a:t>
            </a:r>
          </a:p>
          <a:p>
            <a:pPr marL="457200" lvl="0" indent="-342900" algn="l" rtl="0">
              <a:spcBef>
                <a:spcPts val="0"/>
              </a:spcBef>
              <a:spcAft>
                <a:spcPts val="0"/>
              </a:spcAft>
              <a:buSzPts val="1800"/>
              <a:buFont typeface="PT Sans Narrow"/>
              <a:buChar char="●"/>
            </a:pPr>
            <a:endParaRPr sz="1800" i="1" dirty="0">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Char char="●"/>
            </a:pPr>
            <a:r>
              <a:rPr lang="en" sz="1800" i="1" dirty="0">
                <a:latin typeface="PT Sans Narrow"/>
                <a:ea typeface="PT Sans Narrow"/>
                <a:cs typeface="PT Sans Narrow"/>
                <a:sym typeface="PT Sans Narrow"/>
              </a:rPr>
              <a:t>x and y </a:t>
            </a:r>
            <a:r>
              <a:rPr lang="en" sz="1800" dirty="0">
                <a:latin typeface="PT Sans Narrow"/>
                <a:ea typeface="PT Sans Narrow"/>
                <a:cs typeface="PT Sans Narrow"/>
                <a:sym typeface="PT Sans Narrow"/>
              </a:rPr>
              <a:t>are adjacent (</a:t>
            </a:r>
            <a:r>
              <a:rPr lang="en" sz="1800" b="1" dirty="0">
                <a:solidFill>
                  <a:schemeClr val="accent1"/>
                </a:solidFill>
                <a:latin typeface="PT Sans Narrow"/>
                <a:ea typeface="PT Sans Narrow"/>
                <a:cs typeface="PT Sans Narrow"/>
                <a:sym typeface="PT Sans Narrow"/>
              </a:rPr>
              <a:t>neighbor</a:t>
            </a:r>
            <a:r>
              <a:rPr lang="en" sz="1800" dirty="0">
                <a:latin typeface="PT Sans Narrow"/>
                <a:ea typeface="PT Sans Narrow"/>
                <a:cs typeface="PT Sans Narrow"/>
                <a:sym typeface="PT Sans Narrow"/>
              </a:rPr>
              <a:t>) nodes.</a:t>
            </a:r>
            <a:endParaRPr sz="1800" dirty="0">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6291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10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1000"/>
                                        <p:tgtEl>
                                          <p:spTgt spid="84"/>
                                        </p:tgtEl>
                                      </p:cBhvr>
                                    </p:animEffect>
                                  </p:childTnLst>
                                </p:cTn>
                              </p:par>
                              <p:par>
                                <p:cTn id="17" presetID="10"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1000"/>
                                        <p:tgtEl>
                                          <p:spTgt spid="85"/>
                                        </p:tgtEl>
                                      </p:cBhvr>
                                    </p:animEffect>
                                  </p:childTnLst>
                                </p:cTn>
                              </p:par>
                              <p:par>
                                <p:cTn id="20" presetID="10" presetClass="entr" presetSubtype="0"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1000"/>
                                        <p:tgtEl>
                                          <p:spTgt spid="87"/>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10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b="1" dirty="0" smtClean="0"/>
              <a:t>Introduction to Network Science</a:t>
            </a:r>
          </a:p>
          <a:p>
            <a:endParaRPr lang="en-US" dirty="0" smtClean="0"/>
          </a:p>
          <a:p>
            <a:r>
              <a:rPr lang="en-US" dirty="0" smtClean="0">
                <a:solidFill>
                  <a:schemeClr val="bg1">
                    <a:lumMod val="75000"/>
                  </a:schemeClr>
                </a:solidFill>
              </a:rPr>
              <a:t>Mathematics of Network Science</a:t>
            </a:r>
          </a:p>
          <a:p>
            <a:endParaRPr lang="en-US" dirty="0" smtClean="0">
              <a:solidFill>
                <a:schemeClr val="bg1">
                  <a:lumMod val="75000"/>
                </a:schemeClr>
              </a:solidFill>
            </a:endParaRPr>
          </a:p>
          <a:p>
            <a:r>
              <a:rPr lang="en-US" dirty="0" smtClean="0">
                <a:solidFill>
                  <a:schemeClr val="bg1">
                    <a:lumMod val="75000"/>
                  </a:schemeClr>
                </a:solidFill>
              </a:rPr>
              <a:t>Characterizing Nodes in Networks</a:t>
            </a:r>
          </a:p>
          <a:p>
            <a:endParaRPr lang="en-US" dirty="0" smtClean="0">
              <a:solidFill>
                <a:schemeClr val="bg1">
                  <a:lumMod val="75000"/>
                </a:schemeClr>
              </a:solidFill>
            </a:endParaRPr>
          </a:p>
          <a:p>
            <a:r>
              <a:rPr lang="en-US" dirty="0" smtClean="0">
                <a:solidFill>
                  <a:schemeClr val="bg1">
                    <a:lumMod val="75000"/>
                  </a:schemeClr>
                </a:solidFill>
              </a:rPr>
              <a:t>Characterizing Networks</a:t>
            </a:r>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43800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78375" y="65300"/>
            <a:ext cx="8984100" cy="7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smtClean="0">
                <a:solidFill>
                  <a:schemeClr val="accent1"/>
                </a:solidFill>
                <a:latin typeface="PT Sans Narrow"/>
                <a:ea typeface="PT Sans Narrow"/>
                <a:cs typeface="PT Sans Narrow"/>
                <a:sym typeface="PT Sans Narrow"/>
              </a:rPr>
              <a:t>Edge Types</a:t>
            </a:r>
            <a:endParaRPr sz="3600" b="1" dirty="0">
              <a:solidFill>
                <a:schemeClr val="accent1"/>
              </a:solidFill>
              <a:latin typeface="PT Sans Narrow"/>
              <a:ea typeface="PT Sans Narrow"/>
              <a:cs typeface="PT Sans Narrow"/>
              <a:sym typeface="PT Sans Narrow"/>
            </a:endParaRPr>
          </a:p>
        </p:txBody>
      </p:sp>
      <p:sp>
        <p:nvSpPr>
          <p:cNvPr id="127" name="Google Shape;127;p17"/>
          <p:cNvSpPr txBox="1"/>
          <p:nvPr/>
        </p:nvSpPr>
        <p:spPr>
          <a:xfrm>
            <a:off x="1776975" y="1280133"/>
            <a:ext cx="25980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latin typeface="PT Sans Narrow"/>
                <a:ea typeface="PT Sans Narrow"/>
                <a:cs typeface="PT Sans Narrow"/>
                <a:sym typeface="PT Sans Narrow"/>
              </a:rPr>
              <a:t>Directed</a:t>
            </a:r>
            <a:endParaRPr sz="2400" dirty="0">
              <a:solidFill>
                <a:schemeClr val="accent1"/>
              </a:solidFill>
              <a:latin typeface="PT Sans Narrow"/>
              <a:ea typeface="PT Sans Narrow"/>
              <a:cs typeface="PT Sans Narrow"/>
              <a:sym typeface="PT Sans Narrow"/>
            </a:endParaRPr>
          </a:p>
        </p:txBody>
      </p:sp>
      <p:sp>
        <p:nvSpPr>
          <p:cNvPr id="128" name="Google Shape;128;p17"/>
          <p:cNvSpPr/>
          <p:nvPr/>
        </p:nvSpPr>
        <p:spPr>
          <a:xfrm>
            <a:off x="1459775" y="2259867"/>
            <a:ext cx="4932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29" name="Google Shape;129;p17"/>
          <p:cNvSpPr/>
          <p:nvPr/>
        </p:nvSpPr>
        <p:spPr>
          <a:xfrm>
            <a:off x="2779050" y="2259867"/>
            <a:ext cx="4932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cxnSp>
        <p:nvCxnSpPr>
          <p:cNvPr id="130" name="Google Shape;130;p17"/>
          <p:cNvCxnSpPr>
            <a:stCxn id="128" idx="6"/>
            <a:endCxn id="129" idx="2"/>
          </p:cNvCxnSpPr>
          <p:nvPr/>
        </p:nvCxnSpPr>
        <p:spPr>
          <a:xfrm>
            <a:off x="1952975" y="2579867"/>
            <a:ext cx="826200" cy="0"/>
          </a:xfrm>
          <a:prstGeom prst="straightConnector1">
            <a:avLst/>
          </a:prstGeom>
          <a:noFill/>
          <a:ln w="19050" cap="flat" cmpd="sng">
            <a:solidFill>
              <a:schemeClr val="dk2"/>
            </a:solidFill>
            <a:prstDash val="solid"/>
            <a:round/>
            <a:headEnd type="none" w="med" len="med"/>
            <a:tailEnd type="triangle" w="med" len="med"/>
          </a:ln>
        </p:spPr>
      </p:cxnSp>
      <p:sp>
        <p:nvSpPr>
          <p:cNvPr id="131" name="Google Shape;131;p17"/>
          <p:cNvSpPr txBox="1"/>
          <p:nvPr/>
        </p:nvSpPr>
        <p:spPr>
          <a:xfrm>
            <a:off x="6220550" y="1188733"/>
            <a:ext cx="25980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latin typeface="PT Sans Narrow"/>
                <a:ea typeface="PT Sans Narrow"/>
                <a:cs typeface="PT Sans Narrow"/>
                <a:sym typeface="PT Sans Narrow"/>
              </a:rPr>
              <a:t>Undirected</a:t>
            </a:r>
            <a:endParaRPr sz="2400" dirty="0">
              <a:solidFill>
                <a:schemeClr val="accent1"/>
              </a:solidFill>
              <a:latin typeface="PT Sans Narrow"/>
              <a:ea typeface="PT Sans Narrow"/>
              <a:cs typeface="PT Sans Narrow"/>
              <a:sym typeface="PT Sans Narrow"/>
            </a:endParaRPr>
          </a:p>
        </p:txBody>
      </p:sp>
      <p:sp>
        <p:nvSpPr>
          <p:cNvPr id="132" name="Google Shape;132;p17"/>
          <p:cNvSpPr/>
          <p:nvPr/>
        </p:nvSpPr>
        <p:spPr>
          <a:xfrm>
            <a:off x="5848900" y="2259867"/>
            <a:ext cx="5331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33" name="Google Shape;133;p17"/>
          <p:cNvSpPr/>
          <p:nvPr/>
        </p:nvSpPr>
        <p:spPr>
          <a:xfrm>
            <a:off x="7275176" y="2259867"/>
            <a:ext cx="5331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134" name="Google Shape;134;p17"/>
          <p:cNvSpPr txBox="1"/>
          <p:nvPr/>
        </p:nvSpPr>
        <p:spPr>
          <a:xfrm>
            <a:off x="1776975" y="3925200"/>
            <a:ext cx="19122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latin typeface="PT Sans Narrow"/>
                <a:ea typeface="PT Sans Narrow"/>
                <a:cs typeface="PT Sans Narrow"/>
                <a:sym typeface="PT Sans Narrow"/>
              </a:rPr>
              <a:t>Loop</a:t>
            </a:r>
            <a:endParaRPr sz="2400" dirty="0">
              <a:solidFill>
                <a:schemeClr val="accent1"/>
              </a:solidFill>
              <a:latin typeface="PT Sans Narrow"/>
              <a:ea typeface="PT Sans Narrow"/>
              <a:cs typeface="PT Sans Narrow"/>
              <a:sym typeface="PT Sans Narrow"/>
            </a:endParaRPr>
          </a:p>
        </p:txBody>
      </p:sp>
      <p:sp>
        <p:nvSpPr>
          <p:cNvPr id="135" name="Google Shape;135;p17"/>
          <p:cNvSpPr/>
          <p:nvPr/>
        </p:nvSpPr>
        <p:spPr>
          <a:xfrm>
            <a:off x="1459775" y="5348467"/>
            <a:ext cx="4932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36" name="Google Shape;136;p17"/>
          <p:cNvSpPr txBox="1"/>
          <p:nvPr/>
        </p:nvSpPr>
        <p:spPr>
          <a:xfrm>
            <a:off x="6051050" y="3925184"/>
            <a:ext cx="27675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latin typeface="PT Sans Narrow"/>
                <a:ea typeface="PT Sans Narrow"/>
                <a:cs typeface="PT Sans Narrow"/>
                <a:sym typeface="PT Sans Narrow"/>
              </a:rPr>
              <a:t>Multiple </a:t>
            </a:r>
            <a:r>
              <a:rPr lang="en" sz="2400" dirty="0" smtClean="0">
                <a:solidFill>
                  <a:schemeClr val="accent1"/>
                </a:solidFill>
                <a:latin typeface="PT Sans Narrow"/>
                <a:ea typeface="PT Sans Narrow"/>
                <a:cs typeface="PT Sans Narrow"/>
                <a:sym typeface="PT Sans Narrow"/>
              </a:rPr>
              <a:t>Edges</a:t>
            </a:r>
            <a:endParaRPr sz="2400" dirty="0">
              <a:solidFill>
                <a:schemeClr val="accent1"/>
              </a:solidFill>
              <a:latin typeface="PT Sans Narrow"/>
              <a:ea typeface="PT Sans Narrow"/>
              <a:cs typeface="PT Sans Narrow"/>
              <a:sym typeface="PT Sans Narrow"/>
            </a:endParaRPr>
          </a:p>
        </p:txBody>
      </p:sp>
      <p:sp>
        <p:nvSpPr>
          <p:cNvPr id="137" name="Google Shape;137;p17"/>
          <p:cNvSpPr/>
          <p:nvPr/>
        </p:nvSpPr>
        <p:spPr>
          <a:xfrm>
            <a:off x="5848900" y="5233833"/>
            <a:ext cx="5331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38" name="Google Shape;138;p17"/>
          <p:cNvSpPr/>
          <p:nvPr/>
        </p:nvSpPr>
        <p:spPr>
          <a:xfrm>
            <a:off x="7275094" y="5233833"/>
            <a:ext cx="533100" cy="640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cxnSp>
        <p:nvCxnSpPr>
          <p:cNvPr id="139" name="Google Shape;139;p17"/>
          <p:cNvCxnSpPr>
            <a:stCxn id="132" idx="6"/>
            <a:endCxn id="133" idx="2"/>
          </p:cNvCxnSpPr>
          <p:nvPr/>
        </p:nvCxnSpPr>
        <p:spPr>
          <a:xfrm>
            <a:off x="6382000" y="2579867"/>
            <a:ext cx="893100" cy="0"/>
          </a:xfrm>
          <a:prstGeom prst="straightConnector1">
            <a:avLst/>
          </a:prstGeom>
          <a:noFill/>
          <a:ln w="19050" cap="flat" cmpd="sng">
            <a:solidFill>
              <a:schemeClr val="dk2"/>
            </a:solidFill>
            <a:prstDash val="solid"/>
            <a:round/>
            <a:headEnd type="none" w="med" len="med"/>
            <a:tailEnd type="none" w="med" len="med"/>
          </a:ln>
        </p:spPr>
      </p:cxnSp>
      <p:cxnSp>
        <p:nvCxnSpPr>
          <p:cNvPr id="140" name="Google Shape;140;p17"/>
          <p:cNvCxnSpPr>
            <a:stCxn id="137" idx="5"/>
            <a:endCxn id="138" idx="3"/>
          </p:cNvCxnSpPr>
          <p:nvPr/>
        </p:nvCxnSpPr>
        <p:spPr>
          <a:xfrm rot="-5400000" flipH="1">
            <a:off x="6828079" y="5255958"/>
            <a:ext cx="800" cy="1049100"/>
          </a:xfrm>
          <a:prstGeom prst="curvedConnector3">
            <a:avLst>
              <a:gd name="adj1" fmla="val 51403229"/>
            </a:avLst>
          </a:prstGeom>
          <a:noFill/>
          <a:ln w="19050" cap="flat" cmpd="sng">
            <a:solidFill>
              <a:schemeClr val="dk2"/>
            </a:solidFill>
            <a:prstDash val="solid"/>
            <a:round/>
            <a:headEnd type="none" w="med" len="med"/>
            <a:tailEnd type="none" w="med" len="med"/>
          </a:ln>
        </p:spPr>
      </p:cxnSp>
      <p:cxnSp>
        <p:nvCxnSpPr>
          <p:cNvPr id="141" name="Google Shape;141;p17"/>
          <p:cNvCxnSpPr>
            <a:stCxn id="137" idx="7"/>
            <a:endCxn id="138" idx="1"/>
          </p:cNvCxnSpPr>
          <p:nvPr/>
        </p:nvCxnSpPr>
        <p:spPr>
          <a:xfrm rot="-5400000" flipH="1">
            <a:off x="6828079" y="4803409"/>
            <a:ext cx="800" cy="1049100"/>
          </a:xfrm>
          <a:prstGeom prst="curvedConnector3">
            <a:avLst>
              <a:gd name="adj1" fmla="val -51403229"/>
            </a:avLst>
          </a:prstGeom>
          <a:noFill/>
          <a:ln w="19050" cap="flat" cmpd="sng">
            <a:solidFill>
              <a:schemeClr val="dk2"/>
            </a:solidFill>
            <a:prstDash val="solid"/>
            <a:round/>
            <a:headEnd type="none" w="med" len="med"/>
            <a:tailEnd type="none" w="med" len="med"/>
          </a:ln>
        </p:spPr>
      </p:cxnSp>
      <p:cxnSp>
        <p:nvCxnSpPr>
          <p:cNvPr id="142" name="Google Shape;142;p17"/>
          <p:cNvCxnSpPr>
            <a:stCxn id="135" idx="7"/>
            <a:endCxn id="135" idx="6"/>
          </p:cNvCxnSpPr>
          <p:nvPr/>
        </p:nvCxnSpPr>
        <p:spPr>
          <a:xfrm rot="-5400000" flipH="1">
            <a:off x="1803698" y="5519242"/>
            <a:ext cx="226400" cy="72300"/>
          </a:xfrm>
          <a:prstGeom prst="curvedConnector4">
            <a:avLst>
              <a:gd name="adj1" fmla="val -181637"/>
              <a:gd name="adj2" fmla="val 429257"/>
            </a:avLst>
          </a:prstGeom>
          <a:noFill/>
          <a:ln w="19050" cap="flat" cmpd="sng">
            <a:solidFill>
              <a:schemeClr val="dk2"/>
            </a:solidFill>
            <a:prstDash val="solid"/>
            <a:round/>
            <a:headEnd type="none" w="med" len="med"/>
            <a:tailEnd type="triangle" w="med" len="med"/>
          </a:ln>
        </p:spPr>
      </p:cxn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2955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1000"/>
                                        <p:tgtEl>
                                          <p:spTgt spid="128"/>
                                        </p:tgtEl>
                                      </p:cBhvr>
                                    </p:animEffect>
                                  </p:childTnLst>
                                </p:cTn>
                              </p:par>
                              <p:par>
                                <p:cTn id="11" presetID="10"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1000"/>
                                        <p:tgtEl>
                                          <p:spTgt spid="129"/>
                                        </p:tgtEl>
                                      </p:cBhvr>
                                    </p:animEffect>
                                  </p:childTnLst>
                                </p:cTn>
                              </p:par>
                              <p:par>
                                <p:cTn id="14" presetID="10" presetClass="entr" presetSubtype="0"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1000"/>
                                        <p:tgtEl>
                                          <p:spTgt spid="1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1000"/>
                                        <p:tgtEl>
                                          <p:spTgt spid="131"/>
                                        </p:tgtEl>
                                      </p:cBhvr>
                                    </p:animEffect>
                                  </p:childTnLst>
                                </p:cTn>
                              </p:par>
                              <p:par>
                                <p:cTn id="22" presetID="10" presetClass="entr" presetSubtype="0" fill="hold" nodeType="with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10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1000"/>
                                        <p:tgtEl>
                                          <p:spTgt spid="133"/>
                                        </p:tgtEl>
                                      </p:cBhvr>
                                    </p:animEffect>
                                  </p:childTnLst>
                                </p:cTn>
                              </p:par>
                              <p:par>
                                <p:cTn id="28" presetID="10" presetClass="entr" presetSubtype="0" fill="hold" nodeType="withEffect">
                                  <p:stCondLst>
                                    <p:cond delay="0"/>
                                  </p:stCondLst>
                                  <p:childTnLst>
                                    <p:set>
                                      <p:cBhvr>
                                        <p:cTn id="29" dur="1" fill="hold">
                                          <p:stCondLst>
                                            <p:cond delay="0"/>
                                          </p:stCondLst>
                                        </p:cTn>
                                        <p:tgtEl>
                                          <p:spTgt spid="139"/>
                                        </p:tgtEl>
                                        <p:attrNameLst>
                                          <p:attrName>style.visibility</p:attrName>
                                        </p:attrNameLst>
                                      </p:cBhvr>
                                      <p:to>
                                        <p:strVal val="visible"/>
                                      </p:to>
                                    </p:set>
                                    <p:animEffect transition="in" filter="fade">
                                      <p:cBhvr>
                                        <p:cTn id="30" dur="1000"/>
                                        <p:tgtEl>
                                          <p:spTgt spid="1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10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fade">
                                      <p:cBhvr>
                                        <p:cTn id="38" dur="1000"/>
                                        <p:tgtEl>
                                          <p:spTgt spid="135"/>
                                        </p:tgtEl>
                                      </p:cBhvr>
                                    </p:animEffect>
                                  </p:childTnLst>
                                </p:cTn>
                              </p:par>
                              <p:par>
                                <p:cTn id="39" presetID="10" presetClass="entr" presetSubtype="0" fill="hold" nodeType="withEffect">
                                  <p:stCondLst>
                                    <p:cond delay="0"/>
                                  </p:stCondLst>
                                  <p:childTnLst>
                                    <p:set>
                                      <p:cBhvr>
                                        <p:cTn id="40" dur="1" fill="hold">
                                          <p:stCondLst>
                                            <p:cond delay="0"/>
                                          </p:stCondLst>
                                        </p:cTn>
                                        <p:tgtEl>
                                          <p:spTgt spid="142"/>
                                        </p:tgtEl>
                                        <p:attrNameLst>
                                          <p:attrName>style.visibility</p:attrName>
                                        </p:attrNameLst>
                                      </p:cBhvr>
                                      <p:to>
                                        <p:strVal val="visible"/>
                                      </p:to>
                                    </p:set>
                                    <p:animEffect transition="in" filter="fade">
                                      <p:cBhvr>
                                        <p:cTn id="41" dur="1000"/>
                                        <p:tgtEl>
                                          <p:spTgt spid="1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1000"/>
                                        <p:tgtEl>
                                          <p:spTgt spid="136"/>
                                        </p:tgtEl>
                                      </p:cBhvr>
                                    </p:animEffect>
                                  </p:childTnLst>
                                </p:cTn>
                              </p:par>
                              <p:par>
                                <p:cTn id="47" presetID="10" presetClass="entr" presetSubtype="0" fill="hold" nodeType="with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fade">
                                      <p:cBhvr>
                                        <p:cTn id="49" dur="1000"/>
                                        <p:tgtEl>
                                          <p:spTgt spid="137"/>
                                        </p:tgtEl>
                                      </p:cBhvr>
                                    </p:animEffect>
                                  </p:childTnLst>
                                </p:cTn>
                              </p:par>
                              <p:par>
                                <p:cTn id="50" presetID="10" presetClass="entr" presetSubtype="0" fill="hold" nodeType="with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1000"/>
                                        <p:tgtEl>
                                          <p:spTgt spid="138"/>
                                        </p:tgtEl>
                                      </p:cBhvr>
                                    </p:animEffect>
                                  </p:childTnLst>
                                </p:cTn>
                              </p:par>
                              <p:par>
                                <p:cTn id="53" presetID="10" presetClass="entr" presetSubtype="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fade">
                                      <p:cBhvr>
                                        <p:cTn id="55" dur="1000"/>
                                        <p:tgtEl>
                                          <p:spTgt spid="140"/>
                                        </p:tgtEl>
                                      </p:cBhvr>
                                    </p:animEffect>
                                  </p:childTnLst>
                                </p:cTn>
                              </p:par>
                              <p:par>
                                <p:cTn id="56" presetID="10" presetClass="entr" presetSubtype="0" fill="hold" nodeType="withEffect">
                                  <p:stCondLst>
                                    <p:cond delay="0"/>
                                  </p:stCondLst>
                                  <p:childTnLst>
                                    <p:set>
                                      <p:cBhvr>
                                        <p:cTn id="57" dur="1" fill="hold">
                                          <p:stCondLst>
                                            <p:cond delay="0"/>
                                          </p:stCondLst>
                                        </p:cTn>
                                        <p:tgtEl>
                                          <p:spTgt spid="141"/>
                                        </p:tgtEl>
                                        <p:attrNameLst>
                                          <p:attrName>style.visibility</p:attrName>
                                        </p:attrNameLst>
                                      </p:cBhvr>
                                      <p:to>
                                        <p:strVal val="visible"/>
                                      </p:to>
                                    </p:set>
                                    <p:animEffect transition="in" filter="fade">
                                      <p:cBhvr>
                                        <p:cTn id="58"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78375" y="65300"/>
            <a:ext cx="8984100" cy="7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smtClean="0">
                <a:solidFill>
                  <a:schemeClr val="accent1"/>
                </a:solidFill>
                <a:latin typeface="PT Sans Narrow"/>
                <a:ea typeface="PT Sans Narrow"/>
                <a:cs typeface="PT Sans Narrow"/>
                <a:sym typeface="PT Sans Narrow"/>
              </a:rPr>
              <a:t> Basic Graph Types</a:t>
            </a:r>
            <a:endParaRPr sz="3600" b="1" dirty="0">
              <a:solidFill>
                <a:schemeClr val="accent1"/>
              </a:solidFill>
              <a:latin typeface="PT Sans Narrow"/>
              <a:ea typeface="PT Sans Narrow"/>
              <a:cs typeface="PT Sans Narrow"/>
              <a:sym typeface="PT Sans Narrow"/>
            </a:endParaRPr>
          </a:p>
        </p:txBody>
      </p:sp>
      <p:sp>
        <p:nvSpPr>
          <p:cNvPr id="148" name="Google Shape;148;p18"/>
          <p:cNvSpPr txBox="1"/>
          <p:nvPr/>
        </p:nvSpPr>
        <p:spPr>
          <a:xfrm>
            <a:off x="607424" y="1064667"/>
            <a:ext cx="3735975" cy="7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latin typeface="PT Sans Narrow"/>
                <a:ea typeface="PT Sans Narrow"/>
                <a:cs typeface="PT Sans Narrow"/>
                <a:sym typeface="PT Sans Narrow"/>
              </a:rPr>
              <a:t>Simple </a:t>
            </a:r>
            <a:r>
              <a:rPr lang="en" sz="2400" dirty="0" smtClean="0">
                <a:solidFill>
                  <a:schemeClr val="accent1"/>
                </a:solidFill>
                <a:latin typeface="PT Sans Narrow"/>
                <a:ea typeface="PT Sans Narrow"/>
                <a:cs typeface="PT Sans Narrow"/>
                <a:sym typeface="PT Sans Narrow"/>
              </a:rPr>
              <a:t>undirected Graph</a:t>
            </a:r>
            <a:endParaRPr sz="2400" dirty="0">
              <a:solidFill>
                <a:schemeClr val="accent1"/>
              </a:solidFill>
              <a:latin typeface="PT Sans Narrow"/>
              <a:ea typeface="PT Sans Narrow"/>
              <a:cs typeface="PT Sans Narrow"/>
              <a:sym typeface="PT Sans Narrow"/>
            </a:endParaRPr>
          </a:p>
        </p:txBody>
      </p:sp>
      <p:sp>
        <p:nvSpPr>
          <p:cNvPr id="149" name="Google Shape;149;p18"/>
          <p:cNvSpPr/>
          <p:nvPr/>
        </p:nvSpPr>
        <p:spPr>
          <a:xfrm>
            <a:off x="1146275" y="1828800"/>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50" name="Google Shape;150;p18"/>
          <p:cNvSpPr/>
          <p:nvPr/>
        </p:nvSpPr>
        <p:spPr>
          <a:xfrm>
            <a:off x="2608350" y="1828800"/>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151" name="Google Shape;151;p18"/>
          <p:cNvSpPr txBox="1"/>
          <p:nvPr/>
        </p:nvSpPr>
        <p:spPr>
          <a:xfrm>
            <a:off x="5221875" y="1064667"/>
            <a:ext cx="35118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latin typeface="PT Sans Narrow"/>
                <a:ea typeface="PT Sans Narrow"/>
                <a:cs typeface="PT Sans Narrow"/>
                <a:sym typeface="PT Sans Narrow"/>
              </a:rPr>
              <a:t>Simple directed Graph</a:t>
            </a:r>
            <a:endParaRPr sz="2400" dirty="0">
              <a:solidFill>
                <a:schemeClr val="accent1"/>
              </a:solidFill>
              <a:latin typeface="PT Sans Narrow"/>
              <a:ea typeface="PT Sans Narrow"/>
              <a:cs typeface="PT Sans Narrow"/>
              <a:sym typeface="PT Sans Narrow"/>
            </a:endParaRPr>
          </a:p>
        </p:txBody>
      </p:sp>
      <p:sp>
        <p:nvSpPr>
          <p:cNvPr id="152" name="Google Shape;152;p18"/>
          <p:cNvSpPr txBox="1"/>
          <p:nvPr/>
        </p:nvSpPr>
        <p:spPr>
          <a:xfrm>
            <a:off x="5221875" y="3925200"/>
            <a:ext cx="35967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latin typeface="PT Sans Narrow"/>
                <a:ea typeface="PT Sans Narrow"/>
                <a:cs typeface="PT Sans Narrow"/>
                <a:sym typeface="PT Sans Narrow"/>
              </a:rPr>
              <a:t>Weighted </a:t>
            </a:r>
            <a:r>
              <a:rPr lang="en" sz="2400" dirty="0" smtClean="0">
                <a:solidFill>
                  <a:schemeClr val="accent1"/>
                </a:solidFill>
                <a:latin typeface="PT Sans Narrow"/>
                <a:ea typeface="PT Sans Narrow"/>
                <a:cs typeface="PT Sans Narrow"/>
                <a:sym typeface="PT Sans Narrow"/>
              </a:rPr>
              <a:t>Graph</a:t>
            </a:r>
            <a:endParaRPr sz="2400" dirty="0">
              <a:solidFill>
                <a:schemeClr val="accent1"/>
              </a:solidFill>
              <a:latin typeface="PT Sans Narrow"/>
              <a:ea typeface="PT Sans Narrow"/>
              <a:cs typeface="PT Sans Narrow"/>
              <a:sym typeface="PT Sans Narrow"/>
            </a:endParaRPr>
          </a:p>
        </p:txBody>
      </p:sp>
      <p:sp>
        <p:nvSpPr>
          <p:cNvPr id="153" name="Google Shape;153;p18"/>
          <p:cNvSpPr/>
          <p:nvPr/>
        </p:nvSpPr>
        <p:spPr>
          <a:xfrm>
            <a:off x="1879764" y="2903433"/>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154" name="Google Shape;154;p18"/>
          <p:cNvCxnSpPr>
            <a:stCxn id="149" idx="6"/>
            <a:endCxn id="150" idx="2"/>
          </p:cNvCxnSpPr>
          <p:nvPr/>
        </p:nvCxnSpPr>
        <p:spPr>
          <a:xfrm>
            <a:off x="1692875" y="2164200"/>
            <a:ext cx="915600" cy="0"/>
          </a:xfrm>
          <a:prstGeom prst="straightConnector1">
            <a:avLst/>
          </a:prstGeom>
          <a:noFill/>
          <a:ln w="19050" cap="flat" cmpd="sng">
            <a:solidFill>
              <a:schemeClr val="dk2"/>
            </a:solidFill>
            <a:prstDash val="solid"/>
            <a:round/>
            <a:headEnd type="none" w="med" len="med"/>
            <a:tailEnd type="none" w="med" len="med"/>
          </a:ln>
        </p:spPr>
      </p:cxnSp>
      <p:cxnSp>
        <p:nvCxnSpPr>
          <p:cNvPr id="155" name="Google Shape;155;p18"/>
          <p:cNvCxnSpPr>
            <a:stCxn id="149" idx="5"/>
            <a:endCxn id="153" idx="1"/>
          </p:cNvCxnSpPr>
          <p:nvPr/>
        </p:nvCxnSpPr>
        <p:spPr>
          <a:xfrm>
            <a:off x="1612827" y="2401364"/>
            <a:ext cx="347100" cy="600400"/>
          </a:xfrm>
          <a:prstGeom prst="straightConnector1">
            <a:avLst/>
          </a:prstGeom>
          <a:noFill/>
          <a:ln w="19050" cap="flat" cmpd="sng">
            <a:solidFill>
              <a:schemeClr val="dk2"/>
            </a:solidFill>
            <a:prstDash val="solid"/>
            <a:round/>
            <a:headEnd type="none" w="med" len="med"/>
            <a:tailEnd type="none" w="med" len="med"/>
          </a:ln>
        </p:spPr>
      </p:cxnSp>
      <p:cxnSp>
        <p:nvCxnSpPr>
          <p:cNvPr id="156" name="Google Shape;156;p18"/>
          <p:cNvCxnSpPr>
            <a:stCxn id="153" idx="7"/>
            <a:endCxn id="150" idx="3"/>
          </p:cNvCxnSpPr>
          <p:nvPr/>
        </p:nvCxnSpPr>
        <p:spPr>
          <a:xfrm rot="10800000" flipH="1">
            <a:off x="2346316" y="2401269"/>
            <a:ext cx="342000" cy="600400"/>
          </a:xfrm>
          <a:prstGeom prst="straightConnector1">
            <a:avLst/>
          </a:prstGeom>
          <a:noFill/>
          <a:ln w="19050" cap="flat" cmpd="sng">
            <a:solidFill>
              <a:schemeClr val="dk2"/>
            </a:solidFill>
            <a:prstDash val="solid"/>
            <a:round/>
            <a:headEnd type="none" w="med" len="med"/>
            <a:tailEnd type="none" w="med" len="med"/>
          </a:ln>
        </p:spPr>
      </p:cxnSp>
      <p:sp>
        <p:nvSpPr>
          <p:cNvPr id="157" name="Google Shape;157;p18"/>
          <p:cNvSpPr/>
          <p:nvPr/>
        </p:nvSpPr>
        <p:spPr>
          <a:xfrm>
            <a:off x="5519250" y="1828797"/>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58" name="Google Shape;158;p18"/>
          <p:cNvSpPr/>
          <p:nvPr/>
        </p:nvSpPr>
        <p:spPr>
          <a:xfrm>
            <a:off x="6944300" y="1828797"/>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159" name="Google Shape;159;p18"/>
          <p:cNvSpPr/>
          <p:nvPr/>
        </p:nvSpPr>
        <p:spPr>
          <a:xfrm>
            <a:off x="6234165" y="2903360"/>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160" name="Google Shape;160;p18"/>
          <p:cNvCxnSpPr>
            <a:stCxn id="157" idx="6"/>
            <a:endCxn id="158" idx="2"/>
          </p:cNvCxnSpPr>
          <p:nvPr/>
        </p:nvCxnSpPr>
        <p:spPr>
          <a:xfrm>
            <a:off x="6052050" y="2164197"/>
            <a:ext cx="892200" cy="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18"/>
          <p:cNvCxnSpPr>
            <a:stCxn id="157" idx="5"/>
            <a:endCxn id="159" idx="1"/>
          </p:cNvCxnSpPr>
          <p:nvPr/>
        </p:nvCxnSpPr>
        <p:spPr>
          <a:xfrm>
            <a:off x="5974023" y="2401361"/>
            <a:ext cx="338100" cy="600400"/>
          </a:xfrm>
          <a:prstGeom prst="straightConnector1">
            <a:avLst/>
          </a:prstGeom>
          <a:noFill/>
          <a:ln w="19050" cap="flat" cmpd="sng">
            <a:solidFill>
              <a:schemeClr val="dk2"/>
            </a:solidFill>
            <a:prstDash val="solid"/>
            <a:round/>
            <a:headEnd type="none" w="med" len="med"/>
            <a:tailEnd type="triangle" w="med" len="med"/>
          </a:ln>
        </p:spPr>
      </p:cxnSp>
      <p:cxnSp>
        <p:nvCxnSpPr>
          <p:cNvPr id="162" name="Google Shape;162;p18"/>
          <p:cNvCxnSpPr>
            <a:stCxn id="159" idx="7"/>
            <a:endCxn id="158" idx="3"/>
          </p:cNvCxnSpPr>
          <p:nvPr/>
        </p:nvCxnSpPr>
        <p:spPr>
          <a:xfrm rot="10800000" flipH="1">
            <a:off x="6688938" y="2401196"/>
            <a:ext cx="333300" cy="600400"/>
          </a:xfrm>
          <a:prstGeom prst="straightConnector1">
            <a:avLst/>
          </a:prstGeom>
          <a:noFill/>
          <a:ln w="19050" cap="flat" cmpd="sng">
            <a:solidFill>
              <a:schemeClr val="dk2"/>
            </a:solidFill>
            <a:prstDash val="solid"/>
            <a:round/>
            <a:headEnd type="none" w="med" len="med"/>
            <a:tailEnd type="triangle" w="med" len="med"/>
          </a:ln>
        </p:spPr>
      </p:cxnSp>
      <p:sp>
        <p:nvSpPr>
          <p:cNvPr id="163" name="Google Shape;163;p18"/>
          <p:cNvSpPr/>
          <p:nvPr/>
        </p:nvSpPr>
        <p:spPr>
          <a:xfrm>
            <a:off x="5519250" y="4833267"/>
            <a:ext cx="5328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64" name="Google Shape;164;p18"/>
          <p:cNvSpPr/>
          <p:nvPr/>
        </p:nvSpPr>
        <p:spPr>
          <a:xfrm>
            <a:off x="6944175" y="4833267"/>
            <a:ext cx="5328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165" name="Google Shape;165;p18"/>
          <p:cNvSpPr/>
          <p:nvPr/>
        </p:nvSpPr>
        <p:spPr>
          <a:xfrm>
            <a:off x="6234102" y="5903001"/>
            <a:ext cx="5328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166" name="Google Shape;166;p18"/>
          <p:cNvCxnSpPr>
            <a:stCxn id="163" idx="6"/>
            <a:endCxn id="164" idx="2"/>
          </p:cNvCxnSpPr>
          <p:nvPr/>
        </p:nvCxnSpPr>
        <p:spPr>
          <a:xfrm>
            <a:off x="6052050" y="5167067"/>
            <a:ext cx="892200" cy="0"/>
          </a:xfrm>
          <a:prstGeom prst="straightConnector1">
            <a:avLst/>
          </a:prstGeom>
          <a:noFill/>
          <a:ln w="19050" cap="flat" cmpd="sng">
            <a:solidFill>
              <a:schemeClr val="dk2"/>
            </a:solidFill>
            <a:prstDash val="solid"/>
            <a:round/>
            <a:headEnd type="none" w="med" len="med"/>
            <a:tailEnd type="none" w="med" len="med"/>
          </a:ln>
        </p:spPr>
      </p:cxnSp>
      <p:cxnSp>
        <p:nvCxnSpPr>
          <p:cNvPr id="167" name="Google Shape;167;p18"/>
          <p:cNvCxnSpPr>
            <a:stCxn id="163" idx="5"/>
            <a:endCxn id="165" idx="1"/>
          </p:cNvCxnSpPr>
          <p:nvPr/>
        </p:nvCxnSpPr>
        <p:spPr>
          <a:xfrm>
            <a:off x="5974023" y="5403099"/>
            <a:ext cx="338100" cy="597600"/>
          </a:xfrm>
          <a:prstGeom prst="straightConnector1">
            <a:avLst/>
          </a:prstGeom>
          <a:noFill/>
          <a:ln w="19050" cap="flat" cmpd="sng">
            <a:solidFill>
              <a:schemeClr val="dk2"/>
            </a:solidFill>
            <a:prstDash val="solid"/>
            <a:round/>
            <a:headEnd type="none" w="med" len="med"/>
            <a:tailEnd type="none" w="med" len="med"/>
          </a:ln>
        </p:spPr>
      </p:cxnSp>
      <p:cxnSp>
        <p:nvCxnSpPr>
          <p:cNvPr id="168" name="Google Shape;168;p18"/>
          <p:cNvCxnSpPr>
            <a:stCxn id="165" idx="7"/>
            <a:endCxn id="164" idx="3"/>
          </p:cNvCxnSpPr>
          <p:nvPr/>
        </p:nvCxnSpPr>
        <p:spPr>
          <a:xfrm rot="10800000" flipH="1">
            <a:off x="6688875" y="5403169"/>
            <a:ext cx="333300" cy="597600"/>
          </a:xfrm>
          <a:prstGeom prst="straightConnector1">
            <a:avLst/>
          </a:prstGeom>
          <a:noFill/>
          <a:ln w="19050" cap="flat" cmpd="sng">
            <a:solidFill>
              <a:schemeClr val="dk2"/>
            </a:solidFill>
            <a:prstDash val="solid"/>
            <a:round/>
            <a:headEnd type="none" w="med" len="med"/>
            <a:tailEnd type="none" w="med" len="med"/>
          </a:ln>
        </p:spPr>
      </p:cxnSp>
      <p:sp>
        <p:nvSpPr>
          <p:cNvPr id="169" name="Google Shape;169;p18"/>
          <p:cNvSpPr/>
          <p:nvPr/>
        </p:nvSpPr>
        <p:spPr>
          <a:xfrm>
            <a:off x="1146275" y="48332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170" name="Google Shape;170;p18"/>
          <p:cNvSpPr/>
          <p:nvPr/>
        </p:nvSpPr>
        <p:spPr>
          <a:xfrm>
            <a:off x="2608257" y="48332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171" name="Google Shape;171;p18"/>
          <p:cNvSpPr/>
          <p:nvPr/>
        </p:nvSpPr>
        <p:spPr>
          <a:xfrm>
            <a:off x="1879718" y="59029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172" name="Google Shape;172;p18"/>
          <p:cNvCxnSpPr>
            <a:stCxn id="169" idx="6"/>
            <a:endCxn id="170" idx="2"/>
          </p:cNvCxnSpPr>
          <p:nvPr/>
        </p:nvCxnSpPr>
        <p:spPr>
          <a:xfrm>
            <a:off x="1692875" y="5167067"/>
            <a:ext cx="915300" cy="0"/>
          </a:xfrm>
          <a:prstGeom prst="straightConnector1">
            <a:avLst/>
          </a:prstGeom>
          <a:noFill/>
          <a:ln w="19050" cap="flat" cmpd="sng">
            <a:solidFill>
              <a:schemeClr val="dk2"/>
            </a:solidFill>
            <a:prstDash val="solid"/>
            <a:round/>
            <a:headEnd type="none" w="med" len="med"/>
            <a:tailEnd type="none" w="med" len="med"/>
          </a:ln>
        </p:spPr>
      </p:cxnSp>
      <p:cxnSp>
        <p:nvCxnSpPr>
          <p:cNvPr id="173" name="Google Shape;173;p18"/>
          <p:cNvCxnSpPr>
            <a:stCxn id="169" idx="5"/>
            <a:endCxn id="171" idx="1"/>
          </p:cNvCxnSpPr>
          <p:nvPr/>
        </p:nvCxnSpPr>
        <p:spPr>
          <a:xfrm>
            <a:off x="1612828" y="5403099"/>
            <a:ext cx="346800" cy="597600"/>
          </a:xfrm>
          <a:prstGeom prst="straightConnector1">
            <a:avLst/>
          </a:prstGeom>
          <a:noFill/>
          <a:ln w="19050" cap="flat" cmpd="sng">
            <a:solidFill>
              <a:schemeClr val="dk2"/>
            </a:solidFill>
            <a:prstDash val="solid"/>
            <a:round/>
            <a:headEnd type="none" w="med" len="med"/>
            <a:tailEnd type="none" w="med" len="med"/>
          </a:ln>
        </p:spPr>
      </p:cxnSp>
      <p:sp>
        <p:nvSpPr>
          <p:cNvPr id="174" name="Google Shape;174;p18"/>
          <p:cNvSpPr txBox="1"/>
          <p:nvPr/>
        </p:nvSpPr>
        <p:spPr>
          <a:xfrm>
            <a:off x="1297515" y="3948933"/>
            <a:ext cx="24396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solidFill>
                  <a:schemeClr val="accent1"/>
                </a:solidFill>
                <a:latin typeface="PT Sans Narrow"/>
                <a:ea typeface="PT Sans Narrow"/>
                <a:cs typeface="PT Sans Narrow"/>
                <a:sym typeface="PT Sans Narrow"/>
              </a:rPr>
              <a:t>Multigraph</a:t>
            </a:r>
            <a:endParaRPr sz="2400" dirty="0">
              <a:solidFill>
                <a:schemeClr val="accent1"/>
              </a:solidFill>
              <a:latin typeface="PT Sans Narrow"/>
              <a:ea typeface="PT Sans Narrow"/>
              <a:cs typeface="PT Sans Narrow"/>
              <a:sym typeface="PT Sans Narrow"/>
            </a:endParaRPr>
          </a:p>
        </p:txBody>
      </p:sp>
      <p:cxnSp>
        <p:nvCxnSpPr>
          <p:cNvPr id="175" name="Google Shape;175;p18"/>
          <p:cNvCxnSpPr>
            <a:stCxn id="171" idx="6"/>
            <a:endCxn id="170" idx="4"/>
          </p:cNvCxnSpPr>
          <p:nvPr/>
        </p:nvCxnSpPr>
        <p:spPr>
          <a:xfrm rot="10800000" flipH="1">
            <a:off x="2426318" y="5500767"/>
            <a:ext cx="455100" cy="736000"/>
          </a:xfrm>
          <a:prstGeom prst="curvedConnector2">
            <a:avLst/>
          </a:prstGeom>
          <a:noFill/>
          <a:ln w="19050" cap="flat" cmpd="sng">
            <a:solidFill>
              <a:schemeClr val="dk2"/>
            </a:solidFill>
            <a:prstDash val="solid"/>
            <a:round/>
            <a:headEnd type="none" w="med" len="med"/>
            <a:tailEnd type="none" w="med" len="med"/>
          </a:ln>
        </p:spPr>
      </p:cxnSp>
      <p:cxnSp>
        <p:nvCxnSpPr>
          <p:cNvPr id="176" name="Google Shape;176;p18"/>
          <p:cNvCxnSpPr>
            <a:stCxn id="171" idx="7"/>
            <a:endCxn id="170" idx="3"/>
          </p:cNvCxnSpPr>
          <p:nvPr/>
        </p:nvCxnSpPr>
        <p:spPr>
          <a:xfrm rot="10800000" flipH="1">
            <a:off x="2346270" y="5403135"/>
            <a:ext cx="342000" cy="597600"/>
          </a:xfrm>
          <a:prstGeom prst="straightConnector1">
            <a:avLst/>
          </a:prstGeom>
          <a:noFill/>
          <a:ln w="19050" cap="flat" cmpd="sng">
            <a:solidFill>
              <a:schemeClr val="dk2"/>
            </a:solidFill>
            <a:prstDash val="solid"/>
            <a:round/>
            <a:headEnd type="none" w="med" len="med"/>
            <a:tailEnd type="none" w="med" len="med"/>
          </a:ln>
        </p:spPr>
      </p:cxnSp>
      <p:sp>
        <p:nvSpPr>
          <p:cNvPr id="177" name="Google Shape;177;p18"/>
          <p:cNvSpPr txBox="1"/>
          <p:nvPr/>
        </p:nvSpPr>
        <p:spPr>
          <a:xfrm>
            <a:off x="6325250" y="4676500"/>
            <a:ext cx="437400" cy="4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w1</a:t>
            </a:r>
            <a:endParaRPr sz="1000"/>
          </a:p>
        </p:txBody>
      </p:sp>
      <p:sp>
        <p:nvSpPr>
          <p:cNvPr id="178" name="Google Shape;178;p18"/>
          <p:cNvSpPr txBox="1"/>
          <p:nvPr/>
        </p:nvSpPr>
        <p:spPr>
          <a:xfrm>
            <a:off x="6826275" y="5499567"/>
            <a:ext cx="437400" cy="4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w3</a:t>
            </a:r>
            <a:endParaRPr sz="1000"/>
          </a:p>
        </p:txBody>
      </p:sp>
      <p:sp>
        <p:nvSpPr>
          <p:cNvPr id="179" name="Google Shape;179;p18"/>
          <p:cNvSpPr txBox="1"/>
          <p:nvPr/>
        </p:nvSpPr>
        <p:spPr>
          <a:xfrm>
            <a:off x="5796775" y="5499567"/>
            <a:ext cx="437400" cy="4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w2</a:t>
            </a:r>
            <a:endParaRPr sz="1000"/>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4663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1000"/>
                                        <p:tgtEl>
                                          <p:spTgt spid="153"/>
                                        </p:tgtEl>
                                      </p:cBhvr>
                                    </p:animEffect>
                                  </p:childTnLst>
                                </p:cTn>
                              </p:par>
                              <p:par>
                                <p:cTn id="17" presetID="10" presetClass="entr" presetSubtype="0" fill="hold" nodeType="withEffect">
                                  <p:stCondLst>
                                    <p:cond delay="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1000"/>
                                        <p:tgtEl>
                                          <p:spTgt spid="154"/>
                                        </p:tgtEl>
                                      </p:cBhvr>
                                    </p:animEffect>
                                  </p:childTnLst>
                                </p:cTn>
                              </p:par>
                              <p:par>
                                <p:cTn id="20" presetID="10" presetClass="entr" presetSubtype="0" fill="hold" nodeType="with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par>
                                <p:cTn id="23" presetID="10" presetClass="entr" presetSubtype="0" fill="hold" nodeType="withEffect">
                                  <p:stCondLst>
                                    <p:cond delay="0"/>
                                  </p:stCondLst>
                                  <p:childTnLst>
                                    <p:set>
                                      <p:cBhvr>
                                        <p:cTn id="24" dur="1" fill="hold">
                                          <p:stCondLst>
                                            <p:cond delay="0"/>
                                          </p:stCondLst>
                                        </p:cTn>
                                        <p:tgtEl>
                                          <p:spTgt spid="156"/>
                                        </p:tgtEl>
                                        <p:attrNameLst>
                                          <p:attrName>style.visibility</p:attrName>
                                        </p:attrNameLst>
                                      </p:cBhvr>
                                      <p:to>
                                        <p:strVal val="visible"/>
                                      </p:to>
                                    </p:set>
                                    <p:animEffect transition="in" filter="fade">
                                      <p:cBhvr>
                                        <p:cTn id="25" dur="1000"/>
                                        <p:tgtEl>
                                          <p:spTgt spid="1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1"/>
                                        </p:tgtEl>
                                        <p:attrNameLst>
                                          <p:attrName>style.visibility</p:attrName>
                                        </p:attrNameLst>
                                      </p:cBhvr>
                                      <p:to>
                                        <p:strVal val="visible"/>
                                      </p:to>
                                    </p:set>
                                    <p:animEffect transition="in" filter="fade">
                                      <p:cBhvr>
                                        <p:cTn id="30" dur="1000"/>
                                        <p:tgtEl>
                                          <p:spTgt spid="151"/>
                                        </p:tgtEl>
                                      </p:cBhvr>
                                    </p:animEffect>
                                  </p:childTnLst>
                                </p:cTn>
                              </p:par>
                              <p:par>
                                <p:cTn id="31" presetID="10" presetClass="entr" presetSubtype="0" fill="hold" nodeType="with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1000"/>
                                        <p:tgtEl>
                                          <p:spTgt spid="157"/>
                                        </p:tgtEl>
                                      </p:cBhvr>
                                    </p:animEffect>
                                  </p:childTnLst>
                                </p:cTn>
                              </p:par>
                              <p:par>
                                <p:cTn id="34" presetID="10" presetClass="entr" presetSubtype="0" fill="hold" nodeType="withEffect">
                                  <p:stCondLst>
                                    <p:cond delay="0"/>
                                  </p:stCondLst>
                                  <p:childTnLst>
                                    <p:set>
                                      <p:cBhvr>
                                        <p:cTn id="35" dur="1" fill="hold">
                                          <p:stCondLst>
                                            <p:cond delay="0"/>
                                          </p:stCondLst>
                                        </p:cTn>
                                        <p:tgtEl>
                                          <p:spTgt spid="158"/>
                                        </p:tgtEl>
                                        <p:attrNameLst>
                                          <p:attrName>style.visibility</p:attrName>
                                        </p:attrNameLst>
                                      </p:cBhvr>
                                      <p:to>
                                        <p:strVal val="visible"/>
                                      </p:to>
                                    </p:set>
                                    <p:animEffect transition="in" filter="fade">
                                      <p:cBhvr>
                                        <p:cTn id="36" dur="1000"/>
                                        <p:tgtEl>
                                          <p:spTgt spid="158"/>
                                        </p:tgtEl>
                                      </p:cBhvr>
                                    </p:animEffect>
                                  </p:childTnLst>
                                </p:cTn>
                              </p:par>
                              <p:par>
                                <p:cTn id="37" presetID="10"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fade">
                                      <p:cBhvr>
                                        <p:cTn id="39" dur="1000"/>
                                        <p:tgtEl>
                                          <p:spTgt spid="159"/>
                                        </p:tgtEl>
                                      </p:cBhvr>
                                    </p:animEffect>
                                  </p:childTnLst>
                                </p:cTn>
                              </p:par>
                              <p:par>
                                <p:cTn id="40" presetID="10" presetClass="entr" presetSubtype="0" fill="hold" nodeType="with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fade">
                                      <p:cBhvr>
                                        <p:cTn id="42" dur="1000"/>
                                        <p:tgtEl>
                                          <p:spTgt spid="160"/>
                                        </p:tgtEl>
                                      </p:cBhvr>
                                    </p:animEffect>
                                  </p:childTnLst>
                                </p:cTn>
                              </p:par>
                              <p:par>
                                <p:cTn id="43" presetID="10" presetClass="entr" presetSubtype="0" fill="hold" nodeType="withEffect">
                                  <p:stCondLst>
                                    <p:cond delay="0"/>
                                  </p:stCondLst>
                                  <p:childTnLst>
                                    <p:set>
                                      <p:cBhvr>
                                        <p:cTn id="44" dur="1" fill="hold">
                                          <p:stCondLst>
                                            <p:cond delay="0"/>
                                          </p:stCondLst>
                                        </p:cTn>
                                        <p:tgtEl>
                                          <p:spTgt spid="161"/>
                                        </p:tgtEl>
                                        <p:attrNameLst>
                                          <p:attrName>style.visibility</p:attrName>
                                        </p:attrNameLst>
                                      </p:cBhvr>
                                      <p:to>
                                        <p:strVal val="visible"/>
                                      </p:to>
                                    </p:set>
                                    <p:animEffect transition="in" filter="fade">
                                      <p:cBhvr>
                                        <p:cTn id="45" dur="1000"/>
                                        <p:tgtEl>
                                          <p:spTgt spid="161"/>
                                        </p:tgtEl>
                                      </p:cBhvr>
                                    </p:animEffect>
                                  </p:childTnLst>
                                </p:cTn>
                              </p:par>
                              <p:par>
                                <p:cTn id="46" presetID="10" presetClass="entr" presetSubtype="0" fill="hold" nodeType="withEffect">
                                  <p:stCondLst>
                                    <p:cond delay="0"/>
                                  </p:stCondLst>
                                  <p:childTnLst>
                                    <p:set>
                                      <p:cBhvr>
                                        <p:cTn id="47" dur="1" fill="hold">
                                          <p:stCondLst>
                                            <p:cond delay="0"/>
                                          </p:stCondLst>
                                        </p:cTn>
                                        <p:tgtEl>
                                          <p:spTgt spid="162"/>
                                        </p:tgtEl>
                                        <p:attrNameLst>
                                          <p:attrName>style.visibility</p:attrName>
                                        </p:attrNameLst>
                                      </p:cBhvr>
                                      <p:to>
                                        <p:strVal val="visible"/>
                                      </p:to>
                                    </p:set>
                                    <p:animEffect transition="in" filter="fade">
                                      <p:cBhvr>
                                        <p:cTn id="48" dur="1000"/>
                                        <p:tgtEl>
                                          <p:spTgt spid="16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9"/>
                                        </p:tgtEl>
                                        <p:attrNameLst>
                                          <p:attrName>style.visibility</p:attrName>
                                        </p:attrNameLst>
                                      </p:cBhvr>
                                      <p:to>
                                        <p:strVal val="visible"/>
                                      </p:to>
                                    </p:set>
                                    <p:animEffect transition="in" filter="fade">
                                      <p:cBhvr>
                                        <p:cTn id="53" dur="1100"/>
                                        <p:tgtEl>
                                          <p:spTgt spid="169"/>
                                        </p:tgtEl>
                                      </p:cBhvr>
                                    </p:animEffect>
                                  </p:childTnLst>
                                </p:cTn>
                              </p:par>
                              <p:par>
                                <p:cTn id="54" presetID="10" presetClass="entr" presetSubtype="0" fill="hold" nodeType="withEffect">
                                  <p:stCondLst>
                                    <p:cond delay="0"/>
                                  </p:stCondLst>
                                  <p:childTnLst>
                                    <p:set>
                                      <p:cBhvr>
                                        <p:cTn id="55" dur="1" fill="hold">
                                          <p:stCondLst>
                                            <p:cond delay="0"/>
                                          </p:stCondLst>
                                        </p:cTn>
                                        <p:tgtEl>
                                          <p:spTgt spid="170"/>
                                        </p:tgtEl>
                                        <p:attrNameLst>
                                          <p:attrName>style.visibility</p:attrName>
                                        </p:attrNameLst>
                                      </p:cBhvr>
                                      <p:to>
                                        <p:strVal val="visible"/>
                                      </p:to>
                                    </p:set>
                                    <p:animEffect transition="in" filter="fade">
                                      <p:cBhvr>
                                        <p:cTn id="56" dur="1000"/>
                                        <p:tgtEl>
                                          <p:spTgt spid="170"/>
                                        </p:tgtEl>
                                      </p:cBhvr>
                                    </p:animEffect>
                                  </p:childTnLst>
                                </p:cTn>
                              </p:par>
                              <p:par>
                                <p:cTn id="57" presetID="10"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animEffect transition="in" filter="fade">
                                      <p:cBhvr>
                                        <p:cTn id="59" dur="1000"/>
                                        <p:tgtEl>
                                          <p:spTgt spid="171"/>
                                        </p:tgtEl>
                                      </p:cBhvr>
                                    </p:animEffect>
                                  </p:childTnLst>
                                </p:cTn>
                              </p:par>
                              <p:par>
                                <p:cTn id="60" presetID="10" presetClass="entr" presetSubtype="0" fill="hold" nodeType="withEffect">
                                  <p:stCondLst>
                                    <p:cond delay="0"/>
                                  </p:stCondLst>
                                  <p:childTnLst>
                                    <p:set>
                                      <p:cBhvr>
                                        <p:cTn id="61" dur="1" fill="hold">
                                          <p:stCondLst>
                                            <p:cond delay="0"/>
                                          </p:stCondLst>
                                        </p:cTn>
                                        <p:tgtEl>
                                          <p:spTgt spid="172"/>
                                        </p:tgtEl>
                                        <p:attrNameLst>
                                          <p:attrName>style.visibility</p:attrName>
                                        </p:attrNameLst>
                                      </p:cBhvr>
                                      <p:to>
                                        <p:strVal val="visible"/>
                                      </p:to>
                                    </p:set>
                                    <p:animEffect transition="in" filter="fade">
                                      <p:cBhvr>
                                        <p:cTn id="62" dur="1000"/>
                                        <p:tgtEl>
                                          <p:spTgt spid="172"/>
                                        </p:tgtEl>
                                      </p:cBhvr>
                                    </p:animEffect>
                                  </p:childTnLst>
                                </p:cTn>
                              </p:par>
                              <p:par>
                                <p:cTn id="63" presetID="10" presetClass="entr" presetSubtype="0" fill="hold" nodeType="withEffect">
                                  <p:stCondLst>
                                    <p:cond delay="0"/>
                                  </p:stCondLst>
                                  <p:childTnLst>
                                    <p:set>
                                      <p:cBhvr>
                                        <p:cTn id="64" dur="1" fill="hold">
                                          <p:stCondLst>
                                            <p:cond delay="0"/>
                                          </p:stCondLst>
                                        </p:cTn>
                                        <p:tgtEl>
                                          <p:spTgt spid="173"/>
                                        </p:tgtEl>
                                        <p:attrNameLst>
                                          <p:attrName>style.visibility</p:attrName>
                                        </p:attrNameLst>
                                      </p:cBhvr>
                                      <p:to>
                                        <p:strVal val="visible"/>
                                      </p:to>
                                    </p:set>
                                    <p:animEffect transition="in" filter="fade">
                                      <p:cBhvr>
                                        <p:cTn id="65" dur="1000"/>
                                        <p:tgtEl>
                                          <p:spTgt spid="173"/>
                                        </p:tgtEl>
                                      </p:cBhvr>
                                    </p:animEffect>
                                  </p:childTnLst>
                                </p:cTn>
                              </p:par>
                              <p:par>
                                <p:cTn id="66" presetID="10" presetClass="entr" presetSubtype="0" fill="hold" nodeType="withEffect">
                                  <p:stCondLst>
                                    <p:cond delay="0"/>
                                  </p:stCondLst>
                                  <p:childTnLst>
                                    <p:set>
                                      <p:cBhvr>
                                        <p:cTn id="67" dur="1" fill="hold">
                                          <p:stCondLst>
                                            <p:cond delay="0"/>
                                          </p:stCondLst>
                                        </p:cTn>
                                        <p:tgtEl>
                                          <p:spTgt spid="174"/>
                                        </p:tgtEl>
                                        <p:attrNameLst>
                                          <p:attrName>style.visibility</p:attrName>
                                        </p:attrNameLst>
                                      </p:cBhvr>
                                      <p:to>
                                        <p:strVal val="visible"/>
                                      </p:to>
                                    </p:set>
                                    <p:animEffect transition="in" filter="fade">
                                      <p:cBhvr>
                                        <p:cTn id="68" dur="1000"/>
                                        <p:tgtEl>
                                          <p:spTgt spid="174"/>
                                        </p:tgtEl>
                                      </p:cBhvr>
                                    </p:animEffect>
                                  </p:childTnLst>
                                </p:cTn>
                              </p:par>
                              <p:par>
                                <p:cTn id="69" presetID="10" presetClass="entr" presetSubtype="0" fill="hold" nodeType="withEffect">
                                  <p:stCondLst>
                                    <p:cond delay="0"/>
                                  </p:stCondLst>
                                  <p:childTnLst>
                                    <p:set>
                                      <p:cBhvr>
                                        <p:cTn id="70" dur="1" fill="hold">
                                          <p:stCondLst>
                                            <p:cond delay="0"/>
                                          </p:stCondLst>
                                        </p:cTn>
                                        <p:tgtEl>
                                          <p:spTgt spid="175"/>
                                        </p:tgtEl>
                                        <p:attrNameLst>
                                          <p:attrName>style.visibility</p:attrName>
                                        </p:attrNameLst>
                                      </p:cBhvr>
                                      <p:to>
                                        <p:strVal val="visible"/>
                                      </p:to>
                                    </p:set>
                                    <p:animEffect transition="in" filter="fade">
                                      <p:cBhvr>
                                        <p:cTn id="71" dur="1000"/>
                                        <p:tgtEl>
                                          <p:spTgt spid="175"/>
                                        </p:tgtEl>
                                      </p:cBhvr>
                                    </p:animEffect>
                                  </p:childTnLst>
                                </p:cTn>
                              </p:par>
                              <p:par>
                                <p:cTn id="72" presetID="10" presetClass="entr" presetSubtype="0" fill="hold" nodeType="withEffect">
                                  <p:stCondLst>
                                    <p:cond delay="0"/>
                                  </p:stCondLst>
                                  <p:childTnLst>
                                    <p:set>
                                      <p:cBhvr>
                                        <p:cTn id="73" dur="1" fill="hold">
                                          <p:stCondLst>
                                            <p:cond delay="0"/>
                                          </p:stCondLst>
                                        </p:cTn>
                                        <p:tgtEl>
                                          <p:spTgt spid="176"/>
                                        </p:tgtEl>
                                        <p:attrNameLst>
                                          <p:attrName>style.visibility</p:attrName>
                                        </p:attrNameLst>
                                      </p:cBhvr>
                                      <p:to>
                                        <p:strVal val="visible"/>
                                      </p:to>
                                    </p:set>
                                    <p:animEffect transition="in" filter="fade">
                                      <p:cBhvr>
                                        <p:cTn id="74" dur="1000"/>
                                        <p:tgtEl>
                                          <p:spTgt spid="1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fade">
                                      <p:cBhvr>
                                        <p:cTn id="79" dur="1000"/>
                                        <p:tgtEl>
                                          <p:spTgt spid="152"/>
                                        </p:tgtEl>
                                      </p:cBhvr>
                                    </p:animEffect>
                                  </p:childTnLst>
                                </p:cTn>
                              </p:par>
                              <p:par>
                                <p:cTn id="80" presetID="10" presetClass="entr" presetSubtype="0" fill="hold" nodeType="withEffect">
                                  <p:stCondLst>
                                    <p:cond delay="0"/>
                                  </p:stCondLst>
                                  <p:childTnLst>
                                    <p:set>
                                      <p:cBhvr>
                                        <p:cTn id="81" dur="1" fill="hold">
                                          <p:stCondLst>
                                            <p:cond delay="0"/>
                                          </p:stCondLst>
                                        </p:cTn>
                                        <p:tgtEl>
                                          <p:spTgt spid="163"/>
                                        </p:tgtEl>
                                        <p:attrNameLst>
                                          <p:attrName>style.visibility</p:attrName>
                                        </p:attrNameLst>
                                      </p:cBhvr>
                                      <p:to>
                                        <p:strVal val="visible"/>
                                      </p:to>
                                    </p:set>
                                    <p:animEffect transition="in" filter="fade">
                                      <p:cBhvr>
                                        <p:cTn id="82" dur="1000"/>
                                        <p:tgtEl>
                                          <p:spTgt spid="163"/>
                                        </p:tgtEl>
                                      </p:cBhvr>
                                    </p:animEffect>
                                  </p:childTnLst>
                                </p:cTn>
                              </p:par>
                              <p:par>
                                <p:cTn id="83" presetID="10" presetClass="entr" presetSubtype="0" fill="hold" nodeType="withEffect">
                                  <p:stCondLst>
                                    <p:cond delay="0"/>
                                  </p:stCondLst>
                                  <p:childTnLst>
                                    <p:set>
                                      <p:cBhvr>
                                        <p:cTn id="84" dur="1" fill="hold">
                                          <p:stCondLst>
                                            <p:cond delay="0"/>
                                          </p:stCondLst>
                                        </p:cTn>
                                        <p:tgtEl>
                                          <p:spTgt spid="164"/>
                                        </p:tgtEl>
                                        <p:attrNameLst>
                                          <p:attrName>style.visibility</p:attrName>
                                        </p:attrNameLst>
                                      </p:cBhvr>
                                      <p:to>
                                        <p:strVal val="visible"/>
                                      </p:to>
                                    </p:set>
                                    <p:animEffect transition="in" filter="fade">
                                      <p:cBhvr>
                                        <p:cTn id="85" dur="1000"/>
                                        <p:tgtEl>
                                          <p:spTgt spid="164"/>
                                        </p:tgtEl>
                                      </p:cBhvr>
                                    </p:animEffect>
                                  </p:childTnLst>
                                </p:cTn>
                              </p:par>
                              <p:par>
                                <p:cTn id="86" presetID="10" presetClass="entr" presetSubtype="0" fill="hold" nodeType="withEffect">
                                  <p:stCondLst>
                                    <p:cond delay="0"/>
                                  </p:stCondLst>
                                  <p:childTnLst>
                                    <p:set>
                                      <p:cBhvr>
                                        <p:cTn id="87" dur="1" fill="hold">
                                          <p:stCondLst>
                                            <p:cond delay="0"/>
                                          </p:stCondLst>
                                        </p:cTn>
                                        <p:tgtEl>
                                          <p:spTgt spid="165"/>
                                        </p:tgtEl>
                                        <p:attrNameLst>
                                          <p:attrName>style.visibility</p:attrName>
                                        </p:attrNameLst>
                                      </p:cBhvr>
                                      <p:to>
                                        <p:strVal val="visible"/>
                                      </p:to>
                                    </p:set>
                                    <p:animEffect transition="in" filter="fade">
                                      <p:cBhvr>
                                        <p:cTn id="88" dur="1000"/>
                                        <p:tgtEl>
                                          <p:spTgt spid="165"/>
                                        </p:tgtEl>
                                      </p:cBhvr>
                                    </p:animEffect>
                                  </p:childTnLst>
                                </p:cTn>
                              </p:par>
                              <p:par>
                                <p:cTn id="89" presetID="10" presetClass="entr" presetSubtype="0" fill="hold" nodeType="with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fade">
                                      <p:cBhvr>
                                        <p:cTn id="91" dur="1000"/>
                                        <p:tgtEl>
                                          <p:spTgt spid="166"/>
                                        </p:tgtEl>
                                      </p:cBhvr>
                                    </p:animEffect>
                                  </p:childTnLst>
                                </p:cTn>
                              </p:par>
                              <p:par>
                                <p:cTn id="92" presetID="10" presetClass="entr" presetSubtype="0" fill="hold" nodeType="withEffect">
                                  <p:stCondLst>
                                    <p:cond delay="0"/>
                                  </p:stCondLst>
                                  <p:childTnLst>
                                    <p:set>
                                      <p:cBhvr>
                                        <p:cTn id="93" dur="1" fill="hold">
                                          <p:stCondLst>
                                            <p:cond delay="0"/>
                                          </p:stCondLst>
                                        </p:cTn>
                                        <p:tgtEl>
                                          <p:spTgt spid="167"/>
                                        </p:tgtEl>
                                        <p:attrNameLst>
                                          <p:attrName>style.visibility</p:attrName>
                                        </p:attrNameLst>
                                      </p:cBhvr>
                                      <p:to>
                                        <p:strVal val="visible"/>
                                      </p:to>
                                    </p:set>
                                    <p:animEffect transition="in" filter="fade">
                                      <p:cBhvr>
                                        <p:cTn id="94" dur="1000"/>
                                        <p:tgtEl>
                                          <p:spTgt spid="167"/>
                                        </p:tgtEl>
                                      </p:cBhvr>
                                    </p:animEffect>
                                  </p:childTnLst>
                                </p:cTn>
                              </p:par>
                              <p:par>
                                <p:cTn id="95" presetID="10" presetClass="entr" presetSubtype="0"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fade">
                                      <p:cBhvr>
                                        <p:cTn id="97" dur="1000"/>
                                        <p:tgtEl>
                                          <p:spTgt spid="168"/>
                                        </p:tgtEl>
                                      </p:cBhvr>
                                    </p:animEffect>
                                  </p:childTnLst>
                                </p:cTn>
                              </p:par>
                              <p:par>
                                <p:cTn id="98" presetID="10" presetClass="entr" presetSubtype="0" fill="hold" nodeType="withEffect">
                                  <p:stCondLst>
                                    <p:cond delay="0"/>
                                  </p:stCondLst>
                                  <p:childTnLst>
                                    <p:set>
                                      <p:cBhvr>
                                        <p:cTn id="99" dur="1" fill="hold">
                                          <p:stCondLst>
                                            <p:cond delay="0"/>
                                          </p:stCondLst>
                                        </p:cTn>
                                        <p:tgtEl>
                                          <p:spTgt spid="177"/>
                                        </p:tgtEl>
                                        <p:attrNameLst>
                                          <p:attrName>style.visibility</p:attrName>
                                        </p:attrNameLst>
                                      </p:cBhvr>
                                      <p:to>
                                        <p:strVal val="visible"/>
                                      </p:to>
                                    </p:set>
                                    <p:animEffect transition="in" filter="fade">
                                      <p:cBhvr>
                                        <p:cTn id="100" dur="1000"/>
                                        <p:tgtEl>
                                          <p:spTgt spid="177"/>
                                        </p:tgtEl>
                                      </p:cBhvr>
                                    </p:animEffect>
                                  </p:childTnLst>
                                </p:cTn>
                              </p:par>
                              <p:par>
                                <p:cTn id="101" presetID="10" presetClass="entr" presetSubtype="0" fill="hold"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10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179"/>
                                        </p:tgtEl>
                                        <p:attrNameLst>
                                          <p:attrName>style.visibility</p:attrName>
                                        </p:attrNameLst>
                                      </p:cBhvr>
                                      <p:to>
                                        <p:strVal val="visible"/>
                                      </p:to>
                                    </p:set>
                                    <p:animEffect transition="in" filter="fade">
                                      <p:cBhvr>
                                        <p:cTn id="106"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p:nvPr/>
        </p:nvSpPr>
        <p:spPr>
          <a:xfrm>
            <a:off x="6055575" y="4619325"/>
            <a:ext cx="892200" cy="218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97" name="Google Shape;297;p34"/>
          <p:cNvSpPr/>
          <p:nvPr/>
        </p:nvSpPr>
        <p:spPr>
          <a:xfrm>
            <a:off x="4604000" y="4619325"/>
            <a:ext cx="892200" cy="2180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98" name="Google Shape;298;p34"/>
          <p:cNvSpPr txBox="1"/>
          <p:nvPr/>
        </p:nvSpPr>
        <p:spPr>
          <a:xfrm>
            <a:off x="426175" y="862300"/>
            <a:ext cx="3035700" cy="744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400"/>
              <a:buFont typeface="PT Sans Narrow"/>
              <a:buNone/>
            </a:pPr>
            <a:r>
              <a:rPr lang="en" sz="2400">
                <a:solidFill>
                  <a:schemeClr val="accent1"/>
                </a:solidFill>
                <a:latin typeface="PT Sans Narrow"/>
                <a:ea typeface="PT Sans Narrow"/>
                <a:cs typeface="PT Sans Narrow"/>
                <a:sym typeface="PT Sans Narrow"/>
              </a:rPr>
              <a:t>Edge Labeled Graph</a:t>
            </a:r>
            <a:endParaRPr sz="2400">
              <a:solidFill>
                <a:schemeClr val="accent1"/>
              </a:solidFill>
              <a:latin typeface="PT Sans Narrow"/>
              <a:ea typeface="PT Sans Narrow"/>
              <a:cs typeface="PT Sans Narrow"/>
              <a:sym typeface="PT Sans Narrow"/>
            </a:endParaRPr>
          </a:p>
        </p:txBody>
      </p:sp>
      <p:sp>
        <p:nvSpPr>
          <p:cNvPr id="299" name="Google Shape;299;p34"/>
          <p:cNvSpPr/>
          <p:nvPr/>
        </p:nvSpPr>
        <p:spPr>
          <a:xfrm>
            <a:off x="1146275" y="1828800"/>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300" name="Google Shape;300;p34"/>
          <p:cNvSpPr/>
          <p:nvPr/>
        </p:nvSpPr>
        <p:spPr>
          <a:xfrm>
            <a:off x="2608350" y="1828800"/>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endParaRPr sz="1000">
              <a:solidFill>
                <a:schemeClr val="dk1"/>
              </a:solidFill>
              <a:latin typeface="Calibri"/>
              <a:ea typeface="Calibri"/>
              <a:cs typeface="Calibri"/>
              <a:sym typeface="Calibri"/>
            </a:endParaRPr>
          </a:p>
        </p:txBody>
      </p:sp>
      <p:sp>
        <p:nvSpPr>
          <p:cNvPr id="301" name="Google Shape;301;p34"/>
          <p:cNvSpPr txBox="1"/>
          <p:nvPr/>
        </p:nvSpPr>
        <p:spPr>
          <a:xfrm>
            <a:off x="4409750" y="827225"/>
            <a:ext cx="3511800" cy="509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400"/>
              <a:buFont typeface="PT Sans Narrow"/>
              <a:buNone/>
            </a:pPr>
            <a:r>
              <a:rPr lang="en" sz="2400">
                <a:solidFill>
                  <a:schemeClr val="accent1"/>
                </a:solidFill>
                <a:latin typeface="PT Sans Narrow"/>
                <a:ea typeface="PT Sans Narrow"/>
                <a:cs typeface="PT Sans Narrow"/>
                <a:sym typeface="PT Sans Narrow"/>
              </a:rPr>
              <a:t>Complete Graph</a:t>
            </a:r>
            <a:endParaRPr sz="2400">
              <a:solidFill>
                <a:schemeClr val="accent1"/>
              </a:solidFill>
              <a:latin typeface="PT Sans Narrow"/>
              <a:ea typeface="PT Sans Narrow"/>
              <a:cs typeface="PT Sans Narrow"/>
              <a:sym typeface="PT Sans Narrow"/>
            </a:endParaRPr>
          </a:p>
        </p:txBody>
      </p:sp>
      <p:sp>
        <p:nvSpPr>
          <p:cNvPr id="302" name="Google Shape;302;p34"/>
          <p:cNvSpPr txBox="1"/>
          <p:nvPr/>
        </p:nvSpPr>
        <p:spPr>
          <a:xfrm>
            <a:off x="4512850" y="3948925"/>
            <a:ext cx="3596700" cy="509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400"/>
              <a:buFont typeface="PT Sans Narrow"/>
              <a:buNone/>
            </a:pPr>
            <a:r>
              <a:rPr lang="en" sz="2400">
                <a:solidFill>
                  <a:schemeClr val="accent1"/>
                </a:solidFill>
                <a:latin typeface="PT Sans Narrow"/>
                <a:ea typeface="PT Sans Narrow"/>
                <a:cs typeface="PT Sans Narrow"/>
                <a:sym typeface="PT Sans Narrow"/>
              </a:rPr>
              <a:t>Bipartite Graph</a:t>
            </a:r>
            <a:endParaRPr sz="2400">
              <a:solidFill>
                <a:schemeClr val="accent1"/>
              </a:solidFill>
              <a:latin typeface="PT Sans Narrow"/>
              <a:ea typeface="PT Sans Narrow"/>
              <a:cs typeface="PT Sans Narrow"/>
              <a:sym typeface="PT Sans Narrow"/>
            </a:endParaRPr>
          </a:p>
        </p:txBody>
      </p:sp>
      <p:sp>
        <p:nvSpPr>
          <p:cNvPr id="303" name="Google Shape;303;p34"/>
          <p:cNvSpPr/>
          <p:nvPr/>
        </p:nvSpPr>
        <p:spPr>
          <a:xfrm>
            <a:off x="1879764" y="2903433"/>
            <a:ext cx="5466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cxnSp>
        <p:nvCxnSpPr>
          <p:cNvPr id="304" name="Google Shape;304;p34"/>
          <p:cNvCxnSpPr>
            <a:stCxn id="299" idx="6"/>
            <a:endCxn id="300" idx="2"/>
          </p:cNvCxnSpPr>
          <p:nvPr/>
        </p:nvCxnSpPr>
        <p:spPr>
          <a:xfrm>
            <a:off x="1692875" y="2164200"/>
            <a:ext cx="915600" cy="0"/>
          </a:xfrm>
          <a:prstGeom prst="straightConnector1">
            <a:avLst/>
          </a:prstGeom>
          <a:noFill/>
          <a:ln w="19050" cap="flat" cmpd="sng">
            <a:solidFill>
              <a:schemeClr val="dk2"/>
            </a:solidFill>
            <a:prstDash val="solid"/>
            <a:round/>
            <a:headEnd type="none" w="sm" len="sm"/>
            <a:tailEnd type="none" w="sm" len="sm"/>
          </a:ln>
        </p:spPr>
      </p:cxnSp>
      <p:cxnSp>
        <p:nvCxnSpPr>
          <p:cNvPr id="305" name="Google Shape;305;p34"/>
          <p:cNvCxnSpPr>
            <a:stCxn id="299" idx="5"/>
            <a:endCxn id="303" idx="1"/>
          </p:cNvCxnSpPr>
          <p:nvPr/>
        </p:nvCxnSpPr>
        <p:spPr>
          <a:xfrm>
            <a:off x="1612827" y="2401364"/>
            <a:ext cx="347100" cy="600300"/>
          </a:xfrm>
          <a:prstGeom prst="straightConnector1">
            <a:avLst/>
          </a:prstGeom>
          <a:noFill/>
          <a:ln w="19050" cap="flat" cmpd="sng">
            <a:solidFill>
              <a:schemeClr val="dk2"/>
            </a:solidFill>
            <a:prstDash val="solid"/>
            <a:round/>
            <a:headEnd type="none" w="sm" len="sm"/>
            <a:tailEnd type="none" w="sm" len="sm"/>
          </a:ln>
        </p:spPr>
      </p:cxnSp>
      <p:cxnSp>
        <p:nvCxnSpPr>
          <p:cNvPr id="306" name="Google Shape;306;p34"/>
          <p:cNvCxnSpPr>
            <a:stCxn id="303" idx="7"/>
            <a:endCxn id="300" idx="3"/>
          </p:cNvCxnSpPr>
          <p:nvPr/>
        </p:nvCxnSpPr>
        <p:spPr>
          <a:xfrm rot="10800000" flipH="1">
            <a:off x="2346316" y="2401369"/>
            <a:ext cx="342000" cy="600300"/>
          </a:xfrm>
          <a:prstGeom prst="straightConnector1">
            <a:avLst/>
          </a:prstGeom>
          <a:noFill/>
          <a:ln w="19050" cap="flat" cmpd="sng">
            <a:solidFill>
              <a:schemeClr val="dk2"/>
            </a:solidFill>
            <a:prstDash val="solid"/>
            <a:round/>
            <a:headEnd type="none" w="sm" len="sm"/>
            <a:tailEnd type="none" w="sm" len="sm"/>
          </a:ln>
        </p:spPr>
      </p:cxnSp>
      <p:sp>
        <p:nvSpPr>
          <p:cNvPr id="307" name="Google Shape;307;p34"/>
          <p:cNvSpPr/>
          <p:nvPr/>
        </p:nvSpPr>
        <p:spPr>
          <a:xfrm>
            <a:off x="4707125" y="1852622"/>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x</a:t>
            </a:r>
            <a:endParaRPr sz="1000">
              <a:solidFill>
                <a:schemeClr val="dk1"/>
              </a:solidFill>
              <a:latin typeface="Calibri"/>
              <a:ea typeface="Calibri"/>
              <a:cs typeface="Calibri"/>
              <a:sym typeface="Calibri"/>
            </a:endParaRPr>
          </a:p>
        </p:txBody>
      </p:sp>
      <p:sp>
        <p:nvSpPr>
          <p:cNvPr id="308" name="Google Shape;308;p34"/>
          <p:cNvSpPr/>
          <p:nvPr/>
        </p:nvSpPr>
        <p:spPr>
          <a:xfrm>
            <a:off x="6132175" y="1852622"/>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y</a:t>
            </a:r>
            <a:endParaRPr sz="1000">
              <a:solidFill>
                <a:schemeClr val="dk1"/>
              </a:solidFill>
              <a:latin typeface="Calibri"/>
              <a:ea typeface="Calibri"/>
              <a:cs typeface="Calibri"/>
              <a:sym typeface="Calibri"/>
            </a:endParaRPr>
          </a:p>
        </p:txBody>
      </p:sp>
      <p:sp>
        <p:nvSpPr>
          <p:cNvPr id="309" name="Google Shape;309;p34"/>
          <p:cNvSpPr/>
          <p:nvPr/>
        </p:nvSpPr>
        <p:spPr>
          <a:xfrm>
            <a:off x="4707115" y="3117418"/>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310" name="Google Shape;310;p34"/>
          <p:cNvCxnSpPr>
            <a:stCxn id="307" idx="6"/>
            <a:endCxn id="308" idx="2"/>
          </p:cNvCxnSpPr>
          <p:nvPr/>
        </p:nvCxnSpPr>
        <p:spPr>
          <a:xfrm>
            <a:off x="5239925" y="2188022"/>
            <a:ext cx="892200" cy="0"/>
          </a:xfrm>
          <a:prstGeom prst="straightConnector1">
            <a:avLst/>
          </a:prstGeom>
          <a:noFill/>
          <a:ln w="19050" cap="flat" cmpd="sng">
            <a:solidFill>
              <a:schemeClr val="dk2"/>
            </a:solidFill>
            <a:prstDash val="solid"/>
            <a:round/>
            <a:headEnd type="none" w="sm" len="sm"/>
            <a:tailEnd type="none" w="sm" len="sm"/>
          </a:ln>
        </p:spPr>
      </p:cxnSp>
      <p:cxnSp>
        <p:nvCxnSpPr>
          <p:cNvPr id="311" name="Google Shape;311;p34"/>
          <p:cNvCxnSpPr>
            <a:stCxn id="307" idx="4"/>
            <a:endCxn id="309" idx="0"/>
          </p:cNvCxnSpPr>
          <p:nvPr/>
        </p:nvCxnSpPr>
        <p:spPr>
          <a:xfrm>
            <a:off x="4973525" y="2523422"/>
            <a:ext cx="0" cy="594000"/>
          </a:xfrm>
          <a:prstGeom prst="straightConnector1">
            <a:avLst/>
          </a:prstGeom>
          <a:noFill/>
          <a:ln w="19050" cap="flat" cmpd="sng">
            <a:solidFill>
              <a:schemeClr val="dk2"/>
            </a:solidFill>
            <a:prstDash val="solid"/>
            <a:round/>
            <a:headEnd type="none" w="sm" len="sm"/>
            <a:tailEnd type="none" w="sm" len="sm"/>
          </a:ln>
        </p:spPr>
      </p:cxnSp>
      <p:cxnSp>
        <p:nvCxnSpPr>
          <p:cNvPr id="312" name="Google Shape;312;p34"/>
          <p:cNvCxnSpPr>
            <a:stCxn id="309" idx="7"/>
            <a:endCxn id="308" idx="3"/>
          </p:cNvCxnSpPr>
          <p:nvPr/>
        </p:nvCxnSpPr>
        <p:spPr>
          <a:xfrm rot="10800000" flipH="1">
            <a:off x="5161888" y="2425154"/>
            <a:ext cx="1048200" cy="790500"/>
          </a:xfrm>
          <a:prstGeom prst="straightConnector1">
            <a:avLst/>
          </a:prstGeom>
          <a:noFill/>
          <a:ln w="19050" cap="flat" cmpd="sng">
            <a:solidFill>
              <a:schemeClr val="dk2"/>
            </a:solidFill>
            <a:prstDash val="solid"/>
            <a:round/>
            <a:headEnd type="none" w="sm" len="sm"/>
            <a:tailEnd type="none" w="sm" len="sm"/>
          </a:ln>
        </p:spPr>
      </p:cxnSp>
      <p:sp>
        <p:nvSpPr>
          <p:cNvPr id="313" name="Google Shape;313;p34"/>
          <p:cNvSpPr/>
          <p:nvPr/>
        </p:nvSpPr>
        <p:spPr>
          <a:xfrm>
            <a:off x="4810225" y="4856992"/>
            <a:ext cx="532800" cy="6675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x</a:t>
            </a:r>
            <a:endParaRPr sz="1000">
              <a:solidFill>
                <a:schemeClr val="dk1"/>
              </a:solidFill>
              <a:latin typeface="Calibri"/>
              <a:ea typeface="Calibri"/>
              <a:cs typeface="Calibri"/>
              <a:sym typeface="Calibri"/>
            </a:endParaRPr>
          </a:p>
        </p:txBody>
      </p:sp>
      <p:sp>
        <p:nvSpPr>
          <p:cNvPr id="314" name="Google Shape;314;p34"/>
          <p:cNvSpPr/>
          <p:nvPr/>
        </p:nvSpPr>
        <p:spPr>
          <a:xfrm>
            <a:off x="6235150" y="4856992"/>
            <a:ext cx="532800" cy="667500"/>
          </a:xfrm>
          <a:prstGeom prst="ellipse">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y</a:t>
            </a:r>
            <a:endParaRPr sz="1000">
              <a:solidFill>
                <a:schemeClr val="dk1"/>
              </a:solidFill>
              <a:latin typeface="Calibri"/>
              <a:ea typeface="Calibri"/>
              <a:cs typeface="Calibri"/>
              <a:sym typeface="Calibri"/>
            </a:endParaRPr>
          </a:p>
        </p:txBody>
      </p:sp>
      <p:sp>
        <p:nvSpPr>
          <p:cNvPr id="315" name="Google Shape;315;p34"/>
          <p:cNvSpPr/>
          <p:nvPr/>
        </p:nvSpPr>
        <p:spPr>
          <a:xfrm>
            <a:off x="4810227" y="5923060"/>
            <a:ext cx="532800" cy="6675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316" name="Google Shape;316;p34"/>
          <p:cNvCxnSpPr>
            <a:stCxn id="313" idx="6"/>
            <a:endCxn id="314" idx="2"/>
          </p:cNvCxnSpPr>
          <p:nvPr/>
        </p:nvCxnSpPr>
        <p:spPr>
          <a:xfrm>
            <a:off x="5343025" y="5190742"/>
            <a:ext cx="892200" cy="0"/>
          </a:xfrm>
          <a:prstGeom prst="straightConnector1">
            <a:avLst/>
          </a:prstGeom>
          <a:noFill/>
          <a:ln w="19050" cap="flat" cmpd="sng">
            <a:solidFill>
              <a:schemeClr val="dk2"/>
            </a:solidFill>
            <a:prstDash val="solid"/>
            <a:round/>
            <a:headEnd type="none" w="sm" len="sm"/>
            <a:tailEnd type="none" w="sm" len="sm"/>
          </a:ln>
        </p:spPr>
      </p:cxnSp>
      <p:cxnSp>
        <p:nvCxnSpPr>
          <p:cNvPr id="317" name="Google Shape;317;p34"/>
          <p:cNvCxnSpPr>
            <a:stCxn id="315" idx="7"/>
            <a:endCxn id="314" idx="3"/>
          </p:cNvCxnSpPr>
          <p:nvPr/>
        </p:nvCxnSpPr>
        <p:spPr>
          <a:xfrm rot="10800000" flipH="1">
            <a:off x="5265000" y="5426813"/>
            <a:ext cx="1048200" cy="594000"/>
          </a:xfrm>
          <a:prstGeom prst="straightConnector1">
            <a:avLst/>
          </a:prstGeom>
          <a:noFill/>
          <a:ln w="19050" cap="flat" cmpd="sng">
            <a:solidFill>
              <a:schemeClr val="dk2"/>
            </a:solidFill>
            <a:prstDash val="solid"/>
            <a:round/>
            <a:headEnd type="none" w="sm" len="sm"/>
            <a:tailEnd type="none" w="sm" len="sm"/>
          </a:ln>
        </p:spPr>
      </p:cxnSp>
      <p:sp>
        <p:nvSpPr>
          <p:cNvPr id="318" name="Google Shape;318;p34"/>
          <p:cNvSpPr/>
          <p:nvPr/>
        </p:nvSpPr>
        <p:spPr>
          <a:xfrm>
            <a:off x="1146275" y="48332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x</a:t>
            </a:r>
            <a:endParaRPr sz="1000">
              <a:solidFill>
                <a:schemeClr val="dk1"/>
              </a:solidFill>
              <a:latin typeface="Calibri"/>
              <a:ea typeface="Calibri"/>
              <a:cs typeface="Calibri"/>
              <a:sym typeface="Calibri"/>
            </a:endParaRPr>
          </a:p>
        </p:txBody>
      </p:sp>
      <p:sp>
        <p:nvSpPr>
          <p:cNvPr id="319" name="Google Shape;319;p34"/>
          <p:cNvSpPr/>
          <p:nvPr/>
        </p:nvSpPr>
        <p:spPr>
          <a:xfrm>
            <a:off x="2608257" y="48332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y</a:t>
            </a:r>
            <a:endParaRPr sz="1000">
              <a:solidFill>
                <a:schemeClr val="dk1"/>
              </a:solidFill>
              <a:latin typeface="Calibri"/>
              <a:ea typeface="Calibri"/>
              <a:cs typeface="Calibri"/>
              <a:sym typeface="Calibri"/>
            </a:endParaRPr>
          </a:p>
        </p:txBody>
      </p:sp>
      <p:sp>
        <p:nvSpPr>
          <p:cNvPr id="320" name="Google Shape;320;p34"/>
          <p:cNvSpPr/>
          <p:nvPr/>
        </p:nvSpPr>
        <p:spPr>
          <a:xfrm>
            <a:off x="1879718" y="5902967"/>
            <a:ext cx="546600" cy="66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321" name="Google Shape;321;p34"/>
          <p:cNvCxnSpPr>
            <a:stCxn id="318" idx="6"/>
            <a:endCxn id="319" idx="2"/>
          </p:cNvCxnSpPr>
          <p:nvPr/>
        </p:nvCxnSpPr>
        <p:spPr>
          <a:xfrm>
            <a:off x="1692875" y="5167067"/>
            <a:ext cx="915300" cy="0"/>
          </a:xfrm>
          <a:prstGeom prst="straightConnector1">
            <a:avLst/>
          </a:prstGeom>
          <a:noFill/>
          <a:ln w="19050" cap="flat" cmpd="sng">
            <a:solidFill>
              <a:schemeClr val="dk2"/>
            </a:solidFill>
            <a:prstDash val="solid"/>
            <a:round/>
            <a:headEnd type="none" w="sm" len="sm"/>
            <a:tailEnd type="none" w="sm" len="sm"/>
          </a:ln>
        </p:spPr>
      </p:cxnSp>
      <p:cxnSp>
        <p:nvCxnSpPr>
          <p:cNvPr id="322" name="Google Shape;322;p34"/>
          <p:cNvCxnSpPr>
            <a:stCxn id="318" idx="5"/>
            <a:endCxn id="320" idx="1"/>
          </p:cNvCxnSpPr>
          <p:nvPr/>
        </p:nvCxnSpPr>
        <p:spPr>
          <a:xfrm>
            <a:off x="1612827" y="5403099"/>
            <a:ext cx="346800" cy="597600"/>
          </a:xfrm>
          <a:prstGeom prst="straightConnector1">
            <a:avLst/>
          </a:prstGeom>
          <a:noFill/>
          <a:ln w="19050" cap="flat" cmpd="sng">
            <a:solidFill>
              <a:schemeClr val="dk2"/>
            </a:solidFill>
            <a:prstDash val="solid"/>
            <a:round/>
            <a:headEnd type="none" w="sm" len="sm"/>
            <a:tailEnd type="none" w="sm" len="sm"/>
          </a:ln>
        </p:spPr>
      </p:cxnSp>
      <p:sp>
        <p:nvSpPr>
          <p:cNvPr id="323" name="Google Shape;323;p34"/>
          <p:cNvSpPr txBox="1"/>
          <p:nvPr/>
        </p:nvSpPr>
        <p:spPr>
          <a:xfrm>
            <a:off x="426175" y="3948933"/>
            <a:ext cx="2679600" cy="509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800"/>
              <a:buFont typeface="PT Sans Narrow"/>
              <a:buNone/>
            </a:pPr>
            <a:r>
              <a:rPr lang="en" sz="2400">
                <a:solidFill>
                  <a:schemeClr val="accent1"/>
                </a:solidFill>
                <a:latin typeface="PT Sans Narrow"/>
                <a:ea typeface="PT Sans Narrow"/>
                <a:cs typeface="PT Sans Narrow"/>
                <a:sym typeface="PT Sans Narrow"/>
              </a:rPr>
              <a:t>Vertex-Labeled Graph</a:t>
            </a:r>
            <a:endParaRPr sz="2400">
              <a:solidFill>
                <a:schemeClr val="accent1"/>
              </a:solidFill>
              <a:latin typeface="PT Sans Narrow"/>
              <a:ea typeface="PT Sans Narrow"/>
              <a:cs typeface="PT Sans Narrow"/>
              <a:sym typeface="PT Sans Narrow"/>
            </a:endParaRPr>
          </a:p>
        </p:txBody>
      </p:sp>
      <p:cxnSp>
        <p:nvCxnSpPr>
          <p:cNvPr id="324" name="Google Shape;324;p34"/>
          <p:cNvCxnSpPr>
            <a:stCxn id="320" idx="7"/>
            <a:endCxn id="319" idx="3"/>
          </p:cNvCxnSpPr>
          <p:nvPr/>
        </p:nvCxnSpPr>
        <p:spPr>
          <a:xfrm rot="10800000" flipH="1">
            <a:off x="2346270" y="5403135"/>
            <a:ext cx="342000" cy="597600"/>
          </a:xfrm>
          <a:prstGeom prst="straightConnector1">
            <a:avLst/>
          </a:prstGeom>
          <a:noFill/>
          <a:ln w="19050" cap="flat" cmpd="sng">
            <a:solidFill>
              <a:schemeClr val="dk2"/>
            </a:solidFill>
            <a:prstDash val="solid"/>
            <a:round/>
            <a:headEnd type="none" w="sm" len="sm"/>
            <a:tailEnd type="none" w="sm" len="sm"/>
          </a:ln>
        </p:spPr>
      </p:cxnSp>
      <p:sp>
        <p:nvSpPr>
          <p:cNvPr id="325" name="Google Shape;325;p34"/>
          <p:cNvSpPr txBox="1"/>
          <p:nvPr/>
        </p:nvSpPr>
        <p:spPr>
          <a:xfrm>
            <a:off x="1882825" y="1677051"/>
            <a:ext cx="437400" cy="405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a</a:t>
            </a:r>
            <a:endParaRPr sz="1000">
              <a:solidFill>
                <a:schemeClr val="dk1"/>
              </a:solidFill>
              <a:latin typeface="Calibri"/>
              <a:ea typeface="Calibri"/>
              <a:cs typeface="Calibri"/>
              <a:sym typeface="Calibri"/>
            </a:endParaRPr>
          </a:p>
        </p:txBody>
      </p:sp>
      <p:sp>
        <p:nvSpPr>
          <p:cNvPr id="326" name="Google Shape;326;p34"/>
          <p:cNvSpPr txBox="1"/>
          <p:nvPr/>
        </p:nvSpPr>
        <p:spPr>
          <a:xfrm>
            <a:off x="1442325" y="2498951"/>
            <a:ext cx="437400" cy="405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b</a:t>
            </a:r>
            <a:endParaRPr sz="1000">
              <a:solidFill>
                <a:schemeClr val="dk1"/>
              </a:solidFill>
              <a:latin typeface="Calibri"/>
              <a:ea typeface="Calibri"/>
              <a:cs typeface="Calibri"/>
              <a:sym typeface="Calibri"/>
            </a:endParaRPr>
          </a:p>
        </p:txBody>
      </p:sp>
      <p:sp>
        <p:nvSpPr>
          <p:cNvPr id="327" name="Google Shape;327;p34"/>
          <p:cNvSpPr txBox="1"/>
          <p:nvPr/>
        </p:nvSpPr>
        <p:spPr>
          <a:xfrm>
            <a:off x="2426325" y="2498951"/>
            <a:ext cx="437400" cy="405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c</a:t>
            </a:r>
            <a:endParaRPr sz="1000">
              <a:solidFill>
                <a:schemeClr val="dk1"/>
              </a:solidFill>
              <a:latin typeface="Calibri"/>
              <a:ea typeface="Calibri"/>
              <a:cs typeface="Calibri"/>
              <a:sym typeface="Calibri"/>
            </a:endParaRPr>
          </a:p>
        </p:txBody>
      </p:sp>
      <p:sp>
        <p:nvSpPr>
          <p:cNvPr id="328" name="Google Shape;328;p34"/>
          <p:cNvSpPr/>
          <p:nvPr/>
        </p:nvSpPr>
        <p:spPr>
          <a:xfrm>
            <a:off x="6132165" y="3117434"/>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w</a:t>
            </a:r>
            <a:endParaRPr sz="1000">
              <a:solidFill>
                <a:schemeClr val="dk1"/>
              </a:solidFill>
              <a:latin typeface="Calibri"/>
              <a:ea typeface="Calibri"/>
              <a:cs typeface="Calibri"/>
              <a:sym typeface="Calibri"/>
            </a:endParaRPr>
          </a:p>
        </p:txBody>
      </p:sp>
      <p:cxnSp>
        <p:nvCxnSpPr>
          <p:cNvPr id="329" name="Google Shape;329;p34"/>
          <p:cNvCxnSpPr>
            <a:stCxn id="309" idx="6"/>
            <a:endCxn id="328" idx="2"/>
          </p:cNvCxnSpPr>
          <p:nvPr/>
        </p:nvCxnSpPr>
        <p:spPr>
          <a:xfrm>
            <a:off x="5239915" y="3452818"/>
            <a:ext cx="892200" cy="0"/>
          </a:xfrm>
          <a:prstGeom prst="straightConnector1">
            <a:avLst/>
          </a:prstGeom>
          <a:noFill/>
          <a:ln w="19050" cap="flat" cmpd="sng">
            <a:solidFill>
              <a:schemeClr val="dk2"/>
            </a:solidFill>
            <a:prstDash val="solid"/>
            <a:round/>
            <a:headEnd type="none" w="sm" len="sm"/>
            <a:tailEnd type="none" w="sm" len="sm"/>
          </a:ln>
        </p:spPr>
      </p:cxnSp>
      <p:cxnSp>
        <p:nvCxnSpPr>
          <p:cNvPr id="330" name="Google Shape;330;p34"/>
          <p:cNvCxnSpPr>
            <a:stCxn id="308" idx="4"/>
            <a:endCxn id="328" idx="0"/>
          </p:cNvCxnSpPr>
          <p:nvPr/>
        </p:nvCxnSpPr>
        <p:spPr>
          <a:xfrm>
            <a:off x="6398575" y="2523422"/>
            <a:ext cx="0" cy="594000"/>
          </a:xfrm>
          <a:prstGeom prst="straightConnector1">
            <a:avLst/>
          </a:prstGeom>
          <a:noFill/>
          <a:ln w="19050" cap="flat" cmpd="sng">
            <a:solidFill>
              <a:schemeClr val="dk2"/>
            </a:solidFill>
            <a:prstDash val="solid"/>
            <a:round/>
            <a:headEnd type="none" w="sm" len="sm"/>
            <a:tailEnd type="none" w="sm" len="sm"/>
          </a:ln>
        </p:spPr>
      </p:cxnSp>
      <p:cxnSp>
        <p:nvCxnSpPr>
          <p:cNvPr id="331" name="Google Shape;331;p34"/>
          <p:cNvCxnSpPr>
            <a:stCxn id="307" idx="5"/>
            <a:endCxn id="328" idx="1"/>
          </p:cNvCxnSpPr>
          <p:nvPr/>
        </p:nvCxnSpPr>
        <p:spPr>
          <a:xfrm>
            <a:off x="5161898" y="2425186"/>
            <a:ext cx="1048200" cy="790500"/>
          </a:xfrm>
          <a:prstGeom prst="straightConnector1">
            <a:avLst/>
          </a:prstGeom>
          <a:noFill/>
          <a:ln w="19050" cap="flat" cmpd="sng">
            <a:solidFill>
              <a:schemeClr val="dk2"/>
            </a:solidFill>
            <a:prstDash val="solid"/>
            <a:round/>
            <a:headEnd type="none" w="sm" len="sm"/>
            <a:tailEnd type="none" w="sm" len="sm"/>
          </a:ln>
        </p:spPr>
      </p:cxnSp>
      <p:sp>
        <p:nvSpPr>
          <p:cNvPr id="332" name="Google Shape;332;p34"/>
          <p:cNvSpPr/>
          <p:nvPr/>
        </p:nvSpPr>
        <p:spPr>
          <a:xfrm>
            <a:off x="6235265" y="5923068"/>
            <a:ext cx="532800" cy="670800"/>
          </a:xfrm>
          <a:prstGeom prst="ellipse">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w</a:t>
            </a:r>
            <a:endParaRPr sz="1000">
              <a:solidFill>
                <a:schemeClr val="dk1"/>
              </a:solidFill>
              <a:latin typeface="Calibri"/>
              <a:ea typeface="Calibri"/>
              <a:cs typeface="Calibri"/>
              <a:sym typeface="Calibri"/>
            </a:endParaRPr>
          </a:p>
        </p:txBody>
      </p:sp>
      <p:cxnSp>
        <p:nvCxnSpPr>
          <p:cNvPr id="333" name="Google Shape;333;p34"/>
          <p:cNvCxnSpPr>
            <a:stCxn id="313" idx="5"/>
            <a:endCxn id="332" idx="1"/>
          </p:cNvCxnSpPr>
          <p:nvPr/>
        </p:nvCxnSpPr>
        <p:spPr>
          <a:xfrm>
            <a:off x="5264998" y="5426739"/>
            <a:ext cx="1048200" cy="594600"/>
          </a:xfrm>
          <a:prstGeom prst="straightConnector1">
            <a:avLst/>
          </a:prstGeom>
          <a:noFill/>
          <a:ln w="19050" cap="flat" cmpd="sng">
            <a:solidFill>
              <a:schemeClr val="dk2"/>
            </a:solidFill>
            <a:prstDash val="solid"/>
            <a:round/>
            <a:headEnd type="none" w="sm" len="sm"/>
            <a:tailEnd type="none" w="sm" len="sm"/>
          </a:ln>
        </p:spPr>
      </p:cxnSp>
      <p:sp>
        <p:nvSpPr>
          <p:cNvPr id="334" name="Google Shape;334;p34"/>
          <p:cNvSpPr/>
          <p:nvPr/>
        </p:nvSpPr>
        <p:spPr>
          <a:xfrm>
            <a:off x="7068188" y="3693250"/>
            <a:ext cx="1981275" cy="3164738"/>
          </a:xfrm>
          <a:prstGeom prst="flowChartPunchedTap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a:ea typeface="Calibri"/>
                <a:cs typeface="Calibri"/>
                <a:sym typeface="Calibri"/>
              </a:rPr>
              <a:t>Set of vertices can be decomposed into two disjoint sets such that no two vertices within the same set are adjacent</a:t>
            </a:r>
            <a:endParaRPr/>
          </a:p>
        </p:txBody>
      </p:sp>
      <p:sp>
        <p:nvSpPr>
          <p:cNvPr id="335" name="Google Shape;335;p34"/>
          <p:cNvSpPr/>
          <p:nvPr/>
        </p:nvSpPr>
        <p:spPr>
          <a:xfrm>
            <a:off x="7166950" y="1104175"/>
            <a:ext cx="1392675" cy="2470050"/>
          </a:xfrm>
          <a:prstGeom prst="flowChartPunchedTap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a:ea typeface="Calibri"/>
                <a:cs typeface="Calibri"/>
                <a:sym typeface="Calibri"/>
              </a:rPr>
              <a:t>Each vertex is adjacent to each other  vertex</a:t>
            </a:r>
            <a:endParaRPr sz="1800" b="1">
              <a:solidFill>
                <a:schemeClr val="lt1"/>
              </a:solidFill>
              <a:latin typeface="Calibri"/>
              <a:ea typeface="Calibri"/>
              <a:cs typeface="Calibri"/>
              <a:sym typeface="Calibri"/>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37948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1000"/>
                                        <p:tgtEl>
                                          <p:spTgt spid="299"/>
                                        </p:tgtEl>
                                      </p:cBhvr>
                                    </p:animEffect>
                                  </p:childTnLst>
                                </p:cTn>
                              </p:par>
                              <p:par>
                                <p:cTn id="13" presetID="10" presetClass="entr" presetSubtype="0" fill="hold" nodeType="withEffect">
                                  <p:stCondLst>
                                    <p:cond delay="0"/>
                                  </p:stCondLst>
                                  <p:childTnLst>
                                    <p:set>
                                      <p:cBhvr>
                                        <p:cTn id="14" dur="1" fill="hold">
                                          <p:stCondLst>
                                            <p:cond delay="0"/>
                                          </p:stCondLst>
                                        </p:cTn>
                                        <p:tgtEl>
                                          <p:spTgt spid="300"/>
                                        </p:tgtEl>
                                        <p:attrNameLst>
                                          <p:attrName>style.visibility</p:attrName>
                                        </p:attrNameLst>
                                      </p:cBhvr>
                                      <p:to>
                                        <p:strVal val="visible"/>
                                      </p:to>
                                    </p:set>
                                    <p:animEffect transition="in" filter="fade">
                                      <p:cBhvr>
                                        <p:cTn id="15" dur="1000"/>
                                        <p:tgtEl>
                                          <p:spTgt spid="300"/>
                                        </p:tgtEl>
                                      </p:cBhvr>
                                    </p:animEffect>
                                  </p:childTnLst>
                                </p:cTn>
                              </p:par>
                              <p:par>
                                <p:cTn id="16" presetID="10" presetClass="entr" presetSubtype="0" fill="hold" nodeType="withEffect">
                                  <p:stCondLst>
                                    <p:cond delay="0"/>
                                  </p:stCondLst>
                                  <p:childTnLst>
                                    <p:set>
                                      <p:cBhvr>
                                        <p:cTn id="17" dur="1" fill="hold">
                                          <p:stCondLst>
                                            <p:cond delay="0"/>
                                          </p:stCondLst>
                                        </p:cTn>
                                        <p:tgtEl>
                                          <p:spTgt spid="303"/>
                                        </p:tgtEl>
                                        <p:attrNameLst>
                                          <p:attrName>style.visibility</p:attrName>
                                        </p:attrNameLst>
                                      </p:cBhvr>
                                      <p:to>
                                        <p:strVal val="visible"/>
                                      </p:to>
                                    </p:set>
                                    <p:animEffect transition="in" filter="fade">
                                      <p:cBhvr>
                                        <p:cTn id="18" dur="1000"/>
                                        <p:tgtEl>
                                          <p:spTgt spid="303"/>
                                        </p:tgtEl>
                                      </p:cBhvr>
                                    </p:animEffect>
                                  </p:childTnLst>
                                </p:cTn>
                              </p:par>
                              <p:par>
                                <p:cTn id="19" presetID="10" presetClass="entr" presetSubtype="0" fill="hold" nodeType="withEffect">
                                  <p:stCondLst>
                                    <p:cond delay="0"/>
                                  </p:stCondLst>
                                  <p:childTnLst>
                                    <p:set>
                                      <p:cBhvr>
                                        <p:cTn id="20" dur="1" fill="hold">
                                          <p:stCondLst>
                                            <p:cond delay="0"/>
                                          </p:stCondLst>
                                        </p:cTn>
                                        <p:tgtEl>
                                          <p:spTgt spid="304"/>
                                        </p:tgtEl>
                                        <p:attrNameLst>
                                          <p:attrName>style.visibility</p:attrName>
                                        </p:attrNameLst>
                                      </p:cBhvr>
                                      <p:to>
                                        <p:strVal val="visible"/>
                                      </p:to>
                                    </p:set>
                                    <p:animEffect transition="in" filter="fade">
                                      <p:cBhvr>
                                        <p:cTn id="21" dur="1000"/>
                                        <p:tgtEl>
                                          <p:spTgt spid="304"/>
                                        </p:tgtEl>
                                      </p:cBhvr>
                                    </p:animEffect>
                                  </p:childTnLst>
                                </p:cTn>
                              </p:par>
                              <p:par>
                                <p:cTn id="22" presetID="10" presetClass="entr" presetSubtype="0" fill="hold" nodeType="withEffect">
                                  <p:stCondLst>
                                    <p:cond delay="0"/>
                                  </p:stCondLst>
                                  <p:childTnLst>
                                    <p:set>
                                      <p:cBhvr>
                                        <p:cTn id="23" dur="1" fill="hold">
                                          <p:stCondLst>
                                            <p:cond delay="0"/>
                                          </p:stCondLst>
                                        </p:cTn>
                                        <p:tgtEl>
                                          <p:spTgt spid="305"/>
                                        </p:tgtEl>
                                        <p:attrNameLst>
                                          <p:attrName>style.visibility</p:attrName>
                                        </p:attrNameLst>
                                      </p:cBhvr>
                                      <p:to>
                                        <p:strVal val="visible"/>
                                      </p:to>
                                    </p:set>
                                    <p:animEffect transition="in" filter="fade">
                                      <p:cBhvr>
                                        <p:cTn id="24" dur="1000"/>
                                        <p:tgtEl>
                                          <p:spTgt spid="305"/>
                                        </p:tgtEl>
                                      </p:cBhvr>
                                    </p:animEffect>
                                  </p:childTnLst>
                                </p:cTn>
                              </p:par>
                              <p:par>
                                <p:cTn id="25" presetID="10" presetClass="entr" presetSubtype="0" fill="hold" nodeType="withEffect">
                                  <p:stCondLst>
                                    <p:cond delay="0"/>
                                  </p:stCondLst>
                                  <p:childTnLst>
                                    <p:set>
                                      <p:cBhvr>
                                        <p:cTn id="26" dur="1" fill="hold">
                                          <p:stCondLst>
                                            <p:cond delay="0"/>
                                          </p:stCondLst>
                                        </p:cTn>
                                        <p:tgtEl>
                                          <p:spTgt spid="306"/>
                                        </p:tgtEl>
                                        <p:attrNameLst>
                                          <p:attrName>style.visibility</p:attrName>
                                        </p:attrNameLst>
                                      </p:cBhvr>
                                      <p:to>
                                        <p:strVal val="visible"/>
                                      </p:to>
                                    </p:set>
                                    <p:animEffect transition="in" filter="fade">
                                      <p:cBhvr>
                                        <p:cTn id="27" dur="1000"/>
                                        <p:tgtEl>
                                          <p:spTgt spid="306"/>
                                        </p:tgtEl>
                                      </p:cBhvr>
                                    </p:animEffect>
                                  </p:childTnLst>
                                </p:cTn>
                              </p:par>
                              <p:par>
                                <p:cTn id="28" presetID="10" presetClass="entr" presetSubtype="0" fill="hold" nodeType="withEffect">
                                  <p:stCondLst>
                                    <p:cond delay="0"/>
                                  </p:stCondLst>
                                  <p:childTnLst>
                                    <p:set>
                                      <p:cBhvr>
                                        <p:cTn id="29" dur="1" fill="hold">
                                          <p:stCondLst>
                                            <p:cond delay="0"/>
                                          </p:stCondLst>
                                        </p:cTn>
                                        <p:tgtEl>
                                          <p:spTgt spid="325"/>
                                        </p:tgtEl>
                                        <p:attrNameLst>
                                          <p:attrName>style.visibility</p:attrName>
                                        </p:attrNameLst>
                                      </p:cBhvr>
                                      <p:to>
                                        <p:strVal val="visible"/>
                                      </p:to>
                                    </p:set>
                                    <p:animEffect transition="in" filter="fade">
                                      <p:cBhvr>
                                        <p:cTn id="30" dur="1000"/>
                                        <p:tgtEl>
                                          <p:spTgt spid="325"/>
                                        </p:tgtEl>
                                      </p:cBhvr>
                                    </p:animEffect>
                                  </p:childTnLst>
                                </p:cTn>
                              </p:par>
                              <p:par>
                                <p:cTn id="31" presetID="10" presetClass="entr" presetSubtype="0" fill="hold" nodeType="withEffect">
                                  <p:stCondLst>
                                    <p:cond delay="0"/>
                                  </p:stCondLst>
                                  <p:childTnLst>
                                    <p:set>
                                      <p:cBhvr>
                                        <p:cTn id="32" dur="1" fill="hold">
                                          <p:stCondLst>
                                            <p:cond delay="0"/>
                                          </p:stCondLst>
                                        </p:cTn>
                                        <p:tgtEl>
                                          <p:spTgt spid="326"/>
                                        </p:tgtEl>
                                        <p:attrNameLst>
                                          <p:attrName>style.visibility</p:attrName>
                                        </p:attrNameLst>
                                      </p:cBhvr>
                                      <p:to>
                                        <p:strVal val="visible"/>
                                      </p:to>
                                    </p:set>
                                    <p:animEffect transition="in" filter="fade">
                                      <p:cBhvr>
                                        <p:cTn id="33" dur="1000"/>
                                        <p:tgtEl>
                                          <p:spTgt spid="326"/>
                                        </p:tgtEl>
                                      </p:cBhvr>
                                    </p:animEffect>
                                  </p:childTnLst>
                                </p:cTn>
                              </p:par>
                              <p:par>
                                <p:cTn id="34" presetID="10" presetClass="entr" presetSubtype="0" fill="hold" nodeType="withEffect">
                                  <p:stCondLst>
                                    <p:cond delay="0"/>
                                  </p:stCondLst>
                                  <p:childTnLst>
                                    <p:set>
                                      <p:cBhvr>
                                        <p:cTn id="35" dur="1" fill="hold">
                                          <p:stCondLst>
                                            <p:cond delay="0"/>
                                          </p:stCondLst>
                                        </p:cTn>
                                        <p:tgtEl>
                                          <p:spTgt spid="327"/>
                                        </p:tgtEl>
                                        <p:attrNameLst>
                                          <p:attrName>style.visibility</p:attrName>
                                        </p:attrNameLst>
                                      </p:cBhvr>
                                      <p:to>
                                        <p:strVal val="visible"/>
                                      </p:to>
                                    </p:set>
                                    <p:animEffect transition="in" filter="fade">
                                      <p:cBhvr>
                                        <p:cTn id="36" dur="1000"/>
                                        <p:tgtEl>
                                          <p:spTgt spid="3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8"/>
                                        </p:tgtEl>
                                        <p:attrNameLst>
                                          <p:attrName>style.visibility</p:attrName>
                                        </p:attrNameLst>
                                      </p:cBhvr>
                                      <p:to>
                                        <p:strVal val="visible"/>
                                      </p:to>
                                    </p:set>
                                    <p:animEffect transition="in" filter="fade">
                                      <p:cBhvr>
                                        <p:cTn id="41" dur="1100"/>
                                        <p:tgtEl>
                                          <p:spTgt spid="318"/>
                                        </p:tgtEl>
                                      </p:cBhvr>
                                    </p:animEffect>
                                  </p:childTnLst>
                                </p:cTn>
                              </p:par>
                              <p:par>
                                <p:cTn id="42" presetID="10" presetClass="entr" presetSubtype="0" fill="hold" nodeType="withEffect">
                                  <p:stCondLst>
                                    <p:cond delay="0"/>
                                  </p:stCondLst>
                                  <p:childTnLst>
                                    <p:set>
                                      <p:cBhvr>
                                        <p:cTn id="43" dur="1" fill="hold">
                                          <p:stCondLst>
                                            <p:cond delay="0"/>
                                          </p:stCondLst>
                                        </p:cTn>
                                        <p:tgtEl>
                                          <p:spTgt spid="319"/>
                                        </p:tgtEl>
                                        <p:attrNameLst>
                                          <p:attrName>style.visibility</p:attrName>
                                        </p:attrNameLst>
                                      </p:cBhvr>
                                      <p:to>
                                        <p:strVal val="visible"/>
                                      </p:to>
                                    </p:set>
                                    <p:animEffect transition="in" filter="fade">
                                      <p:cBhvr>
                                        <p:cTn id="44" dur="1000"/>
                                        <p:tgtEl>
                                          <p:spTgt spid="319"/>
                                        </p:tgtEl>
                                      </p:cBhvr>
                                    </p:animEffect>
                                  </p:childTnLst>
                                </p:cTn>
                              </p:par>
                              <p:par>
                                <p:cTn id="45" presetID="10" presetClass="entr" presetSubtype="0" fill="hold" nodeType="withEffect">
                                  <p:stCondLst>
                                    <p:cond delay="0"/>
                                  </p:stCondLst>
                                  <p:childTnLst>
                                    <p:set>
                                      <p:cBhvr>
                                        <p:cTn id="46" dur="1" fill="hold">
                                          <p:stCondLst>
                                            <p:cond delay="0"/>
                                          </p:stCondLst>
                                        </p:cTn>
                                        <p:tgtEl>
                                          <p:spTgt spid="320"/>
                                        </p:tgtEl>
                                        <p:attrNameLst>
                                          <p:attrName>style.visibility</p:attrName>
                                        </p:attrNameLst>
                                      </p:cBhvr>
                                      <p:to>
                                        <p:strVal val="visible"/>
                                      </p:to>
                                    </p:set>
                                    <p:animEffect transition="in" filter="fade">
                                      <p:cBhvr>
                                        <p:cTn id="47" dur="1000"/>
                                        <p:tgtEl>
                                          <p:spTgt spid="320"/>
                                        </p:tgtEl>
                                      </p:cBhvr>
                                    </p:animEffect>
                                  </p:childTnLst>
                                </p:cTn>
                              </p:par>
                              <p:par>
                                <p:cTn id="48" presetID="10" presetClass="entr" presetSubtype="0" fill="hold" nodeType="withEffect">
                                  <p:stCondLst>
                                    <p:cond delay="0"/>
                                  </p:stCondLst>
                                  <p:childTnLst>
                                    <p:set>
                                      <p:cBhvr>
                                        <p:cTn id="49" dur="1" fill="hold">
                                          <p:stCondLst>
                                            <p:cond delay="0"/>
                                          </p:stCondLst>
                                        </p:cTn>
                                        <p:tgtEl>
                                          <p:spTgt spid="321"/>
                                        </p:tgtEl>
                                        <p:attrNameLst>
                                          <p:attrName>style.visibility</p:attrName>
                                        </p:attrNameLst>
                                      </p:cBhvr>
                                      <p:to>
                                        <p:strVal val="visible"/>
                                      </p:to>
                                    </p:set>
                                    <p:animEffect transition="in" filter="fade">
                                      <p:cBhvr>
                                        <p:cTn id="50" dur="1000"/>
                                        <p:tgtEl>
                                          <p:spTgt spid="321"/>
                                        </p:tgtEl>
                                      </p:cBhvr>
                                    </p:animEffect>
                                  </p:childTnLst>
                                </p:cTn>
                              </p:par>
                              <p:par>
                                <p:cTn id="51" presetID="10" presetClass="entr" presetSubtype="0" fill="hold" nodeType="withEffect">
                                  <p:stCondLst>
                                    <p:cond delay="0"/>
                                  </p:stCondLst>
                                  <p:childTnLst>
                                    <p:set>
                                      <p:cBhvr>
                                        <p:cTn id="52" dur="1" fill="hold">
                                          <p:stCondLst>
                                            <p:cond delay="0"/>
                                          </p:stCondLst>
                                        </p:cTn>
                                        <p:tgtEl>
                                          <p:spTgt spid="322"/>
                                        </p:tgtEl>
                                        <p:attrNameLst>
                                          <p:attrName>style.visibility</p:attrName>
                                        </p:attrNameLst>
                                      </p:cBhvr>
                                      <p:to>
                                        <p:strVal val="visible"/>
                                      </p:to>
                                    </p:set>
                                    <p:animEffect transition="in" filter="fade">
                                      <p:cBhvr>
                                        <p:cTn id="53" dur="1000"/>
                                        <p:tgtEl>
                                          <p:spTgt spid="322"/>
                                        </p:tgtEl>
                                      </p:cBhvr>
                                    </p:animEffect>
                                  </p:childTnLst>
                                </p:cTn>
                              </p:par>
                              <p:par>
                                <p:cTn id="54" presetID="10" presetClass="entr" presetSubtype="0" fill="hold" nodeType="withEffect">
                                  <p:stCondLst>
                                    <p:cond delay="0"/>
                                  </p:stCondLst>
                                  <p:childTnLst>
                                    <p:set>
                                      <p:cBhvr>
                                        <p:cTn id="55" dur="1" fill="hold">
                                          <p:stCondLst>
                                            <p:cond delay="0"/>
                                          </p:stCondLst>
                                        </p:cTn>
                                        <p:tgtEl>
                                          <p:spTgt spid="323"/>
                                        </p:tgtEl>
                                        <p:attrNameLst>
                                          <p:attrName>style.visibility</p:attrName>
                                        </p:attrNameLst>
                                      </p:cBhvr>
                                      <p:to>
                                        <p:strVal val="visible"/>
                                      </p:to>
                                    </p:set>
                                    <p:animEffect transition="in" filter="fade">
                                      <p:cBhvr>
                                        <p:cTn id="56" dur="1000"/>
                                        <p:tgtEl>
                                          <p:spTgt spid="323"/>
                                        </p:tgtEl>
                                      </p:cBhvr>
                                    </p:animEffect>
                                  </p:childTnLst>
                                </p:cTn>
                              </p:par>
                              <p:par>
                                <p:cTn id="57" presetID="10" presetClass="entr" presetSubtype="0" fill="hold" nodeType="withEffect">
                                  <p:stCondLst>
                                    <p:cond delay="0"/>
                                  </p:stCondLst>
                                  <p:childTnLst>
                                    <p:set>
                                      <p:cBhvr>
                                        <p:cTn id="58" dur="1" fill="hold">
                                          <p:stCondLst>
                                            <p:cond delay="0"/>
                                          </p:stCondLst>
                                        </p:cTn>
                                        <p:tgtEl>
                                          <p:spTgt spid="324"/>
                                        </p:tgtEl>
                                        <p:attrNameLst>
                                          <p:attrName>style.visibility</p:attrName>
                                        </p:attrNameLst>
                                      </p:cBhvr>
                                      <p:to>
                                        <p:strVal val="visible"/>
                                      </p:to>
                                    </p:set>
                                    <p:animEffect transition="in" filter="fade">
                                      <p:cBhvr>
                                        <p:cTn id="59" dur="1000"/>
                                        <p:tgtEl>
                                          <p:spTgt spid="32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01"/>
                                        </p:tgtEl>
                                        <p:attrNameLst>
                                          <p:attrName>style.visibility</p:attrName>
                                        </p:attrNameLst>
                                      </p:cBhvr>
                                      <p:to>
                                        <p:strVal val="visible"/>
                                      </p:to>
                                    </p:set>
                                    <p:animEffect transition="in" filter="fade">
                                      <p:cBhvr>
                                        <p:cTn id="64" dur="1000"/>
                                        <p:tgtEl>
                                          <p:spTgt spid="301"/>
                                        </p:tgtEl>
                                      </p:cBhvr>
                                    </p:animEffect>
                                  </p:childTnLst>
                                </p:cTn>
                              </p:par>
                              <p:par>
                                <p:cTn id="65" presetID="10" presetClass="entr" presetSubtype="0" fill="hold" nodeType="withEffect">
                                  <p:stCondLst>
                                    <p:cond delay="0"/>
                                  </p:stCondLst>
                                  <p:childTnLst>
                                    <p:set>
                                      <p:cBhvr>
                                        <p:cTn id="66" dur="1" fill="hold">
                                          <p:stCondLst>
                                            <p:cond delay="0"/>
                                          </p:stCondLst>
                                        </p:cTn>
                                        <p:tgtEl>
                                          <p:spTgt spid="307"/>
                                        </p:tgtEl>
                                        <p:attrNameLst>
                                          <p:attrName>style.visibility</p:attrName>
                                        </p:attrNameLst>
                                      </p:cBhvr>
                                      <p:to>
                                        <p:strVal val="visible"/>
                                      </p:to>
                                    </p:set>
                                    <p:animEffect transition="in" filter="fade">
                                      <p:cBhvr>
                                        <p:cTn id="67" dur="1000"/>
                                        <p:tgtEl>
                                          <p:spTgt spid="307"/>
                                        </p:tgtEl>
                                      </p:cBhvr>
                                    </p:animEffect>
                                  </p:childTnLst>
                                </p:cTn>
                              </p:par>
                              <p:par>
                                <p:cTn id="68" presetID="10" presetClass="entr" presetSubtype="0" fill="hold" nodeType="withEffect">
                                  <p:stCondLst>
                                    <p:cond delay="0"/>
                                  </p:stCondLst>
                                  <p:childTnLst>
                                    <p:set>
                                      <p:cBhvr>
                                        <p:cTn id="69" dur="1" fill="hold">
                                          <p:stCondLst>
                                            <p:cond delay="0"/>
                                          </p:stCondLst>
                                        </p:cTn>
                                        <p:tgtEl>
                                          <p:spTgt spid="308"/>
                                        </p:tgtEl>
                                        <p:attrNameLst>
                                          <p:attrName>style.visibility</p:attrName>
                                        </p:attrNameLst>
                                      </p:cBhvr>
                                      <p:to>
                                        <p:strVal val="visible"/>
                                      </p:to>
                                    </p:set>
                                    <p:animEffect transition="in" filter="fade">
                                      <p:cBhvr>
                                        <p:cTn id="70" dur="1000"/>
                                        <p:tgtEl>
                                          <p:spTgt spid="308"/>
                                        </p:tgtEl>
                                      </p:cBhvr>
                                    </p:animEffect>
                                  </p:childTnLst>
                                </p:cTn>
                              </p:par>
                              <p:par>
                                <p:cTn id="71" presetID="10" presetClass="entr" presetSubtype="0" fill="hold" nodeType="withEffect">
                                  <p:stCondLst>
                                    <p:cond delay="0"/>
                                  </p:stCondLst>
                                  <p:childTnLst>
                                    <p:set>
                                      <p:cBhvr>
                                        <p:cTn id="72" dur="1" fill="hold">
                                          <p:stCondLst>
                                            <p:cond delay="0"/>
                                          </p:stCondLst>
                                        </p:cTn>
                                        <p:tgtEl>
                                          <p:spTgt spid="309"/>
                                        </p:tgtEl>
                                        <p:attrNameLst>
                                          <p:attrName>style.visibility</p:attrName>
                                        </p:attrNameLst>
                                      </p:cBhvr>
                                      <p:to>
                                        <p:strVal val="visible"/>
                                      </p:to>
                                    </p:set>
                                    <p:animEffect transition="in" filter="fade">
                                      <p:cBhvr>
                                        <p:cTn id="73" dur="1000"/>
                                        <p:tgtEl>
                                          <p:spTgt spid="309"/>
                                        </p:tgtEl>
                                      </p:cBhvr>
                                    </p:animEffect>
                                  </p:childTnLst>
                                </p:cTn>
                              </p:par>
                              <p:par>
                                <p:cTn id="74" presetID="10" presetClass="entr" presetSubtype="0" fill="hold" nodeType="withEffect">
                                  <p:stCondLst>
                                    <p:cond delay="0"/>
                                  </p:stCondLst>
                                  <p:childTnLst>
                                    <p:set>
                                      <p:cBhvr>
                                        <p:cTn id="75" dur="1" fill="hold">
                                          <p:stCondLst>
                                            <p:cond delay="0"/>
                                          </p:stCondLst>
                                        </p:cTn>
                                        <p:tgtEl>
                                          <p:spTgt spid="310"/>
                                        </p:tgtEl>
                                        <p:attrNameLst>
                                          <p:attrName>style.visibility</p:attrName>
                                        </p:attrNameLst>
                                      </p:cBhvr>
                                      <p:to>
                                        <p:strVal val="visible"/>
                                      </p:to>
                                    </p:set>
                                    <p:animEffect transition="in" filter="fade">
                                      <p:cBhvr>
                                        <p:cTn id="76" dur="1000"/>
                                        <p:tgtEl>
                                          <p:spTgt spid="310"/>
                                        </p:tgtEl>
                                      </p:cBhvr>
                                    </p:animEffect>
                                  </p:childTnLst>
                                </p:cTn>
                              </p:par>
                              <p:par>
                                <p:cTn id="77" presetID="10" presetClass="entr" presetSubtype="0" fill="hold" nodeType="withEffect">
                                  <p:stCondLst>
                                    <p:cond delay="0"/>
                                  </p:stCondLst>
                                  <p:childTnLst>
                                    <p:set>
                                      <p:cBhvr>
                                        <p:cTn id="78" dur="1" fill="hold">
                                          <p:stCondLst>
                                            <p:cond delay="0"/>
                                          </p:stCondLst>
                                        </p:cTn>
                                        <p:tgtEl>
                                          <p:spTgt spid="311"/>
                                        </p:tgtEl>
                                        <p:attrNameLst>
                                          <p:attrName>style.visibility</p:attrName>
                                        </p:attrNameLst>
                                      </p:cBhvr>
                                      <p:to>
                                        <p:strVal val="visible"/>
                                      </p:to>
                                    </p:set>
                                    <p:animEffect transition="in" filter="fade">
                                      <p:cBhvr>
                                        <p:cTn id="79" dur="1000"/>
                                        <p:tgtEl>
                                          <p:spTgt spid="311"/>
                                        </p:tgtEl>
                                      </p:cBhvr>
                                    </p:animEffect>
                                  </p:childTnLst>
                                </p:cTn>
                              </p:par>
                              <p:par>
                                <p:cTn id="80" presetID="10" presetClass="entr" presetSubtype="0" fill="hold" nodeType="withEffect">
                                  <p:stCondLst>
                                    <p:cond delay="0"/>
                                  </p:stCondLst>
                                  <p:childTnLst>
                                    <p:set>
                                      <p:cBhvr>
                                        <p:cTn id="81" dur="1" fill="hold">
                                          <p:stCondLst>
                                            <p:cond delay="0"/>
                                          </p:stCondLst>
                                        </p:cTn>
                                        <p:tgtEl>
                                          <p:spTgt spid="312"/>
                                        </p:tgtEl>
                                        <p:attrNameLst>
                                          <p:attrName>style.visibility</p:attrName>
                                        </p:attrNameLst>
                                      </p:cBhvr>
                                      <p:to>
                                        <p:strVal val="visible"/>
                                      </p:to>
                                    </p:set>
                                    <p:animEffect transition="in" filter="fade">
                                      <p:cBhvr>
                                        <p:cTn id="82" dur="1000"/>
                                        <p:tgtEl>
                                          <p:spTgt spid="312"/>
                                        </p:tgtEl>
                                      </p:cBhvr>
                                    </p:animEffect>
                                  </p:childTnLst>
                                </p:cTn>
                              </p:par>
                              <p:par>
                                <p:cTn id="83" presetID="10" presetClass="entr" presetSubtype="0" fill="hold" nodeType="withEffect">
                                  <p:stCondLst>
                                    <p:cond delay="0"/>
                                  </p:stCondLst>
                                  <p:childTnLst>
                                    <p:set>
                                      <p:cBhvr>
                                        <p:cTn id="84" dur="1" fill="hold">
                                          <p:stCondLst>
                                            <p:cond delay="0"/>
                                          </p:stCondLst>
                                        </p:cTn>
                                        <p:tgtEl>
                                          <p:spTgt spid="328"/>
                                        </p:tgtEl>
                                        <p:attrNameLst>
                                          <p:attrName>style.visibility</p:attrName>
                                        </p:attrNameLst>
                                      </p:cBhvr>
                                      <p:to>
                                        <p:strVal val="visible"/>
                                      </p:to>
                                    </p:set>
                                    <p:animEffect transition="in" filter="fade">
                                      <p:cBhvr>
                                        <p:cTn id="85" dur="1000"/>
                                        <p:tgtEl>
                                          <p:spTgt spid="328"/>
                                        </p:tgtEl>
                                      </p:cBhvr>
                                    </p:animEffect>
                                  </p:childTnLst>
                                </p:cTn>
                              </p:par>
                              <p:par>
                                <p:cTn id="86" presetID="10" presetClass="entr" presetSubtype="0" fill="hold" nodeType="withEffect">
                                  <p:stCondLst>
                                    <p:cond delay="0"/>
                                  </p:stCondLst>
                                  <p:childTnLst>
                                    <p:set>
                                      <p:cBhvr>
                                        <p:cTn id="87" dur="1" fill="hold">
                                          <p:stCondLst>
                                            <p:cond delay="0"/>
                                          </p:stCondLst>
                                        </p:cTn>
                                        <p:tgtEl>
                                          <p:spTgt spid="329"/>
                                        </p:tgtEl>
                                        <p:attrNameLst>
                                          <p:attrName>style.visibility</p:attrName>
                                        </p:attrNameLst>
                                      </p:cBhvr>
                                      <p:to>
                                        <p:strVal val="visible"/>
                                      </p:to>
                                    </p:set>
                                    <p:animEffect transition="in" filter="fade">
                                      <p:cBhvr>
                                        <p:cTn id="88" dur="1000"/>
                                        <p:tgtEl>
                                          <p:spTgt spid="329"/>
                                        </p:tgtEl>
                                      </p:cBhvr>
                                    </p:animEffect>
                                  </p:childTnLst>
                                </p:cTn>
                              </p:par>
                              <p:par>
                                <p:cTn id="89" presetID="10" presetClass="entr" presetSubtype="0" fill="hold" nodeType="withEffect">
                                  <p:stCondLst>
                                    <p:cond delay="0"/>
                                  </p:stCondLst>
                                  <p:childTnLst>
                                    <p:set>
                                      <p:cBhvr>
                                        <p:cTn id="90" dur="1" fill="hold">
                                          <p:stCondLst>
                                            <p:cond delay="0"/>
                                          </p:stCondLst>
                                        </p:cTn>
                                        <p:tgtEl>
                                          <p:spTgt spid="330"/>
                                        </p:tgtEl>
                                        <p:attrNameLst>
                                          <p:attrName>style.visibility</p:attrName>
                                        </p:attrNameLst>
                                      </p:cBhvr>
                                      <p:to>
                                        <p:strVal val="visible"/>
                                      </p:to>
                                    </p:set>
                                    <p:animEffect transition="in" filter="fade">
                                      <p:cBhvr>
                                        <p:cTn id="91" dur="1000"/>
                                        <p:tgtEl>
                                          <p:spTgt spid="330"/>
                                        </p:tgtEl>
                                      </p:cBhvr>
                                    </p:animEffect>
                                  </p:childTnLst>
                                </p:cTn>
                              </p:par>
                              <p:par>
                                <p:cTn id="92" presetID="10" presetClass="entr" presetSubtype="0" fill="hold" nodeType="withEffect">
                                  <p:stCondLst>
                                    <p:cond delay="0"/>
                                  </p:stCondLst>
                                  <p:childTnLst>
                                    <p:set>
                                      <p:cBhvr>
                                        <p:cTn id="93" dur="1" fill="hold">
                                          <p:stCondLst>
                                            <p:cond delay="0"/>
                                          </p:stCondLst>
                                        </p:cTn>
                                        <p:tgtEl>
                                          <p:spTgt spid="331"/>
                                        </p:tgtEl>
                                        <p:attrNameLst>
                                          <p:attrName>style.visibility</p:attrName>
                                        </p:attrNameLst>
                                      </p:cBhvr>
                                      <p:to>
                                        <p:strVal val="visible"/>
                                      </p:to>
                                    </p:set>
                                    <p:animEffect transition="in" filter="fade">
                                      <p:cBhvr>
                                        <p:cTn id="94" dur="1000"/>
                                        <p:tgtEl>
                                          <p:spTgt spid="33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2"/>
                                        </p:tgtEl>
                                        <p:attrNameLst>
                                          <p:attrName>style.visibility</p:attrName>
                                        </p:attrNameLst>
                                      </p:cBhvr>
                                      <p:to>
                                        <p:strVal val="visible"/>
                                      </p:to>
                                    </p:set>
                                    <p:animEffect transition="in" filter="fade">
                                      <p:cBhvr>
                                        <p:cTn id="103" dur="1000"/>
                                        <p:tgtEl>
                                          <p:spTgt spid="302"/>
                                        </p:tgtEl>
                                      </p:cBhvr>
                                    </p:animEffect>
                                  </p:childTnLst>
                                </p:cTn>
                              </p:par>
                              <p:par>
                                <p:cTn id="104" presetID="10" presetClass="entr" presetSubtype="0" fill="hold" nodeType="with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1000"/>
                                        <p:tgtEl>
                                          <p:spTgt spid="313"/>
                                        </p:tgtEl>
                                      </p:cBhvr>
                                    </p:animEffect>
                                  </p:childTnLst>
                                </p:cTn>
                              </p:par>
                              <p:par>
                                <p:cTn id="107" presetID="10" presetClass="entr" presetSubtype="0" fill="hold" nodeType="withEffect">
                                  <p:stCondLst>
                                    <p:cond delay="0"/>
                                  </p:stCondLst>
                                  <p:childTnLst>
                                    <p:set>
                                      <p:cBhvr>
                                        <p:cTn id="108" dur="1" fill="hold">
                                          <p:stCondLst>
                                            <p:cond delay="0"/>
                                          </p:stCondLst>
                                        </p:cTn>
                                        <p:tgtEl>
                                          <p:spTgt spid="314"/>
                                        </p:tgtEl>
                                        <p:attrNameLst>
                                          <p:attrName>style.visibility</p:attrName>
                                        </p:attrNameLst>
                                      </p:cBhvr>
                                      <p:to>
                                        <p:strVal val="visible"/>
                                      </p:to>
                                    </p:set>
                                    <p:animEffect transition="in" filter="fade">
                                      <p:cBhvr>
                                        <p:cTn id="109" dur="1000"/>
                                        <p:tgtEl>
                                          <p:spTgt spid="314"/>
                                        </p:tgtEl>
                                      </p:cBhvr>
                                    </p:animEffect>
                                  </p:childTnLst>
                                </p:cTn>
                              </p:par>
                              <p:par>
                                <p:cTn id="110" presetID="10" presetClass="entr" presetSubtype="0" fill="hold" nodeType="withEffect">
                                  <p:stCondLst>
                                    <p:cond delay="0"/>
                                  </p:stCondLst>
                                  <p:childTnLst>
                                    <p:set>
                                      <p:cBhvr>
                                        <p:cTn id="111" dur="1" fill="hold">
                                          <p:stCondLst>
                                            <p:cond delay="0"/>
                                          </p:stCondLst>
                                        </p:cTn>
                                        <p:tgtEl>
                                          <p:spTgt spid="315"/>
                                        </p:tgtEl>
                                        <p:attrNameLst>
                                          <p:attrName>style.visibility</p:attrName>
                                        </p:attrNameLst>
                                      </p:cBhvr>
                                      <p:to>
                                        <p:strVal val="visible"/>
                                      </p:to>
                                    </p:set>
                                    <p:animEffect transition="in" filter="fade">
                                      <p:cBhvr>
                                        <p:cTn id="112" dur="1000"/>
                                        <p:tgtEl>
                                          <p:spTgt spid="315"/>
                                        </p:tgtEl>
                                      </p:cBhvr>
                                    </p:animEffect>
                                  </p:childTnLst>
                                </p:cTn>
                              </p:par>
                              <p:par>
                                <p:cTn id="113" presetID="10" presetClass="entr" presetSubtype="0" fill="hold" nodeType="withEffect">
                                  <p:stCondLst>
                                    <p:cond delay="0"/>
                                  </p:stCondLst>
                                  <p:childTnLst>
                                    <p:set>
                                      <p:cBhvr>
                                        <p:cTn id="114" dur="1" fill="hold">
                                          <p:stCondLst>
                                            <p:cond delay="0"/>
                                          </p:stCondLst>
                                        </p:cTn>
                                        <p:tgtEl>
                                          <p:spTgt spid="316"/>
                                        </p:tgtEl>
                                        <p:attrNameLst>
                                          <p:attrName>style.visibility</p:attrName>
                                        </p:attrNameLst>
                                      </p:cBhvr>
                                      <p:to>
                                        <p:strVal val="visible"/>
                                      </p:to>
                                    </p:set>
                                    <p:animEffect transition="in" filter="fade">
                                      <p:cBhvr>
                                        <p:cTn id="115" dur="1000"/>
                                        <p:tgtEl>
                                          <p:spTgt spid="316"/>
                                        </p:tgtEl>
                                      </p:cBhvr>
                                    </p:animEffect>
                                  </p:childTnLst>
                                </p:cTn>
                              </p:par>
                              <p:par>
                                <p:cTn id="116" presetID="10" presetClass="entr" presetSubtype="0" fill="hold" nodeType="with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fade">
                                      <p:cBhvr>
                                        <p:cTn id="118" dur="1000"/>
                                        <p:tgtEl>
                                          <p:spTgt spid="317"/>
                                        </p:tgtEl>
                                      </p:cBhvr>
                                    </p:animEffect>
                                  </p:childTnLst>
                                </p:cTn>
                              </p:par>
                              <p:par>
                                <p:cTn id="119" presetID="10" presetClass="entr" presetSubtype="0" fill="hold" nodeType="with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fade">
                                      <p:cBhvr>
                                        <p:cTn id="121" dur="1000"/>
                                        <p:tgtEl>
                                          <p:spTgt spid="332"/>
                                        </p:tgtEl>
                                      </p:cBhvr>
                                    </p:animEffect>
                                  </p:childTnLst>
                                </p:cTn>
                              </p:par>
                              <p:par>
                                <p:cTn id="122" presetID="10" presetClass="entr" presetSubtype="0" fill="hold" nodeType="withEffect">
                                  <p:stCondLst>
                                    <p:cond delay="0"/>
                                  </p:stCondLst>
                                  <p:childTnLst>
                                    <p:set>
                                      <p:cBhvr>
                                        <p:cTn id="123" dur="1" fill="hold">
                                          <p:stCondLst>
                                            <p:cond delay="0"/>
                                          </p:stCondLst>
                                        </p:cTn>
                                        <p:tgtEl>
                                          <p:spTgt spid="333"/>
                                        </p:tgtEl>
                                        <p:attrNameLst>
                                          <p:attrName>style.visibility</p:attrName>
                                        </p:attrNameLst>
                                      </p:cBhvr>
                                      <p:to>
                                        <p:strVal val="visible"/>
                                      </p:to>
                                    </p:set>
                                    <p:animEffect transition="in" filter="fade">
                                      <p:cBhvr>
                                        <p:cTn id="124" dur="1000"/>
                                        <p:tgtEl>
                                          <p:spTgt spid="333"/>
                                        </p:tgtEl>
                                      </p:cBhvr>
                                    </p:animEffect>
                                  </p:childTnLst>
                                </p:cTn>
                              </p:par>
                              <p:par>
                                <p:cTn id="125" presetID="10" presetClass="entr" presetSubtype="0" fill="hold" nodeType="withEffect">
                                  <p:stCondLst>
                                    <p:cond delay="0"/>
                                  </p:stCondLst>
                                  <p:childTnLst>
                                    <p:set>
                                      <p:cBhvr>
                                        <p:cTn id="126" dur="1" fill="hold">
                                          <p:stCondLst>
                                            <p:cond delay="0"/>
                                          </p:stCondLst>
                                        </p:cTn>
                                        <p:tgtEl>
                                          <p:spTgt spid="297"/>
                                        </p:tgtEl>
                                        <p:attrNameLst>
                                          <p:attrName>style.visibility</p:attrName>
                                        </p:attrNameLst>
                                      </p:cBhvr>
                                      <p:to>
                                        <p:strVal val="visible"/>
                                      </p:to>
                                    </p:set>
                                    <p:animEffect transition="in" filter="fade">
                                      <p:cBhvr>
                                        <p:cTn id="127" dur="1100"/>
                                        <p:tgtEl>
                                          <p:spTgt spid="297"/>
                                        </p:tgtEl>
                                      </p:cBhvr>
                                    </p:animEffect>
                                  </p:childTnLst>
                                </p:cTn>
                              </p:par>
                              <p:par>
                                <p:cTn id="128" presetID="10" presetClass="entr" presetSubtype="0" fill="hold" nodeType="withEffect">
                                  <p:stCondLst>
                                    <p:cond delay="0"/>
                                  </p:stCondLst>
                                  <p:childTnLst>
                                    <p:set>
                                      <p:cBhvr>
                                        <p:cTn id="129" dur="1" fill="hold">
                                          <p:stCondLst>
                                            <p:cond delay="0"/>
                                          </p:stCondLst>
                                        </p:cTn>
                                        <p:tgtEl>
                                          <p:spTgt spid="296"/>
                                        </p:tgtEl>
                                        <p:attrNameLst>
                                          <p:attrName>style.visibility</p:attrName>
                                        </p:attrNameLst>
                                      </p:cBhvr>
                                      <p:to>
                                        <p:strVal val="visible"/>
                                      </p:to>
                                    </p:set>
                                    <p:animEffect transition="in" filter="fade">
                                      <p:cBhvr>
                                        <p:cTn id="130" dur="1000"/>
                                        <p:tgtEl>
                                          <p:spTgt spid="296"/>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p:nvPr/>
        </p:nvSpPr>
        <p:spPr>
          <a:xfrm>
            <a:off x="877625" y="698325"/>
            <a:ext cx="3511800" cy="509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400"/>
              <a:buFont typeface="PT Sans Narrow"/>
              <a:buNone/>
            </a:pPr>
            <a:r>
              <a:rPr lang="en" sz="2400">
                <a:solidFill>
                  <a:schemeClr val="accent1"/>
                </a:solidFill>
                <a:latin typeface="PT Sans Narrow"/>
                <a:ea typeface="PT Sans Narrow"/>
                <a:cs typeface="PT Sans Narrow"/>
                <a:sym typeface="PT Sans Narrow"/>
              </a:rPr>
              <a:t>Regular Graph</a:t>
            </a:r>
            <a:endParaRPr sz="2400">
              <a:solidFill>
                <a:schemeClr val="accent1"/>
              </a:solidFill>
              <a:latin typeface="PT Sans Narrow"/>
              <a:ea typeface="PT Sans Narrow"/>
              <a:cs typeface="PT Sans Narrow"/>
              <a:sym typeface="PT Sans Narrow"/>
            </a:endParaRPr>
          </a:p>
        </p:txBody>
      </p:sp>
      <p:sp>
        <p:nvSpPr>
          <p:cNvPr id="341" name="Google Shape;341;p35"/>
          <p:cNvSpPr/>
          <p:nvPr/>
        </p:nvSpPr>
        <p:spPr>
          <a:xfrm>
            <a:off x="1175000" y="1723722"/>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x</a:t>
            </a:r>
            <a:endParaRPr sz="1000">
              <a:solidFill>
                <a:schemeClr val="dk1"/>
              </a:solidFill>
              <a:latin typeface="Calibri"/>
              <a:ea typeface="Calibri"/>
              <a:cs typeface="Calibri"/>
              <a:sym typeface="Calibri"/>
            </a:endParaRPr>
          </a:p>
        </p:txBody>
      </p:sp>
      <p:sp>
        <p:nvSpPr>
          <p:cNvPr id="342" name="Google Shape;342;p35"/>
          <p:cNvSpPr/>
          <p:nvPr/>
        </p:nvSpPr>
        <p:spPr>
          <a:xfrm>
            <a:off x="2600050" y="1723722"/>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y</a:t>
            </a:r>
            <a:endParaRPr sz="1000">
              <a:solidFill>
                <a:schemeClr val="dk1"/>
              </a:solidFill>
              <a:latin typeface="Calibri"/>
              <a:ea typeface="Calibri"/>
              <a:cs typeface="Calibri"/>
              <a:sym typeface="Calibri"/>
            </a:endParaRPr>
          </a:p>
        </p:txBody>
      </p:sp>
      <p:sp>
        <p:nvSpPr>
          <p:cNvPr id="343" name="Google Shape;343;p35"/>
          <p:cNvSpPr/>
          <p:nvPr/>
        </p:nvSpPr>
        <p:spPr>
          <a:xfrm>
            <a:off x="1174990" y="2988518"/>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344" name="Google Shape;344;p35"/>
          <p:cNvCxnSpPr>
            <a:stCxn id="341" idx="6"/>
            <a:endCxn id="342" idx="2"/>
          </p:cNvCxnSpPr>
          <p:nvPr/>
        </p:nvCxnSpPr>
        <p:spPr>
          <a:xfrm>
            <a:off x="1707800" y="2059122"/>
            <a:ext cx="892200" cy="0"/>
          </a:xfrm>
          <a:prstGeom prst="straightConnector1">
            <a:avLst/>
          </a:prstGeom>
          <a:noFill/>
          <a:ln w="19050" cap="flat" cmpd="sng">
            <a:solidFill>
              <a:schemeClr val="dk2"/>
            </a:solidFill>
            <a:prstDash val="solid"/>
            <a:round/>
            <a:headEnd type="none" w="sm" len="sm"/>
            <a:tailEnd type="none" w="sm" len="sm"/>
          </a:ln>
        </p:spPr>
      </p:cxnSp>
      <p:cxnSp>
        <p:nvCxnSpPr>
          <p:cNvPr id="345" name="Google Shape;345;p35"/>
          <p:cNvCxnSpPr>
            <a:stCxn id="341" idx="4"/>
            <a:endCxn id="343" idx="0"/>
          </p:cNvCxnSpPr>
          <p:nvPr/>
        </p:nvCxnSpPr>
        <p:spPr>
          <a:xfrm>
            <a:off x="1441400" y="2394522"/>
            <a:ext cx="0" cy="594000"/>
          </a:xfrm>
          <a:prstGeom prst="straightConnector1">
            <a:avLst/>
          </a:prstGeom>
          <a:noFill/>
          <a:ln w="19050" cap="flat" cmpd="sng">
            <a:solidFill>
              <a:schemeClr val="dk2"/>
            </a:solidFill>
            <a:prstDash val="solid"/>
            <a:round/>
            <a:headEnd type="none" w="sm" len="sm"/>
            <a:tailEnd type="none" w="sm" len="sm"/>
          </a:ln>
        </p:spPr>
      </p:cxnSp>
      <p:sp>
        <p:nvSpPr>
          <p:cNvPr id="347" name="Google Shape;347;p35"/>
          <p:cNvSpPr/>
          <p:nvPr/>
        </p:nvSpPr>
        <p:spPr>
          <a:xfrm>
            <a:off x="2600040" y="2988534"/>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w</a:t>
            </a:r>
            <a:endParaRPr sz="1000">
              <a:solidFill>
                <a:schemeClr val="dk1"/>
              </a:solidFill>
              <a:latin typeface="Calibri"/>
              <a:ea typeface="Calibri"/>
              <a:cs typeface="Calibri"/>
              <a:sym typeface="Calibri"/>
            </a:endParaRPr>
          </a:p>
        </p:txBody>
      </p:sp>
      <p:cxnSp>
        <p:nvCxnSpPr>
          <p:cNvPr id="348" name="Google Shape;348;p35"/>
          <p:cNvCxnSpPr>
            <a:stCxn id="342" idx="4"/>
            <a:endCxn id="347" idx="0"/>
          </p:cNvCxnSpPr>
          <p:nvPr/>
        </p:nvCxnSpPr>
        <p:spPr>
          <a:xfrm>
            <a:off x="2866450" y="2394522"/>
            <a:ext cx="0" cy="594000"/>
          </a:xfrm>
          <a:prstGeom prst="straightConnector1">
            <a:avLst/>
          </a:prstGeom>
          <a:noFill/>
          <a:ln w="19050" cap="flat" cmpd="sng">
            <a:solidFill>
              <a:schemeClr val="dk2"/>
            </a:solidFill>
            <a:prstDash val="solid"/>
            <a:round/>
            <a:headEnd type="none" w="sm" len="sm"/>
            <a:tailEnd type="none" w="sm" len="sm"/>
          </a:ln>
        </p:spPr>
      </p:cxnSp>
      <p:sp>
        <p:nvSpPr>
          <p:cNvPr id="350" name="Google Shape;350;p35"/>
          <p:cNvSpPr/>
          <p:nvPr/>
        </p:nvSpPr>
        <p:spPr>
          <a:xfrm>
            <a:off x="3634825" y="975275"/>
            <a:ext cx="1392675" cy="2470050"/>
          </a:xfrm>
          <a:prstGeom prst="flowChartPunchedTap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a:ea typeface="Calibri"/>
                <a:cs typeface="Calibri"/>
                <a:sym typeface="Calibri"/>
              </a:rPr>
              <a:t>Each vertex has same degree.</a:t>
            </a:r>
            <a:endParaRPr sz="1800" b="1">
              <a:solidFill>
                <a:schemeClr val="lt1"/>
              </a:solidFill>
              <a:latin typeface="Calibri"/>
              <a:ea typeface="Calibri"/>
              <a:cs typeface="Calibri"/>
              <a:sym typeface="Calibri"/>
            </a:endParaRPr>
          </a:p>
        </p:txBody>
      </p:sp>
      <p:sp>
        <p:nvSpPr>
          <p:cNvPr id="351" name="Google Shape;351;p35"/>
          <p:cNvSpPr txBox="1"/>
          <p:nvPr/>
        </p:nvSpPr>
        <p:spPr>
          <a:xfrm>
            <a:off x="1418000" y="4047775"/>
            <a:ext cx="1637100" cy="5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PT Sans Narrow"/>
                <a:ea typeface="PT Sans Narrow"/>
                <a:cs typeface="PT Sans Narrow"/>
                <a:sym typeface="PT Sans Narrow"/>
              </a:rPr>
              <a:t>2 </a:t>
            </a:r>
            <a:r>
              <a:rPr lang="en" sz="1800" dirty="0" smtClean="0">
                <a:latin typeface="PT Sans Narrow"/>
                <a:ea typeface="PT Sans Narrow"/>
                <a:cs typeface="PT Sans Narrow"/>
                <a:sym typeface="PT Sans Narrow"/>
              </a:rPr>
              <a:t>- </a:t>
            </a:r>
            <a:r>
              <a:rPr lang="en" sz="1800" dirty="0">
                <a:latin typeface="PT Sans Narrow"/>
                <a:ea typeface="PT Sans Narrow"/>
                <a:cs typeface="PT Sans Narrow"/>
                <a:sym typeface="PT Sans Narrow"/>
              </a:rPr>
              <a:t>regular</a:t>
            </a:r>
            <a:endParaRPr sz="1800" dirty="0">
              <a:latin typeface="PT Sans Narrow"/>
              <a:ea typeface="PT Sans Narrow"/>
              <a:cs typeface="PT Sans Narrow"/>
              <a:sym typeface="PT Sans Narrow"/>
            </a:endParaRPr>
          </a:p>
        </p:txBody>
      </p:sp>
      <p:cxnSp>
        <p:nvCxnSpPr>
          <p:cNvPr id="352" name="Google Shape;352;p35"/>
          <p:cNvCxnSpPr>
            <a:stCxn id="343" idx="6"/>
            <a:endCxn id="347" idx="2"/>
          </p:cNvCxnSpPr>
          <p:nvPr/>
        </p:nvCxnSpPr>
        <p:spPr>
          <a:xfrm>
            <a:off x="1707790" y="3323918"/>
            <a:ext cx="892200" cy="0"/>
          </a:xfrm>
          <a:prstGeom prst="straightConnector1">
            <a:avLst/>
          </a:prstGeom>
          <a:noFill/>
          <a:ln w="19050" cap="flat" cmpd="sng">
            <a:solidFill>
              <a:schemeClr val="dk2"/>
            </a:solidFill>
            <a:prstDash val="solid"/>
            <a:round/>
            <a:headEnd type="none" w="med" len="med"/>
            <a:tailEnd type="none" w="med" len="med"/>
          </a:ln>
        </p:spPr>
      </p:cxnSp>
      <p:sp>
        <p:nvSpPr>
          <p:cNvPr id="353" name="Google Shape;353;p35"/>
          <p:cNvSpPr txBox="1"/>
          <p:nvPr/>
        </p:nvSpPr>
        <p:spPr>
          <a:xfrm>
            <a:off x="5442975" y="729800"/>
            <a:ext cx="3511800" cy="509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2400"/>
              <a:buFont typeface="PT Sans Narrow"/>
              <a:buNone/>
            </a:pPr>
            <a:r>
              <a:rPr lang="en" sz="2400">
                <a:solidFill>
                  <a:schemeClr val="accent1"/>
                </a:solidFill>
                <a:latin typeface="PT Sans Narrow"/>
                <a:ea typeface="PT Sans Narrow"/>
                <a:cs typeface="PT Sans Narrow"/>
                <a:sym typeface="PT Sans Narrow"/>
              </a:rPr>
              <a:t>Complete Graph</a:t>
            </a:r>
            <a:endParaRPr sz="2400">
              <a:solidFill>
                <a:schemeClr val="accent1"/>
              </a:solidFill>
              <a:latin typeface="PT Sans Narrow"/>
              <a:ea typeface="PT Sans Narrow"/>
              <a:cs typeface="PT Sans Narrow"/>
              <a:sym typeface="PT Sans Narrow"/>
            </a:endParaRPr>
          </a:p>
        </p:txBody>
      </p:sp>
      <p:sp>
        <p:nvSpPr>
          <p:cNvPr id="354" name="Google Shape;354;p35"/>
          <p:cNvSpPr/>
          <p:nvPr/>
        </p:nvSpPr>
        <p:spPr>
          <a:xfrm>
            <a:off x="5740350" y="1755197"/>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x</a:t>
            </a:r>
            <a:endParaRPr sz="1000">
              <a:solidFill>
                <a:schemeClr val="dk1"/>
              </a:solidFill>
              <a:latin typeface="Calibri"/>
              <a:ea typeface="Calibri"/>
              <a:cs typeface="Calibri"/>
              <a:sym typeface="Calibri"/>
            </a:endParaRPr>
          </a:p>
        </p:txBody>
      </p:sp>
      <p:sp>
        <p:nvSpPr>
          <p:cNvPr id="355" name="Google Shape;355;p35"/>
          <p:cNvSpPr/>
          <p:nvPr/>
        </p:nvSpPr>
        <p:spPr>
          <a:xfrm>
            <a:off x="7165400" y="1755197"/>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y</a:t>
            </a:r>
            <a:endParaRPr sz="1000">
              <a:solidFill>
                <a:schemeClr val="dk1"/>
              </a:solidFill>
              <a:latin typeface="Calibri"/>
              <a:ea typeface="Calibri"/>
              <a:cs typeface="Calibri"/>
              <a:sym typeface="Calibri"/>
            </a:endParaRPr>
          </a:p>
        </p:txBody>
      </p:sp>
      <p:sp>
        <p:nvSpPr>
          <p:cNvPr id="356" name="Google Shape;356;p35"/>
          <p:cNvSpPr/>
          <p:nvPr/>
        </p:nvSpPr>
        <p:spPr>
          <a:xfrm>
            <a:off x="5740340" y="3019993"/>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357" name="Google Shape;357;p35"/>
          <p:cNvCxnSpPr>
            <a:stCxn id="354" idx="6"/>
            <a:endCxn id="355" idx="2"/>
          </p:cNvCxnSpPr>
          <p:nvPr/>
        </p:nvCxnSpPr>
        <p:spPr>
          <a:xfrm>
            <a:off x="6273150" y="2090597"/>
            <a:ext cx="892200" cy="0"/>
          </a:xfrm>
          <a:prstGeom prst="straightConnector1">
            <a:avLst/>
          </a:prstGeom>
          <a:noFill/>
          <a:ln w="19050" cap="flat" cmpd="sng">
            <a:solidFill>
              <a:schemeClr val="dk2"/>
            </a:solidFill>
            <a:prstDash val="solid"/>
            <a:round/>
            <a:headEnd type="none" w="sm" len="sm"/>
            <a:tailEnd type="none" w="sm" len="sm"/>
          </a:ln>
        </p:spPr>
      </p:cxnSp>
      <p:cxnSp>
        <p:nvCxnSpPr>
          <p:cNvPr id="358" name="Google Shape;358;p35"/>
          <p:cNvCxnSpPr>
            <a:stCxn id="354" idx="4"/>
            <a:endCxn id="356" idx="0"/>
          </p:cNvCxnSpPr>
          <p:nvPr/>
        </p:nvCxnSpPr>
        <p:spPr>
          <a:xfrm>
            <a:off x="6006750" y="2425997"/>
            <a:ext cx="0" cy="594000"/>
          </a:xfrm>
          <a:prstGeom prst="straightConnector1">
            <a:avLst/>
          </a:prstGeom>
          <a:noFill/>
          <a:ln w="19050" cap="flat" cmpd="sng">
            <a:solidFill>
              <a:schemeClr val="dk2"/>
            </a:solidFill>
            <a:prstDash val="solid"/>
            <a:round/>
            <a:headEnd type="none" w="sm" len="sm"/>
            <a:tailEnd type="none" w="sm" len="sm"/>
          </a:ln>
        </p:spPr>
      </p:cxnSp>
      <p:cxnSp>
        <p:nvCxnSpPr>
          <p:cNvPr id="359" name="Google Shape;359;p35"/>
          <p:cNvCxnSpPr>
            <a:stCxn id="356" idx="7"/>
            <a:endCxn id="355" idx="3"/>
          </p:cNvCxnSpPr>
          <p:nvPr/>
        </p:nvCxnSpPr>
        <p:spPr>
          <a:xfrm rot="10800000" flipH="1">
            <a:off x="6195113" y="2327729"/>
            <a:ext cx="1048200" cy="790500"/>
          </a:xfrm>
          <a:prstGeom prst="straightConnector1">
            <a:avLst/>
          </a:prstGeom>
          <a:noFill/>
          <a:ln w="19050" cap="flat" cmpd="sng">
            <a:solidFill>
              <a:schemeClr val="dk2"/>
            </a:solidFill>
            <a:prstDash val="solid"/>
            <a:round/>
            <a:headEnd type="none" w="sm" len="sm"/>
            <a:tailEnd type="none" w="sm" len="sm"/>
          </a:ln>
        </p:spPr>
      </p:cxnSp>
      <p:sp>
        <p:nvSpPr>
          <p:cNvPr id="360" name="Google Shape;360;p35"/>
          <p:cNvSpPr/>
          <p:nvPr/>
        </p:nvSpPr>
        <p:spPr>
          <a:xfrm>
            <a:off x="7165390" y="3020009"/>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w</a:t>
            </a:r>
            <a:endParaRPr sz="1000">
              <a:solidFill>
                <a:schemeClr val="dk1"/>
              </a:solidFill>
              <a:latin typeface="Calibri"/>
              <a:ea typeface="Calibri"/>
              <a:cs typeface="Calibri"/>
              <a:sym typeface="Calibri"/>
            </a:endParaRPr>
          </a:p>
        </p:txBody>
      </p:sp>
      <p:cxnSp>
        <p:nvCxnSpPr>
          <p:cNvPr id="361" name="Google Shape;361;p35"/>
          <p:cNvCxnSpPr>
            <a:stCxn id="356" idx="6"/>
            <a:endCxn id="360" idx="2"/>
          </p:cNvCxnSpPr>
          <p:nvPr/>
        </p:nvCxnSpPr>
        <p:spPr>
          <a:xfrm>
            <a:off x="6273140" y="3355393"/>
            <a:ext cx="892200" cy="0"/>
          </a:xfrm>
          <a:prstGeom prst="straightConnector1">
            <a:avLst/>
          </a:prstGeom>
          <a:noFill/>
          <a:ln w="19050" cap="flat" cmpd="sng">
            <a:solidFill>
              <a:schemeClr val="dk2"/>
            </a:solidFill>
            <a:prstDash val="solid"/>
            <a:round/>
            <a:headEnd type="none" w="sm" len="sm"/>
            <a:tailEnd type="none" w="sm" len="sm"/>
          </a:ln>
        </p:spPr>
      </p:cxnSp>
      <p:cxnSp>
        <p:nvCxnSpPr>
          <p:cNvPr id="362" name="Google Shape;362;p35"/>
          <p:cNvCxnSpPr>
            <a:stCxn id="355" idx="4"/>
            <a:endCxn id="360" idx="0"/>
          </p:cNvCxnSpPr>
          <p:nvPr/>
        </p:nvCxnSpPr>
        <p:spPr>
          <a:xfrm>
            <a:off x="7431800" y="2425997"/>
            <a:ext cx="0" cy="594000"/>
          </a:xfrm>
          <a:prstGeom prst="straightConnector1">
            <a:avLst/>
          </a:prstGeom>
          <a:noFill/>
          <a:ln w="19050" cap="flat" cmpd="sng">
            <a:solidFill>
              <a:schemeClr val="dk2"/>
            </a:solidFill>
            <a:prstDash val="solid"/>
            <a:round/>
            <a:headEnd type="none" w="sm" len="sm"/>
            <a:tailEnd type="none" w="sm" len="sm"/>
          </a:ln>
        </p:spPr>
      </p:cxnSp>
      <p:cxnSp>
        <p:nvCxnSpPr>
          <p:cNvPr id="363" name="Google Shape;363;p35"/>
          <p:cNvCxnSpPr>
            <a:stCxn id="354" idx="5"/>
            <a:endCxn id="360" idx="1"/>
          </p:cNvCxnSpPr>
          <p:nvPr/>
        </p:nvCxnSpPr>
        <p:spPr>
          <a:xfrm>
            <a:off x="6195123" y="2327761"/>
            <a:ext cx="1048200" cy="790500"/>
          </a:xfrm>
          <a:prstGeom prst="straightConnector1">
            <a:avLst/>
          </a:prstGeom>
          <a:noFill/>
          <a:ln w="19050" cap="flat" cmpd="sng">
            <a:solidFill>
              <a:schemeClr val="dk2"/>
            </a:solidFill>
            <a:prstDash val="solid"/>
            <a:round/>
            <a:headEnd type="none" w="sm" len="sm"/>
            <a:tailEnd type="none" w="sm" len="sm"/>
          </a:ln>
        </p:spPr>
      </p:cxnSp>
      <p:sp>
        <p:nvSpPr>
          <p:cNvPr id="26" name="Google Shape;356;p35"/>
          <p:cNvSpPr/>
          <p:nvPr/>
        </p:nvSpPr>
        <p:spPr>
          <a:xfrm>
            <a:off x="6632540" y="4306375"/>
            <a:ext cx="532800" cy="670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 z</a:t>
            </a:r>
            <a:endParaRPr sz="1000">
              <a:solidFill>
                <a:schemeClr val="dk1"/>
              </a:solidFill>
              <a:latin typeface="Calibri"/>
              <a:ea typeface="Calibri"/>
              <a:cs typeface="Calibri"/>
              <a:sym typeface="Calibri"/>
            </a:endParaRPr>
          </a:p>
        </p:txBody>
      </p:sp>
      <p:cxnSp>
        <p:nvCxnSpPr>
          <p:cNvPr id="27" name="Google Shape;361;p35"/>
          <p:cNvCxnSpPr>
            <a:endCxn id="26" idx="0"/>
          </p:cNvCxnSpPr>
          <p:nvPr/>
        </p:nvCxnSpPr>
        <p:spPr>
          <a:xfrm>
            <a:off x="6095150" y="2369949"/>
            <a:ext cx="803790" cy="1936426"/>
          </a:xfrm>
          <a:prstGeom prst="straightConnector1">
            <a:avLst/>
          </a:prstGeom>
          <a:noFill/>
          <a:ln w="19050" cap="flat" cmpd="sng">
            <a:solidFill>
              <a:schemeClr val="dk2"/>
            </a:solidFill>
            <a:prstDash val="solid"/>
            <a:round/>
            <a:headEnd type="none" w="sm" len="sm"/>
            <a:tailEnd type="none" w="sm" len="sm"/>
          </a:ln>
        </p:spPr>
      </p:cxnSp>
      <p:cxnSp>
        <p:nvCxnSpPr>
          <p:cNvPr id="28" name="Google Shape;361;p35"/>
          <p:cNvCxnSpPr>
            <a:stCxn id="26" idx="0"/>
            <a:endCxn id="355" idx="4"/>
          </p:cNvCxnSpPr>
          <p:nvPr/>
        </p:nvCxnSpPr>
        <p:spPr>
          <a:xfrm flipV="1">
            <a:off x="6898940" y="2425997"/>
            <a:ext cx="532860" cy="1880378"/>
          </a:xfrm>
          <a:prstGeom prst="straightConnector1">
            <a:avLst/>
          </a:prstGeom>
          <a:noFill/>
          <a:ln w="19050" cap="flat" cmpd="sng">
            <a:solidFill>
              <a:schemeClr val="dk2"/>
            </a:solidFill>
            <a:prstDash val="solid"/>
            <a:round/>
            <a:headEnd type="none" w="sm" len="sm"/>
            <a:tailEnd type="none" w="sm" len="sm"/>
          </a:ln>
        </p:spPr>
      </p:cxnSp>
      <p:cxnSp>
        <p:nvCxnSpPr>
          <p:cNvPr id="29" name="Google Shape;361;p35"/>
          <p:cNvCxnSpPr>
            <a:stCxn id="356" idx="4"/>
            <a:endCxn id="26" idx="0"/>
          </p:cNvCxnSpPr>
          <p:nvPr/>
        </p:nvCxnSpPr>
        <p:spPr>
          <a:xfrm>
            <a:off x="6006740" y="3690793"/>
            <a:ext cx="892200" cy="615582"/>
          </a:xfrm>
          <a:prstGeom prst="straightConnector1">
            <a:avLst/>
          </a:prstGeom>
          <a:noFill/>
          <a:ln w="19050" cap="flat" cmpd="sng">
            <a:solidFill>
              <a:schemeClr val="dk2"/>
            </a:solidFill>
            <a:prstDash val="solid"/>
            <a:round/>
            <a:headEnd type="none" w="sm" len="sm"/>
            <a:tailEnd type="none" w="sm" len="sm"/>
          </a:ln>
        </p:spPr>
      </p:cxnSp>
      <p:cxnSp>
        <p:nvCxnSpPr>
          <p:cNvPr id="30" name="Google Shape;361;p35"/>
          <p:cNvCxnSpPr>
            <a:stCxn id="26" idx="0"/>
            <a:endCxn id="360" idx="4"/>
          </p:cNvCxnSpPr>
          <p:nvPr/>
        </p:nvCxnSpPr>
        <p:spPr>
          <a:xfrm flipV="1">
            <a:off x="6898940" y="3690809"/>
            <a:ext cx="532850" cy="615566"/>
          </a:xfrm>
          <a:prstGeom prst="straightConnector1">
            <a:avLst/>
          </a:prstGeom>
          <a:noFill/>
          <a:ln w="1905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25137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000"/>
                                        <p:tgtEl>
                                          <p:spTgt spid="341"/>
                                        </p:tgtEl>
                                      </p:cBhvr>
                                    </p:animEffect>
                                  </p:childTnLst>
                                </p:cTn>
                              </p:par>
                              <p:par>
                                <p:cTn id="8" presetID="10" presetClass="entr" presetSubtype="0" fill="hold" nodeType="withEffect">
                                  <p:stCondLst>
                                    <p:cond delay="0"/>
                                  </p:stCondLst>
                                  <p:childTnLst>
                                    <p:set>
                                      <p:cBhvr>
                                        <p:cTn id="9" dur="1" fill="hold">
                                          <p:stCondLst>
                                            <p:cond delay="0"/>
                                          </p:stCondLst>
                                        </p:cTn>
                                        <p:tgtEl>
                                          <p:spTgt spid="342"/>
                                        </p:tgtEl>
                                        <p:attrNameLst>
                                          <p:attrName>style.visibility</p:attrName>
                                        </p:attrNameLst>
                                      </p:cBhvr>
                                      <p:to>
                                        <p:strVal val="visible"/>
                                      </p:to>
                                    </p:set>
                                    <p:animEffect transition="in" filter="fade">
                                      <p:cBhvr>
                                        <p:cTn id="10" dur="1000"/>
                                        <p:tgtEl>
                                          <p:spTgt spid="342"/>
                                        </p:tgtEl>
                                      </p:cBhvr>
                                    </p:animEffect>
                                  </p:childTnLst>
                                </p:cTn>
                              </p:par>
                              <p:par>
                                <p:cTn id="11" presetID="10" presetClass="entr" presetSubtype="0" fill="hold"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1000"/>
                                        <p:tgtEl>
                                          <p:spTgt spid="343"/>
                                        </p:tgtEl>
                                      </p:cBhvr>
                                    </p:animEffect>
                                  </p:childTnLst>
                                </p:cTn>
                              </p:par>
                              <p:par>
                                <p:cTn id="14" presetID="10" presetClass="entr" presetSubtype="0" fill="hold" nodeType="withEffect">
                                  <p:stCondLst>
                                    <p:cond delay="0"/>
                                  </p:stCondLst>
                                  <p:childTnLst>
                                    <p:set>
                                      <p:cBhvr>
                                        <p:cTn id="15" dur="1" fill="hold">
                                          <p:stCondLst>
                                            <p:cond delay="0"/>
                                          </p:stCondLst>
                                        </p:cTn>
                                        <p:tgtEl>
                                          <p:spTgt spid="344"/>
                                        </p:tgtEl>
                                        <p:attrNameLst>
                                          <p:attrName>style.visibility</p:attrName>
                                        </p:attrNameLst>
                                      </p:cBhvr>
                                      <p:to>
                                        <p:strVal val="visible"/>
                                      </p:to>
                                    </p:set>
                                    <p:animEffect transition="in" filter="fade">
                                      <p:cBhvr>
                                        <p:cTn id="16" dur="1000"/>
                                        <p:tgtEl>
                                          <p:spTgt spid="344"/>
                                        </p:tgtEl>
                                      </p:cBhvr>
                                    </p:animEffect>
                                  </p:childTnLst>
                                </p:cTn>
                              </p:par>
                              <p:par>
                                <p:cTn id="17" presetID="10" presetClass="entr" presetSubtype="0" fill="hold" nodeType="with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1000"/>
                                        <p:tgtEl>
                                          <p:spTgt spid="345"/>
                                        </p:tgtEl>
                                      </p:cBhvr>
                                    </p:animEffect>
                                  </p:childTnLst>
                                </p:cTn>
                              </p:par>
                              <p:par>
                                <p:cTn id="20" presetID="10" presetClass="entr" presetSubtype="0" fill="hold" nodeType="with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1000"/>
                                        <p:tgtEl>
                                          <p:spTgt spid="347"/>
                                        </p:tgtEl>
                                      </p:cBhvr>
                                    </p:animEffect>
                                  </p:childTnLst>
                                </p:cTn>
                              </p:par>
                              <p:par>
                                <p:cTn id="23" presetID="10" presetClass="entr" presetSubtype="0" fill="hold" nodeType="withEffect">
                                  <p:stCondLst>
                                    <p:cond delay="0"/>
                                  </p:stCondLst>
                                  <p:childTnLst>
                                    <p:set>
                                      <p:cBhvr>
                                        <p:cTn id="24" dur="1" fill="hold">
                                          <p:stCondLst>
                                            <p:cond delay="0"/>
                                          </p:stCondLst>
                                        </p:cTn>
                                        <p:tgtEl>
                                          <p:spTgt spid="348"/>
                                        </p:tgtEl>
                                        <p:attrNameLst>
                                          <p:attrName>style.visibility</p:attrName>
                                        </p:attrNameLst>
                                      </p:cBhvr>
                                      <p:to>
                                        <p:strVal val="visible"/>
                                      </p:to>
                                    </p:set>
                                    <p:animEffect transition="in" filter="fade">
                                      <p:cBhvr>
                                        <p:cTn id="25" dur="1000"/>
                                        <p:tgtEl>
                                          <p:spTgt spid="348"/>
                                        </p:tgtEl>
                                      </p:cBhvr>
                                    </p:animEffect>
                                  </p:childTnLst>
                                </p:cTn>
                              </p:par>
                              <p:par>
                                <p:cTn id="26" presetID="10" presetClass="entr" presetSubtype="0" fill="hold" nodeType="withEffect">
                                  <p:stCondLst>
                                    <p:cond delay="0"/>
                                  </p:stCondLst>
                                  <p:childTnLst>
                                    <p:set>
                                      <p:cBhvr>
                                        <p:cTn id="27" dur="1" fill="hold">
                                          <p:stCondLst>
                                            <p:cond delay="0"/>
                                          </p:stCondLst>
                                        </p:cTn>
                                        <p:tgtEl>
                                          <p:spTgt spid="352"/>
                                        </p:tgtEl>
                                        <p:attrNameLst>
                                          <p:attrName>style.visibility</p:attrName>
                                        </p:attrNameLst>
                                      </p:cBhvr>
                                      <p:to>
                                        <p:strVal val="visible"/>
                                      </p:to>
                                    </p:set>
                                    <p:animEffect transition="in" filter="fade">
                                      <p:cBhvr>
                                        <p:cTn id="28" dur="1000"/>
                                        <p:tgtEl>
                                          <p:spTgt spid="3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1"/>
                                        </p:tgtEl>
                                        <p:attrNameLst>
                                          <p:attrName>style.visibility</p:attrName>
                                        </p:attrNameLst>
                                      </p:cBhvr>
                                      <p:to>
                                        <p:strVal val="visible"/>
                                      </p:to>
                                    </p:set>
                                    <p:animEffect transition="in" filter="fade">
                                      <p:cBhvr>
                                        <p:cTn id="33" dur="1000"/>
                                        <p:tgtEl>
                                          <p:spTgt spid="3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50"/>
                                        </p:tgtEl>
                                        <p:attrNameLst>
                                          <p:attrName>style.visibility</p:attrName>
                                        </p:attrNameLst>
                                      </p:cBhvr>
                                      <p:to>
                                        <p:strVal val="visible"/>
                                      </p:to>
                                    </p:set>
                                    <p:animEffect transition="in" filter="fade">
                                      <p:cBhvr>
                                        <p:cTn id="38" dur="1000"/>
                                        <p:tgtEl>
                                          <p:spTgt spid="3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53"/>
                                        </p:tgtEl>
                                        <p:attrNameLst>
                                          <p:attrName>style.visibility</p:attrName>
                                        </p:attrNameLst>
                                      </p:cBhvr>
                                      <p:to>
                                        <p:strVal val="visible"/>
                                      </p:to>
                                    </p:set>
                                    <p:animEffect transition="in" filter="fade">
                                      <p:cBhvr>
                                        <p:cTn id="43" dur="1000"/>
                                        <p:tgtEl>
                                          <p:spTgt spid="3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54"/>
                                        </p:tgtEl>
                                        <p:attrNameLst>
                                          <p:attrName>style.visibility</p:attrName>
                                        </p:attrNameLst>
                                      </p:cBhvr>
                                      <p:to>
                                        <p:strVal val="visible"/>
                                      </p:to>
                                    </p:set>
                                    <p:animEffect transition="in" filter="fade">
                                      <p:cBhvr>
                                        <p:cTn id="48" dur="1000"/>
                                        <p:tgtEl>
                                          <p:spTgt spid="354"/>
                                        </p:tgtEl>
                                      </p:cBhvr>
                                    </p:animEffect>
                                  </p:childTnLst>
                                </p:cTn>
                              </p:par>
                              <p:par>
                                <p:cTn id="49" presetID="10" presetClass="entr" presetSubtype="0" fill="hold" nodeType="withEffect">
                                  <p:stCondLst>
                                    <p:cond delay="0"/>
                                  </p:stCondLst>
                                  <p:childTnLst>
                                    <p:set>
                                      <p:cBhvr>
                                        <p:cTn id="50" dur="1" fill="hold">
                                          <p:stCondLst>
                                            <p:cond delay="0"/>
                                          </p:stCondLst>
                                        </p:cTn>
                                        <p:tgtEl>
                                          <p:spTgt spid="355"/>
                                        </p:tgtEl>
                                        <p:attrNameLst>
                                          <p:attrName>style.visibility</p:attrName>
                                        </p:attrNameLst>
                                      </p:cBhvr>
                                      <p:to>
                                        <p:strVal val="visible"/>
                                      </p:to>
                                    </p:set>
                                    <p:animEffect transition="in" filter="fade">
                                      <p:cBhvr>
                                        <p:cTn id="51" dur="1000"/>
                                        <p:tgtEl>
                                          <p:spTgt spid="355"/>
                                        </p:tgtEl>
                                      </p:cBhvr>
                                    </p:animEffect>
                                  </p:childTnLst>
                                </p:cTn>
                              </p:par>
                              <p:par>
                                <p:cTn id="52" presetID="10" presetClass="entr" presetSubtype="0" fill="hold" nodeType="withEffect">
                                  <p:stCondLst>
                                    <p:cond delay="0"/>
                                  </p:stCondLst>
                                  <p:childTnLst>
                                    <p:set>
                                      <p:cBhvr>
                                        <p:cTn id="53" dur="1" fill="hold">
                                          <p:stCondLst>
                                            <p:cond delay="0"/>
                                          </p:stCondLst>
                                        </p:cTn>
                                        <p:tgtEl>
                                          <p:spTgt spid="356"/>
                                        </p:tgtEl>
                                        <p:attrNameLst>
                                          <p:attrName>style.visibility</p:attrName>
                                        </p:attrNameLst>
                                      </p:cBhvr>
                                      <p:to>
                                        <p:strVal val="visible"/>
                                      </p:to>
                                    </p:set>
                                    <p:animEffect transition="in" filter="fade">
                                      <p:cBhvr>
                                        <p:cTn id="54" dur="1000"/>
                                        <p:tgtEl>
                                          <p:spTgt spid="356"/>
                                        </p:tgtEl>
                                      </p:cBhvr>
                                    </p:animEffect>
                                  </p:childTnLst>
                                </p:cTn>
                              </p:par>
                              <p:par>
                                <p:cTn id="55" presetID="10" presetClass="entr" presetSubtype="0" fill="hold" nodeType="withEffect">
                                  <p:stCondLst>
                                    <p:cond delay="0"/>
                                  </p:stCondLst>
                                  <p:childTnLst>
                                    <p:set>
                                      <p:cBhvr>
                                        <p:cTn id="56" dur="1" fill="hold">
                                          <p:stCondLst>
                                            <p:cond delay="0"/>
                                          </p:stCondLst>
                                        </p:cTn>
                                        <p:tgtEl>
                                          <p:spTgt spid="357"/>
                                        </p:tgtEl>
                                        <p:attrNameLst>
                                          <p:attrName>style.visibility</p:attrName>
                                        </p:attrNameLst>
                                      </p:cBhvr>
                                      <p:to>
                                        <p:strVal val="visible"/>
                                      </p:to>
                                    </p:set>
                                    <p:animEffect transition="in" filter="fade">
                                      <p:cBhvr>
                                        <p:cTn id="57" dur="1000"/>
                                        <p:tgtEl>
                                          <p:spTgt spid="357"/>
                                        </p:tgtEl>
                                      </p:cBhvr>
                                    </p:animEffect>
                                  </p:childTnLst>
                                </p:cTn>
                              </p:par>
                              <p:par>
                                <p:cTn id="58" presetID="10" presetClass="entr" presetSubtype="0" fill="hold" nodeType="withEffect">
                                  <p:stCondLst>
                                    <p:cond delay="0"/>
                                  </p:stCondLst>
                                  <p:childTnLst>
                                    <p:set>
                                      <p:cBhvr>
                                        <p:cTn id="59" dur="1" fill="hold">
                                          <p:stCondLst>
                                            <p:cond delay="0"/>
                                          </p:stCondLst>
                                        </p:cTn>
                                        <p:tgtEl>
                                          <p:spTgt spid="358"/>
                                        </p:tgtEl>
                                        <p:attrNameLst>
                                          <p:attrName>style.visibility</p:attrName>
                                        </p:attrNameLst>
                                      </p:cBhvr>
                                      <p:to>
                                        <p:strVal val="visible"/>
                                      </p:to>
                                    </p:set>
                                    <p:animEffect transition="in" filter="fade">
                                      <p:cBhvr>
                                        <p:cTn id="60" dur="1000"/>
                                        <p:tgtEl>
                                          <p:spTgt spid="358"/>
                                        </p:tgtEl>
                                      </p:cBhvr>
                                    </p:animEffect>
                                  </p:childTnLst>
                                </p:cTn>
                              </p:par>
                              <p:par>
                                <p:cTn id="61" presetID="10" presetClass="entr" presetSubtype="0" fill="hold" nodeType="withEffect">
                                  <p:stCondLst>
                                    <p:cond delay="0"/>
                                  </p:stCondLst>
                                  <p:childTnLst>
                                    <p:set>
                                      <p:cBhvr>
                                        <p:cTn id="62" dur="1" fill="hold">
                                          <p:stCondLst>
                                            <p:cond delay="0"/>
                                          </p:stCondLst>
                                        </p:cTn>
                                        <p:tgtEl>
                                          <p:spTgt spid="359"/>
                                        </p:tgtEl>
                                        <p:attrNameLst>
                                          <p:attrName>style.visibility</p:attrName>
                                        </p:attrNameLst>
                                      </p:cBhvr>
                                      <p:to>
                                        <p:strVal val="visible"/>
                                      </p:to>
                                    </p:set>
                                    <p:animEffect transition="in" filter="fade">
                                      <p:cBhvr>
                                        <p:cTn id="63" dur="1000"/>
                                        <p:tgtEl>
                                          <p:spTgt spid="359"/>
                                        </p:tgtEl>
                                      </p:cBhvr>
                                    </p:animEffect>
                                  </p:childTnLst>
                                </p:cTn>
                              </p:par>
                              <p:par>
                                <p:cTn id="64" presetID="10" presetClass="entr" presetSubtype="0" fill="hold" nodeType="withEffect">
                                  <p:stCondLst>
                                    <p:cond delay="0"/>
                                  </p:stCondLst>
                                  <p:childTnLst>
                                    <p:set>
                                      <p:cBhvr>
                                        <p:cTn id="65" dur="1" fill="hold">
                                          <p:stCondLst>
                                            <p:cond delay="0"/>
                                          </p:stCondLst>
                                        </p:cTn>
                                        <p:tgtEl>
                                          <p:spTgt spid="360"/>
                                        </p:tgtEl>
                                        <p:attrNameLst>
                                          <p:attrName>style.visibility</p:attrName>
                                        </p:attrNameLst>
                                      </p:cBhvr>
                                      <p:to>
                                        <p:strVal val="visible"/>
                                      </p:to>
                                    </p:set>
                                    <p:animEffect transition="in" filter="fade">
                                      <p:cBhvr>
                                        <p:cTn id="66" dur="1000"/>
                                        <p:tgtEl>
                                          <p:spTgt spid="360"/>
                                        </p:tgtEl>
                                      </p:cBhvr>
                                    </p:animEffect>
                                  </p:childTnLst>
                                </p:cTn>
                              </p:par>
                              <p:par>
                                <p:cTn id="67" presetID="10" presetClass="entr" presetSubtype="0" fill="hold" nodeType="withEffect">
                                  <p:stCondLst>
                                    <p:cond delay="0"/>
                                  </p:stCondLst>
                                  <p:childTnLst>
                                    <p:set>
                                      <p:cBhvr>
                                        <p:cTn id="68" dur="1" fill="hold">
                                          <p:stCondLst>
                                            <p:cond delay="0"/>
                                          </p:stCondLst>
                                        </p:cTn>
                                        <p:tgtEl>
                                          <p:spTgt spid="361"/>
                                        </p:tgtEl>
                                        <p:attrNameLst>
                                          <p:attrName>style.visibility</p:attrName>
                                        </p:attrNameLst>
                                      </p:cBhvr>
                                      <p:to>
                                        <p:strVal val="visible"/>
                                      </p:to>
                                    </p:set>
                                    <p:animEffect transition="in" filter="fade">
                                      <p:cBhvr>
                                        <p:cTn id="69" dur="1000"/>
                                        <p:tgtEl>
                                          <p:spTgt spid="361"/>
                                        </p:tgtEl>
                                      </p:cBhvr>
                                    </p:animEffect>
                                  </p:childTnLst>
                                </p:cTn>
                              </p:par>
                              <p:par>
                                <p:cTn id="70" presetID="10" presetClass="entr" presetSubtype="0" fill="hold" nodeType="withEffect">
                                  <p:stCondLst>
                                    <p:cond delay="0"/>
                                  </p:stCondLst>
                                  <p:childTnLst>
                                    <p:set>
                                      <p:cBhvr>
                                        <p:cTn id="71" dur="1" fill="hold">
                                          <p:stCondLst>
                                            <p:cond delay="0"/>
                                          </p:stCondLst>
                                        </p:cTn>
                                        <p:tgtEl>
                                          <p:spTgt spid="362"/>
                                        </p:tgtEl>
                                        <p:attrNameLst>
                                          <p:attrName>style.visibility</p:attrName>
                                        </p:attrNameLst>
                                      </p:cBhvr>
                                      <p:to>
                                        <p:strVal val="visible"/>
                                      </p:to>
                                    </p:set>
                                    <p:animEffect transition="in" filter="fade">
                                      <p:cBhvr>
                                        <p:cTn id="72" dur="1000"/>
                                        <p:tgtEl>
                                          <p:spTgt spid="362"/>
                                        </p:tgtEl>
                                      </p:cBhvr>
                                    </p:animEffect>
                                  </p:childTnLst>
                                </p:cTn>
                              </p:par>
                              <p:par>
                                <p:cTn id="73" presetID="10" presetClass="entr" presetSubtype="0" fill="hold" nodeType="withEffect">
                                  <p:stCondLst>
                                    <p:cond delay="0"/>
                                  </p:stCondLst>
                                  <p:childTnLst>
                                    <p:set>
                                      <p:cBhvr>
                                        <p:cTn id="74" dur="1" fill="hold">
                                          <p:stCondLst>
                                            <p:cond delay="0"/>
                                          </p:stCondLst>
                                        </p:cTn>
                                        <p:tgtEl>
                                          <p:spTgt spid="363"/>
                                        </p:tgtEl>
                                        <p:attrNameLst>
                                          <p:attrName>style.visibility</p:attrName>
                                        </p:attrNameLst>
                                      </p:cBhvr>
                                      <p:to>
                                        <p:strVal val="visible"/>
                                      </p:to>
                                    </p:set>
                                    <p:animEffect transition="in" filter="fade">
                                      <p:cBhvr>
                                        <p:cTn id="75" dur="1000"/>
                                        <p:tgtEl>
                                          <p:spTgt spid="363"/>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10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10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childTnLst>
                                </p:cTn>
                              </p:par>
                              <p:par>
                                <p:cTn id="85" presetID="10"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1000"/>
                                        <p:tgtEl>
                                          <p:spTgt spid="29"/>
                                        </p:tgtEl>
                                      </p:cBhvr>
                                    </p:animEffect>
                                  </p:childTnLst>
                                </p:cTn>
                              </p:par>
                              <p:par>
                                <p:cTn id="88" presetID="10"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7"/>
          <p:cNvSpPr txBox="1">
            <a:spLocks noGrp="1"/>
          </p:cNvSpPr>
          <p:nvPr>
            <p:ph type="title"/>
          </p:nvPr>
        </p:nvSpPr>
        <p:spPr>
          <a:xfrm>
            <a:off x="311700" y="-260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Subgraph</a:t>
            </a:r>
            <a:endParaRPr/>
          </a:p>
        </p:txBody>
      </p:sp>
      <p:sp>
        <p:nvSpPr>
          <p:cNvPr id="690" name="Google Shape;690;p27"/>
          <p:cNvSpPr/>
          <p:nvPr/>
        </p:nvSpPr>
        <p:spPr>
          <a:xfrm>
            <a:off x="1081661" y="287136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691" name="Google Shape;691;p27"/>
          <p:cNvSpPr/>
          <p:nvPr/>
        </p:nvSpPr>
        <p:spPr>
          <a:xfrm>
            <a:off x="107775" y="4001875"/>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692" name="Google Shape;692;p27"/>
          <p:cNvSpPr/>
          <p:nvPr/>
        </p:nvSpPr>
        <p:spPr>
          <a:xfrm>
            <a:off x="1081519" y="4001875"/>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693" name="Google Shape;693;p27"/>
          <p:cNvSpPr/>
          <p:nvPr/>
        </p:nvSpPr>
        <p:spPr>
          <a:xfrm>
            <a:off x="2398022" y="4001875"/>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694" name="Google Shape;694;p27"/>
          <p:cNvSpPr/>
          <p:nvPr/>
        </p:nvSpPr>
        <p:spPr>
          <a:xfrm>
            <a:off x="2392128" y="287136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695" name="Google Shape;695;p27"/>
          <p:cNvSpPr/>
          <p:nvPr/>
        </p:nvSpPr>
        <p:spPr>
          <a:xfrm>
            <a:off x="3232705" y="4001875"/>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696" name="Google Shape;696;p27"/>
          <p:cNvSpPr/>
          <p:nvPr/>
        </p:nvSpPr>
        <p:spPr>
          <a:xfrm>
            <a:off x="2398093" y="5424207"/>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697" name="Google Shape;697;p27"/>
          <p:cNvSpPr/>
          <p:nvPr/>
        </p:nvSpPr>
        <p:spPr>
          <a:xfrm>
            <a:off x="1081519" y="542420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698" name="Google Shape;698;p27"/>
          <p:cNvCxnSpPr>
            <a:stCxn id="691" idx="7"/>
            <a:endCxn id="690" idx="3"/>
          </p:cNvCxnSpPr>
          <p:nvPr/>
        </p:nvCxnSpPr>
        <p:spPr>
          <a:xfrm rot="10800000" flipH="1">
            <a:off x="526187" y="3353845"/>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699" name="Google Shape;699;p27"/>
          <p:cNvCxnSpPr>
            <a:stCxn id="690" idx="6"/>
            <a:endCxn id="694" idx="2"/>
          </p:cNvCxnSpPr>
          <p:nvPr/>
        </p:nvCxnSpPr>
        <p:spPr>
          <a:xfrm>
            <a:off x="1571861" y="3153967"/>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700" name="Google Shape;700;p27"/>
          <p:cNvCxnSpPr>
            <a:stCxn id="690" idx="4"/>
            <a:endCxn id="692" idx="0"/>
          </p:cNvCxnSpPr>
          <p:nvPr/>
        </p:nvCxnSpPr>
        <p:spPr>
          <a:xfrm>
            <a:off x="1326761" y="3436567"/>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701" name="Google Shape;701;p27"/>
          <p:cNvCxnSpPr>
            <a:stCxn id="692" idx="4"/>
            <a:endCxn id="697" idx="0"/>
          </p:cNvCxnSpPr>
          <p:nvPr/>
        </p:nvCxnSpPr>
        <p:spPr>
          <a:xfrm>
            <a:off x="1326619" y="4567075"/>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702" name="Google Shape;702;p27"/>
          <p:cNvCxnSpPr>
            <a:endCxn id="693" idx="0"/>
          </p:cNvCxnSpPr>
          <p:nvPr/>
        </p:nvCxnSpPr>
        <p:spPr>
          <a:xfrm>
            <a:off x="2640122" y="3435875"/>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703" name="Google Shape;703;p27"/>
          <p:cNvCxnSpPr>
            <a:stCxn id="693" idx="4"/>
            <a:endCxn id="696" idx="0"/>
          </p:cNvCxnSpPr>
          <p:nvPr/>
        </p:nvCxnSpPr>
        <p:spPr>
          <a:xfrm>
            <a:off x="2640122" y="4567075"/>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704" name="Google Shape;704;p27"/>
          <p:cNvCxnSpPr>
            <a:stCxn id="697" idx="6"/>
            <a:endCxn id="696" idx="2"/>
          </p:cNvCxnSpPr>
          <p:nvPr/>
        </p:nvCxnSpPr>
        <p:spPr>
          <a:xfrm>
            <a:off x="1571719" y="5706807"/>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705" name="Google Shape;705;p27"/>
          <p:cNvCxnSpPr>
            <a:stCxn id="692" idx="6"/>
            <a:endCxn id="693" idx="2"/>
          </p:cNvCxnSpPr>
          <p:nvPr/>
        </p:nvCxnSpPr>
        <p:spPr>
          <a:xfrm>
            <a:off x="1571719" y="4284475"/>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706" name="Google Shape;706;p27"/>
          <p:cNvCxnSpPr>
            <a:stCxn id="694" idx="5"/>
            <a:endCxn id="695" idx="1"/>
          </p:cNvCxnSpPr>
          <p:nvPr/>
        </p:nvCxnSpPr>
        <p:spPr>
          <a:xfrm>
            <a:off x="2810540" y="3353795"/>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707" name="Google Shape;707;p27"/>
          <p:cNvCxnSpPr>
            <a:stCxn id="690" idx="5"/>
            <a:endCxn id="693" idx="1"/>
          </p:cNvCxnSpPr>
          <p:nvPr/>
        </p:nvCxnSpPr>
        <p:spPr>
          <a:xfrm>
            <a:off x="1500073" y="3353795"/>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708" name="Google Shape;708;p27"/>
          <p:cNvCxnSpPr>
            <a:stCxn id="691" idx="6"/>
            <a:endCxn id="692" idx="2"/>
          </p:cNvCxnSpPr>
          <p:nvPr/>
        </p:nvCxnSpPr>
        <p:spPr>
          <a:xfrm>
            <a:off x="597975" y="4284475"/>
            <a:ext cx="483600" cy="0"/>
          </a:xfrm>
          <a:prstGeom prst="straightConnector1">
            <a:avLst/>
          </a:prstGeom>
          <a:noFill/>
          <a:ln w="19050" cap="flat" cmpd="sng">
            <a:solidFill>
              <a:srgbClr val="000000"/>
            </a:solidFill>
            <a:prstDash val="solid"/>
            <a:round/>
            <a:headEnd type="none" w="med" len="med"/>
            <a:tailEnd type="none" w="med" len="med"/>
          </a:ln>
        </p:spPr>
      </p:cxnSp>
      <p:sp>
        <p:nvSpPr>
          <p:cNvPr id="709" name="Google Shape;709;p27"/>
          <p:cNvSpPr/>
          <p:nvPr/>
        </p:nvSpPr>
        <p:spPr>
          <a:xfrm>
            <a:off x="3901199" y="2871367"/>
            <a:ext cx="4878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710" name="Google Shape;710;p27"/>
          <p:cNvSpPr/>
          <p:nvPr/>
        </p:nvSpPr>
        <p:spPr>
          <a:xfrm>
            <a:off x="5211583" y="4001891"/>
            <a:ext cx="4815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11" name="Google Shape;711;p27"/>
          <p:cNvSpPr/>
          <p:nvPr/>
        </p:nvSpPr>
        <p:spPr>
          <a:xfrm>
            <a:off x="5205716" y="2871367"/>
            <a:ext cx="4878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12" name="Google Shape;712;p27"/>
          <p:cNvSpPr/>
          <p:nvPr/>
        </p:nvSpPr>
        <p:spPr>
          <a:xfrm>
            <a:off x="5211654" y="5424244"/>
            <a:ext cx="4815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cxnSp>
        <p:nvCxnSpPr>
          <p:cNvPr id="713" name="Google Shape;713;p27"/>
          <p:cNvCxnSpPr>
            <a:stCxn id="709" idx="6"/>
            <a:endCxn id="711" idx="2"/>
          </p:cNvCxnSpPr>
          <p:nvPr/>
        </p:nvCxnSpPr>
        <p:spPr>
          <a:xfrm>
            <a:off x="4388999" y="3153967"/>
            <a:ext cx="816600" cy="0"/>
          </a:xfrm>
          <a:prstGeom prst="straightConnector1">
            <a:avLst/>
          </a:prstGeom>
          <a:noFill/>
          <a:ln w="28575" cap="flat" cmpd="sng">
            <a:solidFill>
              <a:srgbClr val="000000"/>
            </a:solidFill>
            <a:prstDash val="solid"/>
            <a:round/>
            <a:headEnd type="none" w="med" len="med"/>
            <a:tailEnd type="none" w="med" len="med"/>
          </a:ln>
        </p:spPr>
      </p:cxnSp>
      <p:cxnSp>
        <p:nvCxnSpPr>
          <p:cNvPr id="714" name="Google Shape;714;p27"/>
          <p:cNvCxnSpPr>
            <a:endCxn id="710" idx="0"/>
          </p:cNvCxnSpPr>
          <p:nvPr/>
        </p:nvCxnSpPr>
        <p:spPr>
          <a:xfrm>
            <a:off x="5452333" y="3435891"/>
            <a:ext cx="0" cy="566000"/>
          </a:xfrm>
          <a:prstGeom prst="straightConnector1">
            <a:avLst/>
          </a:prstGeom>
          <a:noFill/>
          <a:ln w="28575" cap="flat" cmpd="sng">
            <a:solidFill>
              <a:srgbClr val="000000"/>
            </a:solidFill>
            <a:prstDash val="solid"/>
            <a:round/>
            <a:headEnd type="none" w="med" len="med"/>
            <a:tailEnd type="none" w="med" len="med"/>
          </a:ln>
        </p:spPr>
      </p:cxnSp>
      <p:cxnSp>
        <p:nvCxnSpPr>
          <p:cNvPr id="715" name="Google Shape;715;p27"/>
          <p:cNvCxnSpPr>
            <a:stCxn id="710" idx="4"/>
            <a:endCxn id="712" idx="0"/>
          </p:cNvCxnSpPr>
          <p:nvPr/>
        </p:nvCxnSpPr>
        <p:spPr>
          <a:xfrm>
            <a:off x="5452333" y="4567091"/>
            <a:ext cx="0" cy="857200"/>
          </a:xfrm>
          <a:prstGeom prst="straightConnector1">
            <a:avLst/>
          </a:prstGeom>
          <a:noFill/>
          <a:ln w="28575" cap="flat" cmpd="sng">
            <a:solidFill>
              <a:srgbClr val="000000"/>
            </a:solidFill>
            <a:prstDash val="solid"/>
            <a:round/>
            <a:headEnd type="none" w="med" len="med"/>
            <a:tailEnd type="none" w="med" len="med"/>
          </a:ln>
        </p:spPr>
      </p:cxnSp>
      <p:sp>
        <p:nvSpPr>
          <p:cNvPr id="716" name="Google Shape;716;p27"/>
          <p:cNvSpPr/>
          <p:nvPr/>
        </p:nvSpPr>
        <p:spPr>
          <a:xfrm>
            <a:off x="6394392" y="4079261"/>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717" name="Google Shape;717;p27"/>
          <p:cNvSpPr/>
          <p:nvPr/>
        </p:nvSpPr>
        <p:spPr>
          <a:xfrm>
            <a:off x="7741689" y="4079261"/>
            <a:ext cx="4959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18" name="Google Shape;718;p27"/>
          <p:cNvSpPr/>
          <p:nvPr/>
        </p:nvSpPr>
        <p:spPr>
          <a:xfrm>
            <a:off x="7735658" y="2929301"/>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19" name="Google Shape;719;p27"/>
          <p:cNvSpPr/>
          <p:nvPr/>
        </p:nvSpPr>
        <p:spPr>
          <a:xfrm>
            <a:off x="8595896" y="4079261"/>
            <a:ext cx="4959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720" name="Google Shape;720;p27"/>
          <p:cNvSpPr/>
          <p:nvPr/>
        </p:nvSpPr>
        <p:spPr>
          <a:xfrm>
            <a:off x="6394392" y="5526067"/>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721" name="Google Shape;721;p27"/>
          <p:cNvCxnSpPr>
            <a:stCxn id="716" idx="4"/>
            <a:endCxn id="720" idx="0"/>
          </p:cNvCxnSpPr>
          <p:nvPr/>
        </p:nvCxnSpPr>
        <p:spPr>
          <a:xfrm>
            <a:off x="6645042" y="4653661"/>
            <a:ext cx="0" cy="872400"/>
          </a:xfrm>
          <a:prstGeom prst="straightConnector1">
            <a:avLst/>
          </a:prstGeom>
          <a:noFill/>
          <a:ln w="28575" cap="flat" cmpd="sng">
            <a:solidFill>
              <a:srgbClr val="000000"/>
            </a:solidFill>
            <a:prstDash val="solid"/>
            <a:round/>
            <a:headEnd type="none" w="med" len="med"/>
            <a:tailEnd type="none" w="med" len="med"/>
          </a:ln>
        </p:spPr>
      </p:cxnSp>
      <p:cxnSp>
        <p:nvCxnSpPr>
          <p:cNvPr id="722" name="Google Shape;722;p27"/>
          <p:cNvCxnSpPr>
            <a:endCxn id="717" idx="0"/>
          </p:cNvCxnSpPr>
          <p:nvPr/>
        </p:nvCxnSpPr>
        <p:spPr>
          <a:xfrm>
            <a:off x="7989639" y="3503661"/>
            <a:ext cx="0" cy="575600"/>
          </a:xfrm>
          <a:prstGeom prst="straightConnector1">
            <a:avLst/>
          </a:prstGeom>
          <a:noFill/>
          <a:ln w="28575" cap="flat" cmpd="sng">
            <a:solidFill>
              <a:srgbClr val="000000"/>
            </a:solidFill>
            <a:prstDash val="solid"/>
            <a:round/>
            <a:headEnd type="none" w="med" len="med"/>
            <a:tailEnd type="none" w="med" len="med"/>
          </a:ln>
        </p:spPr>
      </p:cxnSp>
      <p:cxnSp>
        <p:nvCxnSpPr>
          <p:cNvPr id="723" name="Google Shape;723;p27"/>
          <p:cNvCxnSpPr>
            <a:stCxn id="716" idx="6"/>
            <a:endCxn id="717" idx="2"/>
          </p:cNvCxnSpPr>
          <p:nvPr/>
        </p:nvCxnSpPr>
        <p:spPr>
          <a:xfrm>
            <a:off x="6895692" y="4366461"/>
            <a:ext cx="846000" cy="0"/>
          </a:xfrm>
          <a:prstGeom prst="straightConnector1">
            <a:avLst/>
          </a:prstGeom>
          <a:noFill/>
          <a:ln w="28575" cap="flat" cmpd="sng">
            <a:solidFill>
              <a:srgbClr val="000000"/>
            </a:solidFill>
            <a:prstDash val="solid"/>
            <a:round/>
            <a:headEnd type="none" w="med" len="med"/>
            <a:tailEnd type="none" w="med" len="med"/>
          </a:ln>
        </p:spPr>
      </p:cxnSp>
      <p:cxnSp>
        <p:nvCxnSpPr>
          <p:cNvPr id="724" name="Google Shape;724;p27"/>
          <p:cNvCxnSpPr>
            <a:stCxn id="718" idx="5"/>
            <a:endCxn id="719" idx="1"/>
          </p:cNvCxnSpPr>
          <p:nvPr/>
        </p:nvCxnSpPr>
        <p:spPr>
          <a:xfrm>
            <a:off x="8163544" y="3419583"/>
            <a:ext cx="504900" cy="743600"/>
          </a:xfrm>
          <a:prstGeom prst="straightConnector1">
            <a:avLst/>
          </a:prstGeom>
          <a:noFill/>
          <a:ln w="28575" cap="flat" cmpd="sng">
            <a:solidFill>
              <a:srgbClr val="000000"/>
            </a:solidFill>
            <a:prstDash val="solid"/>
            <a:round/>
            <a:headEnd type="none" w="med" len="med"/>
            <a:tailEnd type="none" w="med" len="med"/>
          </a:ln>
        </p:spPr>
      </p:cxnSp>
      <p:sp>
        <p:nvSpPr>
          <p:cNvPr id="725" name="Google Shape;725;p27"/>
          <p:cNvSpPr/>
          <p:nvPr/>
        </p:nvSpPr>
        <p:spPr>
          <a:xfrm>
            <a:off x="3922310" y="4001875"/>
            <a:ext cx="4902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cxnSp>
        <p:nvCxnSpPr>
          <p:cNvPr id="726" name="Google Shape;726;p27"/>
          <p:cNvCxnSpPr>
            <a:stCxn id="725" idx="6"/>
          </p:cNvCxnSpPr>
          <p:nvPr/>
        </p:nvCxnSpPr>
        <p:spPr>
          <a:xfrm>
            <a:off x="4412510" y="4284475"/>
            <a:ext cx="798300" cy="0"/>
          </a:xfrm>
          <a:prstGeom prst="straightConnector1">
            <a:avLst/>
          </a:prstGeom>
          <a:noFill/>
          <a:ln w="28575" cap="flat" cmpd="sng">
            <a:solidFill>
              <a:srgbClr val="000000"/>
            </a:solidFill>
            <a:prstDash val="solid"/>
            <a:round/>
            <a:headEnd type="none" w="med" len="med"/>
            <a:tailEnd type="none" w="med" len="med"/>
          </a:ln>
        </p:spPr>
      </p:cxnSp>
      <p:sp>
        <p:nvSpPr>
          <p:cNvPr id="727" name="Google Shape;727;p27"/>
          <p:cNvSpPr txBox="1"/>
          <p:nvPr/>
        </p:nvSpPr>
        <p:spPr>
          <a:xfrm>
            <a:off x="728962" y="6094780"/>
            <a:ext cx="1593114"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Graph </a:t>
            </a:r>
            <a:r>
              <a:rPr lang="en" b="1" dirty="0" smtClean="0"/>
              <a:t>G</a:t>
            </a:r>
            <a:endParaRPr b="1" dirty="0"/>
          </a:p>
        </p:txBody>
      </p:sp>
      <p:sp>
        <p:nvSpPr>
          <p:cNvPr id="728" name="Google Shape;728;p27"/>
          <p:cNvSpPr txBox="1"/>
          <p:nvPr/>
        </p:nvSpPr>
        <p:spPr>
          <a:xfrm>
            <a:off x="3713125" y="6139532"/>
            <a:ext cx="4810500" cy="4702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Two </a:t>
            </a:r>
            <a:r>
              <a:rPr lang="en" sz="1800" dirty="0" smtClean="0"/>
              <a:t>example subgraphs</a:t>
            </a:r>
            <a:endParaRPr sz="1800" dirty="0"/>
          </a:p>
        </p:txBody>
      </p:sp>
      <p:sp>
        <p:nvSpPr>
          <p:cNvPr id="729" name="Google Shape;729;p27"/>
          <p:cNvSpPr/>
          <p:nvPr/>
        </p:nvSpPr>
        <p:spPr>
          <a:xfrm>
            <a:off x="3349580" y="5424207"/>
            <a:ext cx="1447719" cy="1191684"/>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smtClean="0"/>
              <a:t>Number of subgraphs of G?</a:t>
            </a:r>
            <a:endParaRPr b="1" dirty="0"/>
          </a:p>
        </p:txBody>
      </p:sp>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83" y="787809"/>
            <a:ext cx="8077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1138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1000"/>
                                        <p:tgtEl>
                                          <p:spTgt spid="690"/>
                                        </p:tgtEl>
                                      </p:cBhvr>
                                    </p:animEffect>
                                  </p:childTnLst>
                                </p:cTn>
                              </p:par>
                              <p:par>
                                <p:cTn id="8" presetID="10" presetClass="entr" presetSubtype="0" fill="hold" nodeType="withEffect">
                                  <p:stCondLst>
                                    <p:cond delay="0"/>
                                  </p:stCondLst>
                                  <p:childTnLst>
                                    <p:set>
                                      <p:cBhvr>
                                        <p:cTn id="9" dur="1" fill="hold">
                                          <p:stCondLst>
                                            <p:cond delay="0"/>
                                          </p:stCondLst>
                                        </p:cTn>
                                        <p:tgtEl>
                                          <p:spTgt spid="691"/>
                                        </p:tgtEl>
                                        <p:attrNameLst>
                                          <p:attrName>style.visibility</p:attrName>
                                        </p:attrNameLst>
                                      </p:cBhvr>
                                      <p:to>
                                        <p:strVal val="visible"/>
                                      </p:to>
                                    </p:set>
                                    <p:animEffect transition="in" filter="fade">
                                      <p:cBhvr>
                                        <p:cTn id="10" dur="1000"/>
                                        <p:tgtEl>
                                          <p:spTgt spid="691"/>
                                        </p:tgtEl>
                                      </p:cBhvr>
                                    </p:animEffect>
                                  </p:childTnLst>
                                </p:cTn>
                              </p:par>
                              <p:par>
                                <p:cTn id="11" presetID="10" presetClass="entr" presetSubtype="0" fill="hold" nodeType="withEffect">
                                  <p:stCondLst>
                                    <p:cond delay="0"/>
                                  </p:stCondLst>
                                  <p:childTnLst>
                                    <p:set>
                                      <p:cBhvr>
                                        <p:cTn id="12" dur="1" fill="hold">
                                          <p:stCondLst>
                                            <p:cond delay="0"/>
                                          </p:stCondLst>
                                        </p:cTn>
                                        <p:tgtEl>
                                          <p:spTgt spid="692"/>
                                        </p:tgtEl>
                                        <p:attrNameLst>
                                          <p:attrName>style.visibility</p:attrName>
                                        </p:attrNameLst>
                                      </p:cBhvr>
                                      <p:to>
                                        <p:strVal val="visible"/>
                                      </p:to>
                                    </p:set>
                                    <p:animEffect transition="in" filter="fade">
                                      <p:cBhvr>
                                        <p:cTn id="13" dur="1000"/>
                                        <p:tgtEl>
                                          <p:spTgt spid="692"/>
                                        </p:tgtEl>
                                      </p:cBhvr>
                                    </p:animEffect>
                                  </p:childTnLst>
                                </p:cTn>
                              </p:par>
                              <p:par>
                                <p:cTn id="14" presetID="10" presetClass="entr" presetSubtype="0" fill="hold" nodeType="withEffect">
                                  <p:stCondLst>
                                    <p:cond delay="0"/>
                                  </p:stCondLst>
                                  <p:childTnLst>
                                    <p:set>
                                      <p:cBhvr>
                                        <p:cTn id="15" dur="1" fill="hold">
                                          <p:stCondLst>
                                            <p:cond delay="0"/>
                                          </p:stCondLst>
                                        </p:cTn>
                                        <p:tgtEl>
                                          <p:spTgt spid="693"/>
                                        </p:tgtEl>
                                        <p:attrNameLst>
                                          <p:attrName>style.visibility</p:attrName>
                                        </p:attrNameLst>
                                      </p:cBhvr>
                                      <p:to>
                                        <p:strVal val="visible"/>
                                      </p:to>
                                    </p:set>
                                    <p:animEffect transition="in" filter="fade">
                                      <p:cBhvr>
                                        <p:cTn id="16" dur="1000"/>
                                        <p:tgtEl>
                                          <p:spTgt spid="693"/>
                                        </p:tgtEl>
                                      </p:cBhvr>
                                    </p:animEffect>
                                  </p:childTnLst>
                                </p:cTn>
                              </p:par>
                              <p:par>
                                <p:cTn id="17" presetID="10" presetClass="entr" presetSubtype="0" fill="hold" nodeType="withEffect">
                                  <p:stCondLst>
                                    <p:cond delay="0"/>
                                  </p:stCondLst>
                                  <p:childTnLst>
                                    <p:set>
                                      <p:cBhvr>
                                        <p:cTn id="18" dur="1" fill="hold">
                                          <p:stCondLst>
                                            <p:cond delay="0"/>
                                          </p:stCondLst>
                                        </p:cTn>
                                        <p:tgtEl>
                                          <p:spTgt spid="694"/>
                                        </p:tgtEl>
                                        <p:attrNameLst>
                                          <p:attrName>style.visibility</p:attrName>
                                        </p:attrNameLst>
                                      </p:cBhvr>
                                      <p:to>
                                        <p:strVal val="visible"/>
                                      </p:to>
                                    </p:set>
                                    <p:animEffect transition="in" filter="fade">
                                      <p:cBhvr>
                                        <p:cTn id="19" dur="1000"/>
                                        <p:tgtEl>
                                          <p:spTgt spid="694"/>
                                        </p:tgtEl>
                                      </p:cBhvr>
                                    </p:animEffect>
                                  </p:childTnLst>
                                </p:cTn>
                              </p:par>
                              <p:par>
                                <p:cTn id="20" presetID="10" presetClass="entr" presetSubtype="0" fill="hold" nodeType="withEffect">
                                  <p:stCondLst>
                                    <p:cond delay="0"/>
                                  </p:stCondLst>
                                  <p:childTnLst>
                                    <p:set>
                                      <p:cBhvr>
                                        <p:cTn id="21" dur="1" fill="hold">
                                          <p:stCondLst>
                                            <p:cond delay="0"/>
                                          </p:stCondLst>
                                        </p:cTn>
                                        <p:tgtEl>
                                          <p:spTgt spid="695"/>
                                        </p:tgtEl>
                                        <p:attrNameLst>
                                          <p:attrName>style.visibility</p:attrName>
                                        </p:attrNameLst>
                                      </p:cBhvr>
                                      <p:to>
                                        <p:strVal val="visible"/>
                                      </p:to>
                                    </p:set>
                                    <p:animEffect transition="in" filter="fade">
                                      <p:cBhvr>
                                        <p:cTn id="22" dur="1000"/>
                                        <p:tgtEl>
                                          <p:spTgt spid="695"/>
                                        </p:tgtEl>
                                      </p:cBhvr>
                                    </p:animEffect>
                                  </p:childTnLst>
                                </p:cTn>
                              </p:par>
                              <p:par>
                                <p:cTn id="23" presetID="10" presetClass="entr" presetSubtype="0" fill="hold" nodeType="withEffect">
                                  <p:stCondLst>
                                    <p:cond delay="0"/>
                                  </p:stCondLst>
                                  <p:childTnLst>
                                    <p:set>
                                      <p:cBhvr>
                                        <p:cTn id="24" dur="1" fill="hold">
                                          <p:stCondLst>
                                            <p:cond delay="0"/>
                                          </p:stCondLst>
                                        </p:cTn>
                                        <p:tgtEl>
                                          <p:spTgt spid="696"/>
                                        </p:tgtEl>
                                        <p:attrNameLst>
                                          <p:attrName>style.visibility</p:attrName>
                                        </p:attrNameLst>
                                      </p:cBhvr>
                                      <p:to>
                                        <p:strVal val="visible"/>
                                      </p:to>
                                    </p:set>
                                    <p:animEffect transition="in" filter="fade">
                                      <p:cBhvr>
                                        <p:cTn id="25" dur="1000"/>
                                        <p:tgtEl>
                                          <p:spTgt spid="696"/>
                                        </p:tgtEl>
                                      </p:cBhvr>
                                    </p:animEffect>
                                  </p:childTnLst>
                                </p:cTn>
                              </p:par>
                              <p:par>
                                <p:cTn id="26" presetID="10" presetClass="entr" presetSubtype="0" fill="hold" nodeType="withEffect">
                                  <p:stCondLst>
                                    <p:cond delay="0"/>
                                  </p:stCondLst>
                                  <p:childTnLst>
                                    <p:set>
                                      <p:cBhvr>
                                        <p:cTn id="27" dur="1" fill="hold">
                                          <p:stCondLst>
                                            <p:cond delay="0"/>
                                          </p:stCondLst>
                                        </p:cTn>
                                        <p:tgtEl>
                                          <p:spTgt spid="697"/>
                                        </p:tgtEl>
                                        <p:attrNameLst>
                                          <p:attrName>style.visibility</p:attrName>
                                        </p:attrNameLst>
                                      </p:cBhvr>
                                      <p:to>
                                        <p:strVal val="visible"/>
                                      </p:to>
                                    </p:set>
                                    <p:animEffect transition="in" filter="fade">
                                      <p:cBhvr>
                                        <p:cTn id="28" dur="1000"/>
                                        <p:tgtEl>
                                          <p:spTgt spid="697"/>
                                        </p:tgtEl>
                                      </p:cBhvr>
                                    </p:animEffect>
                                  </p:childTnLst>
                                </p:cTn>
                              </p:par>
                              <p:par>
                                <p:cTn id="29" presetID="10" presetClass="entr" presetSubtype="0" fill="hold" nodeType="withEffect">
                                  <p:stCondLst>
                                    <p:cond delay="0"/>
                                  </p:stCondLst>
                                  <p:childTnLst>
                                    <p:set>
                                      <p:cBhvr>
                                        <p:cTn id="30" dur="1" fill="hold">
                                          <p:stCondLst>
                                            <p:cond delay="0"/>
                                          </p:stCondLst>
                                        </p:cTn>
                                        <p:tgtEl>
                                          <p:spTgt spid="698"/>
                                        </p:tgtEl>
                                        <p:attrNameLst>
                                          <p:attrName>style.visibility</p:attrName>
                                        </p:attrNameLst>
                                      </p:cBhvr>
                                      <p:to>
                                        <p:strVal val="visible"/>
                                      </p:to>
                                    </p:set>
                                    <p:animEffect transition="in" filter="fade">
                                      <p:cBhvr>
                                        <p:cTn id="31" dur="1000"/>
                                        <p:tgtEl>
                                          <p:spTgt spid="698"/>
                                        </p:tgtEl>
                                      </p:cBhvr>
                                    </p:animEffect>
                                  </p:childTnLst>
                                </p:cTn>
                              </p:par>
                              <p:par>
                                <p:cTn id="32" presetID="10" presetClass="entr" presetSubtype="0" fill="hold" nodeType="withEffect">
                                  <p:stCondLst>
                                    <p:cond delay="0"/>
                                  </p:stCondLst>
                                  <p:childTnLst>
                                    <p:set>
                                      <p:cBhvr>
                                        <p:cTn id="33" dur="1" fill="hold">
                                          <p:stCondLst>
                                            <p:cond delay="0"/>
                                          </p:stCondLst>
                                        </p:cTn>
                                        <p:tgtEl>
                                          <p:spTgt spid="699"/>
                                        </p:tgtEl>
                                        <p:attrNameLst>
                                          <p:attrName>style.visibility</p:attrName>
                                        </p:attrNameLst>
                                      </p:cBhvr>
                                      <p:to>
                                        <p:strVal val="visible"/>
                                      </p:to>
                                    </p:set>
                                    <p:animEffect transition="in" filter="fade">
                                      <p:cBhvr>
                                        <p:cTn id="34" dur="1000"/>
                                        <p:tgtEl>
                                          <p:spTgt spid="699"/>
                                        </p:tgtEl>
                                      </p:cBhvr>
                                    </p:animEffect>
                                  </p:childTnLst>
                                </p:cTn>
                              </p:par>
                              <p:par>
                                <p:cTn id="35" presetID="10" presetClass="entr" presetSubtype="0" fill="hold" nodeType="withEffect">
                                  <p:stCondLst>
                                    <p:cond delay="0"/>
                                  </p:stCondLst>
                                  <p:childTnLst>
                                    <p:set>
                                      <p:cBhvr>
                                        <p:cTn id="36" dur="1" fill="hold">
                                          <p:stCondLst>
                                            <p:cond delay="0"/>
                                          </p:stCondLst>
                                        </p:cTn>
                                        <p:tgtEl>
                                          <p:spTgt spid="700"/>
                                        </p:tgtEl>
                                        <p:attrNameLst>
                                          <p:attrName>style.visibility</p:attrName>
                                        </p:attrNameLst>
                                      </p:cBhvr>
                                      <p:to>
                                        <p:strVal val="visible"/>
                                      </p:to>
                                    </p:set>
                                    <p:animEffect transition="in" filter="fade">
                                      <p:cBhvr>
                                        <p:cTn id="37" dur="1000"/>
                                        <p:tgtEl>
                                          <p:spTgt spid="700"/>
                                        </p:tgtEl>
                                      </p:cBhvr>
                                    </p:animEffect>
                                  </p:childTnLst>
                                </p:cTn>
                              </p:par>
                              <p:par>
                                <p:cTn id="38" presetID="10" presetClass="entr" presetSubtype="0" fill="hold" nodeType="withEffect">
                                  <p:stCondLst>
                                    <p:cond delay="0"/>
                                  </p:stCondLst>
                                  <p:childTnLst>
                                    <p:set>
                                      <p:cBhvr>
                                        <p:cTn id="39" dur="1" fill="hold">
                                          <p:stCondLst>
                                            <p:cond delay="0"/>
                                          </p:stCondLst>
                                        </p:cTn>
                                        <p:tgtEl>
                                          <p:spTgt spid="701"/>
                                        </p:tgtEl>
                                        <p:attrNameLst>
                                          <p:attrName>style.visibility</p:attrName>
                                        </p:attrNameLst>
                                      </p:cBhvr>
                                      <p:to>
                                        <p:strVal val="visible"/>
                                      </p:to>
                                    </p:set>
                                    <p:animEffect transition="in" filter="fade">
                                      <p:cBhvr>
                                        <p:cTn id="40" dur="1000"/>
                                        <p:tgtEl>
                                          <p:spTgt spid="701"/>
                                        </p:tgtEl>
                                      </p:cBhvr>
                                    </p:animEffect>
                                  </p:childTnLst>
                                </p:cTn>
                              </p:par>
                              <p:par>
                                <p:cTn id="41" presetID="10" presetClass="entr" presetSubtype="0" fill="hold" nodeType="withEffect">
                                  <p:stCondLst>
                                    <p:cond delay="0"/>
                                  </p:stCondLst>
                                  <p:childTnLst>
                                    <p:set>
                                      <p:cBhvr>
                                        <p:cTn id="42" dur="1" fill="hold">
                                          <p:stCondLst>
                                            <p:cond delay="0"/>
                                          </p:stCondLst>
                                        </p:cTn>
                                        <p:tgtEl>
                                          <p:spTgt spid="702"/>
                                        </p:tgtEl>
                                        <p:attrNameLst>
                                          <p:attrName>style.visibility</p:attrName>
                                        </p:attrNameLst>
                                      </p:cBhvr>
                                      <p:to>
                                        <p:strVal val="visible"/>
                                      </p:to>
                                    </p:set>
                                    <p:animEffect transition="in" filter="fade">
                                      <p:cBhvr>
                                        <p:cTn id="43" dur="1000"/>
                                        <p:tgtEl>
                                          <p:spTgt spid="702"/>
                                        </p:tgtEl>
                                      </p:cBhvr>
                                    </p:animEffect>
                                  </p:childTnLst>
                                </p:cTn>
                              </p:par>
                              <p:par>
                                <p:cTn id="44" presetID="10" presetClass="entr" presetSubtype="0" fill="hold" nodeType="withEffect">
                                  <p:stCondLst>
                                    <p:cond delay="0"/>
                                  </p:stCondLst>
                                  <p:childTnLst>
                                    <p:set>
                                      <p:cBhvr>
                                        <p:cTn id="45" dur="1" fill="hold">
                                          <p:stCondLst>
                                            <p:cond delay="0"/>
                                          </p:stCondLst>
                                        </p:cTn>
                                        <p:tgtEl>
                                          <p:spTgt spid="703"/>
                                        </p:tgtEl>
                                        <p:attrNameLst>
                                          <p:attrName>style.visibility</p:attrName>
                                        </p:attrNameLst>
                                      </p:cBhvr>
                                      <p:to>
                                        <p:strVal val="visible"/>
                                      </p:to>
                                    </p:set>
                                    <p:animEffect transition="in" filter="fade">
                                      <p:cBhvr>
                                        <p:cTn id="46" dur="1000"/>
                                        <p:tgtEl>
                                          <p:spTgt spid="703"/>
                                        </p:tgtEl>
                                      </p:cBhvr>
                                    </p:animEffect>
                                  </p:childTnLst>
                                </p:cTn>
                              </p:par>
                              <p:par>
                                <p:cTn id="47" presetID="10" presetClass="entr" presetSubtype="0" fill="hold" nodeType="withEffect">
                                  <p:stCondLst>
                                    <p:cond delay="0"/>
                                  </p:stCondLst>
                                  <p:childTnLst>
                                    <p:set>
                                      <p:cBhvr>
                                        <p:cTn id="48" dur="1" fill="hold">
                                          <p:stCondLst>
                                            <p:cond delay="0"/>
                                          </p:stCondLst>
                                        </p:cTn>
                                        <p:tgtEl>
                                          <p:spTgt spid="704"/>
                                        </p:tgtEl>
                                        <p:attrNameLst>
                                          <p:attrName>style.visibility</p:attrName>
                                        </p:attrNameLst>
                                      </p:cBhvr>
                                      <p:to>
                                        <p:strVal val="visible"/>
                                      </p:to>
                                    </p:set>
                                    <p:animEffect transition="in" filter="fade">
                                      <p:cBhvr>
                                        <p:cTn id="49" dur="1000"/>
                                        <p:tgtEl>
                                          <p:spTgt spid="704"/>
                                        </p:tgtEl>
                                      </p:cBhvr>
                                    </p:animEffect>
                                  </p:childTnLst>
                                </p:cTn>
                              </p:par>
                              <p:par>
                                <p:cTn id="50" presetID="10" presetClass="entr" presetSubtype="0" fill="hold" nodeType="withEffect">
                                  <p:stCondLst>
                                    <p:cond delay="0"/>
                                  </p:stCondLst>
                                  <p:childTnLst>
                                    <p:set>
                                      <p:cBhvr>
                                        <p:cTn id="51" dur="1" fill="hold">
                                          <p:stCondLst>
                                            <p:cond delay="0"/>
                                          </p:stCondLst>
                                        </p:cTn>
                                        <p:tgtEl>
                                          <p:spTgt spid="705"/>
                                        </p:tgtEl>
                                        <p:attrNameLst>
                                          <p:attrName>style.visibility</p:attrName>
                                        </p:attrNameLst>
                                      </p:cBhvr>
                                      <p:to>
                                        <p:strVal val="visible"/>
                                      </p:to>
                                    </p:set>
                                    <p:animEffect transition="in" filter="fade">
                                      <p:cBhvr>
                                        <p:cTn id="52" dur="1000"/>
                                        <p:tgtEl>
                                          <p:spTgt spid="705"/>
                                        </p:tgtEl>
                                      </p:cBhvr>
                                    </p:animEffect>
                                  </p:childTnLst>
                                </p:cTn>
                              </p:par>
                              <p:par>
                                <p:cTn id="53" presetID="10" presetClass="entr" presetSubtype="0" fill="hold" nodeType="withEffect">
                                  <p:stCondLst>
                                    <p:cond delay="0"/>
                                  </p:stCondLst>
                                  <p:childTnLst>
                                    <p:set>
                                      <p:cBhvr>
                                        <p:cTn id="54" dur="1" fill="hold">
                                          <p:stCondLst>
                                            <p:cond delay="0"/>
                                          </p:stCondLst>
                                        </p:cTn>
                                        <p:tgtEl>
                                          <p:spTgt spid="706"/>
                                        </p:tgtEl>
                                        <p:attrNameLst>
                                          <p:attrName>style.visibility</p:attrName>
                                        </p:attrNameLst>
                                      </p:cBhvr>
                                      <p:to>
                                        <p:strVal val="visible"/>
                                      </p:to>
                                    </p:set>
                                    <p:animEffect transition="in" filter="fade">
                                      <p:cBhvr>
                                        <p:cTn id="55" dur="1000"/>
                                        <p:tgtEl>
                                          <p:spTgt spid="706"/>
                                        </p:tgtEl>
                                      </p:cBhvr>
                                    </p:animEffect>
                                  </p:childTnLst>
                                </p:cTn>
                              </p:par>
                              <p:par>
                                <p:cTn id="56" presetID="10" presetClass="entr" presetSubtype="0" fill="hold" nodeType="withEffect">
                                  <p:stCondLst>
                                    <p:cond delay="0"/>
                                  </p:stCondLst>
                                  <p:childTnLst>
                                    <p:set>
                                      <p:cBhvr>
                                        <p:cTn id="57" dur="1" fill="hold">
                                          <p:stCondLst>
                                            <p:cond delay="0"/>
                                          </p:stCondLst>
                                        </p:cTn>
                                        <p:tgtEl>
                                          <p:spTgt spid="707"/>
                                        </p:tgtEl>
                                        <p:attrNameLst>
                                          <p:attrName>style.visibility</p:attrName>
                                        </p:attrNameLst>
                                      </p:cBhvr>
                                      <p:to>
                                        <p:strVal val="visible"/>
                                      </p:to>
                                    </p:set>
                                    <p:animEffect transition="in" filter="fade">
                                      <p:cBhvr>
                                        <p:cTn id="58" dur="1000"/>
                                        <p:tgtEl>
                                          <p:spTgt spid="707"/>
                                        </p:tgtEl>
                                      </p:cBhvr>
                                    </p:animEffect>
                                  </p:childTnLst>
                                </p:cTn>
                              </p:par>
                              <p:par>
                                <p:cTn id="59" presetID="10" presetClass="entr" presetSubtype="0" fill="hold" nodeType="withEffect">
                                  <p:stCondLst>
                                    <p:cond delay="0"/>
                                  </p:stCondLst>
                                  <p:childTnLst>
                                    <p:set>
                                      <p:cBhvr>
                                        <p:cTn id="60" dur="1" fill="hold">
                                          <p:stCondLst>
                                            <p:cond delay="0"/>
                                          </p:stCondLst>
                                        </p:cTn>
                                        <p:tgtEl>
                                          <p:spTgt spid="708"/>
                                        </p:tgtEl>
                                        <p:attrNameLst>
                                          <p:attrName>style.visibility</p:attrName>
                                        </p:attrNameLst>
                                      </p:cBhvr>
                                      <p:to>
                                        <p:strVal val="visible"/>
                                      </p:to>
                                    </p:set>
                                    <p:animEffect transition="in" filter="fade">
                                      <p:cBhvr>
                                        <p:cTn id="61" dur="1000"/>
                                        <p:tgtEl>
                                          <p:spTgt spid="708"/>
                                        </p:tgtEl>
                                      </p:cBhvr>
                                    </p:animEffect>
                                  </p:childTnLst>
                                </p:cTn>
                              </p:par>
                              <p:par>
                                <p:cTn id="62" presetID="10" presetClass="entr" presetSubtype="0" fill="hold" nodeType="withEffect">
                                  <p:stCondLst>
                                    <p:cond delay="0"/>
                                  </p:stCondLst>
                                  <p:childTnLst>
                                    <p:set>
                                      <p:cBhvr>
                                        <p:cTn id="63" dur="1" fill="hold">
                                          <p:stCondLst>
                                            <p:cond delay="0"/>
                                          </p:stCondLst>
                                        </p:cTn>
                                        <p:tgtEl>
                                          <p:spTgt spid="727"/>
                                        </p:tgtEl>
                                        <p:attrNameLst>
                                          <p:attrName>style.visibility</p:attrName>
                                        </p:attrNameLst>
                                      </p:cBhvr>
                                      <p:to>
                                        <p:strVal val="visible"/>
                                      </p:to>
                                    </p:set>
                                    <p:animEffect transition="in" filter="fade">
                                      <p:cBhvr>
                                        <p:cTn id="64" dur="1000"/>
                                        <p:tgtEl>
                                          <p:spTgt spid="72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09"/>
                                        </p:tgtEl>
                                        <p:attrNameLst>
                                          <p:attrName>style.visibility</p:attrName>
                                        </p:attrNameLst>
                                      </p:cBhvr>
                                      <p:to>
                                        <p:strVal val="visible"/>
                                      </p:to>
                                    </p:set>
                                    <p:animEffect transition="in" filter="fade">
                                      <p:cBhvr>
                                        <p:cTn id="69" dur="1000"/>
                                        <p:tgtEl>
                                          <p:spTgt spid="709"/>
                                        </p:tgtEl>
                                      </p:cBhvr>
                                    </p:animEffect>
                                  </p:childTnLst>
                                </p:cTn>
                              </p:par>
                              <p:par>
                                <p:cTn id="70" presetID="10" presetClass="entr" presetSubtype="0" fill="hold" nodeType="withEffect">
                                  <p:stCondLst>
                                    <p:cond delay="0"/>
                                  </p:stCondLst>
                                  <p:childTnLst>
                                    <p:set>
                                      <p:cBhvr>
                                        <p:cTn id="71" dur="1" fill="hold">
                                          <p:stCondLst>
                                            <p:cond delay="0"/>
                                          </p:stCondLst>
                                        </p:cTn>
                                        <p:tgtEl>
                                          <p:spTgt spid="713"/>
                                        </p:tgtEl>
                                        <p:attrNameLst>
                                          <p:attrName>style.visibility</p:attrName>
                                        </p:attrNameLst>
                                      </p:cBhvr>
                                      <p:to>
                                        <p:strVal val="visible"/>
                                      </p:to>
                                    </p:set>
                                    <p:animEffect transition="in" filter="fade">
                                      <p:cBhvr>
                                        <p:cTn id="72" dur="1000"/>
                                        <p:tgtEl>
                                          <p:spTgt spid="713"/>
                                        </p:tgtEl>
                                      </p:cBhvr>
                                    </p:animEffect>
                                  </p:childTnLst>
                                </p:cTn>
                              </p:par>
                              <p:par>
                                <p:cTn id="73" presetID="10" presetClass="entr" presetSubtype="0" fill="hold" nodeType="withEffect">
                                  <p:stCondLst>
                                    <p:cond delay="0"/>
                                  </p:stCondLst>
                                  <p:childTnLst>
                                    <p:set>
                                      <p:cBhvr>
                                        <p:cTn id="74" dur="1" fill="hold">
                                          <p:stCondLst>
                                            <p:cond delay="0"/>
                                          </p:stCondLst>
                                        </p:cTn>
                                        <p:tgtEl>
                                          <p:spTgt spid="710"/>
                                        </p:tgtEl>
                                        <p:attrNameLst>
                                          <p:attrName>style.visibility</p:attrName>
                                        </p:attrNameLst>
                                      </p:cBhvr>
                                      <p:to>
                                        <p:strVal val="visible"/>
                                      </p:to>
                                    </p:set>
                                    <p:animEffect transition="in" filter="fade">
                                      <p:cBhvr>
                                        <p:cTn id="75" dur="1000"/>
                                        <p:tgtEl>
                                          <p:spTgt spid="710"/>
                                        </p:tgtEl>
                                      </p:cBhvr>
                                    </p:animEffect>
                                  </p:childTnLst>
                                </p:cTn>
                              </p:par>
                              <p:par>
                                <p:cTn id="76" presetID="10" presetClass="entr" presetSubtype="0" fill="hold" nodeType="withEffect">
                                  <p:stCondLst>
                                    <p:cond delay="0"/>
                                  </p:stCondLst>
                                  <p:childTnLst>
                                    <p:set>
                                      <p:cBhvr>
                                        <p:cTn id="77" dur="1" fill="hold">
                                          <p:stCondLst>
                                            <p:cond delay="0"/>
                                          </p:stCondLst>
                                        </p:cTn>
                                        <p:tgtEl>
                                          <p:spTgt spid="711"/>
                                        </p:tgtEl>
                                        <p:attrNameLst>
                                          <p:attrName>style.visibility</p:attrName>
                                        </p:attrNameLst>
                                      </p:cBhvr>
                                      <p:to>
                                        <p:strVal val="visible"/>
                                      </p:to>
                                    </p:set>
                                    <p:animEffect transition="in" filter="fade">
                                      <p:cBhvr>
                                        <p:cTn id="78" dur="1000"/>
                                        <p:tgtEl>
                                          <p:spTgt spid="711"/>
                                        </p:tgtEl>
                                      </p:cBhvr>
                                    </p:animEffect>
                                  </p:childTnLst>
                                </p:cTn>
                              </p:par>
                              <p:par>
                                <p:cTn id="79" presetID="10" presetClass="entr" presetSubtype="0" fill="hold" nodeType="withEffect">
                                  <p:stCondLst>
                                    <p:cond delay="0"/>
                                  </p:stCondLst>
                                  <p:childTnLst>
                                    <p:set>
                                      <p:cBhvr>
                                        <p:cTn id="80" dur="1" fill="hold">
                                          <p:stCondLst>
                                            <p:cond delay="0"/>
                                          </p:stCondLst>
                                        </p:cTn>
                                        <p:tgtEl>
                                          <p:spTgt spid="712"/>
                                        </p:tgtEl>
                                        <p:attrNameLst>
                                          <p:attrName>style.visibility</p:attrName>
                                        </p:attrNameLst>
                                      </p:cBhvr>
                                      <p:to>
                                        <p:strVal val="visible"/>
                                      </p:to>
                                    </p:set>
                                    <p:animEffect transition="in" filter="fade">
                                      <p:cBhvr>
                                        <p:cTn id="81" dur="1000"/>
                                        <p:tgtEl>
                                          <p:spTgt spid="712"/>
                                        </p:tgtEl>
                                      </p:cBhvr>
                                    </p:animEffect>
                                  </p:childTnLst>
                                </p:cTn>
                              </p:par>
                              <p:par>
                                <p:cTn id="82" presetID="10" presetClass="entr" presetSubtype="0" fill="hold" nodeType="withEffect">
                                  <p:stCondLst>
                                    <p:cond delay="0"/>
                                  </p:stCondLst>
                                  <p:childTnLst>
                                    <p:set>
                                      <p:cBhvr>
                                        <p:cTn id="83" dur="1" fill="hold">
                                          <p:stCondLst>
                                            <p:cond delay="0"/>
                                          </p:stCondLst>
                                        </p:cTn>
                                        <p:tgtEl>
                                          <p:spTgt spid="714"/>
                                        </p:tgtEl>
                                        <p:attrNameLst>
                                          <p:attrName>style.visibility</p:attrName>
                                        </p:attrNameLst>
                                      </p:cBhvr>
                                      <p:to>
                                        <p:strVal val="visible"/>
                                      </p:to>
                                    </p:set>
                                    <p:animEffect transition="in" filter="fade">
                                      <p:cBhvr>
                                        <p:cTn id="84" dur="1000"/>
                                        <p:tgtEl>
                                          <p:spTgt spid="714"/>
                                        </p:tgtEl>
                                      </p:cBhvr>
                                    </p:animEffect>
                                  </p:childTnLst>
                                </p:cTn>
                              </p:par>
                              <p:par>
                                <p:cTn id="85" presetID="10" presetClass="entr" presetSubtype="0" fill="hold" nodeType="withEffect">
                                  <p:stCondLst>
                                    <p:cond delay="0"/>
                                  </p:stCondLst>
                                  <p:childTnLst>
                                    <p:set>
                                      <p:cBhvr>
                                        <p:cTn id="86" dur="1" fill="hold">
                                          <p:stCondLst>
                                            <p:cond delay="0"/>
                                          </p:stCondLst>
                                        </p:cTn>
                                        <p:tgtEl>
                                          <p:spTgt spid="715"/>
                                        </p:tgtEl>
                                        <p:attrNameLst>
                                          <p:attrName>style.visibility</p:attrName>
                                        </p:attrNameLst>
                                      </p:cBhvr>
                                      <p:to>
                                        <p:strVal val="visible"/>
                                      </p:to>
                                    </p:set>
                                    <p:animEffect transition="in" filter="fade">
                                      <p:cBhvr>
                                        <p:cTn id="87" dur="1000"/>
                                        <p:tgtEl>
                                          <p:spTgt spid="715"/>
                                        </p:tgtEl>
                                      </p:cBhvr>
                                    </p:animEffect>
                                  </p:childTnLst>
                                </p:cTn>
                              </p:par>
                              <p:par>
                                <p:cTn id="88" presetID="10" presetClass="entr" presetSubtype="0" fill="hold" nodeType="withEffect">
                                  <p:stCondLst>
                                    <p:cond delay="0"/>
                                  </p:stCondLst>
                                  <p:childTnLst>
                                    <p:set>
                                      <p:cBhvr>
                                        <p:cTn id="89" dur="1" fill="hold">
                                          <p:stCondLst>
                                            <p:cond delay="0"/>
                                          </p:stCondLst>
                                        </p:cTn>
                                        <p:tgtEl>
                                          <p:spTgt spid="716"/>
                                        </p:tgtEl>
                                        <p:attrNameLst>
                                          <p:attrName>style.visibility</p:attrName>
                                        </p:attrNameLst>
                                      </p:cBhvr>
                                      <p:to>
                                        <p:strVal val="visible"/>
                                      </p:to>
                                    </p:set>
                                    <p:animEffect transition="in" filter="fade">
                                      <p:cBhvr>
                                        <p:cTn id="90" dur="1000"/>
                                        <p:tgtEl>
                                          <p:spTgt spid="716"/>
                                        </p:tgtEl>
                                      </p:cBhvr>
                                    </p:animEffect>
                                  </p:childTnLst>
                                </p:cTn>
                              </p:par>
                              <p:par>
                                <p:cTn id="91" presetID="10" presetClass="entr" presetSubtype="0" fill="hold" nodeType="withEffect">
                                  <p:stCondLst>
                                    <p:cond delay="0"/>
                                  </p:stCondLst>
                                  <p:childTnLst>
                                    <p:set>
                                      <p:cBhvr>
                                        <p:cTn id="92" dur="1" fill="hold">
                                          <p:stCondLst>
                                            <p:cond delay="0"/>
                                          </p:stCondLst>
                                        </p:cTn>
                                        <p:tgtEl>
                                          <p:spTgt spid="717"/>
                                        </p:tgtEl>
                                        <p:attrNameLst>
                                          <p:attrName>style.visibility</p:attrName>
                                        </p:attrNameLst>
                                      </p:cBhvr>
                                      <p:to>
                                        <p:strVal val="visible"/>
                                      </p:to>
                                    </p:set>
                                    <p:animEffect transition="in" filter="fade">
                                      <p:cBhvr>
                                        <p:cTn id="93" dur="1000"/>
                                        <p:tgtEl>
                                          <p:spTgt spid="717"/>
                                        </p:tgtEl>
                                      </p:cBhvr>
                                    </p:animEffect>
                                  </p:childTnLst>
                                </p:cTn>
                              </p:par>
                              <p:par>
                                <p:cTn id="94" presetID="10" presetClass="entr" presetSubtype="0" fill="hold" nodeType="withEffect">
                                  <p:stCondLst>
                                    <p:cond delay="0"/>
                                  </p:stCondLst>
                                  <p:childTnLst>
                                    <p:set>
                                      <p:cBhvr>
                                        <p:cTn id="95" dur="1" fill="hold">
                                          <p:stCondLst>
                                            <p:cond delay="0"/>
                                          </p:stCondLst>
                                        </p:cTn>
                                        <p:tgtEl>
                                          <p:spTgt spid="718"/>
                                        </p:tgtEl>
                                        <p:attrNameLst>
                                          <p:attrName>style.visibility</p:attrName>
                                        </p:attrNameLst>
                                      </p:cBhvr>
                                      <p:to>
                                        <p:strVal val="visible"/>
                                      </p:to>
                                    </p:set>
                                    <p:animEffect transition="in" filter="fade">
                                      <p:cBhvr>
                                        <p:cTn id="96" dur="1000"/>
                                        <p:tgtEl>
                                          <p:spTgt spid="718"/>
                                        </p:tgtEl>
                                      </p:cBhvr>
                                    </p:animEffect>
                                  </p:childTnLst>
                                </p:cTn>
                              </p:par>
                              <p:par>
                                <p:cTn id="97" presetID="10" presetClass="entr" presetSubtype="0" fill="hold" nodeType="withEffect">
                                  <p:stCondLst>
                                    <p:cond delay="0"/>
                                  </p:stCondLst>
                                  <p:childTnLst>
                                    <p:set>
                                      <p:cBhvr>
                                        <p:cTn id="98" dur="1" fill="hold">
                                          <p:stCondLst>
                                            <p:cond delay="0"/>
                                          </p:stCondLst>
                                        </p:cTn>
                                        <p:tgtEl>
                                          <p:spTgt spid="719"/>
                                        </p:tgtEl>
                                        <p:attrNameLst>
                                          <p:attrName>style.visibility</p:attrName>
                                        </p:attrNameLst>
                                      </p:cBhvr>
                                      <p:to>
                                        <p:strVal val="visible"/>
                                      </p:to>
                                    </p:set>
                                    <p:animEffect transition="in" filter="fade">
                                      <p:cBhvr>
                                        <p:cTn id="99" dur="1000"/>
                                        <p:tgtEl>
                                          <p:spTgt spid="719"/>
                                        </p:tgtEl>
                                      </p:cBhvr>
                                    </p:animEffect>
                                  </p:childTnLst>
                                </p:cTn>
                              </p:par>
                              <p:par>
                                <p:cTn id="100" presetID="10" presetClass="entr" presetSubtype="0" fill="hold" nodeType="withEffect">
                                  <p:stCondLst>
                                    <p:cond delay="0"/>
                                  </p:stCondLst>
                                  <p:childTnLst>
                                    <p:set>
                                      <p:cBhvr>
                                        <p:cTn id="101" dur="1" fill="hold">
                                          <p:stCondLst>
                                            <p:cond delay="0"/>
                                          </p:stCondLst>
                                        </p:cTn>
                                        <p:tgtEl>
                                          <p:spTgt spid="720"/>
                                        </p:tgtEl>
                                        <p:attrNameLst>
                                          <p:attrName>style.visibility</p:attrName>
                                        </p:attrNameLst>
                                      </p:cBhvr>
                                      <p:to>
                                        <p:strVal val="visible"/>
                                      </p:to>
                                    </p:set>
                                    <p:animEffect transition="in" filter="fade">
                                      <p:cBhvr>
                                        <p:cTn id="102" dur="1000"/>
                                        <p:tgtEl>
                                          <p:spTgt spid="720"/>
                                        </p:tgtEl>
                                      </p:cBhvr>
                                    </p:animEffect>
                                  </p:childTnLst>
                                </p:cTn>
                              </p:par>
                              <p:par>
                                <p:cTn id="103" presetID="10" presetClass="entr" presetSubtype="0" fill="hold" nodeType="withEffect">
                                  <p:stCondLst>
                                    <p:cond delay="0"/>
                                  </p:stCondLst>
                                  <p:childTnLst>
                                    <p:set>
                                      <p:cBhvr>
                                        <p:cTn id="104" dur="1" fill="hold">
                                          <p:stCondLst>
                                            <p:cond delay="0"/>
                                          </p:stCondLst>
                                        </p:cTn>
                                        <p:tgtEl>
                                          <p:spTgt spid="721"/>
                                        </p:tgtEl>
                                        <p:attrNameLst>
                                          <p:attrName>style.visibility</p:attrName>
                                        </p:attrNameLst>
                                      </p:cBhvr>
                                      <p:to>
                                        <p:strVal val="visible"/>
                                      </p:to>
                                    </p:set>
                                    <p:animEffect transition="in" filter="fade">
                                      <p:cBhvr>
                                        <p:cTn id="105" dur="1000"/>
                                        <p:tgtEl>
                                          <p:spTgt spid="721"/>
                                        </p:tgtEl>
                                      </p:cBhvr>
                                    </p:animEffect>
                                  </p:childTnLst>
                                </p:cTn>
                              </p:par>
                              <p:par>
                                <p:cTn id="106" presetID="10" presetClass="entr" presetSubtype="0" fill="hold" nodeType="withEffect">
                                  <p:stCondLst>
                                    <p:cond delay="0"/>
                                  </p:stCondLst>
                                  <p:childTnLst>
                                    <p:set>
                                      <p:cBhvr>
                                        <p:cTn id="107" dur="1" fill="hold">
                                          <p:stCondLst>
                                            <p:cond delay="0"/>
                                          </p:stCondLst>
                                        </p:cTn>
                                        <p:tgtEl>
                                          <p:spTgt spid="722"/>
                                        </p:tgtEl>
                                        <p:attrNameLst>
                                          <p:attrName>style.visibility</p:attrName>
                                        </p:attrNameLst>
                                      </p:cBhvr>
                                      <p:to>
                                        <p:strVal val="visible"/>
                                      </p:to>
                                    </p:set>
                                    <p:animEffect transition="in" filter="fade">
                                      <p:cBhvr>
                                        <p:cTn id="108" dur="1000"/>
                                        <p:tgtEl>
                                          <p:spTgt spid="722"/>
                                        </p:tgtEl>
                                      </p:cBhvr>
                                    </p:animEffect>
                                  </p:childTnLst>
                                </p:cTn>
                              </p:par>
                              <p:par>
                                <p:cTn id="109" presetID="10" presetClass="entr" presetSubtype="0" fill="hold" nodeType="withEffect">
                                  <p:stCondLst>
                                    <p:cond delay="0"/>
                                  </p:stCondLst>
                                  <p:childTnLst>
                                    <p:set>
                                      <p:cBhvr>
                                        <p:cTn id="110" dur="1" fill="hold">
                                          <p:stCondLst>
                                            <p:cond delay="0"/>
                                          </p:stCondLst>
                                        </p:cTn>
                                        <p:tgtEl>
                                          <p:spTgt spid="723"/>
                                        </p:tgtEl>
                                        <p:attrNameLst>
                                          <p:attrName>style.visibility</p:attrName>
                                        </p:attrNameLst>
                                      </p:cBhvr>
                                      <p:to>
                                        <p:strVal val="visible"/>
                                      </p:to>
                                    </p:set>
                                    <p:animEffect transition="in" filter="fade">
                                      <p:cBhvr>
                                        <p:cTn id="111" dur="1000"/>
                                        <p:tgtEl>
                                          <p:spTgt spid="723"/>
                                        </p:tgtEl>
                                      </p:cBhvr>
                                    </p:animEffect>
                                  </p:childTnLst>
                                </p:cTn>
                              </p:par>
                              <p:par>
                                <p:cTn id="112" presetID="10" presetClass="entr" presetSubtype="0" fill="hold" nodeType="withEffect">
                                  <p:stCondLst>
                                    <p:cond delay="0"/>
                                  </p:stCondLst>
                                  <p:childTnLst>
                                    <p:set>
                                      <p:cBhvr>
                                        <p:cTn id="113" dur="1" fill="hold">
                                          <p:stCondLst>
                                            <p:cond delay="0"/>
                                          </p:stCondLst>
                                        </p:cTn>
                                        <p:tgtEl>
                                          <p:spTgt spid="724"/>
                                        </p:tgtEl>
                                        <p:attrNameLst>
                                          <p:attrName>style.visibility</p:attrName>
                                        </p:attrNameLst>
                                      </p:cBhvr>
                                      <p:to>
                                        <p:strVal val="visible"/>
                                      </p:to>
                                    </p:set>
                                    <p:animEffect transition="in" filter="fade">
                                      <p:cBhvr>
                                        <p:cTn id="114" dur="1000"/>
                                        <p:tgtEl>
                                          <p:spTgt spid="724"/>
                                        </p:tgtEl>
                                      </p:cBhvr>
                                    </p:animEffect>
                                  </p:childTnLst>
                                </p:cTn>
                              </p:par>
                              <p:par>
                                <p:cTn id="115" presetID="10" presetClass="entr" presetSubtype="0" fill="hold" nodeType="withEffect">
                                  <p:stCondLst>
                                    <p:cond delay="0"/>
                                  </p:stCondLst>
                                  <p:childTnLst>
                                    <p:set>
                                      <p:cBhvr>
                                        <p:cTn id="116" dur="1" fill="hold">
                                          <p:stCondLst>
                                            <p:cond delay="0"/>
                                          </p:stCondLst>
                                        </p:cTn>
                                        <p:tgtEl>
                                          <p:spTgt spid="725"/>
                                        </p:tgtEl>
                                        <p:attrNameLst>
                                          <p:attrName>style.visibility</p:attrName>
                                        </p:attrNameLst>
                                      </p:cBhvr>
                                      <p:to>
                                        <p:strVal val="visible"/>
                                      </p:to>
                                    </p:set>
                                    <p:animEffect transition="in" filter="fade">
                                      <p:cBhvr>
                                        <p:cTn id="117" dur="1000"/>
                                        <p:tgtEl>
                                          <p:spTgt spid="725"/>
                                        </p:tgtEl>
                                      </p:cBhvr>
                                    </p:animEffect>
                                  </p:childTnLst>
                                </p:cTn>
                              </p:par>
                              <p:par>
                                <p:cTn id="118" presetID="10" presetClass="entr" presetSubtype="0" fill="hold" nodeType="withEffect">
                                  <p:stCondLst>
                                    <p:cond delay="0"/>
                                  </p:stCondLst>
                                  <p:childTnLst>
                                    <p:set>
                                      <p:cBhvr>
                                        <p:cTn id="119" dur="1" fill="hold">
                                          <p:stCondLst>
                                            <p:cond delay="0"/>
                                          </p:stCondLst>
                                        </p:cTn>
                                        <p:tgtEl>
                                          <p:spTgt spid="726"/>
                                        </p:tgtEl>
                                        <p:attrNameLst>
                                          <p:attrName>style.visibility</p:attrName>
                                        </p:attrNameLst>
                                      </p:cBhvr>
                                      <p:to>
                                        <p:strVal val="visible"/>
                                      </p:to>
                                    </p:set>
                                    <p:animEffect transition="in" filter="fade">
                                      <p:cBhvr>
                                        <p:cTn id="120" dur="1000"/>
                                        <p:tgtEl>
                                          <p:spTgt spid="726"/>
                                        </p:tgtEl>
                                      </p:cBhvr>
                                    </p:animEffect>
                                  </p:childTnLst>
                                </p:cTn>
                              </p:par>
                              <p:par>
                                <p:cTn id="121" presetID="10" presetClass="entr" presetSubtype="0" fill="hold" nodeType="withEffect">
                                  <p:stCondLst>
                                    <p:cond delay="0"/>
                                  </p:stCondLst>
                                  <p:childTnLst>
                                    <p:set>
                                      <p:cBhvr>
                                        <p:cTn id="122" dur="1" fill="hold">
                                          <p:stCondLst>
                                            <p:cond delay="0"/>
                                          </p:stCondLst>
                                        </p:cTn>
                                        <p:tgtEl>
                                          <p:spTgt spid="728"/>
                                        </p:tgtEl>
                                        <p:attrNameLst>
                                          <p:attrName>style.visibility</p:attrName>
                                        </p:attrNameLst>
                                      </p:cBhvr>
                                      <p:to>
                                        <p:strVal val="visible"/>
                                      </p:to>
                                    </p:set>
                                    <p:animEffect transition="in" filter="fade">
                                      <p:cBhvr>
                                        <p:cTn id="123" dur="1000"/>
                                        <p:tgtEl>
                                          <p:spTgt spid="728"/>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8"/>
          <p:cNvSpPr txBox="1">
            <a:spLocks noGrp="1"/>
          </p:cNvSpPr>
          <p:nvPr>
            <p:ph type="title"/>
          </p:nvPr>
        </p:nvSpPr>
        <p:spPr>
          <a:xfrm>
            <a:off x="311700" y="-260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Induced Subgraph</a:t>
            </a:r>
            <a:endParaRPr/>
          </a:p>
        </p:txBody>
      </p:sp>
      <p:sp>
        <p:nvSpPr>
          <p:cNvPr id="737" name="Google Shape;737;p28"/>
          <p:cNvSpPr/>
          <p:nvPr/>
        </p:nvSpPr>
        <p:spPr>
          <a:xfrm>
            <a:off x="1081661" y="287136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738" name="Google Shape;738;p28"/>
          <p:cNvSpPr/>
          <p:nvPr/>
        </p:nvSpPr>
        <p:spPr>
          <a:xfrm>
            <a:off x="107775" y="4001875"/>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739" name="Google Shape;739;p28"/>
          <p:cNvSpPr/>
          <p:nvPr/>
        </p:nvSpPr>
        <p:spPr>
          <a:xfrm>
            <a:off x="1081519" y="4001875"/>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740" name="Google Shape;740;p28"/>
          <p:cNvSpPr/>
          <p:nvPr/>
        </p:nvSpPr>
        <p:spPr>
          <a:xfrm>
            <a:off x="2398022" y="4001875"/>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41" name="Google Shape;741;p28"/>
          <p:cNvSpPr/>
          <p:nvPr/>
        </p:nvSpPr>
        <p:spPr>
          <a:xfrm>
            <a:off x="2392128" y="287136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42" name="Google Shape;742;p28"/>
          <p:cNvSpPr/>
          <p:nvPr/>
        </p:nvSpPr>
        <p:spPr>
          <a:xfrm>
            <a:off x="3232705" y="4001875"/>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743" name="Google Shape;743;p28"/>
          <p:cNvSpPr/>
          <p:nvPr/>
        </p:nvSpPr>
        <p:spPr>
          <a:xfrm>
            <a:off x="2398093" y="5424207"/>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744" name="Google Shape;744;p28"/>
          <p:cNvSpPr/>
          <p:nvPr/>
        </p:nvSpPr>
        <p:spPr>
          <a:xfrm>
            <a:off x="1081519" y="542420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745" name="Google Shape;745;p28"/>
          <p:cNvCxnSpPr>
            <a:stCxn id="738" idx="7"/>
            <a:endCxn id="737" idx="3"/>
          </p:cNvCxnSpPr>
          <p:nvPr/>
        </p:nvCxnSpPr>
        <p:spPr>
          <a:xfrm rot="10800000" flipH="1">
            <a:off x="526187" y="3353845"/>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746" name="Google Shape;746;p28"/>
          <p:cNvCxnSpPr>
            <a:stCxn id="737" idx="6"/>
            <a:endCxn id="741" idx="2"/>
          </p:cNvCxnSpPr>
          <p:nvPr/>
        </p:nvCxnSpPr>
        <p:spPr>
          <a:xfrm>
            <a:off x="1571861" y="3153967"/>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747" name="Google Shape;747;p28"/>
          <p:cNvCxnSpPr>
            <a:stCxn id="737" idx="4"/>
            <a:endCxn id="739" idx="0"/>
          </p:cNvCxnSpPr>
          <p:nvPr/>
        </p:nvCxnSpPr>
        <p:spPr>
          <a:xfrm>
            <a:off x="1326761" y="3436567"/>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748" name="Google Shape;748;p28"/>
          <p:cNvCxnSpPr>
            <a:stCxn id="739" idx="4"/>
            <a:endCxn id="744" idx="0"/>
          </p:cNvCxnSpPr>
          <p:nvPr/>
        </p:nvCxnSpPr>
        <p:spPr>
          <a:xfrm>
            <a:off x="1326619" y="4567075"/>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749" name="Google Shape;749;p28"/>
          <p:cNvCxnSpPr>
            <a:endCxn id="740" idx="0"/>
          </p:cNvCxnSpPr>
          <p:nvPr/>
        </p:nvCxnSpPr>
        <p:spPr>
          <a:xfrm>
            <a:off x="2640122" y="3435875"/>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750" name="Google Shape;750;p28"/>
          <p:cNvCxnSpPr>
            <a:stCxn id="740" idx="4"/>
            <a:endCxn id="743" idx="0"/>
          </p:cNvCxnSpPr>
          <p:nvPr/>
        </p:nvCxnSpPr>
        <p:spPr>
          <a:xfrm>
            <a:off x="2640122" y="4567075"/>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751" name="Google Shape;751;p28"/>
          <p:cNvCxnSpPr>
            <a:stCxn id="744" idx="6"/>
            <a:endCxn id="743" idx="2"/>
          </p:cNvCxnSpPr>
          <p:nvPr/>
        </p:nvCxnSpPr>
        <p:spPr>
          <a:xfrm>
            <a:off x="1571719" y="5706807"/>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752" name="Google Shape;752;p28"/>
          <p:cNvCxnSpPr>
            <a:stCxn id="739" idx="6"/>
            <a:endCxn id="740" idx="2"/>
          </p:cNvCxnSpPr>
          <p:nvPr/>
        </p:nvCxnSpPr>
        <p:spPr>
          <a:xfrm>
            <a:off x="1571719" y="4284475"/>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753" name="Google Shape;753;p28"/>
          <p:cNvCxnSpPr>
            <a:stCxn id="741" idx="5"/>
            <a:endCxn id="742" idx="1"/>
          </p:cNvCxnSpPr>
          <p:nvPr/>
        </p:nvCxnSpPr>
        <p:spPr>
          <a:xfrm>
            <a:off x="2810540" y="3353795"/>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754" name="Google Shape;754;p28"/>
          <p:cNvCxnSpPr>
            <a:stCxn id="737" idx="5"/>
            <a:endCxn id="740" idx="1"/>
          </p:cNvCxnSpPr>
          <p:nvPr/>
        </p:nvCxnSpPr>
        <p:spPr>
          <a:xfrm>
            <a:off x="1500073" y="3353795"/>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755" name="Google Shape;755;p28"/>
          <p:cNvCxnSpPr>
            <a:stCxn id="738" idx="6"/>
            <a:endCxn id="739" idx="2"/>
          </p:cNvCxnSpPr>
          <p:nvPr/>
        </p:nvCxnSpPr>
        <p:spPr>
          <a:xfrm>
            <a:off x="597975" y="4284475"/>
            <a:ext cx="483600" cy="0"/>
          </a:xfrm>
          <a:prstGeom prst="straightConnector1">
            <a:avLst/>
          </a:prstGeom>
          <a:noFill/>
          <a:ln w="19050" cap="flat" cmpd="sng">
            <a:solidFill>
              <a:srgbClr val="000000"/>
            </a:solidFill>
            <a:prstDash val="solid"/>
            <a:round/>
            <a:headEnd type="none" w="med" len="med"/>
            <a:tailEnd type="none" w="med" len="med"/>
          </a:ln>
        </p:spPr>
      </p:cxnSp>
      <p:sp>
        <p:nvSpPr>
          <p:cNvPr id="756" name="Google Shape;756;p28"/>
          <p:cNvSpPr/>
          <p:nvPr/>
        </p:nvSpPr>
        <p:spPr>
          <a:xfrm>
            <a:off x="3912516" y="2871367"/>
            <a:ext cx="4878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757" name="Google Shape;757;p28"/>
          <p:cNvSpPr/>
          <p:nvPr/>
        </p:nvSpPr>
        <p:spPr>
          <a:xfrm>
            <a:off x="5222900" y="4001891"/>
            <a:ext cx="4815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58" name="Google Shape;758;p28"/>
          <p:cNvSpPr/>
          <p:nvPr/>
        </p:nvSpPr>
        <p:spPr>
          <a:xfrm>
            <a:off x="5217033" y="2871367"/>
            <a:ext cx="4878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59" name="Google Shape;759;p28"/>
          <p:cNvSpPr/>
          <p:nvPr/>
        </p:nvSpPr>
        <p:spPr>
          <a:xfrm>
            <a:off x="5222970" y="5424244"/>
            <a:ext cx="4815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cxnSp>
        <p:nvCxnSpPr>
          <p:cNvPr id="760" name="Google Shape;760;p28"/>
          <p:cNvCxnSpPr>
            <a:stCxn id="756" idx="6"/>
            <a:endCxn id="758" idx="2"/>
          </p:cNvCxnSpPr>
          <p:nvPr/>
        </p:nvCxnSpPr>
        <p:spPr>
          <a:xfrm>
            <a:off x="4400316" y="3153967"/>
            <a:ext cx="816600" cy="0"/>
          </a:xfrm>
          <a:prstGeom prst="straightConnector1">
            <a:avLst/>
          </a:prstGeom>
          <a:noFill/>
          <a:ln w="28575" cap="flat" cmpd="sng">
            <a:solidFill>
              <a:srgbClr val="000000"/>
            </a:solidFill>
            <a:prstDash val="solid"/>
            <a:round/>
            <a:headEnd type="none" w="med" len="med"/>
            <a:tailEnd type="none" w="med" len="med"/>
          </a:ln>
        </p:spPr>
      </p:cxnSp>
      <p:cxnSp>
        <p:nvCxnSpPr>
          <p:cNvPr id="761" name="Google Shape;761;p28"/>
          <p:cNvCxnSpPr>
            <a:endCxn id="757" idx="0"/>
          </p:cNvCxnSpPr>
          <p:nvPr/>
        </p:nvCxnSpPr>
        <p:spPr>
          <a:xfrm>
            <a:off x="5463650" y="3435891"/>
            <a:ext cx="0" cy="566000"/>
          </a:xfrm>
          <a:prstGeom prst="straightConnector1">
            <a:avLst/>
          </a:prstGeom>
          <a:noFill/>
          <a:ln w="28575" cap="flat" cmpd="sng">
            <a:solidFill>
              <a:srgbClr val="000000"/>
            </a:solidFill>
            <a:prstDash val="solid"/>
            <a:round/>
            <a:headEnd type="none" w="med" len="med"/>
            <a:tailEnd type="none" w="med" len="med"/>
          </a:ln>
        </p:spPr>
      </p:cxnSp>
      <p:cxnSp>
        <p:nvCxnSpPr>
          <p:cNvPr id="762" name="Google Shape;762;p28"/>
          <p:cNvCxnSpPr>
            <a:stCxn id="757" idx="4"/>
            <a:endCxn id="759" idx="0"/>
          </p:cNvCxnSpPr>
          <p:nvPr/>
        </p:nvCxnSpPr>
        <p:spPr>
          <a:xfrm>
            <a:off x="5463650" y="4567091"/>
            <a:ext cx="0" cy="857200"/>
          </a:xfrm>
          <a:prstGeom prst="straightConnector1">
            <a:avLst/>
          </a:prstGeom>
          <a:noFill/>
          <a:ln w="28575" cap="flat" cmpd="sng">
            <a:solidFill>
              <a:srgbClr val="000000"/>
            </a:solidFill>
            <a:prstDash val="solid"/>
            <a:round/>
            <a:headEnd type="none" w="med" len="med"/>
            <a:tailEnd type="none" w="med" len="med"/>
          </a:ln>
        </p:spPr>
      </p:cxnSp>
      <p:sp>
        <p:nvSpPr>
          <p:cNvPr id="763" name="Google Shape;763;p28"/>
          <p:cNvSpPr/>
          <p:nvPr/>
        </p:nvSpPr>
        <p:spPr>
          <a:xfrm>
            <a:off x="6405709" y="4079261"/>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764" name="Google Shape;764;p28"/>
          <p:cNvSpPr/>
          <p:nvPr/>
        </p:nvSpPr>
        <p:spPr>
          <a:xfrm>
            <a:off x="7753006" y="4079261"/>
            <a:ext cx="4959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65" name="Google Shape;765;p28"/>
          <p:cNvSpPr/>
          <p:nvPr/>
        </p:nvSpPr>
        <p:spPr>
          <a:xfrm>
            <a:off x="7746975" y="2929301"/>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66" name="Google Shape;766;p28"/>
          <p:cNvSpPr/>
          <p:nvPr/>
        </p:nvSpPr>
        <p:spPr>
          <a:xfrm>
            <a:off x="8595896" y="4079261"/>
            <a:ext cx="4959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767" name="Google Shape;767;p28"/>
          <p:cNvSpPr/>
          <p:nvPr/>
        </p:nvSpPr>
        <p:spPr>
          <a:xfrm>
            <a:off x="6405709" y="5526067"/>
            <a:ext cx="501300" cy="574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768" name="Google Shape;768;p28"/>
          <p:cNvCxnSpPr>
            <a:stCxn id="763" idx="4"/>
            <a:endCxn id="767" idx="0"/>
          </p:cNvCxnSpPr>
          <p:nvPr/>
        </p:nvCxnSpPr>
        <p:spPr>
          <a:xfrm>
            <a:off x="6656359" y="4653661"/>
            <a:ext cx="0" cy="872400"/>
          </a:xfrm>
          <a:prstGeom prst="straightConnector1">
            <a:avLst/>
          </a:prstGeom>
          <a:noFill/>
          <a:ln w="28575" cap="flat" cmpd="sng">
            <a:solidFill>
              <a:srgbClr val="000000"/>
            </a:solidFill>
            <a:prstDash val="solid"/>
            <a:round/>
            <a:headEnd type="none" w="med" len="med"/>
            <a:tailEnd type="none" w="med" len="med"/>
          </a:ln>
        </p:spPr>
      </p:cxnSp>
      <p:cxnSp>
        <p:nvCxnSpPr>
          <p:cNvPr id="769" name="Google Shape;769;p28"/>
          <p:cNvCxnSpPr>
            <a:endCxn id="764" idx="0"/>
          </p:cNvCxnSpPr>
          <p:nvPr/>
        </p:nvCxnSpPr>
        <p:spPr>
          <a:xfrm>
            <a:off x="8000956" y="3503661"/>
            <a:ext cx="0" cy="575600"/>
          </a:xfrm>
          <a:prstGeom prst="straightConnector1">
            <a:avLst/>
          </a:prstGeom>
          <a:noFill/>
          <a:ln w="28575" cap="flat" cmpd="sng">
            <a:solidFill>
              <a:srgbClr val="000000"/>
            </a:solidFill>
            <a:prstDash val="solid"/>
            <a:round/>
            <a:headEnd type="none" w="med" len="med"/>
            <a:tailEnd type="none" w="med" len="med"/>
          </a:ln>
        </p:spPr>
      </p:cxnSp>
      <p:cxnSp>
        <p:nvCxnSpPr>
          <p:cNvPr id="770" name="Google Shape;770;p28"/>
          <p:cNvCxnSpPr>
            <a:stCxn id="763" idx="6"/>
            <a:endCxn id="764" idx="2"/>
          </p:cNvCxnSpPr>
          <p:nvPr/>
        </p:nvCxnSpPr>
        <p:spPr>
          <a:xfrm>
            <a:off x="6907009" y="4366461"/>
            <a:ext cx="846000" cy="0"/>
          </a:xfrm>
          <a:prstGeom prst="straightConnector1">
            <a:avLst/>
          </a:prstGeom>
          <a:noFill/>
          <a:ln w="28575" cap="flat" cmpd="sng">
            <a:solidFill>
              <a:srgbClr val="000000"/>
            </a:solidFill>
            <a:prstDash val="solid"/>
            <a:round/>
            <a:headEnd type="none" w="med" len="med"/>
            <a:tailEnd type="none" w="med" len="med"/>
          </a:ln>
        </p:spPr>
      </p:cxnSp>
      <p:cxnSp>
        <p:nvCxnSpPr>
          <p:cNvPr id="771" name="Google Shape;771;p28"/>
          <p:cNvCxnSpPr>
            <a:stCxn id="765" idx="5"/>
            <a:endCxn id="766" idx="1"/>
          </p:cNvCxnSpPr>
          <p:nvPr/>
        </p:nvCxnSpPr>
        <p:spPr>
          <a:xfrm>
            <a:off x="8174861" y="3419583"/>
            <a:ext cx="493800" cy="743600"/>
          </a:xfrm>
          <a:prstGeom prst="straightConnector1">
            <a:avLst/>
          </a:prstGeom>
          <a:noFill/>
          <a:ln w="28575" cap="flat" cmpd="sng">
            <a:solidFill>
              <a:srgbClr val="000000"/>
            </a:solidFill>
            <a:prstDash val="solid"/>
            <a:round/>
            <a:headEnd type="none" w="med" len="med"/>
            <a:tailEnd type="none" w="med" len="med"/>
          </a:ln>
        </p:spPr>
      </p:cxnSp>
      <p:sp>
        <p:nvSpPr>
          <p:cNvPr id="772" name="Google Shape;772;p28"/>
          <p:cNvSpPr/>
          <p:nvPr/>
        </p:nvSpPr>
        <p:spPr>
          <a:xfrm>
            <a:off x="3933627" y="4001875"/>
            <a:ext cx="490200" cy="5652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cxnSp>
        <p:nvCxnSpPr>
          <p:cNvPr id="773" name="Google Shape;773;p28"/>
          <p:cNvCxnSpPr>
            <a:stCxn id="772" idx="6"/>
          </p:cNvCxnSpPr>
          <p:nvPr/>
        </p:nvCxnSpPr>
        <p:spPr>
          <a:xfrm>
            <a:off x="4423827" y="4284475"/>
            <a:ext cx="798300" cy="0"/>
          </a:xfrm>
          <a:prstGeom prst="straightConnector1">
            <a:avLst/>
          </a:prstGeom>
          <a:noFill/>
          <a:ln w="28575" cap="flat" cmpd="sng">
            <a:solidFill>
              <a:srgbClr val="000000"/>
            </a:solidFill>
            <a:prstDash val="solid"/>
            <a:round/>
            <a:headEnd type="none" w="med" len="med"/>
            <a:tailEnd type="none" w="med" len="med"/>
          </a:ln>
        </p:spPr>
      </p:cxnSp>
      <p:sp>
        <p:nvSpPr>
          <p:cNvPr id="774" name="Google Shape;774;p28"/>
          <p:cNvSpPr txBox="1"/>
          <p:nvPr/>
        </p:nvSpPr>
        <p:spPr>
          <a:xfrm>
            <a:off x="401675" y="6152600"/>
            <a:ext cx="2273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a:t>
            </a:r>
            <a:r>
              <a:rPr lang="en" dirty="0" smtClean="0"/>
              <a:t>Graph </a:t>
            </a:r>
            <a:r>
              <a:rPr lang="en" b="1" dirty="0" smtClean="0"/>
              <a:t>G</a:t>
            </a:r>
            <a:endParaRPr b="1" dirty="0"/>
          </a:p>
        </p:txBody>
      </p:sp>
      <p:cxnSp>
        <p:nvCxnSpPr>
          <p:cNvPr id="776" name="Google Shape;776;p28"/>
          <p:cNvCxnSpPr>
            <a:stCxn id="756" idx="4"/>
            <a:endCxn id="772" idx="0"/>
          </p:cNvCxnSpPr>
          <p:nvPr/>
        </p:nvCxnSpPr>
        <p:spPr>
          <a:xfrm>
            <a:off x="4156416" y="3436567"/>
            <a:ext cx="22200" cy="565200"/>
          </a:xfrm>
          <a:prstGeom prst="straightConnector1">
            <a:avLst/>
          </a:prstGeom>
          <a:noFill/>
          <a:ln w="28575" cap="flat" cmpd="sng">
            <a:solidFill>
              <a:srgbClr val="000000"/>
            </a:solidFill>
            <a:prstDash val="solid"/>
            <a:round/>
            <a:headEnd type="none" w="med" len="med"/>
            <a:tailEnd type="none" w="med" len="med"/>
          </a:ln>
        </p:spPr>
      </p:cxnSp>
      <p:cxnSp>
        <p:nvCxnSpPr>
          <p:cNvPr id="777" name="Google Shape;777;p28"/>
          <p:cNvCxnSpPr>
            <a:stCxn id="756" idx="5"/>
            <a:endCxn id="757" idx="1"/>
          </p:cNvCxnSpPr>
          <p:nvPr/>
        </p:nvCxnSpPr>
        <p:spPr>
          <a:xfrm>
            <a:off x="4328880" y="3353795"/>
            <a:ext cx="964500" cy="730800"/>
          </a:xfrm>
          <a:prstGeom prst="straightConnector1">
            <a:avLst/>
          </a:prstGeom>
          <a:noFill/>
          <a:ln w="28575" cap="flat" cmpd="sng">
            <a:solidFill>
              <a:srgbClr val="000000"/>
            </a:solidFill>
            <a:prstDash val="solid"/>
            <a:round/>
            <a:headEnd type="none" w="med" len="med"/>
            <a:tailEnd type="none" w="med" len="med"/>
          </a:ln>
        </p:spPr>
      </p:cxnSp>
      <p:sp>
        <p:nvSpPr>
          <p:cNvPr id="46" name="Google Shape;775;p28"/>
          <p:cNvSpPr txBox="1"/>
          <p:nvPr/>
        </p:nvSpPr>
        <p:spPr>
          <a:xfrm>
            <a:off x="3107248" y="5089861"/>
            <a:ext cx="2142958" cy="10627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Induced Subgraph of {V</a:t>
            </a:r>
            <a:r>
              <a:rPr lang="en" dirty="0" smtClean="0"/>
              <a:t>1, V2, V4, V5, V8</a:t>
            </a:r>
            <a:r>
              <a:rPr lang="en" sz="1800" dirty="0" smtClean="0"/>
              <a:t>}</a:t>
            </a:r>
            <a:endParaRPr sz="1800" dirty="0"/>
          </a:p>
        </p:txBody>
      </p:sp>
      <p:sp>
        <p:nvSpPr>
          <p:cNvPr id="47" name="Google Shape;775;p28"/>
          <p:cNvSpPr txBox="1"/>
          <p:nvPr/>
        </p:nvSpPr>
        <p:spPr>
          <a:xfrm>
            <a:off x="6991943" y="4892837"/>
            <a:ext cx="2099853" cy="10627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Induced Subgraph of</a:t>
            </a:r>
          </a:p>
          <a:p>
            <a:pPr marL="0" lvl="0" indent="0" algn="ctr" rtl="0">
              <a:spcBef>
                <a:spcPts val="0"/>
              </a:spcBef>
              <a:spcAft>
                <a:spcPts val="0"/>
              </a:spcAft>
              <a:buNone/>
            </a:pPr>
            <a:r>
              <a:rPr lang="en" sz="1800" dirty="0" smtClean="0"/>
              <a:t> {V2, V4, V5, V7, V8}</a:t>
            </a:r>
            <a:endParaRPr sz="1800" dirty="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773596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190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
                                        </p:tgtEl>
                                        <p:attrNameLst>
                                          <p:attrName>style.visibility</p:attrName>
                                        </p:attrNameLst>
                                      </p:cBhvr>
                                      <p:to>
                                        <p:strVal val="visible"/>
                                      </p:to>
                                    </p:set>
                                    <p:animEffect transition="in" filter="fade">
                                      <p:cBhvr>
                                        <p:cTn id="7" dur="1000"/>
                                        <p:tgtEl>
                                          <p:spTgt spid="737"/>
                                        </p:tgtEl>
                                      </p:cBhvr>
                                    </p:animEffect>
                                  </p:childTnLst>
                                </p:cTn>
                              </p:par>
                              <p:par>
                                <p:cTn id="8" presetID="10" presetClass="entr" presetSubtype="0" fill="hold" nodeType="withEffect">
                                  <p:stCondLst>
                                    <p:cond delay="0"/>
                                  </p:stCondLst>
                                  <p:childTnLst>
                                    <p:set>
                                      <p:cBhvr>
                                        <p:cTn id="9" dur="1" fill="hold">
                                          <p:stCondLst>
                                            <p:cond delay="0"/>
                                          </p:stCondLst>
                                        </p:cTn>
                                        <p:tgtEl>
                                          <p:spTgt spid="738"/>
                                        </p:tgtEl>
                                        <p:attrNameLst>
                                          <p:attrName>style.visibility</p:attrName>
                                        </p:attrNameLst>
                                      </p:cBhvr>
                                      <p:to>
                                        <p:strVal val="visible"/>
                                      </p:to>
                                    </p:set>
                                    <p:animEffect transition="in" filter="fade">
                                      <p:cBhvr>
                                        <p:cTn id="10" dur="1000"/>
                                        <p:tgtEl>
                                          <p:spTgt spid="738"/>
                                        </p:tgtEl>
                                      </p:cBhvr>
                                    </p:animEffect>
                                  </p:childTnLst>
                                </p:cTn>
                              </p:par>
                              <p:par>
                                <p:cTn id="11" presetID="10" presetClass="entr" presetSubtype="0" fill="hold" nodeType="withEffect">
                                  <p:stCondLst>
                                    <p:cond delay="0"/>
                                  </p:stCondLst>
                                  <p:childTnLst>
                                    <p:set>
                                      <p:cBhvr>
                                        <p:cTn id="12" dur="1" fill="hold">
                                          <p:stCondLst>
                                            <p:cond delay="0"/>
                                          </p:stCondLst>
                                        </p:cTn>
                                        <p:tgtEl>
                                          <p:spTgt spid="739"/>
                                        </p:tgtEl>
                                        <p:attrNameLst>
                                          <p:attrName>style.visibility</p:attrName>
                                        </p:attrNameLst>
                                      </p:cBhvr>
                                      <p:to>
                                        <p:strVal val="visible"/>
                                      </p:to>
                                    </p:set>
                                    <p:animEffect transition="in" filter="fade">
                                      <p:cBhvr>
                                        <p:cTn id="13" dur="1000"/>
                                        <p:tgtEl>
                                          <p:spTgt spid="739"/>
                                        </p:tgtEl>
                                      </p:cBhvr>
                                    </p:animEffect>
                                  </p:childTnLst>
                                </p:cTn>
                              </p:par>
                              <p:par>
                                <p:cTn id="14" presetID="10" presetClass="entr" presetSubtype="0" fill="hold" nodeType="withEffect">
                                  <p:stCondLst>
                                    <p:cond delay="0"/>
                                  </p:stCondLst>
                                  <p:childTnLst>
                                    <p:set>
                                      <p:cBhvr>
                                        <p:cTn id="15" dur="1" fill="hold">
                                          <p:stCondLst>
                                            <p:cond delay="0"/>
                                          </p:stCondLst>
                                        </p:cTn>
                                        <p:tgtEl>
                                          <p:spTgt spid="740"/>
                                        </p:tgtEl>
                                        <p:attrNameLst>
                                          <p:attrName>style.visibility</p:attrName>
                                        </p:attrNameLst>
                                      </p:cBhvr>
                                      <p:to>
                                        <p:strVal val="visible"/>
                                      </p:to>
                                    </p:set>
                                    <p:animEffect transition="in" filter="fade">
                                      <p:cBhvr>
                                        <p:cTn id="16" dur="1000"/>
                                        <p:tgtEl>
                                          <p:spTgt spid="740"/>
                                        </p:tgtEl>
                                      </p:cBhvr>
                                    </p:animEffect>
                                  </p:childTnLst>
                                </p:cTn>
                              </p:par>
                              <p:par>
                                <p:cTn id="17" presetID="10" presetClass="entr" presetSubtype="0" fill="hold" nodeType="withEffect">
                                  <p:stCondLst>
                                    <p:cond delay="0"/>
                                  </p:stCondLst>
                                  <p:childTnLst>
                                    <p:set>
                                      <p:cBhvr>
                                        <p:cTn id="18" dur="1" fill="hold">
                                          <p:stCondLst>
                                            <p:cond delay="0"/>
                                          </p:stCondLst>
                                        </p:cTn>
                                        <p:tgtEl>
                                          <p:spTgt spid="741"/>
                                        </p:tgtEl>
                                        <p:attrNameLst>
                                          <p:attrName>style.visibility</p:attrName>
                                        </p:attrNameLst>
                                      </p:cBhvr>
                                      <p:to>
                                        <p:strVal val="visible"/>
                                      </p:to>
                                    </p:set>
                                    <p:animEffect transition="in" filter="fade">
                                      <p:cBhvr>
                                        <p:cTn id="19" dur="1000"/>
                                        <p:tgtEl>
                                          <p:spTgt spid="741"/>
                                        </p:tgtEl>
                                      </p:cBhvr>
                                    </p:animEffect>
                                  </p:childTnLst>
                                </p:cTn>
                              </p:par>
                              <p:par>
                                <p:cTn id="20" presetID="10" presetClass="entr" presetSubtype="0" fill="hold" nodeType="withEffect">
                                  <p:stCondLst>
                                    <p:cond delay="0"/>
                                  </p:stCondLst>
                                  <p:childTnLst>
                                    <p:set>
                                      <p:cBhvr>
                                        <p:cTn id="21" dur="1" fill="hold">
                                          <p:stCondLst>
                                            <p:cond delay="0"/>
                                          </p:stCondLst>
                                        </p:cTn>
                                        <p:tgtEl>
                                          <p:spTgt spid="742"/>
                                        </p:tgtEl>
                                        <p:attrNameLst>
                                          <p:attrName>style.visibility</p:attrName>
                                        </p:attrNameLst>
                                      </p:cBhvr>
                                      <p:to>
                                        <p:strVal val="visible"/>
                                      </p:to>
                                    </p:set>
                                    <p:animEffect transition="in" filter="fade">
                                      <p:cBhvr>
                                        <p:cTn id="22" dur="1000"/>
                                        <p:tgtEl>
                                          <p:spTgt spid="742"/>
                                        </p:tgtEl>
                                      </p:cBhvr>
                                    </p:animEffect>
                                  </p:childTnLst>
                                </p:cTn>
                              </p:par>
                              <p:par>
                                <p:cTn id="23" presetID="10" presetClass="entr" presetSubtype="0" fill="hold" nodeType="withEffect">
                                  <p:stCondLst>
                                    <p:cond delay="0"/>
                                  </p:stCondLst>
                                  <p:childTnLst>
                                    <p:set>
                                      <p:cBhvr>
                                        <p:cTn id="24" dur="1" fill="hold">
                                          <p:stCondLst>
                                            <p:cond delay="0"/>
                                          </p:stCondLst>
                                        </p:cTn>
                                        <p:tgtEl>
                                          <p:spTgt spid="743"/>
                                        </p:tgtEl>
                                        <p:attrNameLst>
                                          <p:attrName>style.visibility</p:attrName>
                                        </p:attrNameLst>
                                      </p:cBhvr>
                                      <p:to>
                                        <p:strVal val="visible"/>
                                      </p:to>
                                    </p:set>
                                    <p:animEffect transition="in" filter="fade">
                                      <p:cBhvr>
                                        <p:cTn id="25" dur="1000"/>
                                        <p:tgtEl>
                                          <p:spTgt spid="743"/>
                                        </p:tgtEl>
                                      </p:cBhvr>
                                    </p:animEffect>
                                  </p:childTnLst>
                                </p:cTn>
                              </p:par>
                              <p:par>
                                <p:cTn id="26" presetID="10" presetClass="entr" presetSubtype="0" fill="hold" nodeType="withEffect">
                                  <p:stCondLst>
                                    <p:cond delay="0"/>
                                  </p:stCondLst>
                                  <p:childTnLst>
                                    <p:set>
                                      <p:cBhvr>
                                        <p:cTn id="27" dur="1" fill="hold">
                                          <p:stCondLst>
                                            <p:cond delay="0"/>
                                          </p:stCondLst>
                                        </p:cTn>
                                        <p:tgtEl>
                                          <p:spTgt spid="744"/>
                                        </p:tgtEl>
                                        <p:attrNameLst>
                                          <p:attrName>style.visibility</p:attrName>
                                        </p:attrNameLst>
                                      </p:cBhvr>
                                      <p:to>
                                        <p:strVal val="visible"/>
                                      </p:to>
                                    </p:set>
                                    <p:animEffect transition="in" filter="fade">
                                      <p:cBhvr>
                                        <p:cTn id="28" dur="1000"/>
                                        <p:tgtEl>
                                          <p:spTgt spid="744"/>
                                        </p:tgtEl>
                                      </p:cBhvr>
                                    </p:animEffect>
                                  </p:childTnLst>
                                </p:cTn>
                              </p:par>
                              <p:par>
                                <p:cTn id="29" presetID="10" presetClass="entr" presetSubtype="0" fill="hold" nodeType="withEffect">
                                  <p:stCondLst>
                                    <p:cond delay="0"/>
                                  </p:stCondLst>
                                  <p:childTnLst>
                                    <p:set>
                                      <p:cBhvr>
                                        <p:cTn id="30" dur="1" fill="hold">
                                          <p:stCondLst>
                                            <p:cond delay="0"/>
                                          </p:stCondLst>
                                        </p:cTn>
                                        <p:tgtEl>
                                          <p:spTgt spid="745"/>
                                        </p:tgtEl>
                                        <p:attrNameLst>
                                          <p:attrName>style.visibility</p:attrName>
                                        </p:attrNameLst>
                                      </p:cBhvr>
                                      <p:to>
                                        <p:strVal val="visible"/>
                                      </p:to>
                                    </p:set>
                                    <p:animEffect transition="in" filter="fade">
                                      <p:cBhvr>
                                        <p:cTn id="31" dur="1000"/>
                                        <p:tgtEl>
                                          <p:spTgt spid="745"/>
                                        </p:tgtEl>
                                      </p:cBhvr>
                                    </p:animEffect>
                                  </p:childTnLst>
                                </p:cTn>
                              </p:par>
                              <p:par>
                                <p:cTn id="32" presetID="10" presetClass="entr" presetSubtype="0" fill="hold" nodeType="withEffect">
                                  <p:stCondLst>
                                    <p:cond delay="0"/>
                                  </p:stCondLst>
                                  <p:childTnLst>
                                    <p:set>
                                      <p:cBhvr>
                                        <p:cTn id="33" dur="1" fill="hold">
                                          <p:stCondLst>
                                            <p:cond delay="0"/>
                                          </p:stCondLst>
                                        </p:cTn>
                                        <p:tgtEl>
                                          <p:spTgt spid="746"/>
                                        </p:tgtEl>
                                        <p:attrNameLst>
                                          <p:attrName>style.visibility</p:attrName>
                                        </p:attrNameLst>
                                      </p:cBhvr>
                                      <p:to>
                                        <p:strVal val="visible"/>
                                      </p:to>
                                    </p:set>
                                    <p:animEffect transition="in" filter="fade">
                                      <p:cBhvr>
                                        <p:cTn id="34" dur="1000"/>
                                        <p:tgtEl>
                                          <p:spTgt spid="746"/>
                                        </p:tgtEl>
                                      </p:cBhvr>
                                    </p:animEffect>
                                  </p:childTnLst>
                                </p:cTn>
                              </p:par>
                              <p:par>
                                <p:cTn id="35" presetID="10" presetClass="entr" presetSubtype="0" fill="hold" nodeType="withEffect">
                                  <p:stCondLst>
                                    <p:cond delay="0"/>
                                  </p:stCondLst>
                                  <p:childTnLst>
                                    <p:set>
                                      <p:cBhvr>
                                        <p:cTn id="36" dur="1" fill="hold">
                                          <p:stCondLst>
                                            <p:cond delay="0"/>
                                          </p:stCondLst>
                                        </p:cTn>
                                        <p:tgtEl>
                                          <p:spTgt spid="747"/>
                                        </p:tgtEl>
                                        <p:attrNameLst>
                                          <p:attrName>style.visibility</p:attrName>
                                        </p:attrNameLst>
                                      </p:cBhvr>
                                      <p:to>
                                        <p:strVal val="visible"/>
                                      </p:to>
                                    </p:set>
                                    <p:animEffect transition="in" filter="fade">
                                      <p:cBhvr>
                                        <p:cTn id="37" dur="1000"/>
                                        <p:tgtEl>
                                          <p:spTgt spid="747"/>
                                        </p:tgtEl>
                                      </p:cBhvr>
                                    </p:animEffect>
                                  </p:childTnLst>
                                </p:cTn>
                              </p:par>
                              <p:par>
                                <p:cTn id="38" presetID="10" presetClass="entr" presetSubtype="0" fill="hold" nodeType="withEffect">
                                  <p:stCondLst>
                                    <p:cond delay="0"/>
                                  </p:stCondLst>
                                  <p:childTnLst>
                                    <p:set>
                                      <p:cBhvr>
                                        <p:cTn id="39" dur="1" fill="hold">
                                          <p:stCondLst>
                                            <p:cond delay="0"/>
                                          </p:stCondLst>
                                        </p:cTn>
                                        <p:tgtEl>
                                          <p:spTgt spid="748"/>
                                        </p:tgtEl>
                                        <p:attrNameLst>
                                          <p:attrName>style.visibility</p:attrName>
                                        </p:attrNameLst>
                                      </p:cBhvr>
                                      <p:to>
                                        <p:strVal val="visible"/>
                                      </p:to>
                                    </p:set>
                                    <p:animEffect transition="in" filter="fade">
                                      <p:cBhvr>
                                        <p:cTn id="40" dur="1000"/>
                                        <p:tgtEl>
                                          <p:spTgt spid="748"/>
                                        </p:tgtEl>
                                      </p:cBhvr>
                                    </p:animEffect>
                                  </p:childTnLst>
                                </p:cTn>
                              </p:par>
                              <p:par>
                                <p:cTn id="41" presetID="10" presetClass="entr" presetSubtype="0" fill="hold" nodeType="withEffect">
                                  <p:stCondLst>
                                    <p:cond delay="0"/>
                                  </p:stCondLst>
                                  <p:childTnLst>
                                    <p:set>
                                      <p:cBhvr>
                                        <p:cTn id="42" dur="1" fill="hold">
                                          <p:stCondLst>
                                            <p:cond delay="0"/>
                                          </p:stCondLst>
                                        </p:cTn>
                                        <p:tgtEl>
                                          <p:spTgt spid="749"/>
                                        </p:tgtEl>
                                        <p:attrNameLst>
                                          <p:attrName>style.visibility</p:attrName>
                                        </p:attrNameLst>
                                      </p:cBhvr>
                                      <p:to>
                                        <p:strVal val="visible"/>
                                      </p:to>
                                    </p:set>
                                    <p:animEffect transition="in" filter="fade">
                                      <p:cBhvr>
                                        <p:cTn id="43" dur="1000"/>
                                        <p:tgtEl>
                                          <p:spTgt spid="749"/>
                                        </p:tgtEl>
                                      </p:cBhvr>
                                    </p:animEffect>
                                  </p:childTnLst>
                                </p:cTn>
                              </p:par>
                              <p:par>
                                <p:cTn id="44" presetID="10" presetClass="entr" presetSubtype="0" fill="hold" nodeType="withEffect">
                                  <p:stCondLst>
                                    <p:cond delay="0"/>
                                  </p:stCondLst>
                                  <p:childTnLst>
                                    <p:set>
                                      <p:cBhvr>
                                        <p:cTn id="45" dur="1" fill="hold">
                                          <p:stCondLst>
                                            <p:cond delay="0"/>
                                          </p:stCondLst>
                                        </p:cTn>
                                        <p:tgtEl>
                                          <p:spTgt spid="750"/>
                                        </p:tgtEl>
                                        <p:attrNameLst>
                                          <p:attrName>style.visibility</p:attrName>
                                        </p:attrNameLst>
                                      </p:cBhvr>
                                      <p:to>
                                        <p:strVal val="visible"/>
                                      </p:to>
                                    </p:set>
                                    <p:animEffect transition="in" filter="fade">
                                      <p:cBhvr>
                                        <p:cTn id="46" dur="1000"/>
                                        <p:tgtEl>
                                          <p:spTgt spid="750"/>
                                        </p:tgtEl>
                                      </p:cBhvr>
                                    </p:animEffect>
                                  </p:childTnLst>
                                </p:cTn>
                              </p:par>
                              <p:par>
                                <p:cTn id="47" presetID="10" presetClass="entr" presetSubtype="0" fill="hold" nodeType="withEffect">
                                  <p:stCondLst>
                                    <p:cond delay="0"/>
                                  </p:stCondLst>
                                  <p:childTnLst>
                                    <p:set>
                                      <p:cBhvr>
                                        <p:cTn id="48" dur="1" fill="hold">
                                          <p:stCondLst>
                                            <p:cond delay="0"/>
                                          </p:stCondLst>
                                        </p:cTn>
                                        <p:tgtEl>
                                          <p:spTgt spid="751"/>
                                        </p:tgtEl>
                                        <p:attrNameLst>
                                          <p:attrName>style.visibility</p:attrName>
                                        </p:attrNameLst>
                                      </p:cBhvr>
                                      <p:to>
                                        <p:strVal val="visible"/>
                                      </p:to>
                                    </p:set>
                                    <p:animEffect transition="in" filter="fade">
                                      <p:cBhvr>
                                        <p:cTn id="49" dur="1000"/>
                                        <p:tgtEl>
                                          <p:spTgt spid="751"/>
                                        </p:tgtEl>
                                      </p:cBhvr>
                                    </p:animEffect>
                                  </p:childTnLst>
                                </p:cTn>
                              </p:par>
                              <p:par>
                                <p:cTn id="50" presetID="10" presetClass="entr" presetSubtype="0" fill="hold" nodeType="withEffect">
                                  <p:stCondLst>
                                    <p:cond delay="0"/>
                                  </p:stCondLst>
                                  <p:childTnLst>
                                    <p:set>
                                      <p:cBhvr>
                                        <p:cTn id="51" dur="1" fill="hold">
                                          <p:stCondLst>
                                            <p:cond delay="0"/>
                                          </p:stCondLst>
                                        </p:cTn>
                                        <p:tgtEl>
                                          <p:spTgt spid="752"/>
                                        </p:tgtEl>
                                        <p:attrNameLst>
                                          <p:attrName>style.visibility</p:attrName>
                                        </p:attrNameLst>
                                      </p:cBhvr>
                                      <p:to>
                                        <p:strVal val="visible"/>
                                      </p:to>
                                    </p:set>
                                    <p:animEffect transition="in" filter="fade">
                                      <p:cBhvr>
                                        <p:cTn id="52" dur="1000"/>
                                        <p:tgtEl>
                                          <p:spTgt spid="752"/>
                                        </p:tgtEl>
                                      </p:cBhvr>
                                    </p:animEffect>
                                  </p:childTnLst>
                                </p:cTn>
                              </p:par>
                              <p:par>
                                <p:cTn id="53" presetID="10" presetClass="entr" presetSubtype="0" fill="hold" nodeType="withEffect">
                                  <p:stCondLst>
                                    <p:cond delay="0"/>
                                  </p:stCondLst>
                                  <p:childTnLst>
                                    <p:set>
                                      <p:cBhvr>
                                        <p:cTn id="54" dur="1" fill="hold">
                                          <p:stCondLst>
                                            <p:cond delay="0"/>
                                          </p:stCondLst>
                                        </p:cTn>
                                        <p:tgtEl>
                                          <p:spTgt spid="753"/>
                                        </p:tgtEl>
                                        <p:attrNameLst>
                                          <p:attrName>style.visibility</p:attrName>
                                        </p:attrNameLst>
                                      </p:cBhvr>
                                      <p:to>
                                        <p:strVal val="visible"/>
                                      </p:to>
                                    </p:set>
                                    <p:animEffect transition="in" filter="fade">
                                      <p:cBhvr>
                                        <p:cTn id="55" dur="1000"/>
                                        <p:tgtEl>
                                          <p:spTgt spid="753"/>
                                        </p:tgtEl>
                                      </p:cBhvr>
                                    </p:animEffect>
                                  </p:childTnLst>
                                </p:cTn>
                              </p:par>
                              <p:par>
                                <p:cTn id="56" presetID="10" presetClass="entr" presetSubtype="0" fill="hold" nodeType="withEffect">
                                  <p:stCondLst>
                                    <p:cond delay="0"/>
                                  </p:stCondLst>
                                  <p:childTnLst>
                                    <p:set>
                                      <p:cBhvr>
                                        <p:cTn id="57" dur="1" fill="hold">
                                          <p:stCondLst>
                                            <p:cond delay="0"/>
                                          </p:stCondLst>
                                        </p:cTn>
                                        <p:tgtEl>
                                          <p:spTgt spid="754"/>
                                        </p:tgtEl>
                                        <p:attrNameLst>
                                          <p:attrName>style.visibility</p:attrName>
                                        </p:attrNameLst>
                                      </p:cBhvr>
                                      <p:to>
                                        <p:strVal val="visible"/>
                                      </p:to>
                                    </p:set>
                                    <p:animEffect transition="in" filter="fade">
                                      <p:cBhvr>
                                        <p:cTn id="58" dur="1000"/>
                                        <p:tgtEl>
                                          <p:spTgt spid="754"/>
                                        </p:tgtEl>
                                      </p:cBhvr>
                                    </p:animEffect>
                                  </p:childTnLst>
                                </p:cTn>
                              </p:par>
                              <p:par>
                                <p:cTn id="59" presetID="10" presetClass="entr" presetSubtype="0" fill="hold" nodeType="withEffect">
                                  <p:stCondLst>
                                    <p:cond delay="0"/>
                                  </p:stCondLst>
                                  <p:childTnLst>
                                    <p:set>
                                      <p:cBhvr>
                                        <p:cTn id="60" dur="1" fill="hold">
                                          <p:stCondLst>
                                            <p:cond delay="0"/>
                                          </p:stCondLst>
                                        </p:cTn>
                                        <p:tgtEl>
                                          <p:spTgt spid="755"/>
                                        </p:tgtEl>
                                        <p:attrNameLst>
                                          <p:attrName>style.visibility</p:attrName>
                                        </p:attrNameLst>
                                      </p:cBhvr>
                                      <p:to>
                                        <p:strVal val="visible"/>
                                      </p:to>
                                    </p:set>
                                    <p:animEffect transition="in" filter="fade">
                                      <p:cBhvr>
                                        <p:cTn id="61" dur="1000"/>
                                        <p:tgtEl>
                                          <p:spTgt spid="755"/>
                                        </p:tgtEl>
                                      </p:cBhvr>
                                    </p:animEffect>
                                  </p:childTnLst>
                                </p:cTn>
                              </p:par>
                              <p:par>
                                <p:cTn id="62" presetID="10" presetClass="entr" presetSubtype="0" fill="hold" nodeType="withEffect">
                                  <p:stCondLst>
                                    <p:cond delay="0"/>
                                  </p:stCondLst>
                                  <p:childTnLst>
                                    <p:set>
                                      <p:cBhvr>
                                        <p:cTn id="63" dur="1" fill="hold">
                                          <p:stCondLst>
                                            <p:cond delay="0"/>
                                          </p:stCondLst>
                                        </p:cTn>
                                        <p:tgtEl>
                                          <p:spTgt spid="774"/>
                                        </p:tgtEl>
                                        <p:attrNameLst>
                                          <p:attrName>style.visibility</p:attrName>
                                        </p:attrNameLst>
                                      </p:cBhvr>
                                      <p:to>
                                        <p:strVal val="visible"/>
                                      </p:to>
                                    </p:set>
                                    <p:animEffect transition="in" filter="fade">
                                      <p:cBhvr>
                                        <p:cTn id="64" dur="1000"/>
                                        <p:tgtEl>
                                          <p:spTgt spid="77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56"/>
                                        </p:tgtEl>
                                        <p:attrNameLst>
                                          <p:attrName>style.visibility</p:attrName>
                                        </p:attrNameLst>
                                      </p:cBhvr>
                                      <p:to>
                                        <p:strVal val="visible"/>
                                      </p:to>
                                    </p:set>
                                    <p:animEffect transition="in" filter="fade">
                                      <p:cBhvr>
                                        <p:cTn id="69" dur="1000"/>
                                        <p:tgtEl>
                                          <p:spTgt spid="756"/>
                                        </p:tgtEl>
                                      </p:cBhvr>
                                    </p:animEffect>
                                  </p:childTnLst>
                                </p:cTn>
                              </p:par>
                              <p:par>
                                <p:cTn id="70" presetID="10" presetClass="entr" presetSubtype="0" fill="hold" nodeType="withEffect">
                                  <p:stCondLst>
                                    <p:cond delay="0"/>
                                  </p:stCondLst>
                                  <p:childTnLst>
                                    <p:set>
                                      <p:cBhvr>
                                        <p:cTn id="71" dur="1" fill="hold">
                                          <p:stCondLst>
                                            <p:cond delay="0"/>
                                          </p:stCondLst>
                                        </p:cTn>
                                        <p:tgtEl>
                                          <p:spTgt spid="757"/>
                                        </p:tgtEl>
                                        <p:attrNameLst>
                                          <p:attrName>style.visibility</p:attrName>
                                        </p:attrNameLst>
                                      </p:cBhvr>
                                      <p:to>
                                        <p:strVal val="visible"/>
                                      </p:to>
                                    </p:set>
                                    <p:animEffect transition="in" filter="fade">
                                      <p:cBhvr>
                                        <p:cTn id="72" dur="1000"/>
                                        <p:tgtEl>
                                          <p:spTgt spid="757"/>
                                        </p:tgtEl>
                                      </p:cBhvr>
                                    </p:animEffect>
                                  </p:childTnLst>
                                </p:cTn>
                              </p:par>
                              <p:par>
                                <p:cTn id="73" presetID="10" presetClass="entr" presetSubtype="0" fill="hold" nodeType="withEffect">
                                  <p:stCondLst>
                                    <p:cond delay="0"/>
                                  </p:stCondLst>
                                  <p:childTnLst>
                                    <p:set>
                                      <p:cBhvr>
                                        <p:cTn id="74" dur="1" fill="hold">
                                          <p:stCondLst>
                                            <p:cond delay="0"/>
                                          </p:stCondLst>
                                        </p:cTn>
                                        <p:tgtEl>
                                          <p:spTgt spid="758"/>
                                        </p:tgtEl>
                                        <p:attrNameLst>
                                          <p:attrName>style.visibility</p:attrName>
                                        </p:attrNameLst>
                                      </p:cBhvr>
                                      <p:to>
                                        <p:strVal val="visible"/>
                                      </p:to>
                                    </p:set>
                                    <p:animEffect transition="in" filter="fade">
                                      <p:cBhvr>
                                        <p:cTn id="75" dur="1000"/>
                                        <p:tgtEl>
                                          <p:spTgt spid="758"/>
                                        </p:tgtEl>
                                      </p:cBhvr>
                                    </p:animEffect>
                                  </p:childTnLst>
                                </p:cTn>
                              </p:par>
                              <p:par>
                                <p:cTn id="76" presetID="10" presetClass="entr" presetSubtype="0" fill="hold" nodeType="withEffect">
                                  <p:stCondLst>
                                    <p:cond delay="0"/>
                                  </p:stCondLst>
                                  <p:childTnLst>
                                    <p:set>
                                      <p:cBhvr>
                                        <p:cTn id="77" dur="1" fill="hold">
                                          <p:stCondLst>
                                            <p:cond delay="0"/>
                                          </p:stCondLst>
                                        </p:cTn>
                                        <p:tgtEl>
                                          <p:spTgt spid="759"/>
                                        </p:tgtEl>
                                        <p:attrNameLst>
                                          <p:attrName>style.visibility</p:attrName>
                                        </p:attrNameLst>
                                      </p:cBhvr>
                                      <p:to>
                                        <p:strVal val="visible"/>
                                      </p:to>
                                    </p:set>
                                    <p:animEffect transition="in" filter="fade">
                                      <p:cBhvr>
                                        <p:cTn id="78" dur="1000"/>
                                        <p:tgtEl>
                                          <p:spTgt spid="759"/>
                                        </p:tgtEl>
                                      </p:cBhvr>
                                    </p:animEffect>
                                  </p:childTnLst>
                                </p:cTn>
                              </p:par>
                              <p:par>
                                <p:cTn id="79" presetID="10" presetClass="entr" presetSubtype="0" fill="hold" nodeType="withEffect">
                                  <p:stCondLst>
                                    <p:cond delay="0"/>
                                  </p:stCondLst>
                                  <p:childTnLst>
                                    <p:set>
                                      <p:cBhvr>
                                        <p:cTn id="80" dur="1" fill="hold">
                                          <p:stCondLst>
                                            <p:cond delay="0"/>
                                          </p:stCondLst>
                                        </p:cTn>
                                        <p:tgtEl>
                                          <p:spTgt spid="760"/>
                                        </p:tgtEl>
                                        <p:attrNameLst>
                                          <p:attrName>style.visibility</p:attrName>
                                        </p:attrNameLst>
                                      </p:cBhvr>
                                      <p:to>
                                        <p:strVal val="visible"/>
                                      </p:to>
                                    </p:set>
                                    <p:animEffect transition="in" filter="fade">
                                      <p:cBhvr>
                                        <p:cTn id="81" dur="1000"/>
                                        <p:tgtEl>
                                          <p:spTgt spid="760"/>
                                        </p:tgtEl>
                                      </p:cBhvr>
                                    </p:animEffect>
                                  </p:childTnLst>
                                </p:cTn>
                              </p:par>
                              <p:par>
                                <p:cTn id="82" presetID="10" presetClass="entr" presetSubtype="0" fill="hold" nodeType="withEffect">
                                  <p:stCondLst>
                                    <p:cond delay="0"/>
                                  </p:stCondLst>
                                  <p:childTnLst>
                                    <p:set>
                                      <p:cBhvr>
                                        <p:cTn id="83" dur="1" fill="hold">
                                          <p:stCondLst>
                                            <p:cond delay="0"/>
                                          </p:stCondLst>
                                        </p:cTn>
                                        <p:tgtEl>
                                          <p:spTgt spid="761"/>
                                        </p:tgtEl>
                                        <p:attrNameLst>
                                          <p:attrName>style.visibility</p:attrName>
                                        </p:attrNameLst>
                                      </p:cBhvr>
                                      <p:to>
                                        <p:strVal val="visible"/>
                                      </p:to>
                                    </p:set>
                                    <p:animEffect transition="in" filter="fade">
                                      <p:cBhvr>
                                        <p:cTn id="84" dur="1000"/>
                                        <p:tgtEl>
                                          <p:spTgt spid="761"/>
                                        </p:tgtEl>
                                      </p:cBhvr>
                                    </p:animEffect>
                                  </p:childTnLst>
                                </p:cTn>
                              </p:par>
                              <p:par>
                                <p:cTn id="85" presetID="10" presetClass="entr" presetSubtype="0" fill="hold" nodeType="withEffect">
                                  <p:stCondLst>
                                    <p:cond delay="0"/>
                                  </p:stCondLst>
                                  <p:childTnLst>
                                    <p:set>
                                      <p:cBhvr>
                                        <p:cTn id="86" dur="1" fill="hold">
                                          <p:stCondLst>
                                            <p:cond delay="0"/>
                                          </p:stCondLst>
                                        </p:cTn>
                                        <p:tgtEl>
                                          <p:spTgt spid="762"/>
                                        </p:tgtEl>
                                        <p:attrNameLst>
                                          <p:attrName>style.visibility</p:attrName>
                                        </p:attrNameLst>
                                      </p:cBhvr>
                                      <p:to>
                                        <p:strVal val="visible"/>
                                      </p:to>
                                    </p:set>
                                    <p:animEffect transition="in" filter="fade">
                                      <p:cBhvr>
                                        <p:cTn id="87" dur="1000"/>
                                        <p:tgtEl>
                                          <p:spTgt spid="762"/>
                                        </p:tgtEl>
                                      </p:cBhvr>
                                    </p:animEffect>
                                  </p:childTnLst>
                                </p:cTn>
                              </p:par>
                              <p:par>
                                <p:cTn id="88" presetID="10" presetClass="entr" presetSubtype="0" fill="hold" nodeType="withEffect">
                                  <p:stCondLst>
                                    <p:cond delay="0"/>
                                  </p:stCondLst>
                                  <p:childTnLst>
                                    <p:set>
                                      <p:cBhvr>
                                        <p:cTn id="89" dur="1" fill="hold">
                                          <p:stCondLst>
                                            <p:cond delay="0"/>
                                          </p:stCondLst>
                                        </p:cTn>
                                        <p:tgtEl>
                                          <p:spTgt spid="763"/>
                                        </p:tgtEl>
                                        <p:attrNameLst>
                                          <p:attrName>style.visibility</p:attrName>
                                        </p:attrNameLst>
                                      </p:cBhvr>
                                      <p:to>
                                        <p:strVal val="visible"/>
                                      </p:to>
                                    </p:set>
                                    <p:animEffect transition="in" filter="fade">
                                      <p:cBhvr>
                                        <p:cTn id="90" dur="1000"/>
                                        <p:tgtEl>
                                          <p:spTgt spid="763"/>
                                        </p:tgtEl>
                                      </p:cBhvr>
                                    </p:animEffect>
                                  </p:childTnLst>
                                </p:cTn>
                              </p:par>
                              <p:par>
                                <p:cTn id="91" presetID="10" presetClass="entr" presetSubtype="0" fill="hold" nodeType="withEffect">
                                  <p:stCondLst>
                                    <p:cond delay="0"/>
                                  </p:stCondLst>
                                  <p:childTnLst>
                                    <p:set>
                                      <p:cBhvr>
                                        <p:cTn id="92" dur="1" fill="hold">
                                          <p:stCondLst>
                                            <p:cond delay="0"/>
                                          </p:stCondLst>
                                        </p:cTn>
                                        <p:tgtEl>
                                          <p:spTgt spid="764"/>
                                        </p:tgtEl>
                                        <p:attrNameLst>
                                          <p:attrName>style.visibility</p:attrName>
                                        </p:attrNameLst>
                                      </p:cBhvr>
                                      <p:to>
                                        <p:strVal val="visible"/>
                                      </p:to>
                                    </p:set>
                                    <p:animEffect transition="in" filter="fade">
                                      <p:cBhvr>
                                        <p:cTn id="93" dur="1000"/>
                                        <p:tgtEl>
                                          <p:spTgt spid="764"/>
                                        </p:tgtEl>
                                      </p:cBhvr>
                                    </p:animEffect>
                                  </p:childTnLst>
                                </p:cTn>
                              </p:par>
                              <p:par>
                                <p:cTn id="94" presetID="10" presetClass="entr" presetSubtype="0" fill="hold" nodeType="withEffect">
                                  <p:stCondLst>
                                    <p:cond delay="0"/>
                                  </p:stCondLst>
                                  <p:childTnLst>
                                    <p:set>
                                      <p:cBhvr>
                                        <p:cTn id="95" dur="1" fill="hold">
                                          <p:stCondLst>
                                            <p:cond delay="0"/>
                                          </p:stCondLst>
                                        </p:cTn>
                                        <p:tgtEl>
                                          <p:spTgt spid="765"/>
                                        </p:tgtEl>
                                        <p:attrNameLst>
                                          <p:attrName>style.visibility</p:attrName>
                                        </p:attrNameLst>
                                      </p:cBhvr>
                                      <p:to>
                                        <p:strVal val="visible"/>
                                      </p:to>
                                    </p:set>
                                    <p:animEffect transition="in" filter="fade">
                                      <p:cBhvr>
                                        <p:cTn id="96" dur="1000"/>
                                        <p:tgtEl>
                                          <p:spTgt spid="765"/>
                                        </p:tgtEl>
                                      </p:cBhvr>
                                    </p:animEffect>
                                  </p:childTnLst>
                                </p:cTn>
                              </p:par>
                              <p:par>
                                <p:cTn id="97" presetID="10" presetClass="entr" presetSubtype="0" fill="hold" nodeType="withEffect">
                                  <p:stCondLst>
                                    <p:cond delay="0"/>
                                  </p:stCondLst>
                                  <p:childTnLst>
                                    <p:set>
                                      <p:cBhvr>
                                        <p:cTn id="98" dur="1" fill="hold">
                                          <p:stCondLst>
                                            <p:cond delay="0"/>
                                          </p:stCondLst>
                                        </p:cTn>
                                        <p:tgtEl>
                                          <p:spTgt spid="766"/>
                                        </p:tgtEl>
                                        <p:attrNameLst>
                                          <p:attrName>style.visibility</p:attrName>
                                        </p:attrNameLst>
                                      </p:cBhvr>
                                      <p:to>
                                        <p:strVal val="visible"/>
                                      </p:to>
                                    </p:set>
                                    <p:animEffect transition="in" filter="fade">
                                      <p:cBhvr>
                                        <p:cTn id="99" dur="1000"/>
                                        <p:tgtEl>
                                          <p:spTgt spid="766"/>
                                        </p:tgtEl>
                                      </p:cBhvr>
                                    </p:animEffect>
                                  </p:childTnLst>
                                </p:cTn>
                              </p:par>
                              <p:par>
                                <p:cTn id="100" presetID="10" presetClass="entr" presetSubtype="0" fill="hold" nodeType="withEffect">
                                  <p:stCondLst>
                                    <p:cond delay="0"/>
                                  </p:stCondLst>
                                  <p:childTnLst>
                                    <p:set>
                                      <p:cBhvr>
                                        <p:cTn id="101" dur="1" fill="hold">
                                          <p:stCondLst>
                                            <p:cond delay="0"/>
                                          </p:stCondLst>
                                        </p:cTn>
                                        <p:tgtEl>
                                          <p:spTgt spid="767"/>
                                        </p:tgtEl>
                                        <p:attrNameLst>
                                          <p:attrName>style.visibility</p:attrName>
                                        </p:attrNameLst>
                                      </p:cBhvr>
                                      <p:to>
                                        <p:strVal val="visible"/>
                                      </p:to>
                                    </p:set>
                                    <p:animEffect transition="in" filter="fade">
                                      <p:cBhvr>
                                        <p:cTn id="102" dur="1000"/>
                                        <p:tgtEl>
                                          <p:spTgt spid="767"/>
                                        </p:tgtEl>
                                      </p:cBhvr>
                                    </p:animEffect>
                                  </p:childTnLst>
                                </p:cTn>
                              </p:par>
                              <p:par>
                                <p:cTn id="103" presetID="10" presetClass="entr" presetSubtype="0" fill="hold" nodeType="withEffect">
                                  <p:stCondLst>
                                    <p:cond delay="0"/>
                                  </p:stCondLst>
                                  <p:childTnLst>
                                    <p:set>
                                      <p:cBhvr>
                                        <p:cTn id="104" dur="1" fill="hold">
                                          <p:stCondLst>
                                            <p:cond delay="0"/>
                                          </p:stCondLst>
                                        </p:cTn>
                                        <p:tgtEl>
                                          <p:spTgt spid="768"/>
                                        </p:tgtEl>
                                        <p:attrNameLst>
                                          <p:attrName>style.visibility</p:attrName>
                                        </p:attrNameLst>
                                      </p:cBhvr>
                                      <p:to>
                                        <p:strVal val="visible"/>
                                      </p:to>
                                    </p:set>
                                    <p:animEffect transition="in" filter="fade">
                                      <p:cBhvr>
                                        <p:cTn id="105" dur="1000"/>
                                        <p:tgtEl>
                                          <p:spTgt spid="768"/>
                                        </p:tgtEl>
                                      </p:cBhvr>
                                    </p:animEffect>
                                  </p:childTnLst>
                                </p:cTn>
                              </p:par>
                              <p:par>
                                <p:cTn id="106" presetID="10" presetClass="entr" presetSubtype="0" fill="hold" nodeType="withEffect">
                                  <p:stCondLst>
                                    <p:cond delay="0"/>
                                  </p:stCondLst>
                                  <p:childTnLst>
                                    <p:set>
                                      <p:cBhvr>
                                        <p:cTn id="107" dur="1" fill="hold">
                                          <p:stCondLst>
                                            <p:cond delay="0"/>
                                          </p:stCondLst>
                                        </p:cTn>
                                        <p:tgtEl>
                                          <p:spTgt spid="769"/>
                                        </p:tgtEl>
                                        <p:attrNameLst>
                                          <p:attrName>style.visibility</p:attrName>
                                        </p:attrNameLst>
                                      </p:cBhvr>
                                      <p:to>
                                        <p:strVal val="visible"/>
                                      </p:to>
                                    </p:set>
                                    <p:animEffect transition="in" filter="fade">
                                      <p:cBhvr>
                                        <p:cTn id="108" dur="1000"/>
                                        <p:tgtEl>
                                          <p:spTgt spid="769"/>
                                        </p:tgtEl>
                                      </p:cBhvr>
                                    </p:animEffect>
                                  </p:childTnLst>
                                </p:cTn>
                              </p:par>
                              <p:par>
                                <p:cTn id="109" presetID="10" presetClass="entr" presetSubtype="0" fill="hold" nodeType="withEffect">
                                  <p:stCondLst>
                                    <p:cond delay="0"/>
                                  </p:stCondLst>
                                  <p:childTnLst>
                                    <p:set>
                                      <p:cBhvr>
                                        <p:cTn id="110" dur="1" fill="hold">
                                          <p:stCondLst>
                                            <p:cond delay="0"/>
                                          </p:stCondLst>
                                        </p:cTn>
                                        <p:tgtEl>
                                          <p:spTgt spid="770"/>
                                        </p:tgtEl>
                                        <p:attrNameLst>
                                          <p:attrName>style.visibility</p:attrName>
                                        </p:attrNameLst>
                                      </p:cBhvr>
                                      <p:to>
                                        <p:strVal val="visible"/>
                                      </p:to>
                                    </p:set>
                                    <p:animEffect transition="in" filter="fade">
                                      <p:cBhvr>
                                        <p:cTn id="111" dur="1000"/>
                                        <p:tgtEl>
                                          <p:spTgt spid="770"/>
                                        </p:tgtEl>
                                      </p:cBhvr>
                                    </p:animEffect>
                                  </p:childTnLst>
                                </p:cTn>
                              </p:par>
                              <p:par>
                                <p:cTn id="112" presetID="10" presetClass="entr" presetSubtype="0" fill="hold" nodeType="withEffect">
                                  <p:stCondLst>
                                    <p:cond delay="0"/>
                                  </p:stCondLst>
                                  <p:childTnLst>
                                    <p:set>
                                      <p:cBhvr>
                                        <p:cTn id="113" dur="1" fill="hold">
                                          <p:stCondLst>
                                            <p:cond delay="0"/>
                                          </p:stCondLst>
                                        </p:cTn>
                                        <p:tgtEl>
                                          <p:spTgt spid="771"/>
                                        </p:tgtEl>
                                        <p:attrNameLst>
                                          <p:attrName>style.visibility</p:attrName>
                                        </p:attrNameLst>
                                      </p:cBhvr>
                                      <p:to>
                                        <p:strVal val="visible"/>
                                      </p:to>
                                    </p:set>
                                    <p:animEffect transition="in" filter="fade">
                                      <p:cBhvr>
                                        <p:cTn id="114" dur="1000"/>
                                        <p:tgtEl>
                                          <p:spTgt spid="771"/>
                                        </p:tgtEl>
                                      </p:cBhvr>
                                    </p:animEffect>
                                  </p:childTnLst>
                                </p:cTn>
                              </p:par>
                              <p:par>
                                <p:cTn id="115" presetID="10" presetClass="entr" presetSubtype="0" fill="hold" nodeType="withEffect">
                                  <p:stCondLst>
                                    <p:cond delay="0"/>
                                  </p:stCondLst>
                                  <p:childTnLst>
                                    <p:set>
                                      <p:cBhvr>
                                        <p:cTn id="116" dur="1" fill="hold">
                                          <p:stCondLst>
                                            <p:cond delay="0"/>
                                          </p:stCondLst>
                                        </p:cTn>
                                        <p:tgtEl>
                                          <p:spTgt spid="772"/>
                                        </p:tgtEl>
                                        <p:attrNameLst>
                                          <p:attrName>style.visibility</p:attrName>
                                        </p:attrNameLst>
                                      </p:cBhvr>
                                      <p:to>
                                        <p:strVal val="visible"/>
                                      </p:to>
                                    </p:set>
                                    <p:animEffect transition="in" filter="fade">
                                      <p:cBhvr>
                                        <p:cTn id="117" dur="1000"/>
                                        <p:tgtEl>
                                          <p:spTgt spid="772"/>
                                        </p:tgtEl>
                                      </p:cBhvr>
                                    </p:animEffect>
                                  </p:childTnLst>
                                </p:cTn>
                              </p:par>
                              <p:par>
                                <p:cTn id="118" presetID="10" presetClass="entr" presetSubtype="0" fill="hold" nodeType="withEffect">
                                  <p:stCondLst>
                                    <p:cond delay="0"/>
                                  </p:stCondLst>
                                  <p:childTnLst>
                                    <p:set>
                                      <p:cBhvr>
                                        <p:cTn id="119" dur="1" fill="hold">
                                          <p:stCondLst>
                                            <p:cond delay="0"/>
                                          </p:stCondLst>
                                        </p:cTn>
                                        <p:tgtEl>
                                          <p:spTgt spid="773"/>
                                        </p:tgtEl>
                                        <p:attrNameLst>
                                          <p:attrName>style.visibility</p:attrName>
                                        </p:attrNameLst>
                                      </p:cBhvr>
                                      <p:to>
                                        <p:strVal val="visible"/>
                                      </p:to>
                                    </p:set>
                                    <p:animEffect transition="in" filter="fade">
                                      <p:cBhvr>
                                        <p:cTn id="120" dur="1000"/>
                                        <p:tgtEl>
                                          <p:spTgt spid="773"/>
                                        </p:tgtEl>
                                      </p:cBhvr>
                                    </p:animEffect>
                                  </p:childTnLst>
                                </p:cTn>
                              </p:par>
                              <p:par>
                                <p:cTn id="121" presetID="10" presetClass="entr" presetSubtype="0" fill="hold" nodeType="withEffect">
                                  <p:stCondLst>
                                    <p:cond delay="0"/>
                                  </p:stCondLst>
                                  <p:childTnLst>
                                    <p:set>
                                      <p:cBhvr>
                                        <p:cTn id="122" dur="1" fill="hold">
                                          <p:stCondLst>
                                            <p:cond delay="0"/>
                                          </p:stCondLst>
                                        </p:cTn>
                                        <p:tgtEl>
                                          <p:spTgt spid="776"/>
                                        </p:tgtEl>
                                        <p:attrNameLst>
                                          <p:attrName>style.visibility</p:attrName>
                                        </p:attrNameLst>
                                      </p:cBhvr>
                                      <p:to>
                                        <p:strVal val="visible"/>
                                      </p:to>
                                    </p:set>
                                    <p:animEffect transition="in" filter="fade">
                                      <p:cBhvr>
                                        <p:cTn id="123" dur="1000"/>
                                        <p:tgtEl>
                                          <p:spTgt spid="776"/>
                                        </p:tgtEl>
                                      </p:cBhvr>
                                    </p:animEffect>
                                  </p:childTnLst>
                                </p:cTn>
                              </p:par>
                              <p:par>
                                <p:cTn id="124" presetID="10" presetClass="entr" presetSubtype="0" fill="hold" nodeType="withEffect">
                                  <p:stCondLst>
                                    <p:cond delay="0"/>
                                  </p:stCondLst>
                                  <p:childTnLst>
                                    <p:set>
                                      <p:cBhvr>
                                        <p:cTn id="125" dur="1" fill="hold">
                                          <p:stCondLst>
                                            <p:cond delay="0"/>
                                          </p:stCondLst>
                                        </p:cTn>
                                        <p:tgtEl>
                                          <p:spTgt spid="777"/>
                                        </p:tgtEl>
                                        <p:attrNameLst>
                                          <p:attrName>style.visibility</p:attrName>
                                        </p:attrNameLst>
                                      </p:cBhvr>
                                      <p:to>
                                        <p:strVal val="visible"/>
                                      </p:to>
                                    </p:set>
                                    <p:animEffect transition="in" filter="fade">
                                      <p:cBhvr>
                                        <p:cTn id="126" dur="1000"/>
                                        <p:tgtEl>
                                          <p:spTgt spid="777"/>
                                        </p:tgtEl>
                                      </p:cBhvr>
                                    </p:animEffect>
                                  </p:childTnLst>
                                </p:cTn>
                              </p:par>
                              <p:par>
                                <p:cTn id="127" presetID="10" presetClass="entr" presetSubtype="0" fill="hold"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1000"/>
                                        <p:tgtEl>
                                          <p:spTgt spid="46"/>
                                        </p:tgtEl>
                                      </p:cBhvr>
                                    </p:animEffect>
                                  </p:childTnLst>
                                </p:cTn>
                              </p:par>
                              <p:par>
                                <p:cTn id="130" presetID="10"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fade">
                                      <p:cBhvr>
                                        <p:cTn id="13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0"/>
          <p:cNvSpPr txBox="1">
            <a:spLocks noGrp="1"/>
          </p:cNvSpPr>
          <p:nvPr>
            <p:ph type="title"/>
          </p:nvPr>
        </p:nvSpPr>
        <p:spPr>
          <a:xfrm>
            <a:off x="311700" y="0"/>
            <a:ext cx="8520600" cy="87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Clique</a:t>
            </a:r>
            <a:endParaRPr/>
          </a:p>
        </p:txBody>
      </p:sp>
      <p:sp>
        <p:nvSpPr>
          <p:cNvPr id="788" name="Google Shape;788;p30"/>
          <p:cNvSpPr txBox="1"/>
          <p:nvPr/>
        </p:nvSpPr>
        <p:spPr>
          <a:xfrm>
            <a:off x="422600" y="1455282"/>
            <a:ext cx="8315700" cy="899433"/>
          </a:xfrm>
          <a:prstGeom prst="rect">
            <a:avLst/>
          </a:prstGeom>
          <a:noFill/>
          <a:ln>
            <a:noFill/>
          </a:ln>
        </p:spPr>
        <p:txBody>
          <a:bodyPr spcFirstLastPara="1" wrap="square" lIns="91425" tIns="91425" rIns="91425" bIns="91425" anchor="t" anchorCtr="0">
            <a:noAutofit/>
          </a:bodyPr>
          <a:lstStyle/>
          <a:p>
            <a:pPr algn="ctr"/>
            <a:r>
              <a:rPr lang="en-US" b="1" dirty="0">
                <a:latin typeface="PT Sans Narrow"/>
                <a:ea typeface="PT Sans Narrow"/>
                <a:cs typeface="PT Sans Narrow"/>
                <a:sym typeface="PT Sans Narrow"/>
              </a:rPr>
              <a:t>A clique of a graph is a maximal </a:t>
            </a:r>
            <a:r>
              <a:rPr lang="en-US" b="1" dirty="0" smtClean="0">
                <a:latin typeface="PT Sans Narrow"/>
                <a:ea typeface="PT Sans Narrow"/>
                <a:cs typeface="PT Sans Narrow"/>
                <a:sym typeface="PT Sans Narrow"/>
              </a:rPr>
              <a:t>complete subgraph</a:t>
            </a:r>
            <a:endParaRPr lang="en" sz="1800" b="1" dirty="0" smtClean="0">
              <a:latin typeface="PT Sans Narrow"/>
              <a:ea typeface="PT Sans Narrow"/>
              <a:cs typeface="PT Sans Narrow"/>
              <a:sym typeface="PT Sans Narrow"/>
            </a:endParaRPr>
          </a:p>
          <a:p>
            <a:pPr algn="ctr"/>
            <a:r>
              <a:rPr lang="en" sz="1800" b="1" dirty="0" smtClean="0">
                <a:latin typeface="PT Sans Narrow"/>
                <a:ea typeface="PT Sans Narrow"/>
                <a:cs typeface="PT Sans Narrow"/>
                <a:sym typeface="PT Sans Narrow"/>
              </a:rPr>
              <a:t>(</a:t>
            </a:r>
            <a:r>
              <a:rPr lang="pt-BR" b="1" dirty="0" smtClean="0">
                <a:latin typeface="PT Sans Narrow"/>
                <a:ea typeface="PT Sans Narrow"/>
                <a:cs typeface="PT Sans Narrow"/>
                <a:sym typeface="PT Sans Narrow"/>
              </a:rPr>
              <a:t>k </a:t>
            </a:r>
            <a:r>
              <a:rPr lang="pt-BR" b="1" dirty="0">
                <a:latin typeface="PT Sans Narrow"/>
                <a:ea typeface="PT Sans Narrow"/>
                <a:cs typeface="PT Sans Narrow"/>
                <a:sym typeface="PT Sans Narrow"/>
              </a:rPr>
              <a:t>nodes  </a:t>
            </a:r>
            <a:r>
              <a:rPr lang="pt-BR" b="1" dirty="0" smtClean="0">
                <a:latin typeface="PT Sans Narrow"/>
                <a:ea typeface="PT Sans Narrow"/>
                <a:cs typeface="PT Sans Narrow"/>
                <a:sym typeface="PT Sans Narrow"/>
              </a:rPr>
              <a:t> &amp;   k(k-1</a:t>
            </a:r>
            <a:r>
              <a:rPr lang="pt-BR" b="1" dirty="0">
                <a:latin typeface="PT Sans Narrow"/>
                <a:ea typeface="PT Sans Narrow"/>
                <a:cs typeface="PT Sans Narrow"/>
                <a:sym typeface="PT Sans Narrow"/>
              </a:rPr>
              <a:t>)/2 </a:t>
            </a:r>
            <a:r>
              <a:rPr lang="pt-BR" b="1" dirty="0" smtClean="0">
                <a:latin typeface="PT Sans Narrow"/>
                <a:ea typeface="PT Sans Narrow"/>
                <a:cs typeface="PT Sans Narrow"/>
                <a:sym typeface="PT Sans Narrow"/>
              </a:rPr>
              <a:t>edges</a:t>
            </a:r>
            <a:r>
              <a:rPr lang="en" sz="1800" b="1" dirty="0" smtClean="0">
                <a:latin typeface="PT Sans Narrow"/>
                <a:ea typeface="PT Sans Narrow"/>
                <a:cs typeface="PT Sans Narrow"/>
                <a:sym typeface="PT Sans Narrow"/>
              </a:rPr>
              <a:t>).</a:t>
            </a:r>
            <a:endParaRPr sz="1800" b="1" dirty="0">
              <a:latin typeface="PT Sans Narrow"/>
              <a:ea typeface="PT Sans Narrow"/>
              <a:cs typeface="PT Sans Narrow"/>
              <a:sym typeface="PT Sans Narrow"/>
            </a:endParaRPr>
          </a:p>
        </p:txBody>
      </p:sp>
      <p:sp>
        <p:nvSpPr>
          <p:cNvPr id="791" name="Google Shape;791;p30"/>
          <p:cNvSpPr/>
          <p:nvPr/>
        </p:nvSpPr>
        <p:spPr>
          <a:xfrm>
            <a:off x="1448909" y="3243467"/>
            <a:ext cx="516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792" name="Google Shape;792;p30"/>
          <p:cNvSpPr/>
          <p:nvPr/>
        </p:nvSpPr>
        <p:spPr>
          <a:xfrm>
            <a:off x="422600" y="4261448"/>
            <a:ext cx="516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793" name="Google Shape;793;p30"/>
          <p:cNvSpPr/>
          <p:nvPr/>
        </p:nvSpPr>
        <p:spPr>
          <a:xfrm>
            <a:off x="1448759" y="4261448"/>
            <a:ext cx="516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794" name="Google Shape;794;p30"/>
          <p:cNvSpPr/>
          <p:nvPr/>
        </p:nvSpPr>
        <p:spPr>
          <a:xfrm>
            <a:off x="2836126" y="4261448"/>
            <a:ext cx="5103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795" name="Google Shape;795;p30"/>
          <p:cNvSpPr/>
          <p:nvPr/>
        </p:nvSpPr>
        <p:spPr>
          <a:xfrm>
            <a:off x="2829915" y="3243467"/>
            <a:ext cx="516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796" name="Google Shape;796;p30"/>
          <p:cNvSpPr/>
          <p:nvPr/>
        </p:nvSpPr>
        <p:spPr>
          <a:xfrm>
            <a:off x="3715738" y="4261448"/>
            <a:ext cx="5103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797" name="Google Shape;797;p30"/>
          <p:cNvSpPr/>
          <p:nvPr/>
        </p:nvSpPr>
        <p:spPr>
          <a:xfrm>
            <a:off x="2836201" y="5542208"/>
            <a:ext cx="5103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798" name="Google Shape;798;p30"/>
          <p:cNvSpPr/>
          <p:nvPr/>
        </p:nvSpPr>
        <p:spPr>
          <a:xfrm>
            <a:off x="1448759" y="5542208"/>
            <a:ext cx="516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799" name="Google Shape;799;p30"/>
          <p:cNvCxnSpPr>
            <a:stCxn id="792" idx="7"/>
            <a:endCxn id="791" idx="3"/>
          </p:cNvCxnSpPr>
          <p:nvPr/>
        </p:nvCxnSpPr>
        <p:spPr>
          <a:xfrm rot="10800000" flipH="1">
            <a:off x="863546" y="3677560"/>
            <a:ext cx="660900" cy="658400"/>
          </a:xfrm>
          <a:prstGeom prst="straightConnector1">
            <a:avLst/>
          </a:prstGeom>
          <a:noFill/>
          <a:ln w="19050" cap="flat" cmpd="sng">
            <a:solidFill>
              <a:srgbClr val="000000"/>
            </a:solidFill>
            <a:prstDash val="solid"/>
            <a:round/>
            <a:headEnd type="none" w="med" len="med"/>
            <a:tailEnd type="none" w="med" len="med"/>
          </a:ln>
        </p:spPr>
      </p:cxnSp>
      <p:cxnSp>
        <p:nvCxnSpPr>
          <p:cNvPr id="800" name="Google Shape;800;p30"/>
          <p:cNvCxnSpPr>
            <a:stCxn id="791" idx="6"/>
            <a:endCxn id="795" idx="2"/>
          </p:cNvCxnSpPr>
          <p:nvPr/>
        </p:nvCxnSpPr>
        <p:spPr>
          <a:xfrm>
            <a:off x="1965509" y="3497867"/>
            <a:ext cx="864300" cy="0"/>
          </a:xfrm>
          <a:prstGeom prst="straightConnector1">
            <a:avLst/>
          </a:prstGeom>
          <a:noFill/>
          <a:ln w="19050" cap="flat" cmpd="sng">
            <a:solidFill>
              <a:srgbClr val="000000"/>
            </a:solidFill>
            <a:prstDash val="solid"/>
            <a:round/>
            <a:headEnd type="none" w="med" len="med"/>
            <a:tailEnd type="none" w="med" len="med"/>
          </a:ln>
        </p:spPr>
      </p:cxnSp>
      <p:cxnSp>
        <p:nvCxnSpPr>
          <p:cNvPr id="801" name="Google Shape;801;p30"/>
          <p:cNvCxnSpPr>
            <a:stCxn id="791" idx="4"/>
            <a:endCxn id="793" idx="0"/>
          </p:cNvCxnSpPr>
          <p:nvPr/>
        </p:nvCxnSpPr>
        <p:spPr>
          <a:xfrm>
            <a:off x="1707209" y="3752267"/>
            <a:ext cx="0" cy="509200"/>
          </a:xfrm>
          <a:prstGeom prst="straightConnector1">
            <a:avLst/>
          </a:prstGeom>
          <a:noFill/>
          <a:ln w="19050" cap="flat" cmpd="sng">
            <a:solidFill>
              <a:srgbClr val="000000"/>
            </a:solidFill>
            <a:prstDash val="solid"/>
            <a:round/>
            <a:headEnd type="none" w="med" len="med"/>
            <a:tailEnd type="none" w="med" len="med"/>
          </a:ln>
        </p:spPr>
      </p:cxnSp>
      <p:cxnSp>
        <p:nvCxnSpPr>
          <p:cNvPr id="802" name="Google Shape;802;p30"/>
          <p:cNvCxnSpPr>
            <a:stCxn id="793" idx="4"/>
            <a:endCxn id="798" idx="0"/>
          </p:cNvCxnSpPr>
          <p:nvPr/>
        </p:nvCxnSpPr>
        <p:spPr>
          <a:xfrm>
            <a:off x="1707059" y="4770248"/>
            <a:ext cx="0" cy="772000"/>
          </a:xfrm>
          <a:prstGeom prst="straightConnector1">
            <a:avLst/>
          </a:prstGeom>
          <a:noFill/>
          <a:ln w="19050" cap="flat" cmpd="sng">
            <a:solidFill>
              <a:srgbClr val="000000"/>
            </a:solidFill>
            <a:prstDash val="solid"/>
            <a:round/>
            <a:headEnd type="none" w="med" len="med"/>
            <a:tailEnd type="none" w="med" len="med"/>
          </a:ln>
        </p:spPr>
      </p:cxnSp>
      <p:cxnSp>
        <p:nvCxnSpPr>
          <p:cNvPr id="803" name="Google Shape;803;p30"/>
          <p:cNvCxnSpPr>
            <a:endCxn id="794" idx="0"/>
          </p:cNvCxnSpPr>
          <p:nvPr/>
        </p:nvCxnSpPr>
        <p:spPr>
          <a:xfrm>
            <a:off x="3091276" y="3751848"/>
            <a:ext cx="0" cy="509600"/>
          </a:xfrm>
          <a:prstGeom prst="straightConnector1">
            <a:avLst/>
          </a:prstGeom>
          <a:noFill/>
          <a:ln w="19050" cap="flat" cmpd="sng">
            <a:solidFill>
              <a:srgbClr val="000000"/>
            </a:solidFill>
            <a:prstDash val="solid"/>
            <a:round/>
            <a:headEnd type="none" w="med" len="med"/>
            <a:tailEnd type="none" w="med" len="med"/>
          </a:ln>
        </p:spPr>
      </p:cxnSp>
      <p:cxnSp>
        <p:nvCxnSpPr>
          <p:cNvPr id="804" name="Google Shape;804;p30"/>
          <p:cNvCxnSpPr>
            <a:stCxn id="794" idx="4"/>
            <a:endCxn id="797" idx="0"/>
          </p:cNvCxnSpPr>
          <p:nvPr/>
        </p:nvCxnSpPr>
        <p:spPr>
          <a:xfrm>
            <a:off x="3091276" y="4770248"/>
            <a:ext cx="0" cy="772000"/>
          </a:xfrm>
          <a:prstGeom prst="straightConnector1">
            <a:avLst/>
          </a:prstGeom>
          <a:noFill/>
          <a:ln w="19050" cap="flat" cmpd="sng">
            <a:solidFill>
              <a:srgbClr val="000000"/>
            </a:solidFill>
            <a:prstDash val="solid"/>
            <a:round/>
            <a:headEnd type="none" w="med" len="med"/>
            <a:tailEnd type="none" w="med" len="med"/>
          </a:ln>
        </p:spPr>
      </p:cxnSp>
      <p:cxnSp>
        <p:nvCxnSpPr>
          <p:cNvPr id="805" name="Google Shape;805;p30"/>
          <p:cNvCxnSpPr>
            <a:stCxn id="798" idx="6"/>
            <a:endCxn id="797" idx="2"/>
          </p:cNvCxnSpPr>
          <p:nvPr/>
        </p:nvCxnSpPr>
        <p:spPr>
          <a:xfrm>
            <a:off x="1965359" y="5796608"/>
            <a:ext cx="870900" cy="0"/>
          </a:xfrm>
          <a:prstGeom prst="straightConnector1">
            <a:avLst/>
          </a:prstGeom>
          <a:noFill/>
          <a:ln w="19050" cap="flat" cmpd="sng">
            <a:solidFill>
              <a:srgbClr val="000000"/>
            </a:solidFill>
            <a:prstDash val="solid"/>
            <a:round/>
            <a:headEnd type="none" w="med" len="med"/>
            <a:tailEnd type="none" w="med" len="med"/>
          </a:ln>
        </p:spPr>
      </p:cxnSp>
      <p:cxnSp>
        <p:nvCxnSpPr>
          <p:cNvPr id="806" name="Google Shape;806;p30"/>
          <p:cNvCxnSpPr>
            <a:stCxn id="793" idx="6"/>
            <a:endCxn id="794" idx="2"/>
          </p:cNvCxnSpPr>
          <p:nvPr/>
        </p:nvCxnSpPr>
        <p:spPr>
          <a:xfrm>
            <a:off x="1965359" y="4515848"/>
            <a:ext cx="870900" cy="0"/>
          </a:xfrm>
          <a:prstGeom prst="straightConnector1">
            <a:avLst/>
          </a:prstGeom>
          <a:noFill/>
          <a:ln w="19050" cap="flat" cmpd="sng">
            <a:solidFill>
              <a:srgbClr val="000000"/>
            </a:solidFill>
            <a:prstDash val="solid"/>
            <a:round/>
            <a:headEnd type="none" w="med" len="med"/>
            <a:tailEnd type="none" w="med" len="med"/>
          </a:ln>
        </p:spPr>
      </p:cxnSp>
      <p:cxnSp>
        <p:nvCxnSpPr>
          <p:cNvPr id="807" name="Google Shape;807;p30"/>
          <p:cNvCxnSpPr>
            <a:stCxn id="795" idx="5"/>
            <a:endCxn id="796" idx="1"/>
          </p:cNvCxnSpPr>
          <p:nvPr/>
        </p:nvCxnSpPr>
        <p:spPr>
          <a:xfrm>
            <a:off x="3270861" y="3677755"/>
            <a:ext cx="519600" cy="658400"/>
          </a:xfrm>
          <a:prstGeom prst="straightConnector1">
            <a:avLst/>
          </a:prstGeom>
          <a:noFill/>
          <a:ln w="19050" cap="flat" cmpd="sng">
            <a:solidFill>
              <a:srgbClr val="000000"/>
            </a:solidFill>
            <a:prstDash val="solid"/>
            <a:round/>
            <a:headEnd type="none" w="med" len="med"/>
            <a:tailEnd type="none" w="med" len="med"/>
          </a:ln>
        </p:spPr>
      </p:cxnSp>
      <p:cxnSp>
        <p:nvCxnSpPr>
          <p:cNvPr id="808" name="Google Shape;808;p30"/>
          <p:cNvCxnSpPr>
            <a:stCxn id="791" idx="5"/>
            <a:endCxn id="794" idx="1"/>
          </p:cNvCxnSpPr>
          <p:nvPr/>
        </p:nvCxnSpPr>
        <p:spPr>
          <a:xfrm>
            <a:off x="1889854" y="3677755"/>
            <a:ext cx="1020900" cy="658400"/>
          </a:xfrm>
          <a:prstGeom prst="straightConnector1">
            <a:avLst/>
          </a:prstGeom>
          <a:noFill/>
          <a:ln w="19050" cap="flat" cmpd="sng">
            <a:solidFill>
              <a:srgbClr val="000000"/>
            </a:solidFill>
            <a:prstDash val="solid"/>
            <a:round/>
            <a:headEnd type="none" w="med" len="med"/>
            <a:tailEnd type="none" w="med" len="med"/>
          </a:ln>
        </p:spPr>
      </p:cxnSp>
      <p:cxnSp>
        <p:nvCxnSpPr>
          <p:cNvPr id="809" name="Google Shape;809;p30"/>
          <p:cNvCxnSpPr>
            <a:stCxn id="792" idx="6"/>
            <a:endCxn id="793" idx="2"/>
          </p:cNvCxnSpPr>
          <p:nvPr/>
        </p:nvCxnSpPr>
        <p:spPr>
          <a:xfrm>
            <a:off x="939200" y="4515848"/>
            <a:ext cx="509700" cy="0"/>
          </a:xfrm>
          <a:prstGeom prst="straightConnector1">
            <a:avLst/>
          </a:prstGeom>
          <a:noFill/>
          <a:ln w="19050" cap="flat" cmpd="sng">
            <a:solidFill>
              <a:srgbClr val="000000"/>
            </a:solidFill>
            <a:prstDash val="solid"/>
            <a:round/>
            <a:headEnd type="none" w="med" len="med"/>
            <a:tailEnd type="none" w="med" len="med"/>
          </a:ln>
        </p:spPr>
      </p:cxnSp>
      <p:sp>
        <p:nvSpPr>
          <p:cNvPr id="810" name="Google Shape;810;p30"/>
          <p:cNvSpPr txBox="1"/>
          <p:nvPr/>
        </p:nvSpPr>
        <p:spPr>
          <a:xfrm>
            <a:off x="1401825" y="6053024"/>
            <a:ext cx="2226600" cy="4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a:t>
            </a:r>
            <a:r>
              <a:rPr lang="en" dirty="0" smtClean="0"/>
              <a:t>Graph</a:t>
            </a:r>
            <a:endParaRPr dirty="0"/>
          </a:p>
        </p:txBody>
      </p:sp>
      <p:cxnSp>
        <p:nvCxnSpPr>
          <p:cNvPr id="811" name="Google Shape;811;p30"/>
          <p:cNvCxnSpPr>
            <a:stCxn id="793" idx="7"/>
            <a:endCxn id="795" idx="3"/>
          </p:cNvCxnSpPr>
          <p:nvPr/>
        </p:nvCxnSpPr>
        <p:spPr>
          <a:xfrm rot="10800000" flipH="1">
            <a:off x="1889705" y="3677560"/>
            <a:ext cx="1015800" cy="658400"/>
          </a:xfrm>
          <a:prstGeom prst="straightConnector1">
            <a:avLst/>
          </a:prstGeom>
          <a:noFill/>
          <a:ln w="19050" cap="flat" cmpd="sng">
            <a:solidFill>
              <a:schemeClr val="dk2"/>
            </a:solidFill>
            <a:prstDash val="solid"/>
            <a:round/>
            <a:headEnd type="none" w="med" len="med"/>
            <a:tailEnd type="none" w="med" len="med"/>
          </a:ln>
        </p:spPr>
      </p:cxnSp>
      <p:sp>
        <p:nvSpPr>
          <p:cNvPr id="812" name="Google Shape;812;p30"/>
          <p:cNvSpPr/>
          <p:nvPr/>
        </p:nvSpPr>
        <p:spPr>
          <a:xfrm>
            <a:off x="5568991" y="3243467"/>
            <a:ext cx="501900" cy="5088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813" name="Google Shape;813;p30"/>
          <p:cNvSpPr/>
          <p:nvPr/>
        </p:nvSpPr>
        <p:spPr>
          <a:xfrm>
            <a:off x="4572000" y="4261443"/>
            <a:ext cx="5019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814" name="Google Shape;814;p30"/>
          <p:cNvSpPr/>
          <p:nvPr/>
        </p:nvSpPr>
        <p:spPr>
          <a:xfrm>
            <a:off x="5568846" y="4261443"/>
            <a:ext cx="501900" cy="5088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815" name="Google Shape;815;p30"/>
          <p:cNvSpPr/>
          <p:nvPr/>
        </p:nvSpPr>
        <p:spPr>
          <a:xfrm>
            <a:off x="6916582" y="4261443"/>
            <a:ext cx="495600" cy="5088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816" name="Google Shape;816;p30"/>
          <p:cNvSpPr/>
          <p:nvPr/>
        </p:nvSpPr>
        <p:spPr>
          <a:xfrm>
            <a:off x="6910549" y="3243467"/>
            <a:ext cx="501900" cy="5088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817" name="Google Shape;817;p30"/>
          <p:cNvSpPr/>
          <p:nvPr/>
        </p:nvSpPr>
        <p:spPr>
          <a:xfrm>
            <a:off x="7771068" y="4261443"/>
            <a:ext cx="495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818" name="Google Shape;818;p30"/>
          <p:cNvSpPr/>
          <p:nvPr/>
        </p:nvSpPr>
        <p:spPr>
          <a:xfrm>
            <a:off x="6916654" y="5542195"/>
            <a:ext cx="4956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819" name="Google Shape;819;p30"/>
          <p:cNvSpPr/>
          <p:nvPr/>
        </p:nvSpPr>
        <p:spPr>
          <a:xfrm>
            <a:off x="5568846" y="5542195"/>
            <a:ext cx="501900" cy="5088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820" name="Google Shape;820;p30"/>
          <p:cNvCxnSpPr>
            <a:stCxn id="813" idx="7"/>
            <a:endCxn id="812" idx="3"/>
          </p:cNvCxnSpPr>
          <p:nvPr/>
        </p:nvCxnSpPr>
        <p:spPr>
          <a:xfrm rot="10800000" flipH="1">
            <a:off x="5000398" y="3677955"/>
            <a:ext cx="642000" cy="658000"/>
          </a:xfrm>
          <a:prstGeom prst="straightConnector1">
            <a:avLst/>
          </a:prstGeom>
          <a:noFill/>
          <a:ln w="19050" cap="flat" cmpd="sng">
            <a:solidFill>
              <a:srgbClr val="000000"/>
            </a:solidFill>
            <a:prstDash val="solid"/>
            <a:round/>
            <a:headEnd type="none" w="med" len="med"/>
            <a:tailEnd type="none" w="med" len="med"/>
          </a:ln>
        </p:spPr>
      </p:cxnSp>
      <p:cxnSp>
        <p:nvCxnSpPr>
          <p:cNvPr id="821" name="Google Shape;821;p30"/>
          <p:cNvCxnSpPr>
            <a:stCxn id="812" idx="6"/>
            <a:endCxn id="816" idx="2"/>
          </p:cNvCxnSpPr>
          <p:nvPr/>
        </p:nvCxnSpPr>
        <p:spPr>
          <a:xfrm>
            <a:off x="6070891" y="3497867"/>
            <a:ext cx="839700" cy="0"/>
          </a:xfrm>
          <a:prstGeom prst="straightConnector1">
            <a:avLst/>
          </a:prstGeom>
          <a:noFill/>
          <a:ln w="76200" cap="flat" cmpd="sng">
            <a:solidFill>
              <a:srgbClr val="9900FF"/>
            </a:solidFill>
            <a:prstDash val="solid"/>
            <a:round/>
            <a:headEnd type="none" w="med" len="med"/>
            <a:tailEnd type="none" w="med" len="med"/>
          </a:ln>
        </p:spPr>
      </p:cxnSp>
      <p:cxnSp>
        <p:nvCxnSpPr>
          <p:cNvPr id="822" name="Google Shape;822;p30"/>
          <p:cNvCxnSpPr>
            <a:stCxn id="812" idx="4"/>
            <a:endCxn id="814" idx="0"/>
          </p:cNvCxnSpPr>
          <p:nvPr/>
        </p:nvCxnSpPr>
        <p:spPr>
          <a:xfrm>
            <a:off x="5819941" y="3752267"/>
            <a:ext cx="0" cy="509200"/>
          </a:xfrm>
          <a:prstGeom prst="straightConnector1">
            <a:avLst/>
          </a:prstGeom>
          <a:noFill/>
          <a:ln w="76200" cap="flat" cmpd="sng">
            <a:solidFill>
              <a:srgbClr val="9900FF"/>
            </a:solidFill>
            <a:prstDash val="solid"/>
            <a:round/>
            <a:headEnd type="none" w="med" len="med"/>
            <a:tailEnd type="none" w="med" len="med"/>
          </a:ln>
        </p:spPr>
      </p:cxnSp>
      <p:cxnSp>
        <p:nvCxnSpPr>
          <p:cNvPr id="823" name="Google Shape;823;p30"/>
          <p:cNvCxnSpPr>
            <a:stCxn id="814" idx="4"/>
            <a:endCxn id="819" idx="0"/>
          </p:cNvCxnSpPr>
          <p:nvPr/>
        </p:nvCxnSpPr>
        <p:spPr>
          <a:xfrm>
            <a:off x="5819796" y="4770243"/>
            <a:ext cx="0" cy="772000"/>
          </a:xfrm>
          <a:prstGeom prst="straightConnector1">
            <a:avLst/>
          </a:prstGeom>
          <a:noFill/>
          <a:ln w="19050" cap="flat" cmpd="sng">
            <a:solidFill>
              <a:srgbClr val="000000"/>
            </a:solidFill>
            <a:prstDash val="solid"/>
            <a:round/>
            <a:headEnd type="none" w="med" len="med"/>
            <a:tailEnd type="none" w="med" len="med"/>
          </a:ln>
        </p:spPr>
      </p:cxnSp>
      <p:cxnSp>
        <p:nvCxnSpPr>
          <p:cNvPr id="824" name="Google Shape;824;p30"/>
          <p:cNvCxnSpPr>
            <a:endCxn id="815" idx="0"/>
          </p:cNvCxnSpPr>
          <p:nvPr/>
        </p:nvCxnSpPr>
        <p:spPr>
          <a:xfrm>
            <a:off x="7164382" y="3751843"/>
            <a:ext cx="0" cy="509600"/>
          </a:xfrm>
          <a:prstGeom prst="straightConnector1">
            <a:avLst/>
          </a:prstGeom>
          <a:noFill/>
          <a:ln w="76200" cap="flat" cmpd="sng">
            <a:solidFill>
              <a:srgbClr val="9900FF"/>
            </a:solidFill>
            <a:prstDash val="solid"/>
            <a:round/>
            <a:headEnd type="none" w="med" len="med"/>
            <a:tailEnd type="none" w="med" len="med"/>
          </a:ln>
        </p:spPr>
      </p:cxnSp>
      <p:cxnSp>
        <p:nvCxnSpPr>
          <p:cNvPr id="825" name="Google Shape;825;p30"/>
          <p:cNvCxnSpPr>
            <a:stCxn id="815" idx="4"/>
            <a:endCxn id="818" idx="0"/>
          </p:cNvCxnSpPr>
          <p:nvPr/>
        </p:nvCxnSpPr>
        <p:spPr>
          <a:xfrm>
            <a:off x="7164382" y="4770243"/>
            <a:ext cx="0" cy="772000"/>
          </a:xfrm>
          <a:prstGeom prst="straightConnector1">
            <a:avLst/>
          </a:prstGeom>
          <a:noFill/>
          <a:ln w="19050" cap="flat" cmpd="sng">
            <a:solidFill>
              <a:srgbClr val="000000"/>
            </a:solidFill>
            <a:prstDash val="solid"/>
            <a:round/>
            <a:headEnd type="none" w="med" len="med"/>
            <a:tailEnd type="none" w="med" len="med"/>
          </a:ln>
        </p:spPr>
      </p:cxnSp>
      <p:cxnSp>
        <p:nvCxnSpPr>
          <p:cNvPr id="826" name="Google Shape;826;p30"/>
          <p:cNvCxnSpPr>
            <a:stCxn id="819" idx="6"/>
            <a:endCxn id="818" idx="2"/>
          </p:cNvCxnSpPr>
          <p:nvPr/>
        </p:nvCxnSpPr>
        <p:spPr>
          <a:xfrm>
            <a:off x="6070746" y="5796595"/>
            <a:ext cx="846000" cy="0"/>
          </a:xfrm>
          <a:prstGeom prst="straightConnector1">
            <a:avLst/>
          </a:prstGeom>
          <a:noFill/>
          <a:ln w="19050" cap="flat" cmpd="sng">
            <a:solidFill>
              <a:srgbClr val="000000"/>
            </a:solidFill>
            <a:prstDash val="solid"/>
            <a:round/>
            <a:headEnd type="none" w="med" len="med"/>
            <a:tailEnd type="none" w="med" len="med"/>
          </a:ln>
        </p:spPr>
      </p:cxnSp>
      <p:cxnSp>
        <p:nvCxnSpPr>
          <p:cNvPr id="827" name="Google Shape;827;p30"/>
          <p:cNvCxnSpPr>
            <a:stCxn id="814" idx="6"/>
            <a:endCxn id="815" idx="2"/>
          </p:cNvCxnSpPr>
          <p:nvPr/>
        </p:nvCxnSpPr>
        <p:spPr>
          <a:xfrm>
            <a:off x="6070746" y="4515843"/>
            <a:ext cx="845700" cy="0"/>
          </a:xfrm>
          <a:prstGeom prst="straightConnector1">
            <a:avLst/>
          </a:prstGeom>
          <a:noFill/>
          <a:ln w="76200" cap="flat" cmpd="sng">
            <a:solidFill>
              <a:srgbClr val="9900FF"/>
            </a:solidFill>
            <a:prstDash val="solid"/>
            <a:round/>
            <a:headEnd type="none" w="med" len="med"/>
            <a:tailEnd type="none" w="med" len="med"/>
          </a:ln>
        </p:spPr>
      </p:cxnSp>
      <p:cxnSp>
        <p:nvCxnSpPr>
          <p:cNvPr id="828" name="Google Shape;828;p30"/>
          <p:cNvCxnSpPr>
            <a:stCxn id="816" idx="5"/>
            <a:endCxn id="817" idx="1"/>
          </p:cNvCxnSpPr>
          <p:nvPr/>
        </p:nvCxnSpPr>
        <p:spPr>
          <a:xfrm>
            <a:off x="7338947" y="3677755"/>
            <a:ext cx="504600" cy="658000"/>
          </a:xfrm>
          <a:prstGeom prst="straightConnector1">
            <a:avLst/>
          </a:prstGeom>
          <a:noFill/>
          <a:ln w="19050" cap="flat" cmpd="sng">
            <a:solidFill>
              <a:srgbClr val="000000"/>
            </a:solidFill>
            <a:prstDash val="solid"/>
            <a:round/>
            <a:headEnd type="none" w="med" len="med"/>
            <a:tailEnd type="none" w="med" len="med"/>
          </a:ln>
        </p:spPr>
      </p:cxnSp>
      <p:cxnSp>
        <p:nvCxnSpPr>
          <p:cNvPr id="829" name="Google Shape;829;p30"/>
          <p:cNvCxnSpPr>
            <a:stCxn id="812" idx="5"/>
            <a:endCxn id="815" idx="1"/>
          </p:cNvCxnSpPr>
          <p:nvPr/>
        </p:nvCxnSpPr>
        <p:spPr>
          <a:xfrm>
            <a:off x="5997390" y="3677755"/>
            <a:ext cx="991800" cy="658000"/>
          </a:xfrm>
          <a:prstGeom prst="straightConnector1">
            <a:avLst/>
          </a:prstGeom>
          <a:noFill/>
          <a:ln w="76200" cap="flat" cmpd="sng">
            <a:solidFill>
              <a:srgbClr val="9900FF"/>
            </a:solidFill>
            <a:prstDash val="solid"/>
            <a:round/>
            <a:headEnd type="none" w="med" len="med"/>
            <a:tailEnd type="none" w="med" len="med"/>
          </a:ln>
        </p:spPr>
      </p:cxnSp>
      <p:cxnSp>
        <p:nvCxnSpPr>
          <p:cNvPr id="830" name="Google Shape;830;p30"/>
          <p:cNvCxnSpPr>
            <a:stCxn id="813" idx="6"/>
            <a:endCxn id="814" idx="2"/>
          </p:cNvCxnSpPr>
          <p:nvPr/>
        </p:nvCxnSpPr>
        <p:spPr>
          <a:xfrm>
            <a:off x="5073900" y="4515843"/>
            <a:ext cx="495000" cy="0"/>
          </a:xfrm>
          <a:prstGeom prst="straightConnector1">
            <a:avLst/>
          </a:prstGeom>
          <a:noFill/>
          <a:ln w="19050" cap="flat" cmpd="sng">
            <a:solidFill>
              <a:srgbClr val="000000"/>
            </a:solidFill>
            <a:prstDash val="solid"/>
            <a:round/>
            <a:headEnd type="none" w="med" len="med"/>
            <a:tailEnd type="none" w="med" len="med"/>
          </a:ln>
        </p:spPr>
      </p:cxnSp>
      <p:cxnSp>
        <p:nvCxnSpPr>
          <p:cNvPr id="831" name="Google Shape;831;p30"/>
          <p:cNvCxnSpPr>
            <a:stCxn id="814" idx="7"/>
            <a:endCxn id="816" idx="3"/>
          </p:cNvCxnSpPr>
          <p:nvPr/>
        </p:nvCxnSpPr>
        <p:spPr>
          <a:xfrm rot="10800000" flipH="1">
            <a:off x="5997244" y="3677955"/>
            <a:ext cx="986700" cy="658000"/>
          </a:xfrm>
          <a:prstGeom prst="straightConnector1">
            <a:avLst/>
          </a:prstGeom>
          <a:noFill/>
          <a:ln w="76200" cap="flat" cmpd="sng">
            <a:solidFill>
              <a:srgbClr val="9900FF"/>
            </a:solidFill>
            <a:prstDash val="solid"/>
            <a:round/>
            <a:headEnd type="none" w="med" len="med"/>
            <a:tailEnd type="none" w="med" len="med"/>
          </a:ln>
        </p:spPr>
      </p:cxnSp>
      <p:sp>
        <p:nvSpPr>
          <p:cNvPr id="832" name="Google Shape;832;p30"/>
          <p:cNvSpPr txBox="1"/>
          <p:nvPr/>
        </p:nvSpPr>
        <p:spPr>
          <a:xfrm>
            <a:off x="5766355" y="6082336"/>
            <a:ext cx="1822304" cy="4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Clique</a:t>
            </a:r>
            <a:r>
              <a:rPr lang="en-US" dirty="0" smtClean="0"/>
              <a:t> of  size  4</a:t>
            </a:r>
            <a:endParaRPr dirty="0"/>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4246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
                                        </p:tgtEl>
                                        <p:attrNameLst>
                                          <p:attrName>style.visibility</p:attrName>
                                        </p:attrNameLst>
                                      </p:cBhvr>
                                      <p:to>
                                        <p:strVal val="visible"/>
                                      </p:to>
                                    </p:set>
                                    <p:animEffect transition="in" filter="fade">
                                      <p:cBhvr>
                                        <p:cTn id="7" dur="1000"/>
                                        <p:tgtEl>
                                          <p:spTgt spid="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1"/>
                                        </p:tgtEl>
                                        <p:attrNameLst>
                                          <p:attrName>style.visibility</p:attrName>
                                        </p:attrNameLst>
                                      </p:cBhvr>
                                      <p:to>
                                        <p:strVal val="visible"/>
                                      </p:to>
                                    </p:set>
                                    <p:animEffect transition="in" filter="fade">
                                      <p:cBhvr>
                                        <p:cTn id="12" dur="1100"/>
                                        <p:tgtEl>
                                          <p:spTgt spid="791"/>
                                        </p:tgtEl>
                                      </p:cBhvr>
                                    </p:animEffect>
                                  </p:childTnLst>
                                </p:cTn>
                              </p:par>
                              <p:par>
                                <p:cTn id="13" presetID="10" presetClass="entr" presetSubtype="0" fill="hold" nodeType="withEffect">
                                  <p:stCondLst>
                                    <p:cond delay="0"/>
                                  </p:stCondLst>
                                  <p:childTnLst>
                                    <p:set>
                                      <p:cBhvr>
                                        <p:cTn id="14" dur="1" fill="hold">
                                          <p:stCondLst>
                                            <p:cond delay="0"/>
                                          </p:stCondLst>
                                        </p:cTn>
                                        <p:tgtEl>
                                          <p:spTgt spid="792"/>
                                        </p:tgtEl>
                                        <p:attrNameLst>
                                          <p:attrName>style.visibility</p:attrName>
                                        </p:attrNameLst>
                                      </p:cBhvr>
                                      <p:to>
                                        <p:strVal val="visible"/>
                                      </p:to>
                                    </p:set>
                                    <p:animEffect transition="in" filter="fade">
                                      <p:cBhvr>
                                        <p:cTn id="15" dur="1000"/>
                                        <p:tgtEl>
                                          <p:spTgt spid="792"/>
                                        </p:tgtEl>
                                      </p:cBhvr>
                                    </p:animEffect>
                                  </p:childTnLst>
                                </p:cTn>
                              </p:par>
                              <p:par>
                                <p:cTn id="16" presetID="10" presetClass="entr" presetSubtype="0" fill="hold" nodeType="withEffect">
                                  <p:stCondLst>
                                    <p:cond delay="0"/>
                                  </p:stCondLst>
                                  <p:childTnLst>
                                    <p:set>
                                      <p:cBhvr>
                                        <p:cTn id="17" dur="1" fill="hold">
                                          <p:stCondLst>
                                            <p:cond delay="0"/>
                                          </p:stCondLst>
                                        </p:cTn>
                                        <p:tgtEl>
                                          <p:spTgt spid="793"/>
                                        </p:tgtEl>
                                        <p:attrNameLst>
                                          <p:attrName>style.visibility</p:attrName>
                                        </p:attrNameLst>
                                      </p:cBhvr>
                                      <p:to>
                                        <p:strVal val="visible"/>
                                      </p:to>
                                    </p:set>
                                    <p:animEffect transition="in" filter="fade">
                                      <p:cBhvr>
                                        <p:cTn id="18" dur="1000"/>
                                        <p:tgtEl>
                                          <p:spTgt spid="793"/>
                                        </p:tgtEl>
                                      </p:cBhvr>
                                    </p:animEffect>
                                  </p:childTnLst>
                                </p:cTn>
                              </p:par>
                              <p:par>
                                <p:cTn id="19" presetID="10" presetClass="entr" presetSubtype="0" fill="hold" nodeType="withEffect">
                                  <p:stCondLst>
                                    <p:cond delay="0"/>
                                  </p:stCondLst>
                                  <p:childTnLst>
                                    <p:set>
                                      <p:cBhvr>
                                        <p:cTn id="20" dur="1" fill="hold">
                                          <p:stCondLst>
                                            <p:cond delay="0"/>
                                          </p:stCondLst>
                                        </p:cTn>
                                        <p:tgtEl>
                                          <p:spTgt spid="794"/>
                                        </p:tgtEl>
                                        <p:attrNameLst>
                                          <p:attrName>style.visibility</p:attrName>
                                        </p:attrNameLst>
                                      </p:cBhvr>
                                      <p:to>
                                        <p:strVal val="visible"/>
                                      </p:to>
                                    </p:set>
                                    <p:animEffect transition="in" filter="fade">
                                      <p:cBhvr>
                                        <p:cTn id="21" dur="1000"/>
                                        <p:tgtEl>
                                          <p:spTgt spid="794"/>
                                        </p:tgtEl>
                                      </p:cBhvr>
                                    </p:animEffect>
                                  </p:childTnLst>
                                </p:cTn>
                              </p:par>
                              <p:par>
                                <p:cTn id="22" presetID="10" presetClass="entr" presetSubtype="0" fill="hold" nodeType="withEffect">
                                  <p:stCondLst>
                                    <p:cond delay="0"/>
                                  </p:stCondLst>
                                  <p:childTnLst>
                                    <p:set>
                                      <p:cBhvr>
                                        <p:cTn id="23" dur="1" fill="hold">
                                          <p:stCondLst>
                                            <p:cond delay="0"/>
                                          </p:stCondLst>
                                        </p:cTn>
                                        <p:tgtEl>
                                          <p:spTgt spid="795"/>
                                        </p:tgtEl>
                                        <p:attrNameLst>
                                          <p:attrName>style.visibility</p:attrName>
                                        </p:attrNameLst>
                                      </p:cBhvr>
                                      <p:to>
                                        <p:strVal val="visible"/>
                                      </p:to>
                                    </p:set>
                                    <p:animEffect transition="in" filter="fade">
                                      <p:cBhvr>
                                        <p:cTn id="24" dur="1000"/>
                                        <p:tgtEl>
                                          <p:spTgt spid="795"/>
                                        </p:tgtEl>
                                      </p:cBhvr>
                                    </p:animEffect>
                                  </p:childTnLst>
                                </p:cTn>
                              </p:par>
                              <p:par>
                                <p:cTn id="25" presetID="10" presetClass="entr" presetSubtype="0" fill="hold" nodeType="withEffect">
                                  <p:stCondLst>
                                    <p:cond delay="0"/>
                                  </p:stCondLst>
                                  <p:childTnLst>
                                    <p:set>
                                      <p:cBhvr>
                                        <p:cTn id="26" dur="1" fill="hold">
                                          <p:stCondLst>
                                            <p:cond delay="0"/>
                                          </p:stCondLst>
                                        </p:cTn>
                                        <p:tgtEl>
                                          <p:spTgt spid="796"/>
                                        </p:tgtEl>
                                        <p:attrNameLst>
                                          <p:attrName>style.visibility</p:attrName>
                                        </p:attrNameLst>
                                      </p:cBhvr>
                                      <p:to>
                                        <p:strVal val="visible"/>
                                      </p:to>
                                    </p:set>
                                    <p:animEffect transition="in" filter="fade">
                                      <p:cBhvr>
                                        <p:cTn id="27" dur="1000"/>
                                        <p:tgtEl>
                                          <p:spTgt spid="796"/>
                                        </p:tgtEl>
                                      </p:cBhvr>
                                    </p:animEffect>
                                  </p:childTnLst>
                                </p:cTn>
                              </p:par>
                              <p:par>
                                <p:cTn id="28" presetID="10" presetClass="entr" presetSubtype="0" fill="hold" nodeType="withEffect">
                                  <p:stCondLst>
                                    <p:cond delay="0"/>
                                  </p:stCondLst>
                                  <p:childTnLst>
                                    <p:set>
                                      <p:cBhvr>
                                        <p:cTn id="29" dur="1" fill="hold">
                                          <p:stCondLst>
                                            <p:cond delay="0"/>
                                          </p:stCondLst>
                                        </p:cTn>
                                        <p:tgtEl>
                                          <p:spTgt spid="797"/>
                                        </p:tgtEl>
                                        <p:attrNameLst>
                                          <p:attrName>style.visibility</p:attrName>
                                        </p:attrNameLst>
                                      </p:cBhvr>
                                      <p:to>
                                        <p:strVal val="visible"/>
                                      </p:to>
                                    </p:set>
                                    <p:animEffect transition="in" filter="fade">
                                      <p:cBhvr>
                                        <p:cTn id="30" dur="1000"/>
                                        <p:tgtEl>
                                          <p:spTgt spid="797"/>
                                        </p:tgtEl>
                                      </p:cBhvr>
                                    </p:animEffect>
                                  </p:childTnLst>
                                </p:cTn>
                              </p:par>
                              <p:par>
                                <p:cTn id="31" presetID="10" presetClass="entr" presetSubtype="0" fill="hold" nodeType="withEffect">
                                  <p:stCondLst>
                                    <p:cond delay="0"/>
                                  </p:stCondLst>
                                  <p:childTnLst>
                                    <p:set>
                                      <p:cBhvr>
                                        <p:cTn id="32" dur="1" fill="hold">
                                          <p:stCondLst>
                                            <p:cond delay="0"/>
                                          </p:stCondLst>
                                        </p:cTn>
                                        <p:tgtEl>
                                          <p:spTgt spid="798"/>
                                        </p:tgtEl>
                                        <p:attrNameLst>
                                          <p:attrName>style.visibility</p:attrName>
                                        </p:attrNameLst>
                                      </p:cBhvr>
                                      <p:to>
                                        <p:strVal val="visible"/>
                                      </p:to>
                                    </p:set>
                                    <p:animEffect transition="in" filter="fade">
                                      <p:cBhvr>
                                        <p:cTn id="33" dur="1000"/>
                                        <p:tgtEl>
                                          <p:spTgt spid="798"/>
                                        </p:tgtEl>
                                      </p:cBhvr>
                                    </p:animEffect>
                                  </p:childTnLst>
                                </p:cTn>
                              </p:par>
                              <p:par>
                                <p:cTn id="34" presetID="10" presetClass="entr" presetSubtype="0" fill="hold" nodeType="withEffect">
                                  <p:stCondLst>
                                    <p:cond delay="0"/>
                                  </p:stCondLst>
                                  <p:childTnLst>
                                    <p:set>
                                      <p:cBhvr>
                                        <p:cTn id="35" dur="1" fill="hold">
                                          <p:stCondLst>
                                            <p:cond delay="0"/>
                                          </p:stCondLst>
                                        </p:cTn>
                                        <p:tgtEl>
                                          <p:spTgt spid="799"/>
                                        </p:tgtEl>
                                        <p:attrNameLst>
                                          <p:attrName>style.visibility</p:attrName>
                                        </p:attrNameLst>
                                      </p:cBhvr>
                                      <p:to>
                                        <p:strVal val="visible"/>
                                      </p:to>
                                    </p:set>
                                    <p:animEffect transition="in" filter="fade">
                                      <p:cBhvr>
                                        <p:cTn id="36" dur="1000"/>
                                        <p:tgtEl>
                                          <p:spTgt spid="799"/>
                                        </p:tgtEl>
                                      </p:cBhvr>
                                    </p:animEffect>
                                  </p:childTnLst>
                                </p:cTn>
                              </p:par>
                              <p:par>
                                <p:cTn id="37" presetID="10" presetClass="entr" presetSubtype="0" fill="hold" nodeType="withEffect">
                                  <p:stCondLst>
                                    <p:cond delay="0"/>
                                  </p:stCondLst>
                                  <p:childTnLst>
                                    <p:set>
                                      <p:cBhvr>
                                        <p:cTn id="38" dur="1" fill="hold">
                                          <p:stCondLst>
                                            <p:cond delay="0"/>
                                          </p:stCondLst>
                                        </p:cTn>
                                        <p:tgtEl>
                                          <p:spTgt spid="800"/>
                                        </p:tgtEl>
                                        <p:attrNameLst>
                                          <p:attrName>style.visibility</p:attrName>
                                        </p:attrNameLst>
                                      </p:cBhvr>
                                      <p:to>
                                        <p:strVal val="visible"/>
                                      </p:to>
                                    </p:set>
                                    <p:animEffect transition="in" filter="fade">
                                      <p:cBhvr>
                                        <p:cTn id="39" dur="1000"/>
                                        <p:tgtEl>
                                          <p:spTgt spid="800"/>
                                        </p:tgtEl>
                                      </p:cBhvr>
                                    </p:animEffect>
                                  </p:childTnLst>
                                </p:cTn>
                              </p:par>
                              <p:par>
                                <p:cTn id="40" presetID="10" presetClass="entr" presetSubtype="0" fill="hold" nodeType="withEffect">
                                  <p:stCondLst>
                                    <p:cond delay="0"/>
                                  </p:stCondLst>
                                  <p:childTnLst>
                                    <p:set>
                                      <p:cBhvr>
                                        <p:cTn id="41" dur="1" fill="hold">
                                          <p:stCondLst>
                                            <p:cond delay="0"/>
                                          </p:stCondLst>
                                        </p:cTn>
                                        <p:tgtEl>
                                          <p:spTgt spid="801"/>
                                        </p:tgtEl>
                                        <p:attrNameLst>
                                          <p:attrName>style.visibility</p:attrName>
                                        </p:attrNameLst>
                                      </p:cBhvr>
                                      <p:to>
                                        <p:strVal val="visible"/>
                                      </p:to>
                                    </p:set>
                                    <p:animEffect transition="in" filter="fade">
                                      <p:cBhvr>
                                        <p:cTn id="42" dur="1000"/>
                                        <p:tgtEl>
                                          <p:spTgt spid="801"/>
                                        </p:tgtEl>
                                      </p:cBhvr>
                                    </p:animEffect>
                                  </p:childTnLst>
                                </p:cTn>
                              </p:par>
                              <p:par>
                                <p:cTn id="43" presetID="10" presetClass="entr" presetSubtype="0" fill="hold" nodeType="withEffect">
                                  <p:stCondLst>
                                    <p:cond delay="0"/>
                                  </p:stCondLst>
                                  <p:childTnLst>
                                    <p:set>
                                      <p:cBhvr>
                                        <p:cTn id="44" dur="1" fill="hold">
                                          <p:stCondLst>
                                            <p:cond delay="0"/>
                                          </p:stCondLst>
                                        </p:cTn>
                                        <p:tgtEl>
                                          <p:spTgt spid="802"/>
                                        </p:tgtEl>
                                        <p:attrNameLst>
                                          <p:attrName>style.visibility</p:attrName>
                                        </p:attrNameLst>
                                      </p:cBhvr>
                                      <p:to>
                                        <p:strVal val="visible"/>
                                      </p:to>
                                    </p:set>
                                    <p:animEffect transition="in" filter="fade">
                                      <p:cBhvr>
                                        <p:cTn id="45" dur="1000"/>
                                        <p:tgtEl>
                                          <p:spTgt spid="802"/>
                                        </p:tgtEl>
                                      </p:cBhvr>
                                    </p:animEffect>
                                  </p:childTnLst>
                                </p:cTn>
                              </p:par>
                              <p:par>
                                <p:cTn id="46" presetID="10" presetClass="entr" presetSubtype="0" fill="hold" nodeType="withEffect">
                                  <p:stCondLst>
                                    <p:cond delay="0"/>
                                  </p:stCondLst>
                                  <p:childTnLst>
                                    <p:set>
                                      <p:cBhvr>
                                        <p:cTn id="47" dur="1" fill="hold">
                                          <p:stCondLst>
                                            <p:cond delay="0"/>
                                          </p:stCondLst>
                                        </p:cTn>
                                        <p:tgtEl>
                                          <p:spTgt spid="803"/>
                                        </p:tgtEl>
                                        <p:attrNameLst>
                                          <p:attrName>style.visibility</p:attrName>
                                        </p:attrNameLst>
                                      </p:cBhvr>
                                      <p:to>
                                        <p:strVal val="visible"/>
                                      </p:to>
                                    </p:set>
                                    <p:animEffect transition="in" filter="fade">
                                      <p:cBhvr>
                                        <p:cTn id="48" dur="1000"/>
                                        <p:tgtEl>
                                          <p:spTgt spid="803"/>
                                        </p:tgtEl>
                                      </p:cBhvr>
                                    </p:animEffect>
                                  </p:childTnLst>
                                </p:cTn>
                              </p:par>
                              <p:par>
                                <p:cTn id="49" presetID="10" presetClass="entr" presetSubtype="0" fill="hold" nodeType="withEffect">
                                  <p:stCondLst>
                                    <p:cond delay="0"/>
                                  </p:stCondLst>
                                  <p:childTnLst>
                                    <p:set>
                                      <p:cBhvr>
                                        <p:cTn id="50" dur="1" fill="hold">
                                          <p:stCondLst>
                                            <p:cond delay="0"/>
                                          </p:stCondLst>
                                        </p:cTn>
                                        <p:tgtEl>
                                          <p:spTgt spid="804"/>
                                        </p:tgtEl>
                                        <p:attrNameLst>
                                          <p:attrName>style.visibility</p:attrName>
                                        </p:attrNameLst>
                                      </p:cBhvr>
                                      <p:to>
                                        <p:strVal val="visible"/>
                                      </p:to>
                                    </p:set>
                                    <p:animEffect transition="in" filter="fade">
                                      <p:cBhvr>
                                        <p:cTn id="51" dur="1000"/>
                                        <p:tgtEl>
                                          <p:spTgt spid="804"/>
                                        </p:tgtEl>
                                      </p:cBhvr>
                                    </p:animEffect>
                                  </p:childTnLst>
                                </p:cTn>
                              </p:par>
                              <p:par>
                                <p:cTn id="52" presetID="10" presetClass="entr" presetSubtype="0" fill="hold" nodeType="withEffect">
                                  <p:stCondLst>
                                    <p:cond delay="0"/>
                                  </p:stCondLst>
                                  <p:childTnLst>
                                    <p:set>
                                      <p:cBhvr>
                                        <p:cTn id="53" dur="1" fill="hold">
                                          <p:stCondLst>
                                            <p:cond delay="0"/>
                                          </p:stCondLst>
                                        </p:cTn>
                                        <p:tgtEl>
                                          <p:spTgt spid="805"/>
                                        </p:tgtEl>
                                        <p:attrNameLst>
                                          <p:attrName>style.visibility</p:attrName>
                                        </p:attrNameLst>
                                      </p:cBhvr>
                                      <p:to>
                                        <p:strVal val="visible"/>
                                      </p:to>
                                    </p:set>
                                    <p:animEffect transition="in" filter="fade">
                                      <p:cBhvr>
                                        <p:cTn id="54" dur="1000"/>
                                        <p:tgtEl>
                                          <p:spTgt spid="805"/>
                                        </p:tgtEl>
                                      </p:cBhvr>
                                    </p:animEffect>
                                  </p:childTnLst>
                                </p:cTn>
                              </p:par>
                              <p:par>
                                <p:cTn id="55" presetID="10" presetClass="entr" presetSubtype="0" fill="hold" nodeType="withEffect">
                                  <p:stCondLst>
                                    <p:cond delay="0"/>
                                  </p:stCondLst>
                                  <p:childTnLst>
                                    <p:set>
                                      <p:cBhvr>
                                        <p:cTn id="56" dur="1" fill="hold">
                                          <p:stCondLst>
                                            <p:cond delay="0"/>
                                          </p:stCondLst>
                                        </p:cTn>
                                        <p:tgtEl>
                                          <p:spTgt spid="806"/>
                                        </p:tgtEl>
                                        <p:attrNameLst>
                                          <p:attrName>style.visibility</p:attrName>
                                        </p:attrNameLst>
                                      </p:cBhvr>
                                      <p:to>
                                        <p:strVal val="visible"/>
                                      </p:to>
                                    </p:set>
                                    <p:animEffect transition="in" filter="fade">
                                      <p:cBhvr>
                                        <p:cTn id="57" dur="1000"/>
                                        <p:tgtEl>
                                          <p:spTgt spid="806"/>
                                        </p:tgtEl>
                                      </p:cBhvr>
                                    </p:animEffect>
                                  </p:childTnLst>
                                </p:cTn>
                              </p:par>
                              <p:par>
                                <p:cTn id="58" presetID="10" presetClass="entr" presetSubtype="0" fill="hold" nodeType="withEffect">
                                  <p:stCondLst>
                                    <p:cond delay="0"/>
                                  </p:stCondLst>
                                  <p:childTnLst>
                                    <p:set>
                                      <p:cBhvr>
                                        <p:cTn id="59" dur="1" fill="hold">
                                          <p:stCondLst>
                                            <p:cond delay="0"/>
                                          </p:stCondLst>
                                        </p:cTn>
                                        <p:tgtEl>
                                          <p:spTgt spid="807"/>
                                        </p:tgtEl>
                                        <p:attrNameLst>
                                          <p:attrName>style.visibility</p:attrName>
                                        </p:attrNameLst>
                                      </p:cBhvr>
                                      <p:to>
                                        <p:strVal val="visible"/>
                                      </p:to>
                                    </p:set>
                                    <p:animEffect transition="in" filter="fade">
                                      <p:cBhvr>
                                        <p:cTn id="60" dur="1000"/>
                                        <p:tgtEl>
                                          <p:spTgt spid="807"/>
                                        </p:tgtEl>
                                      </p:cBhvr>
                                    </p:animEffect>
                                  </p:childTnLst>
                                </p:cTn>
                              </p:par>
                              <p:par>
                                <p:cTn id="61" presetID="10" presetClass="entr" presetSubtype="0" fill="hold" nodeType="withEffect">
                                  <p:stCondLst>
                                    <p:cond delay="0"/>
                                  </p:stCondLst>
                                  <p:childTnLst>
                                    <p:set>
                                      <p:cBhvr>
                                        <p:cTn id="62" dur="1" fill="hold">
                                          <p:stCondLst>
                                            <p:cond delay="0"/>
                                          </p:stCondLst>
                                        </p:cTn>
                                        <p:tgtEl>
                                          <p:spTgt spid="808"/>
                                        </p:tgtEl>
                                        <p:attrNameLst>
                                          <p:attrName>style.visibility</p:attrName>
                                        </p:attrNameLst>
                                      </p:cBhvr>
                                      <p:to>
                                        <p:strVal val="visible"/>
                                      </p:to>
                                    </p:set>
                                    <p:animEffect transition="in" filter="fade">
                                      <p:cBhvr>
                                        <p:cTn id="63" dur="1000"/>
                                        <p:tgtEl>
                                          <p:spTgt spid="808"/>
                                        </p:tgtEl>
                                      </p:cBhvr>
                                    </p:animEffect>
                                  </p:childTnLst>
                                </p:cTn>
                              </p:par>
                              <p:par>
                                <p:cTn id="64" presetID="10" presetClass="entr" presetSubtype="0" fill="hold" nodeType="withEffect">
                                  <p:stCondLst>
                                    <p:cond delay="0"/>
                                  </p:stCondLst>
                                  <p:childTnLst>
                                    <p:set>
                                      <p:cBhvr>
                                        <p:cTn id="65" dur="1" fill="hold">
                                          <p:stCondLst>
                                            <p:cond delay="0"/>
                                          </p:stCondLst>
                                        </p:cTn>
                                        <p:tgtEl>
                                          <p:spTgt spid="809"/>
                                        </p:tgtEl>
                                        <p:attrNameLst>
                                          <p:attrName>style.visibility</p:attrName>
                                        </p:attrNameLst>
                                      </p:cBhvr>
                                      <p:to>
                                        <p:strVal val="visible"/>
                                      </p:to>
                                    </p:set>
                                    <p:animEffect transition="in" filter="fade">
                                      <p:cBhvr>
                                        <p:cTn id="66" dur="1000"/>
                                        <p:tgtEl>
                                          <p:spTgt spid="809"/>
                                        </p:tgtEl>
                                      </p:cBhvr>
                                    </p:animEffect>
                                  </p:childTnLst>
                                </p:cTn>
                              </p:par>
                              <p:par>
                                <p:cTn id="67" presetID="10" presetClass="entr" presetSubtype="0" fill="hold" nodeType="withEffect">
                                  <p:stCondLst>
                                    <p:cond delay="0"/>
                                  </p:stCondLst>
                                  <p:childTnLst>
                                    <p:set>
                                      <p:cBhvr>
                                        <p:cTn id="68" dur="1" fill="hold">
                                          <p:stCondLst>
                                            <p:cond delay="0"/>
                                          </p:stCondLst>
                                        </p:cTn>
                                        <p:tgtEl>
                                          <p:spTgt spid="810"/>
                                        </p:tgtEl>
                                        <p:attrNameLst>
                                          <p:attrName>style.visibility</p:attrName>
                                        </p:attrNameLst>
                                      </p:cBhvr>
                                      <p:to>
                                        <p:strVal val="visible"/>
                                      </p:to>
                                    </p:set>
                                    <p:animEffect transition="in" filter="fade">
                                      <p:cBhvr>
                                        <p:cTn id="69" dur="1000"/>
                                        <p:tgtEl>
                                          <p:spTgt spid="810"/>
                                        </p:tgtEl>
                                      </p:cBhvr>
                                    </p:animEffect>
                                  </p:childTnLst>
                                </p:cTn>
                              </p:par>
                              <p:par>
                                <p:cTn id="70" presetID="10" presetClass="entr" presetSubtype="0" fill="hold" nodeType="withEffect">
                                  <p:stCondLst>
                                    <p:cond delay="0"/>
                                  </p:stCondLst>
                                  <p:childTnLst>
                                    <p:set>
                                      <p:cBhvr>
                                        <p:cTn id="71" dur="1" fill="hold">
                                          <p:stCondLst>
                                            <p:cond delay="0"/>
                                          </p:stCondLst>
                                        </p:cTn>
                                        <p:tgtEl>
                                          <p:spTgt spid="811"/>
                                        </p:tgtEl>
                                        <p:attrNameLst>
                                          <p:attrName>style.visibility</p:attrName>
                                        </p:attrNameLst>
                                      </p:cBhvr>
                                      <p:to>
                                        <p:strVal val="visible"/>
                                      </p:to>
                                    </p:set>
                                    <p:animEffect transition="in" filter="fade">
                                      <p:cBhvr>
                                        <p:cTn id="72" dur="1000"/>
                                        <p:tgtEl>
                                          <p:spTgt spid="8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12"/>
                                        </p:tgtEl>
                                        <p:attrNameLst>
                                          <p:attrName>style.visibility</p:attrName>
                                        </p:attrNameLst>
                                      </p:cBhvr>
                                      <p:to>
                                        <p:strVal val="visible"/>
                                      </p:to>
                                    </p:set>
                                    <p:animEffect transition="in" filter="fade">
                                      <p:cBhvr>
                                        <p:cTn id="77" dur="1000"/>
                                        <p:tgtEl>
                                          <p:spTgt spid="812"/>
                                        </p:tgtEl>
                                      </p:cBhvr>
                                    </p:animEffect>
                                  </p:childTnLst>
                                </p:cTn>
                              </p:par>
                              <p:par>
                                <p:cTn id="78" presetID="10" presetClass="entr" presetSubtype="0" fill="hold" nodeType="withEffect">
                                  <p:stCondLst>
                                    <p:cond delay="0"/>
                                  </p:stCondLst>
                                  <p:childTnLst>
                                    <p:set>
                                      <p:cBhvr>
                                        <p:cTn id="79" dur="1" fill="hold">
                                          <p:stCondLst>
                                            <p:cond delay="0"/>
                                          </p:stCondLst>
                                        </p:cTn>
                                        <p:tgtEl>
                                          <p:spTgt spid="813"/>
                                        </p:tgtEl>
                                        <p:attrNameLst>
                                          <p:attrName>style.visibility</p:attrName>
                                        </p:attrNameLst>
                                      </p:cBhvr>
                                      <p:to>
                                        <p:strVal val="visible"/>
                                      </p:to>
                                    </p:set>
                                    <p:animEffect transition="in" filter="fade">
                                      <p:cBhvr>
                                        <p:cTn id="80" dur="1000"/>
                                        <p:tgtEl>
                                          <p:spTgt spid="813"/>
                                        </p:tgtEl>
                                      </p:cBhvr>
                                    </p:animEffect>
                                  </p:childTnLst>
                                </p:cTn>
                              </p:par>
                              <p:par>
                                <p:cTn id="81" presetID="10" presetClass="entr" presetSubtype="0" fill="hold" nodeType="withEffect">
                                  <p:stCondLst>
                                    <p:cond delay="0"/>
                                  </p:stCondLst>
                                  <p:childTnLst>
                                    <p:set>
                                      <p:cBhvr>
                                        <p:cTn id="82" dur="1" fill="hold">
                                          <p:stCondLst>
                                            <p:cond delay="0"/>
                                          </p:stCondLst>
                                        </p:cTn>
                                        <p:tgtEl>
                                          <p:spTgt spid="814"/>
                                        </p:tgtEl>
                                        <p:attrNameLst>
                                          <p:attrName>style.visibility</p:attrName>
                                        </p:attrNameLst>
                                      </p:cBhvr>
                                      <p:to>
                                        <p:strVal val="visible"/>
                                      </p:to>
                                    </p:set>
                                    <p:animEffect transition="in" filter="fade">
                                      <p:cBhvr>
                                        <p:cTn id="83" dur="1000"/>
                                        <p:tgtEl>
                                          <p:spTgt spid="814"/>
                                        </p:tgtEl>
                                      </p:cBhvr>
                                    </p:animEffect>
                                  </p:childTnLst>
                                </p:cTn>
                              </p:par>
                              <p:par>
                                <p:cTn id="84" presetID="10" presetClass="entr" presetSubtype="0" fill="hold" nodeType="withEffect">
                                  <p:stCondLst>
                                    <p:cond delay="0"/>
                                  </p:stCondLst>
                                  <p:childTnLst>
                                    <p:set>
                                      <p:cBhvr>
                                        <p:cTn id="85" dur="1" fill="hold">
                                          <p:stCondLst>
                                            <p:cond delay="0"/>
                                          </p:stCondLst>
                                        </p:cTn>
                                        <p:tgtEl>
                                          <p:spTgt spid="815"/>
                                        </p:tgtEl>
                                        <p:attrNameLst>
                                          <p:attrName>style.visibility</p:attrName>
                                        </p:attrNameLst>
                                      </p:cBhvr>
                                      <p:to>
                                        <p:strVal val="visible"/>
                                      </p:to>
                                    </p:set>
                                    <p:animEffect transition="in" filter="fade">
                                      <p:cBhvr>
                                        <p:cTn id="86" dur="1000"/>
                                        <p:tgtEl>
                                          <p:spTgt spid="815"/>
                                        </p:tgtEl>
                                      </p:cBhvr>
                                    </p:animEffect>
                                  </p:childTnLst>
                                </p:cTn>
                              </p:par>
                              <p:par>
                                <p:cTn id="87" presetID="10" presetClass="entr" presetSubtype="0" fill="hold" nodeType="withEffect">
                                  <p:stCondLst>
                                    <p:cond delay="0"/>
                                  </p:stCondLst>
                                  <p:childTnLst>
                                    <p:set>
                                      <p:cBhvr>
                                        <p:cTn id="88" dur="1" fill="hold">
                                          <p:stCondLst>
                                            <p:cond delay="0"/>
                                          </p:stCondLst>
                                        </p:cTn>
                                        <p:tgtEl>
                                          <p:spTgt spid="816"/>
                                        </p:tgtEl>
                                        <p:attrNameLst>
                                          <p:attrName>style.visibility</p:attrName>
                                        </p:attrNameLst>
                                      </p:cBhvr>
                                      <p:to>
                                        <p:strVal val="visible"/>
                                      </p:to>
                                    </p:set>
                                    <p:animEffect transition="in" filter="fade">
                                      <p:cBhvr>
                                        <p:cTn id="89" dur="1000"/>
                                        <p:tgtEl>
                                          <p:spTgt spid="816"/>
                                        </p:tgtEl>
                                      </p:cBhvr>
                                    </p:animEffect>
                                  </p:childTnLst>
                                </p:cTn>
                              </p:par>
                              <p:par>
                                <p:cTn id="90" presetID="10" presetClass="entr" presetSubtype="0" fill="hold" nodeType="withEffect">
                                  <p:stCondLst>
                                    <p:cond delay="0"/>
                                  </p:stCondLst>
                                  <p:childTnLst>
                                    <p:set>
                                      <p:cBhvr>
                                        <p:cTn id="91" dur="1" fill="hold">
                                          <p:stCondLst>
                                            <p:cond delay="0"/>
                                          </p:stCondLst>
                                        </p:cTn>
                                        <p:tgtEl>
                                          <p:spTgt spid="817"/>
                                        </p:tgtEl>
                                        <p:attrNameLst>
                                          <p:attrName>style.visibility</p:attrName>
                                        </p:attrNameLst>
                                      </p:cBhvr>
                                      <p:to>
                                        <p:strVal val="visible"/>
                                      </p:to>
                                    </p:set>
                                    <p:animEffect transition="in" filter="fade">
                                      <p:cBhvr>
                                        <p:cTn id="92" dur="1000"/>
                                        <p:tgtEl>
                                          <p:spTgt spid="817"/>
                                        </p:tgtEl>
                                      </p:cBhvr>
                                    </p:animEffect>
                                  </p:childTnLst>
                                </p:cTn>
                              </p:par>
                              <p:par>
                                <p:cTn id="93" presetID="10" presetClass="entr" presetSubtype="0" fill="hold" nodeType="withEffect">
                                  <p:stCondLst>
                                    <p:cond delay="0"/>
                                  </p:stCondLst>
                                  <p:childTnLst>
                                    <p:set>
                                      <p:cBhvr>
                                        <p:cTn id="94" dur="1" fill="hold">
                                          <p:stCondLst>
                                            <p:cond delay="0"/>
                                          </p:stCondLst>
                                        </p:cTn>
                                        <p:tgtEl>
                                          <p:spTgt spid="818"/>
                                        </p:tgtEl>
                                        <p:attrNameLst>
                                          <p:attrName>style.visibility</p:attrName>
                                        </p:attrNameLst>
                                      </p:cBhvr>
                                      <p:to>
                                        <p:strVal val="visible"/>
                                      </p:to>
                                    </p:set>
                                    <p:animEffect transition="in" filter="fade">
                                      <p:cBhvr>
                                        <p:cTn id="95" dur="1000"/>
                                        <p:tgtEl>
                                          <p:spTgt spid="818"/>
                                        </p:tgtEl>
                                      </p:cBhvr>
                                    </p:animEffect>
                                  </p:childTnLst>
                                </p:cTn>
                              </p:par>
                              <p:par>
                                <p:cTn id="96" presetID="10" presetClass="entr" presetSubtype="0" fill="hold" nodeType="withEffect">
                                  <p:stCondLst>
                                    <p:cond delay="0"/>
                                  </p:stCondLst>
                                  <p:childTnLst>
                                    <p:set>
                                      <p:cBhvr>
                                        <p:cTn id="97" dur="1" fill="hold">
                                          <p:stCondLst>
                                            <p:cond delay="0"/>
                                          </p:stCondLst>
                                        </p:cTn>
                                        <p:tgtEl>
                                          <p:spTgt spid="819"/>
                                        </p:tgtEl>
                                        <p:attrNameLst>
                                          <p:attrName>style.visibility</p:attrName>
                                        </p:attrNameLst>
                                      </p:cBhvr>
                                      <p:to>
                                        <p:strVal val="visible"/>
                                      </p:to>
                                    </p:set>
                                    <p:animEffect transition="in" filter="fade">
                                      <p:cBhvr>
                                        <p:cTn id="98" dur="1000"/>
                                        <p:tgtEl>
                                          <p:spTgt spid="819"/>
                                        </p:tgtEl>
                                      </p:cBhvr>
                                    </p:animEffect>
                                  </p:childTnLst>
                                </p:cTn>
                              </p:par>
                              <p:par>
                                <p:cTn id="99" presetID="10" presetClass="entr" presetSubtype="0" fill="hold" nodeType="withEffect">
                                  <p:stCondLst>
                                    <p:cond delay="0"/>
                                  </p:stCondLst>
                                  <p:childTnLst>
                                    <p:set>
                                      <p:cBhvr>
                                        <p:cTn id="100" dur="1" fill="hold">
                                          <p:stCondLst>
                                            <p:cond delay="0"/>
                                          </p:stCondLst>
                                        </p:cTn>
                                        <p:tgtEl>
                                          <p:spTgt spid="820"/>
                                        </p:tgtEl>
                                        <p:attrNameLst>
                                          <p:attrName>style.visibility</p:attrName>
                                        </p:attrNameLst>
                                      </p:cBhvr>
                                      <p:to>
                                        <p:strVal val="visible"/>
                                      </p:to>
                                    </p:set>
                                    <p:animEffect transition="in" filter="fade">
                                      <p:cBhvr>
                                        <p:cTn id="101" dur="1000"/>
                                        <p:tgtEl>
                                          <p:spTgt spid="820"/>
                                        </p:tgtEl>
                                      </p:cBhvr>
                                    </p:animEffect>
                                  </p:childTnLst>
                                </p:cTn>
                              </p:par>
                              <p:par>
                                <p:cTn id="102" presetID="10" presetClass="entr" presetSubtype="0" fill="hold" nodeType="withEffect">
                                  <p:stCondLst>
                                    <p:cond delay="0"/>
                                  </p:stCondLst>
                                  <p:childTnLst>
                                    <p:set>
                                      <p:cBhvr>
                                        <p:cTn id="103" dur="1" fill="hold">
                                          <p:stCondLst>
                                            <p:cond delay="0"/>
                                          </p:stCondLst>
                                        </p:cTn>
                                        <p:tgtEl>
                                          <p:spTgt spid="821"/>
                                        </p:tgtEl>
                                        <p:attrNameLst>
                                          <p:attrName>style.visibility</p:attrName>
                                        </p:attrNameLst>
                                      </p:cBhvr>
                                      <p:to>
                                        <p:strVal val="visible"/>
                                      </p:to>
                                    </p:set>
                                    <p:animEffect transition="in" filter="fade">
                                      <p:cBhvr>
                                        <p:cTn id="104" dur="1000"/>
                                        <p:tgtEl>
                                          <p:spTgt spid="821"/>
                                        </p:tgtEl>
                                      </p:cBhvr>
                                    </p:animEffect>
                                  </p:childTnLst>
                                </p:cTn>
                              </p:par>
                              <p:par>
                                <p:cTn id="105" presetID="10" presetClass="entr" presetSubtype="0" fill="hold" nodeType="withEffect">
                                  <p:stCondLst>
                                    <p:cond delay="0"/>
                                  </p:stCondLst>
                                  <p:childTnLst>
                                    <p:set>
                                      <p:cBhvr>
                                        <p:cTn id="106" dur="1" fill="hold">
                                          <p:stCondLst>
                                            <p:cond delay="0"/>
                                          </p:stCondLst>
                                        </p:cTn>
                                        <p:tgtEl>
                                          <p:spTgt spid="822"/>
                                        </p:tgtEl>
                                        <p:attrNameLst>
                                          <p:attrName>style.visibility</p:attrName>
                                        </p:attrNameLst>
                                      </p:cBhvr>
                                      <p:to>
                                        <p:strVal val="visible"/>
                                      </p:to>
                                    </p:set>
                                    <p:animEffect transition="in" filter="fade">
                                      <p:cBhvr>
                                        <p:cTn id="107" dur="1000"/>
                                        <p:tgtEl>
                                          <p:spTgt spid="822"/>
                                        </p:tgtEl>
                                      </p:cBhvr>
                                    </p:animEffect>
                                  </p:childTnLst>
                                </p:cTn>
                              </p:par>
                              <p:par>
                                <p:cTn id="108" presetID="10" presetClass="entr" presetSubtype="0" fill="hold" nodeType="withEffect">
                                  <p:stCondLst>
                                    <p:cond delay="0"/>
                                  </p:stCondLst>
                                  <p:childTnLst>
                                    <p:set>
                                      <p:cBhvr>
                                        <p:cTn id="109" dur="1" fill="hold">
                                          <p:stCondLst>
                                            <p:cond delay="0"/>
                                          </p:stCondLst>
                                        </p:cTn>
                                        <p:tgtEl>
                                          <p:spTgt spid="823"/>
                                        </p:tgtEl>
                                        <p:attrNameLst>
                                          <p:attrName>style.visibility</p:attrName>
                                        </p:attrNameLst>
                                      </p:cBhvr>
                                      <p:to>
                                        <p:strVal val="visible"/>
                                      </p:to>
                                    </p:set>
                                    <p:animEffect transition="in" filter="fade">
                                      <p:cBhvr>
                                        <p:cTn id="110" dur="1000"/>
                                        <p:tgtEl>
                                          <p:spTgt spid="823"/>
                                        </p:tgtEl>
                                      </p:cBhvr>
                                    </p:animEffect>
                                  </p:childTnLst>
                                </p:cTn>
                              </p:par>
                              <p:par>
                                <p:cTn id="111" presetID="10" presetClass="entr" presetSubtype="0" fill="hold" nodeType="withEffect">
                                  <p:stCondLst>
                                    <p:cond delay="0"/>
                                  </p:stCondLst>
                                  <p:childTnLst>
                                    <p:set>
                                      <p:cBhvr>
                                        <p:cTn id="112" dur="1" fill="hold">
                                          <p:stCondLst>
                                            <p:cond delay="0"/>
                                          </p:stCondLst>
                                        </p:cTn>
                                        <p:tgtEl>
                                          <p:spTgt spid="824"/>
                                        </p:tgtEl>
                                        <p:attrNameLst>
                                          <p:attrName>style.visibility</p:attrName>
                                        </p:attrNameLst>
                                      </p:cBhvr>
                                      <p:to>
                                        <p:strVal val="visible"/>
                                      </p:to>
                                    </p:set>
                                    <p:animEffect transition="in" filter="fade">
                                      <p:cBhvr>
                                        <p:cTn id="113" dur="1000"/>
                                        <p:tgtEl>
                                          <p:spTgt spid="824"/>
                                        </p:tgtEl>
                                      </p:cBhvr>
                                    </p:animEffect>
                                  </p:childTnLst>
                                </p:cTn>
                              </p:par>
                              <p:par>
                                <p:cTn id="114" presetID="10" presetClass="entr" presetSubtype="0" fill="hold" nodeType="withEffect">
                                  <p:stCondLst>
                                    <p:cond delay="0"/>
                                  </p:stCondLst>
                                  <p:childTnLst>
                                    <p:set>
                                      <p:cBhvr>
                                        <p:cTn id="115" dur="1" fill="hold">
                                          <p:stCondLst>
                                            <p:cond delay="0"/>
                                          </p:stCondLst>
                                        </p:cTn>
                                        <p:tgtEl>
                                          <p:spTgt spid="825"/>
                                        </p:tgtEl>
                                        <p:attrNameLst>
                                          <p:attrName>style.visibility</p:attrName>
                                        </p:attrNameLst>
                                      </p:cBhvr>
                                      <p:to>
                                        <p:strVal val="visible"/>
                                      </p:to>
                                    </p:set>
                                    <p:animEffect transition="in" filter="fade">
                                      <p:cBhvr>
                                        <p:cTn id="116" dur="1000"/>
                                        <p:tgtEl>
                                          <p:spTgt spid="825"/>
                                        </p:tgtEl>
                                      </p:cBhvr>
                                    </p:animEffect>
                                  </p:childTnLst>
                                </p:cTn>
                              </p:par>
                              <p:par>
                                <p:cTn id="117" presetID="10" presetClass="entr" presetSubtype="0" fill="hold" nodeType="withEffect">
                                  <p:stCondLst>
                                    <p:cond delay="0"/>
                                  </p:stCondLst>
                                  <p:childTnLst>
                                    <p:set>
                                      <p:cBhvr>
                                        <p:cTn id="118" dur="1" fill="hold">
                                          <p:stCondLst>
                                            <p:cond delay="0"/>
                                          </p:stCondLst>
                                        </p:cTn>
                                        <p:tgtEl>
                                          <p:spTgt spid="826"/>
                                        </p:tgtEl>
                                        <p:attrNameLst>
                                          <p:attrName>style.visibility</p:attrName>
                                        </p:attrNameLst>
                                      </p:cBhvr>
                                      <p:to>
                                        <p:strVal val="visible"/>
                                      </p:to>
                                    </p:set>
                                    <p:animEffect transition="in" filter="fade">
                                      <p:cBhvr>
                                        <p:cTn id="119" dur="1000"/>
                                        <p:tgtEl>
                                          <p:spTgt spid="826"/>
                                        </p:tgtEl>
                                      </p:cBhvr>
                                    </p:animEffect>
                                  </p:childTnLst>
                                </p:cTn>
                              </p:par>
                              <p:par>
                                <p:cTn id="120" presetID="10" presetClass="entr" presetSubtype="0" fill="hold" nodeType="withEffect">
                                  <p:stCondLst>
                                    <p:cond delay="0"/>
                                  </p:stCondLst>
                                  <p:childTnLst>
                                    <p:set>
                                      <p:cBhvr>
                                        <p:cTn id="121" dur="1" fill="hold">
                                          <p:stCondLst>
                                            <p:cond delay="0"/>
                                          </p:stCondLst>
                                        </p:cTn>
                                        <p:tgtEl>
                                          <p:spTgt spid="827"/>
                                        </p:tgtEl>
                                        <p:attrNameLst>
                                          <p:attrName>style.visibility</p:attrName>
                                        </p:attrNameLst>
                                      </p:cBhvr>
                                      <p:to>
                                        <p:strVal val="visible"/>
                                      </p:to>
                                    </p:set>
                                    <p:animEffect transition="in" filter="fade">
                                      <p:cBhvr>
                                        <p:cTn id="122" dur="1000"/>
                                        <p:tgtEl>
                                          <p:spTgt spid="827"/>
                                        </p:tgtEl>
                                      </p:cBhvr>
                                    </p:animEffect>
                                  </p:childTnLst>
                                </p:cTn>
                              </p:par>
                              <p:par>
                                <p:cTn id="123" presetID="10" presetClass="entr" presetSubtype="0" fill="hold" nodeType="withEffect">
                                  <p:stCondLst>
                                    <p:cond delay="0"/>
                                  </p:stCondLst>
                                  <p:childTnLst>
                                    <p:set>
                                      <p:cBhvr>
                                        <p:cTn id="124" dur="1" fill="hold">
                                          <p:stCondLst>
                                            <p:cond delay="0"/>
                                          </p:stCondLst>
                                        </p:cTn>
                                        <p:tgtEl>
                                          <p:spTgt spid="828"/>
                                        </p:tgtEl>
                                        <p:attrNameLst>
                                          <p:attrName>style.visibility</p:attrName>
                                        </p:attrNameLst>
                                      </p:cBhvr>
                                      <p:to>
                                        <p:strVal val="visible"/>
                                      </p:to>
                                    </p:set>
                                    <p:animEffect transition="in" filter="fade">
                                      <p:cBhvr>
                                        <p:cTn id="125" dur="1000"/>
                                        <p:tgtEl>
                                          <p:spTgt spid="828"/>
                                        </p:tgtEl>
                                      </p:cBhvr>
                                    </p:animEffect>
                                  </p:childTnLst>
                                </p:cTn>
                              </p:par>
                              <p:par>
                                <p:cTn id="126" presetID="10" presetClass="entr" presetSubtype="0" fill="hold" nodeType="withEffect">
                                  <p:stCondLst>
                                    <p:cond delay="0"/>
                                  </p:stCondLst>
                                  <p:childTnLst>
                                    <p:set>
                                      <p:cBhvr>
                                        <p:cTn id="127" dur="1" fill="hold">
                                          <p:stCondLst>
                                            <p:cond delay="0"/>
                                          </p:stCondLst>
                                        </p:cTn>
                                        <p:tgtEl>
                                          <p:spTgt spid="829"/>
                                        </p:tgtEl>
                                        <p:attrNameLst>
                                          <p:attrName>style.visibility</p:attrName>
                                        </p:attrNameLst>
                                      </p:cBhvr>
                                      <p:to>
                                        <p:strVal val="visible"/>
                                      </p:to>
                                    </p:set>
                                    <p:animEffect transition="in" filter="fade">
                                      <p:cBhvr>
                                        <p:cTn id="128" dur="1000"/>
                                        <p:tgtEl>
                                          <p:spTgt spid="829"/>
                                        </p:tgtEl>
                                      </p:cBhvr>
                                    </p:animEffect>
                                  </p:childTnLst>
                                </p:cTn>
                              </p:par>
                              <p:par>
                                <p:cTn id="129" presetID="10" presetClass="entr" presetSubtype="0" fill="hold" nodeType="withEffect">
                                  <p:stCondLst>
                                    <p:cond delay="0"/>
                                  </p:stCondLst>
                                  <p:childTnLst>
                                    <p:set>
                                      <p:cBhvr>
                                        <p:cTn id="130" dur="1" fill="hold">
                                          <p:stCondLst>
                                            <p:cond delay="0"/>
                                          </p:stCondLst>
                                        </p:cTn>
                                        <p:tgtEl>
                                          <p:spTgt spid="830"/>
                                        </p:tgtEl>
                                        <p:attrNameLst>
                                          <p:attrName>style.visibility</p:attrName>
                                        </p:attrNameLst>
                                      </p:cBhvr>
                                      <p:to>
                                        <p:strVal val="visible"/>
                                      </p:to>
                                    </p:set>
                                    <p:animEffect transition="in" filter="fade">
                                      <p:cBhvr>
                                        <p:cTn id="131" dur="1000"/>
                                        <p:tgtEl>
                                          <p:spTgt spid="830"/>
                                        </p:tgtEl>
                                      </p:cBhvr>
                                    </p:animEffect>
                                  </p:childTnLst>
                                </p:cTn>
                              </p:par>
                              <p:par>
                                <p:cTn id="132" presetID="10" presetClass="entr" presetSubtype="0" fill="hold" nodeType="withEffect">
                                  <p:stCondLst>
                                    <p:cond delay="0"/>
                                  </p:stCondLst>
                                  <p:childTnLst>
                                    <p:set>
                                      <p:cBhvr>
                                        <p:cTn id="133" dur="1" fill="hold">
                                          <p:stCondLst>
                                            <p:cond delay="0"/>
                                          </p:stCondLst>
                                        </p:cTn>
                                        <p:tgtEl>
                                          <p:spTgt spid="831"/>
                                        </p:tgtEl>
                                        <p:attrNameLst>
                                          <p:attrName>style.visibility</p:attrName>
                                        </p:attrNameLst>
                                      </p:cBhvr>
                                      <p:to>
                                        <p:strVal val="visible"/>
                                      </p:to>
                                    </p:set>
                                    <p:animEffect transition="in" filter="fade">
                                      <p:cBhvr>
                                        <p:cTn id="134" dur="1000"/>
                                        <p:tgtEl>
                                          <p:spTgt spid="831"/>
                                        </p:tgtEl>
                                      </p:cBhvr>
                                    </p:animEffect>
                                  </p:childTnLst>
                                </p:cTn>
                              </p:par>
                              <p:par>
                                <p:cTn id="135" presetID="10" presetClass="entr" presetSubtype="0" fill="hold" nodeType="withEffect">
                                  <p:stCondLst>
                                    <p:cond delay="0"/>
                                  </p:stCondLst>
                                  <p:childTnLst>
                                    <p:set>
                                      <p:cBhvr>
                                        <p:cTn id="136" dur="1" fill="hold">
                                          <p:stCondLst>
                                            <p:cond delay="0"/>
                                          </p:stCondLst>
                                        </p:cTn>
                                        <p:tgtEl>
                                          <p:spTgt spid="832"/>
                                        </p:tgtEl>
                                        <p:attrNameLst>
                                          <p:attrName>style.visibility</p:attrName>
                                        </p:attrNameLst>
                                      </p:cBhvr>
                                      <p:to>
                                        <p:strVal val="visible"/>
                                      </p:to>
                                    </p:set>
                                    <p:animEffect transition="in" filter="fade">
                                      <p:cBhvr>
                                        <p:cTn id="137" dur="10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229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82296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234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0"/>
          <p:cNvSpPr txBox="1"/>
          <p:nvPr/>
        </p:nvSpPr>
        <p:spPr>
          <a:xfrm>
            <a:off x="157877" y="672850"/>
            <a:ext cx="4071300" cy="955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b="1">
                <a:solidFill>
                  <a:srgbClr val="EF6C00"/>
                </a:solidFill>
                <a:latin typeface="PT Sans Narrow"/>
                <a:ea typeface="PT Sans Narrow"/>
                <a:cs typeface="PT Sans Narrow"/>
                <a:sym typeface="PT Sans Narrow"/>
              </a:rPr>
              <a:t>Strongly Connected</a:t>
            </a:r>
            <a:endParaRPr sz="2400" b="1">
              <a:solidFill>
                <a:srgbClr val="EF6C00"/>
              </a:solidFill>
              <a:latin typeface="PT Sans Narrow"/>
              <a:ea typeface="PT Sans Narrow"/>
              <a:cs typeface="PT Sans Narrow"/>
              <a:sym typeface="PT Sans Narrow"/>
            </a:endParaRPr>
          </a:p>
        </p:txBody>
      </p:sp>
      <p:sp>
        <p:nvSpPr>
          <p:cNvPr id="507" name="Google Shape;507;p40"/>
          <p:cNvSpPr txBox="1"/>
          <p:nvPr/>
        </p:nvSpPr>
        <p:spPr>
          <a:xfrm>
            <a:off x="4759179" y="672850"/>
            <a:ext cx="4071300" cy="86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b="1">
                <a:solidFill>
                  <a:srgbClr val="EF6C00"/>
                </a:solidFill>
                <a:latin typeface="PT Sans Narrow"/>
                <a:ea typeface="PT Sans Narrow"/>
                <a:cs typeface="PT Sans Narrow"/>
                <a:sym typeface="PT Sans Narrow"/>
              </a:rPr>
              <a:t>Weakly Connected</a:t>
            </a:r>
            <a:endParaRPr>
              <a:solidFill>
                <a:srgbClr val="695D46"/>
              </a:solidFill>
              <a:latin typeface="Open Sans"/>
              <a:ea typeface="Open Sans"/>
              <a:cs typeface="Open Sans"/>
              <a:sym typeface="Open Sans"/>
            </a:endParaRPr>
          </a:p>
        </p:txBody>
      </p:sp>
      <p:sp>
        <p:nvSpPr>
          <p:cNvPr id="508" name="Google Shape;508;p40"/>
          <p:cNvSpPr txBox="1"/>
          <p:nvPr/>
        </p:nvSpPr>
        <p:spPr>
          <a:xfrm>
            <a:off x="157877" y="1628217"/>
            <a:ext cx="4179900" cy="1164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a:latin typeface="PT Sans Narrow"/>
                <a:ea typeface="PT Sans Narrow"/>
                <a:cs typeface="PT Sans Narrow"/>
                <a:sym typeface="PT Sans Narrow"/>
              </a:rPr>
              <a:t>If there is a (directed) path between all ordered pairs of vertices.</a:t>
            </a:r>
            <a:endParaRPr sz="1800">
              <a:latin typeface="PT Sans Narrow"/>
              <a:ea typeface="PT Sans Narrow"/>
              <a:cs typeface="PT Sans Narrow"/>
              <a:sym typeface="PT Sans Narrow"/>
            </a:endParaRPr>
          </a:p>
        </p:txBody>
      </p:sp>
      <p:sp>
        <p:nvSpPr>
          <p:cNvPr id="509" name="Google Shape;509;p40"/>
          <p:cNvSpPr txBox="1"/>
          <p:nvPr/>
        </p:nvSpPr>
        <p:spPr>
          <a:xfrm>
            <a:off x="4650475" y="1628217"/>
            <a:ext cx="4179900" cy="1164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dirty="0">
                <a:latin typeface="PT Sans Narrow"/>
                <a:ea typeface="PT Sans Narrow"/>
                <a:cs typeface="PT Sans Narrow"/>
                <a:sym typeface="PT Sans Narrow"/>
              </a:rPr>
              <a:t>If there exists a path between node pairs only by considering edges as undirected.</a:t>
            </a:r>
            <a:endParaRPr sz="1800" dirty="0">
              <a:latin typeface="PT Sans Narrow"/>
              <a:ea typeface="PT Sans Narrow"/>
              <a:cs typeface="PT Sans Narrow"/>
              <a:sym typeface="PT Sans Narrow"/>
            </a:endParaRPr>
          </a:p>
          <a:p>
            <a:pPr marL="457200" lvl="0" indent="0" algn="l" rtl="0">
              <a:spcBef>
                <a:spcPts val="0"/>
              </a:spcBef>
              <a:spcAft>
                <a:spcPts val="0"/>
              </a:spcAft>
              <a:buNone/>
            </a:pPr>
            <a:endParaRPr sz="1800" dirty="0">
              <a:latin typeface="PT Sans Narrow"/>
              <a:ea typeface="PT Sans Narrow"/>
              <a:cs typeface="PT Sans Narrow"/>
              <a:sym typeface="PT Sans Narrow"/>
            </a:endParaRPr>
          </a:p>
        </p:txBody>
      </p:sp>
      <p:sp>
        <p:nvSpPr>
          <p:cNvPr id="510" name="Google Shape;510;p40"/>
          <p:cNvSpPr/>
          <p:nvPr/>
        </p:nvSpPr>
        <p:spPr>
          <a:xfrm>
            <a:off x="1089064" y="3026250"/>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511" name="Google Shape;511;p40"/>
          <p:cNvSpPr/>
          <p:nvPr/>
        </p:nvSpPr>
        <p:spPr>
          <a:xfrm>
            <a:off x="2539522" y="3026250"/>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512" name="Google Shape;512;p40"/>
          <p:cNvSpPr/>
          <p:nvPr/>
        </p:nvSpPr>
        <p:spPr>
          <a:xfrm>
            <a:off x="1816725" y="4352608"/>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513" name="Google Shape;513;p40"/>
          <p:cNvCxnSpPr>
            <a:stCxn id="510" idx="6"/>
            <a:endCxn id="511" idx="2"/>
          </p:cNvCxnSpPr>
          <p:nvPr/>
        </p:nvCxnSpPr>
        <p:spPr>
          <a:xfrm>
            <a:off x="1631464" y="3440250"/>
            <a:ext cx="908100" cy="0"/>
          </a:xfrm>
          <a:prstGeom prst="straightConnector1">
            <a:avLst/>
          </a:prstGeom>
          <a:noFill/>
          <a:ln w="19050" cap="flat" cmpd="sng">
            <a:solidFill>
              <a:srgbClr val="695D46"/>
            </a:solidFill>
            <a:prstDash val="solid"/>
            <a:round/>
            <a:headEnd type="none" w="med" len="med"/>
            <a:tailEnd type="triangle" w="med" len="med"/>
          </a:ln>
        </p:spPr>
      </p:cxnSp>
      <p:cxnSp>
        <p:nvCxnSpPr>
          <p:cNvPr id="514" name="Google Shape;514;p40"/>
          <p:cNvCxnSpPr>
            <a:stCxn id="510" idx="5"/>
            <a:endCxn id="512" idx="1"/>
          </p:cNvCxnSpPr>
          <p:nvPr/>
        </p:nvCxnSpPr>
        <p:spPr>
          <a:xfrm>
            <a:off x="1552031" y="3732992"/>
            <a:ext cx="344100" cy="741000"/>
          </a:xfrm>
          <a:prstGeom prst="straightConnector1">
            <a:avLst/>
          </a:prstGeom>
          <a:noFill/>
          <a:ln w="19050" cap="flat" cmpd="sng">
            <a:solidFill>
              <a:srgbClr val="695D46"/>
            </a:solidFill>
            <a:prstDash val="solid"/>
            <a:round/>
            <a:headEnd type="triangle" w="med" len="med"/>
            <a:tailEnd type="none" w="med" len="med"/>
          </a:ln>
        </p:spPr>
      </p:cxnSp>
      <p:cxnSp>
        <p:nvCxnSpPr>
          <p:cNvPr id="515" name="Google Shape;515;p40"/>
          <p:cNvCxnSpPr>
            <a:stCxn id="512" idx="7"/>
            <a:endCxn id="511" idx="3"/>
          </p:cNvCxnSpPr>
          <p:nvPr/>
        </p:nvCxnSpPr>
        <p:spPr>
          <a:xfrm rot="10800000" flipH="1">
            <a:off x="2279693" y="3732866"/>
            <a:ext cx="339300" cy="741000"/>
          </a:xfrm>
          <a:prstGeom prst="straightConnector1">
            <a:avLst/>
          </a:prstGeom>
          <a:noFill/>
          <a:ln w="19050" cap="flat" cmpd="sng">
            <a:solidFill>
              <a:srgbClr val="695D46"/>
            </a:solidFill>
            <a:prstDash val="solid"/>
            <a:round/>
            <a:headEnd type="none" w="med" len="med"/>
            <a:tailEnd type="triangle" w="med" len="med"/>
          </a:ln>
        </p:spPr>
      </p:cxnSp>
      <p:sp>
        <p:nvSpPr>
          <p:cNvPr id="516" name="Google Shape;516;p40"/>
          <p:cNvSpPr txBox="1"/>
          <p:nvPr/>
        </p:nvSpPr>
        <p:spPr>
          <a:xfrm>
            <a:off x="103525" y="5462727"/>
            <a:ext cx="4179900" cy="95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a:latin typeface="PT Sans Narrow"/>
                <a:ea typeface="PT Sans Narrow"/>
                <a:cs typeface="PT Sans Narrow"/>
                <a:sym typeface="PT Sans Narrow"/>
              </a:rPr>
              <a:t>Number of Components = 3</a:t>
            </a:r>
            <a:endParaRPr sz="1800">
              <a:latin typeface="PT Sans Narrow"/>
              <a:ea typeface="PT Sans Narrow"/>
              <a:cs typeface="PT Sans Narrow"/>
              <a:sym typeface="PT Sans Narrow"/>
            </a:endParaRPr>
          </a:p>
          <a:p>
            <a:pPr marL="457200" lvl="0" indent="0" algn="l" rtl="0">
              <a:spcBef>
                <a:spcPts val="0"/>
              </a:spcBef>
              <a:spcAft>
                <a:spcPts val="0"/>
              </a:spcAft>
              <a:buNone/>
            </a:pPr>
            <a:endParaRPr sz="1800">
              <a:latin typeface="PT Sans Narrow"/>
              <a:ea typeface="PT Sans Narrow"/>
              <a:cs typeface="PT Sans Narrow"/>
              <a:sym typeface="PT Sans Narrow"/>
            </a:endParaRPr>
          </a:p>
        </p:txBody>
      </p:sp>
      <p:sp>
        <p:nvSpPr>
          <p:cNvPr id="517" name="Google Shape;517;p40"/>
          <p:cNvSpPr/>
          <p:nvPr/>
        </p:nvSpPr>
        <p:spPr>
          <a:xfrm>
            <a:off x="4759179" y="3026373"/>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518" name="Google Shape;518;p40"/>
          <p:cNvSpPr/>
          <p:nvPr/>
        </p:nvSpPr>
        <p:spPr>
          <a:xfrm>
            <a:off x="6209637" y="3026373"/>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519" name="Google Shape;519;p40"/>
          <p:cNvSpPr/>
          <p:nvPr/>
        </p:nvSpPr>
        <p:spPr>
          <a:xfrm>
            <a:off x="5486840" y="4352732"/>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520" name="Google Shape;520;p40"/>
          <p:cNvCxnSpPr>
            <a:stCxn id="517" idx="6"/>
            <a:endCxn id="518" idx="2"/>
          </p:cNvCxnSpPr>
          <p:nvPr/>
        </p:nvCxnSpPr>
        <p:spPr>
          <a:xfrm>
            <a:off x="5301579" y="3440373"/>
            <a:ext cx="908100" cy="0"/>
          </a:xfrm>
          <a:prstGeom prst="straightConnector1">
            <a:avLst/>
          </a:prstGeom>
          <a:noFill/>
          <a:ln w="19050" cap="flat" cmpd="sng">
            <a:solidFill>
              <a:srgbClr val="695D46"/>
            </a:solidFill>
            <a:prstDash val="solid"/>
            <a:round/>
            <a:headEnd type="none" w="med" len="med"/>
            <a:tailEnd type="triangle" w="med" len="med"/>
          </a:ln>
        </p:spPr>
      </p:cxnSp>
      <p:cxnSp>
        <p:nvCxnSpPr>
          <p:cNvPr id="521" name="Google Shape;521;p40"/>
          <p:cNvCxnSpPr>
            <a:stCxn id="517" idx="5"/>
            <a:endCxn id="519" idx="1"/>
          </p:cNvCxnSpPr>
          <p:nvPr/>
        </p:nvCxnSpPr>
        <p:spPr>
          <a:xfrm>
            <a:off x="5222147" y="3733116"/>
            <a:ext cx="344100" cy="741000"/>
          </a:xfrm>
          <a:prstGeom prst="straightConnector1">
            <a:avLst/>
          </a:prstGeom>
          <a:noFill/>
          <a:ln w="19050" cap="flat" cmpd="sng">
            <a:solidFill>
              <a:srgbClr val="695D46"/>
            </a:solidFill>
            <a:prstDash val="solid"/>
            <a:round/>
            <a:headEnd type="triangle" w="med" len="med"/>
            <a:tailEnd type="none" w="med" len="med"/>
          </a:ln>
        </p:spPr>
      </p:cxnSp>
      <p:cxnSp>
        <p:nvCxnSpPr>
          <p:cNvPr id="522" name="Google Shape;522;p40"/>
          <p:cNvCxnSpPr>
            <a:stCxn id="519" idx="7"/>
            <a:endCxn id="518" idx="3"/>
          </p:cNvCxnSpPr>
          <p:nvPr/>
        </p:nvCxnSpPr>
        <p:spPr>
          <a:xfrm rot="10800000" flipH="1">
            <a:off x="5949808" y="3732990"/>
            <a:ext cx="339300" cy="741000"/>
          </a:xfrm>
          <a:prstGeom prst="straightConnector1">
            <a:avLst/>
          </a:prstGeom>
          <a:noFill/>
          <a:ln w="19050" cap="flat" cmpd="sng">
            <a:solidFill>
              <a:srgbClr val="695D46"/>
            </a:solidFill>
            <a:prstDash val="solid"/>
            <a:round/>
            <a:headEnd type="none" w="med" len="med"/>
            <a:tailEnd type="triangle" w="med" len="med"/>
          </a:ln>
        </p:spPr>
      </p:cxnSp>
      <p:sp>
        <p:nvSpPr>
          <p:cNvPr id="523" name="Google Shape;523;p40"/>
          <p:cNvSpPr/>
          <p:nvPr/>
        </p:nvSpPr>
        <p:spPr>
          <a:xfrm>
            <a:off x="6937233" y="3026476"/>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x</a:t>
            </a:r>
            <a:endParaRPr sz="1000"/>
          </a:p>
        </p:txBody>
      </p:sp>
      <p:sp>
        <p:nvSpPr>
          <p:cNvPr id="524" name="Google Shape;524;p40"/>
          <p:cNvSpPr/>
          <p:nvPr/>
        </p:nvSpPr>
        <p:spPr>
          <a:xfrm>
            <a:off x="8387691" y="3026476"/>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y</a:t>
            </a:r>
            <a:endParaRPr sz="1000"/>
          </a:p>
        </p:txBody>
      </p:sp>
      <p:sp>
        <p:nvSpPr>
          <p:cNvPr id="525" name="Google Shape;525;p40"/>
          <p:cNvSpPr/>
          <p:nvPr/>
        </p:nvSpPr>
        <p:spPr>
          <a:xfrm>
            <a:off x="7664894" y="4352835"/>
            <a:ext cx="542400" cy="828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z</a:t>
            </a:r>
            <a:endParaRPr sz="1000"/>
          </a:p>
        </p:txBody>
      </p:sp>
      <p:cxnSp>
        <p:nvCxnSpPr>
          <p:cNvPr id="526" name="Google Shape;526;p40"/>
          <p:cNvCxnSpPr>
            <a:stCxn id="523" idx="6"/>
            <a:endCxn id="524" idx="2"/>
          </p:cNvCxnSpPr>
          <p:nvPr/>
        </p:nvCxnSpPr>
        <p:spPr>
          <a:xfrm>
            <a:off x="7479633" y="3440476"/>
            <a:ext cx="908100" cy="0"/>
          </a:xfrm>
          <a:prstGeom prst="straightConnector1">
            <a:avLst/>
          </a:prstGeom>
          <a:noFill/>
          <a:ln w="19050" cap="flat" cmpd="sng">
            <a:solidFill>
              <a:srgbClr val="695D46"/>
            </a:solidFill>
            <a:prstDash val="lgDash"/>
            <a:round/>
            <a:headEnd type="none" w="med" len="med"/>
            <a:tailEnd type="none" w="med" len="med"/>
          </a:ln>
        </p:spPr>
      </p:cxnSp>
      <p:cxnSp>
        <p:nvCxnSpPr>
          <p:cNvPr id="527" name="Google Shape;527;p40"/>
          <p:cNvCxnSpPr>
            <a:stCxn id="523" idx="5"/>
            <a:endCxn id="525" idx="1"/>
          </p:cNvCxnSpPr>
          <p:nvPr/>
        </p:nvCxnSpPr>
        <p:spPr>
          <a:xfrm>
            <a:off x="7400200" y="3733219"/>
            <a:ext cx="344100" cy="741000"/>
          </a:xfrm>
          <a:prstGeom prst="straightConnector1">
            <a:avLst/>
          </a:prstGeom>
          <a:noFill/>
          <a:ln w="19050" cap="flat" cmpd="sng">
            <a:solidFill>
              <a:srgbClr val="695D46"/>
            </a:solidFill>
            <a:prstDash val="lgDash"/>
            <a:round/>
            <a:headEnd type="none" w="med" len="med"/>
            <a:tailEnd type="none" w="med" len="med"/>
          </a:ln>
        </p:spPr>
      </p:cxnSp>
      <p:cxnSp>
        <p:nvCxnSpPr>
          <p:cNvPr id="528" name="Google Shape;528;p40"/>
          <p:cNvCxnSpPr>
            <a:stCxn id="525" idx="7"/>
            <a:endCxn id="524" idx="3"/>
          </p:cNvCxnSpPr>
          <p:nvPr/>
        </p:nvCxnSpPr>
        <p:spPr>
          <a:xfrm rot="10800000" flipH="1">
            <a:off x="8127861" y="3733092"/>
            <a:ext cx="339300" cy="741000"/>
          </a:xfrm>
          <a:prstGeom prst="straightConnector1">
            <a:avLst/>
          </a:prstGeom>
          <a:noFill/>
          <a:ln w="19050" cap="flat" cmpd="sng">
            <a:solidFill>
              <a:srgbClr val="695D46"/>
            </a:solidFill>
            <a:prstDash val="lgDash"/>
            <a:round/>
            <a:headEnd type="none" w="med" len="med"/>
            <a:tailEnd type="none" w="med" len="med"/>
          </a:ln>
        </p:spPr>
      </p:cxnSp>
      <p:sp>
        <p:nvSpPr>
          <p:cNvPr id="529" name="Google Shape;529;p40"/>
          <p:cNvSpPr txBox="1"/>
          <p:nvPr/>
        </p:nvSpPr>
        <p:spPr>
          <a:xfrm>
            <a:off x="4759175" y="5475175"/>
            <a:ext cx="4179900" cy="828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a:latin typeface="PT Sans Narrow"/>
                <a:ea typeface="PT Sans Narrow"/>
                <a:cs typeface="PT Sans Narrow"/>
                <a:sym typeface="PT Sans Narrow"/>
              </a:rPr>
              <a:t>Number of components = 1</a:t>
            </a:r>
            <a:endParaRPr sz="1800">
              <a:latin typeface="PT Sans Narrow"/>
              <a:ea typeface="PT Sans Narrow"/>
              <a:cs typeface="PT Sans Narrow"/>
              <a:sym typeface="PT Sans Narrow"/>
            </a:endParaRPr>
          </a:p>
          <a:p>
            <a:pPr marL="457200" lvl="0" indent="0" algn="l" rtl="0">
              <a:spcBef>
                <a:spcPts val="0"/>
              </a:spcBef>
              <a:spcAft>
                <a:spcPts val="0"/>
              </a:spcAft>
              <a:buNone/>
            </a:pPr>
            <a:endParaRPr sz="1800">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04617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a:t>
            </a:r>
            <a:r>
              <a:rPr lang="en-US" dirty="0" smtClean="0"/>
              <a:t> </a:t>
            </a:r>
            <a:r>
              <a:rPr lang="en-US" dirty="0" smtClean="0"/>
              <a:t>Graph</a:t>
            </a:r>
            <a:endParaRPr lang="en-US" dirty="0"/>
          </a:p>
        </p:txBody>
      </p:sp>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4191000" y="1872734"/>
            <a:ext cx="609600" cy="369332"/>
          </a:xfrm>
          <a:prstGeom prst="rect">
            <a:avLst/>
          </a:prstGeom>
          <a:noFill/>
        </p:spPr>
        <p:txBody>
          <a:bodyPr wrap="square" rtlCol="0">
            <a:spAutoFit/>
          </a:bodyPr>
          <a:lstStyle/>
          <a:p>
            <a:r>
              <a:rPr lang="en-US" dirty="0"/>
              <a:t>n</a:t>
            </a:r>
            <a:r>
              <a:rPr lang="en-US" dirty="0" smtClean="0"/>
              <a:t>-1</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32427"/>
            <a:ext cx="7917516" cy="2401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962400"/>
            <a:ext cx="791751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31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Network Science?</a:t>
            </a:r>
          </a:p>
        </p:txBody>
      </p:sp>
      <p:sp>
        <p:nvSpPr>
          <p:cNvPr id="3" name="Content Placeholder 2"/>
          <p:cNvSpPr>
            <a:spLocks noGrp="1"/>
          </p:cNvSpPr>
          <p:nvPr>
            <p:ph idx="1"/>
          </p:nvPr>
        </p:nvSpPr>
        <p:spPr/>
        <p:txBody>
          <a:bodyPr>
            <a:normAutofit/>
          </a:bodyPr>
          <a:lstStyle/>
          <a:p>
            <a:r>
              <a:rPr lang="en-US" dirty="0"/>
              <a:t>An </a:t>
            </a:r>
            <a:r>
              <a:rPr lang="en-US" b="1" dirty="0"/>
              <a:t>academic tool </a:t>
            </a:r>
            <a:r>
              <a:rPr lang="en-US" dirty="0"/>
              <a:t>to study and </a:t>
            </a:r>
            <a:r>
              <a:rPr lang="en-US" dirty="0" smtClean="0"/>
              <a:t>analyze </a:t>
            </a:r>
            <a:r>
              <a:rPr lang="en-US" b="1" dirty="0"/>
              <a:t>complex </a:t>
            </a:r>
            <a:r>
              <a:rPr lang="en-US" b="1" dirty="0" smtClean="0"/>
              <a:t>systems</a:t>
            </a:r>
          </a:p>
          <a:p>
            <a:r>
              <a:rPr lang="en-US" dirty="0" smtClean="0"/>
              <a:t>Examples of complex systems</a:t>
            </a:r>
          </a:p>
          <a:p>
            <a:pPr lvl="1"/>
            <a:r>
              <a:rPr lang="en-US" dirty="0" smtClean="0"/>
              <a:t>Nature : climate,  organism, human </a:t>
            </a:r>
            <a:r>
              <a:rPr lang="en-US" dirty="0"/>
              <a:t>brain</a:t>
            </a:r>
            <a:r>
              <a:rPr lang="en-US" dirty="0" smtClean="0"/>
              <a:t>, ecosystem</a:t>
            </a:r>
            <a:endParaRPr lang="en-US" dirty="0"/>
          </a:p>
          <a:p>
            <a:pPr lvl="1"/>
            <a:r>
              <a:rPr lang="en-US" dirty="0" smtClean="0"/>
              <a:t>Society : economy, </a:t>
            </a:r>
            <a:r>
              <a:rPr lang="en-US" dirty="0"/>
              <a:t>collaboration, friendships </a:t>
            </a:r>
            <a:endParaRPr lang="en-US" dirty="0" smtClean="0"/>
          </a:p>
          <a:p>
            <a:pPr lvl="1"/>
            <a:r>
              <a:rPr lang="en-US" dirty="0"/>
              <a:t>Infrastructure: telecommunication system, internet, power grids, WWW, </a:t>
            </a:r>
            <a:r>
              <a:rPr lang="en-US" dirty="0" smtClean="0"/>
              <a:t>transport</a:t>
            </a:r>
            <a:endParaRPr lang="en-US" dirty="0"/>
          </a:p>
          <a:p>
            <a:endParaRPr lang="en-US" dirty="0" smtClean="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5187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74" name="Google Shape;674;p25"/>
          <p:cNvSpPr/>
          <p:nvPr/>
        </p:nvSpPr>
        <p:spPr>
          <a:xfrm>
            <a:off x="337042" y="381000"/>
            <a:ext cx="2850900" cy="2048800"/>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4;p25"/>
          <p:cNvSpPr/>
          <p:nvPr/>
        </p:nvSpPr>
        <p:spPr>
          <a:xfrm>
            <a:off x="6160031" y="381000"/>
            <a:ext cx="2850900" cy="2048800"/>
          </a:xfrm>
          <a:prstGeom prst="flowChartAlternate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2000" b="1" dirty="0" smtClean="0">
                <a:latin typeface="PT Sans Narrow"/>
                <a:ea typeface="PT Sans Narrow"/>
                <a:cs typeface="PT Sans Narrow"/>
                <a:sym typeface="PT Sans Narrow"/>
              </a:rPr>
              <a:t>Minimum Spanning </a:t>
            </a:r>
            <a:r>
              <a:rPr lang="en-US" sz="2000" b="1" dirty="0">
                <a:latin typeface="PT Sans Narrow"/>
                <a:ea typeface="PT Sans Narrow"/>
                <a:cs typeface="PT Sans Narrow"/>
                <a:sym typeface="PT Sans Narrow"/>
              </a:rPr>
              <a:t>T</a:t>
            </a:r>
            <a:r>
              <a:rPr lang="en-US" sz="2000" b="1" dirty="0" smtClean="0">
                <a:latin typeface="PT Sans Narrow"/>
                <a:ea typeface="PT Sans Narrow"/>
                <a:cs typeface="PT Sans Narrow"/>
                <a:sym typeface="PT Sans Narrow"/>
              </a:rPr>
              <a:t>ree:  </a:t>
            </a:r>
            <a:r>
              <a:rPr lang="en-US" sz="2000" b="1" dirty="0">
                <a:latin typeface="PT Sans Narrow"/>
                <a:ea typeface="PT Sans Narrow"/>
                <a:cs typeface="PT Sans Narrow"/>
                <a:sym typeface="PT Sans Narrow"/>
              </a:rPr>
              <a:t>has minimum weight than all other spanning trees of the same graph</a:t>
            </a:r>
            <a:endParaRPr sz="2000" b="1" dirty="0"/>
          </a:p>
        </p:txBody>
      </p:sp>
      <p:sp>
        <p:nvSpPr>
          <p:cNvPr id="620" name="Google Shape;620;p25"/>
          <p:cNvSpPr txBox="1">
            <a:spLocks noGrp="1"/>
          </p:cNvSpPr>
          <p:nvPr>
            <p:ph type="title"/>
          </p:nvPr>
        </p:nvSpPr>
        <p:spPr>
          <a:xfrm>
            <a:off x="311700" y="78367"/>
            <a:ext cx="8520600" cy="8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Spanning Trees</a:t>
            </a:r>
            <a:endParaRPr/>
          </a:p>
        </p:txBody>
      </p:sp>
      <p:sp>
        <p:nvSpPr>
          <p:cNvPr id="623" name="Google Shape;623;p25"/>
          <p:cNvSpPr/>
          <p:nvPr/>
        </p:nvSpPr>
        <p:spPr>
          <a:xfrm>
            <a:off x="827562" y="2847700"/>
            <a:ext cx="4845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624" name="Google Shape;624;p25"/>
          <p:cNvSpPr/>
          <p:nvPr/>
        </p:nvSpPr>
        <p:spPr>
          <a:xfrm>
            <a:off x="117575" y="3922628"/>
            <a:ext cx="4845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625" name="Google Shape;625;p25"/>
          <p:cNvSpPr/>
          <p:nvPr/>
        </p:nvSpPr>
        <p:spPr>
          <a:xfrm>
            <a:off x="827421" y="3922628"/>
            <a:ext cx="4845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626" name="Google Shape;626;p25"/>
          <p:cNvSpPr/>
          <p:nvPr/>
        </p:nvSpPr>
        <p:spPr>
          <a:xfrm>
            <a:off x="1790402" y="3929261"/>
            <a:ext cx="4788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627" name="Google Shape;627;p25"/>
          <p:cNvSpPr/>
          <p:nvPr/>
        </p:nvSpPr>
        <p:spPr>
          <a:xfrm>
            <a:off x="1821740" y="2852300"/>
            <a:ext cx="4845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628" name="Google Shape;628;p25"/>
          <p:cNvSpPr/>
          <p:nvPr/>
        </p:nvSpPr>
        <p:spPr>
          <a:xfrm>
            <a:off x="2509305" y="3922628"/>
            <a:ext cx="4788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629" name="Google Shape;629;p25"/>
          <p:cNvSpPr/>
          <p:nvPr/>
        </p:nvSpPr>
        <p:spPr>
          <a:xfrm>
            <a:off x="1790422" y="5275033"/>
            <a:ext cx="4788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630" name="Google Shape;630;p25"/>
          <p:cNvSpPr/>
          <p:nvPr/>
        </p:nvSpPr>
        <p:spPr>
          <a:xfrm>
            <a:off x="827421" y="5275033"/>
            <a:ext cx="484500" cy="53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631" name="Google Shape;631;p25"/>
          <p:cNvCxnSpPr>
            <a:stCxn id="624" idx="7"/>
            <a:endCxn id="623" idx="3"/>
          </p:cNvCxnSpPr>
          <p:nvPr/>
        </p:nvCxnSpPr>
        <p:spPr>
          <a:xfrm rot="10800000" flipH="1">
            <a:off x="531122" y="3306099"/>
            <a:ext cx="367500" cy="695200"/>
          </a:xfrm>
          <a:prstGeom prst="straightConnector1">
            <a:avLst/>
          </a:prstGeom>
          <a:noFill/>
          <a:ln w="19050" cap="flat" cmpd="sng">
            <a:solidFill>
              <a:srgbClr val="000000"/>
            </a:solidFill>
            <a:prstDash val="solid"/>
            <a:round/>
            <a:headEnd type="none" w="med" len="med"/>
            <a:tailEnd type="none" w="med" len="med"/>
          </a:ln>
        </p:spPr>
      </p:cxnSp>
      <p:cxnSp>
        <p:nvCxnSpPr>
          <p:cNvPr id="632" name="Google Shape;632;p25"/>
          <p:cNvCxnSpPr>
            <a:stCxn id="623" idx="6"/>
            <a:endCxn id="627" idx="2"/>
          </p:cNvCxnSpPr>
          <p:nvPr/>
        </p:nvCxnSpPr>
        <p:spPr>
          <a:xfrm>
            <a:off x="1312062" y="3116300"/>
            <a:ext cx="509700" cy="4400"/>
          </a:xfrm>
          <a:prstGeom prst="straightConnector1">
            <a:avLst/>
          </a:prstGeom>
          <a:noFill/>
          <a:ln w="19050" cap="flat" cmpd="sng">
            <a:solidFill>
              <a:srgbClr val="000000"/>
            </a:solidFill>
            <a:prstDash val="solid"/>
            <a:round/>
            <a:headEnd type="none" w="med" len="med"/>
            <a:tailEnd type="none" w="med" len="med"/>
          </a:ln>
        </p:spPr>
      </p:cxnSp>
      <p:cxnSp>
        <p:nvCxnSpPr>
          <p:cNvPr id="633" name="Google Shape;633;p25"/>
          <p:cNvCxnSpPr>
            <a:stCxn id="623" idx="4"/>
            <a:endCxn id="625" idx="0"/>
          </p:cNvCxnSpPr>
          <p:nvPr/>
        </p:nvCxnSpPr>
        <p:spPr>
          <a:xfrm>
            <a:off x="1069812" y="3384900"/>
            <a:ext cx="0" cy="537600"/>
          </a:xfrm>
          <a:prstGeom prst="straightConnector1">
            <a:avLst/>
          </a:prstGeom>
          <a:noFill/>
          <a:ln w="19050" cap="flat" cmpd="sng">
            <a:solidFill>
              <a:srgbClr val="000000"/>
            </a:solidFill>
            <a:prstDash val="solid"/>
            <a:round/>
            <a:headEnd type="none" w="med" len="med"/>
            <a:tailEnd type="none" w="med" len="med"/>
          </a:ln>
        </p:spPr>
      </p:cxnSp>
      <p:cxnSp>
        <p:nvCxnSpPr>
          <p:cNvPr id="634" name="Google Shape;634;p25"/>
          <p:cNvCxnSpPr>
            <a:stCxn id="625" idx="4"/>
            <a:endCxn id="630" idx="0"/>
          </p:cNvCxnSpPr>
          <p:nvPr/>
        </p:nvCxnSpPr>
        <p:spPr>
          <a:xfrm>
            <a:off x="1069671" y="4459828"/>
            <a:ext cx="0" cy="815200"/>
          </a:xfrm>
          <a:prstGeom prst="straightConnector1">
            <a:avLst/>
          </a:prstGeom>
          <a:noFill/>
          <a:ln w="19050" cap="flat" cmpd="sng">
            <a:solidFill>
              <a:srgbClr val="000000"/>
            </a:solidFill>
            <a:prstDash val="solid"/>
            <a:round/>
            <a:headEnd type="none" w="med" len="med"/>
            <a:tailEnd type="none" w="med" len="med"/>
          </a:ln>
        </p:spPr>
      </p:cxnSp>
      <p:cxnSp>
        <p:nvCxnSpPr>
          <p:cNvPr id="635" name="Google Shape;635;p25"/>
          <p:cNvCxnSpPr>
            <a:endCxn id="626" idx="0"/>
          </p:cNvCxnSpPr>
          <p:nvPr/>
        </p:nvCxnSpPr>
        <p:spPr>
          <a:xfrm>
            <a:off x="2029802" y="3391661"/>
            <a:ext cx="0" cy="537600"/>
          </a:xfrm>
          <a:prstGeom prst="straightConnector1">
            <a:avLst/>
          </a:prstGeom>
          <a:noFill/>
          <a:ln w="19050" cap="flat" cmpd="sng">
            <a:solidFill>
              <a:srgbClr val="000000"/>
            </a:solidFill>
            <a:prstDash val="solid"/>
            <a:round/>
            <a:headEnd type="none" w="med" len="med"/>
            <a:tailEnd type="none" w="med" len="med"/>
          </a:ln>
        </p:spPr>
      </p:cxnSp>
      <p:cxnSp>
        <p:nvCxnSpPr>
          <p:cNvPr id="636" name="Google Shape;636;p25"/>
          <p:cNvCxnSpPr>
            <a:stCxn id="626" idx="4"/>
            <a:endCxn id="629" idx="0"/>
          </p:cNvCxnSpPr>
          <p:nvPr/>
        </p:nvCxnSpPr>
        <p:spPr>
          <a:xfrm>
            <a:off x="2029802" y="4466461"/>
            <a:ext cx="0" cy="808400"/>
          </a:xfrm>
          <a:prstGeom prst="straightConnector1">
            <a:avLst/>
          </a:prstGeom>
          <a:noFill/>
          <a:ln w="19050" cap="flat" cmpd="sng">
            <a:solidFill>
              <a:srgbClr val="000000"/>
            </a:solidFill>
            <a:prstDash val="solid"/>
            <a:round/>
            <a:headEnd type="none" w="med" len="med"/>
            <a:tailEnd type="none" w="med" len="med"/>
          </a:ln>
        </p:spPr>
      </p:cxnSp>
      <p:cxnSp>
        <p:nvCxnSpPr>
          <p:cNvPr id="637" name="Google Shape;637;p25"/>
          <p:cNvCxnSpPr>
            <a:stCxn id="630" idx="6"/>
            <a:endCxn id="629" idx="2"/>
          </p:cNvCxnSpPr>
          <p:nvPr/>
        </p:nvCxnSpPr>
        <p:spPr>
          <a:xfrm>
            <a:off x="1311921" y="5543633"/>
            <a:ext cx="478500" cy="0"/>
          </a:xfrm>
          <a:prstGeom prst="straightConnector1">
            <a:avLst/>
          </a:prstGeom>
          <a:noFill/>
          <a:ln w="19050" cap="flat" cmpd="sng">
            <a:solidFill>
              <a:srgbClr val="000000"/>
            </a:solidFill>
            <a:prstDash val="solid"/>
            <a:round/>
            <a:headEnd type="none" w="med" len="med"/>
            <a:tailEnd type="none" w="med" len="med"/>
          </a:ln>
        </p:spPr>
      </p:cxnSp>
      <p:cxnSp>
        <p:nvCxnSpPr>
          <p:cNvPr id="638" name="Google Shape;638;p25"/>
          <p:cNvCxnSpPr>
            <a:stCxn id="625" idx="6"/>
            <a:endCxn id="626" idx="2"/>
          </p:cNvCxnSpPr>
          <p:nvPr/>
        </p:nvCxnSpPr>
        <p:spPr>
          <a:xfrm>
            <a:off x="1311921" y="4191228"/>
            <a:ext cx="478500" cy="6800"/>
          </a:xfrm>
          <a:prstGeom prst="straightConnector1">
            <a:avLst/>
          </a:prstGeom>
          <a:noFill/>
          <a:ln w="19050" cap="flat" cmpd="sng">
            <a:solidFill>
              <a:srgbClr val="000000"/>
            </a:solidFill>
            <a:prstDash val="solid"/>
            <a:round/>
            <a:headEnd type="none" w="med" len="med"/>
            <a:tailEnd type="none" w="med" len="med"/>
          </a:ln>
        </p:spPr>
      </p:cxnSp>
      <p:cxnSp>
        <p:nvCxnSpPr>
          <p:cNvPr id="639" name="Google Shape;639;p25"/>
          <p:cNvCxnSpPr>
            <a:stCxn id="627" idx="5"/>
            <a:endCxn id="628" idx="1"/>
          </p:cNvCxnSpPr>
          <p:nvPr/>
        </p:nvCxnSpPr>
        <p:spPr>
          <a:xfrm>
            <a:off x="2235287" y="3310829"/>
            <a:ext cx="344100" cy="690400"/>
          </a:xfrm>
          <a:prstGeom prst="straightConnector1">
            <a:avLst/>
          </a:prstGeom>
          <a:noFill/>
          <a:ln w="19050" cap="flat" cmpd="sng">
            <a:solidFill>
              <a:srgbClr val="000000"/>
            </a:solidFill>
            <a:prstDash val="solid"/>
            <a:round/>
            <a:headEnd type="none" w="med" len="med"/>
            <a:tailEnd type="none" w="med" len="med"/>
          </a:ln>
        </p:spPr>
      </p:cxnSp>
      <p:cxnSp>
        <p:nvCxnSpPr>
          <p:cNvPr id="640" name="Google Shape;640;p25"/>
          <p:cNvCxnSpPr>
            <a:stCxn id="623" idx="5"/>
            <a:endCxn id="626" idx="1"/>
          </p:cNvCxnSpPr>
          <p:nvPr/>
        </p:nvCxnSpPr>
        <p:spPr>
          <a:xfrm>
            <a:off x="1241108" y="3306229"/>
            <a:ext cx="619500" cy="701600"/>
          </a:xfrm>
          <a:prstGeom prst="straightConnector1">
            <a:avLst/>
          </a:prstGeom>
          <a:noFill/>
          <a:ln w="19050" cap="flat" cmpd="sng">
            <a:solidFill>
              <a:srgbClr val="000000"/>
            </a:solidFill>
            <a:prstDash val="solid"/>
            <a:round/>
            <a:headEnd type="none" w="med" len="med"/>
            <a:tailEnd type="none" w="med" len="med"/>
          </a:ln>
        </p:spPr>
      </p:cxnSp>
      <p:cxnSp>
        <p:nvCxnSpPr>
          <p:cNvPr id="641" name="Google Shape;641;p25"/>
          <p:cNvCxnSpPr>
            <a:stCxn id="624" idx="6"/>
            <a:endCxn id="625" idx="2"/>
          </p:cNvCxnSpPr>
          <p:nvPr/>
        </p:nvCxnSpPr>
        <p:spPr>
          <a:xfrm>
            <a:off x="602075" y="4191228"/>
            <a:ext cx="225300" cy="0"/>
          </a:xfrm>
          <a:prstGeom prst="straightConnector1">
            <a:avLst/>
          </a:prstGeom>
          <a:noFill/>
          <a:ln w="19050" cap="flat" cmpd="sng">
            <a:solidFill>
              <a:srgbClr val="000000"/>
            </a:solidFill>
            <a:prstDash val="solid"/>
            <a:round/>
            <a:headEnd type="none" w="med" len="med"/>
            <a:tailEnd type="none" w="med" len="med"/>
          </a:ln>
        </p:spPr>
      </p:cxnSp>
      <p:sp>
        <p:nvSpPr>
          <p:cNvPr id="642" name="Google Shape;642;p25"/>
          <p:cNvSpPr/>
          <p:nvPr/>
        </p:nvSpPr>
        <p:spPr>
          <a:xfrm>
            <a:off x="3944294" y="2852300"/>
            <a:ext cx="488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643" name="Google Shape;643;p25"/>
          <p:cNvSpPr/>
          <p:nvPr/>
        </p:nvSpPr>
        <p:spPr>
          <a:xfrm>
            <a:off x="3228200" y="3925560"/>
            <a:ext cx="488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644" name="Google Shape;644;p25"/>
          <p:cNvSpPr/>
          <p:nvPr/>
        </p:nvSpPr>
        <p:spPr>
          <a:xfrm>
            <a:off x="3944152" y="3925560"/>
            <a:ext cx="488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645" name="Google Shape;645;p25"/>
          <p:cNvSpPr/>
          <p:nvPr/>
        </p:nvSpPr>
        <p:spPr>
          <a:xfrm>
            <a:off x="4915416" y="3932183"/>
            <a:ext cx="482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646" name="Google Shape;646;p25"/>
          <p:cNvSpPr/>
          <p:nvPr/>
        </p:nvSpPr>
        <p:spPr>
          <a:xfrm>
            <a:off x="4947024" y="2856893"/>
            <a:ext cx="488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647" name="Google Shape;647;p25"/>
          <p:cNvSpPr/>
          <p:nvPr/>
        </p:nvSpPr>
        <p:spPr>
          <a:xfrm>
            <a:off x="5640502" y="3925560"/>
            <a:ext cx="482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648" name="Google Shape;648;p25"/>
          <p:cNvSpPr/>
          <p:nvPr/>
        </p:nvSpPr>
        <p:spPr>
          <a:xfrm>
            <a:off x="4915436" y="5275867"/>
            <a:ext cx="482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649" name="Google Shape;649;p25"/>
          <p:cNvSpPr/>
          <p:nvPr/>
        </p:nvSpPr>
        <p:spPr>
          <a:xfrm>
            <a:off x="3944152" y="5275867"/>
            <a:ext cx="488700" cy="5364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650" name="Google Shape;650;p25"/>
          <p:cNvCxnSpPr>
            <a:stCxn id="643" idx="7"/>
            <a:endCxn id="642" idx="3"/>
          </p:cNvCxnSpPr>
          <p:nvPr/>
        </p:nvCxnSpPr>
        <p:spPr>
          <a:xfrm rot="10800000" flipH="1">
            <a:off x="3645332" y="3310113"/>
            <a:ext cx="370500" cy="694000"/>
          </a:xfrm>
          <a:prstGeom prst="straightConnector1">
            <a:avLst/>
          </a:prstGeom>
          <a:noFill/>
          <a:ln w="19050" cap="flat" cmpd="sng">
            <a:solidFill>
              <a:srgbClr val="000000"/>
            </a:solidFill>
            <a:prstDash val="solid"/>
            <a:round/>
            <a:headEnd type="none" w="med" len="med"/>
            <a:tailEnd type="none" w="med" len="med"/>
          </a:ln>
        </p:spPr>
      </p:cxnSp>
      <p:cxnSp>
        <p:nvCxnSpPr>
          <p:cNvPr id="651" name="Google Shape;651;p25"/>
          <p:cNvCxnSpPr>
            <a:stCxn id="642" idx="6"/>
            <a:endCxn id="646" idx="2"/>
          </p:cNvCxnSpPr>
          <p:nvPr/>
        </p:nvCxnSpPr>
        <p:spPr>
          <a:xfrm>
            <a:off x="4432994" y="3120500"/>
            <a:ext cx="513900" cy="4400"/>
          </a:xfrm>
          <a:prstGeom prst="straightConnector1">
            <a:avLst/>
          </a:prstGeom>
          <a:noFill/>
          <a:ln w="19050" cap="flat" cmpd="sng">
            <a:solidFill>
              <a:srgbClr val="000000"/>
            </a:solidFill>
            <a:prstDash val="solid"/>
            <a:round/>
            <a:headEnd type="none" w="med" len="med"/>
            <a:tailEnd type="none" w="med" len="med"/>
          </a:ln>
        </p:spPr>
      </p:cxnSp>
      <p:cxnSp>
        <p:nvCxnSpPr>
          <p:cNvPr id="652" name="Google Shape;652;p25"/>
          <p:cNvCxnSpPr>
            <a:stCxn id="644" idx="4"/>
            <a:endCxn id="649" idx="0"/>
          </p:cNvCxnSpPr>
          <p:nvPr/>
        </p:nvCxnSpPr>
        <p:spPr>
          <a:xfrm>
            <a:off x="4188502" y="4461960"/>
            <a:ext cx="0" cy="814000"/>
          </a:xfrm>
          <a:prstGeom prst="straightConnector1">
            <a:avLst/>
          </a:prstGeom>
          <a:noFill/>
          <a:ln w="19050" cap="flat" cmpd="sng">
            <a:solidFill>
              <a:srgbClr val="000000"/>
            </a:solidFill>
            <a:prstDash val="solid"/>
            <a:round/>
            <a:headEnd type="none" w="med" len="med"/>
            <a:tailEnd type="none" w="med" len="med"/>
          </a:ln>
        </p:spPr>
      </p:cxnSp>
      <p:cxnSp>
        <p:nvCxnSpPr>
          <p:cNvPr id="653" name="Google Shape;653;p25"/>
          <p:cNvCxnSpPr>
            <a:stCxn id="645" idx="4"/>
            <a:endCxn id="648" idx="0"/>
          </p:cNvCxnSpPr>
          <p:nvPr/>
        </p:nvCxnSpPr>
        <p:spPr>
          <a:xfrm>
            <a:off x="5156766" y="4468583"/>
            <a:ext cx="0" cy="807200"/>
          </a:xfrm>
          <a:prstGeom prst="straightConnector1">
            <a:avLst/>
          </a:prstGeom>
          <a:noFill/>
          <a:ln w="19050" cap="flat" cmpd="sng">
            <a:solidFill>
              <a:srgbClr val="000000"/>
            </a:solidFill>
            <a:prstDash val="solid"/>
            <a:round/>
            <a:headEnd type="none" w="med" len="med"/>
            <a:tailEnd type="none" w="med" len="med"/>
          </a:ln>
        </p:spPr>
      </p:cxnSp>
      <p:cxnSp>
        <p:nvCxnSpPr>
          <p:cNvPr id="654" name="Google Shape;654;p25"/>
          <p:cNvCxnSpPr>
            <a:stCxn id="646" idx="5"/>
            <a:endCxn id="647" idx="1"/>
          </p:cNvCxnSpPr>
          <p:nvPr/>
        </p:nvCxnSpPr>
        <p:spPr>
          <a:xfrm>
            <a:off x="5364156" y="3314739"/>
            <a:ext cx="347100" cy="689200"/>
          </a:xfrm>
          <a:prstGeom prst="straightConnector1">
            <a:avLst/>
          </a:prstGeom>
          <a:noFill/>
          <a:ln w="19050" cap="flat" cmpd="sng">
            <a:solidFill>
              <a:srgbClr val="000000"/>
            </a:solidFill>
            <a:prstDash val="solid"/>
            <a:round/>
            <a:headEnd type="none" w="med" len="med"/>
            <a:tailEnd type="none" w="med" len="med"/>
          </a:ln>
        </p:spPr>
      </p:cxnSp>
      <p:cxnSp>
        <p:nvCxnSpPr>
          <p:cNvPr id="655" name="Google Shape;655;p25"/>
          <p:cNvCxnSpPr>
            <a:stCxn id="642" idx="5"/>
            <a:endCxn id="645" idx="1"/>
          </p:cNvCxnSpPr>
          <p:nvPr/>
        </p:nvCxnSpPr>
        <p:spPr>
          <a:xfrm>
            <a:off x="4361425" y="3310147"/>
            <a:ext cx="624600" cy="700400"/>
          </a:xfrm>
          <a:prstGeom prst="straightConnector1">
            <a:avLst/>
          </a:prstGeom>
          <a:noFill/>
          <a:ln w="19050" cap="flat" cmpd="sng">
            <a:solidFill>
              <a:srgbClr val="000000"/>
            </a:solidFill>
            <a:prstDash val="solid"/>
            <a:round/>
            <a:headEnd type="none" w="med" len="med"/>
            <a:tailEnd type="none" w="med" len="med"/>
          </a:ln>
        </p:spPr>
      </p:cxnSp>
      <p:cxnSp>
        <p:nvCxnSpPr>
          <p:cNvPr id="656" name="Google Shape;656;p25"/>
          <p:cNvCxnSpPr>
            <a:stCxn id="643" idx="6"/>
            <a:endCxn id="644" idx="2"/>
          </p:cNvCxnSpPr>
          <p:nvPr/>
        </p:nvCxnSpPr>
        <p:spPr>
          <a:xfrm>
            <a:off x="3716900" y="4193760"/>
            <a:ext cx="227400" cy="0"/>
          </a:xfrm>
          <a:prstGeom prst="straightConnector1">
            <a:avLst/>
          </a:prstGeom>
          <a:noFill/>
          <a:ln w="19050" cap="flat" cmpd="sng">
            <a:solidFill>
              <a:srgbClr val="000000"/>
            </a:solidFill>
            <a:prstDash val="solid"/>
            <a:round/>
            <a:headEnd type="none" w="med" len="med"/>
            <a:tailEnd type="none" w="med" len="med"/>
          </a:ln>
        </p:spPr>
      </p:cxnSp>
      <p:sp>
        <p:nvSpPr>
          <p:cNvPr id="657" name="Google Shape;657;p25"/>
          <p:cNvSpPr/>
          <p:nvPr/>
        </p:nvSpPr>
        <p:spPr>
          <a:xfrm>
            <a:off x="6923780" y="2847700"/>
            <a:ext cx="4974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658" name="Google Shape;658;p25"/>
          <p:cNvSpPr/>
          <p:nvPr/>
        </p:nvSpPr>
        <p:spPr>
          <a:xfrm>
            <a:off x="6194150" y="3922629"/>
            <a:ext cx="4974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659" name="Google Shape;659;p25"/>
          <p:cNvSpPr/>
          <p:nvPr/>
        </p:nvSpPr>
        <p:spPr>
          <a:xfrm>
            <a:off x="6923636" y="3922629"/>
            <a:ext cx="4974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660" name="Google Shape;660;p25"/>
          <p:cNvSpPr/>
          <p:nvPr/>
        </p:nvSpPr>
        <p:spPr>
          <a:xfrm>
            <a:off x="7913260" y="3929263"/>
            <a:ext cx="4920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661" name="Google Shape;661;p25"/>
          <p:cNvSpPr/>
          <p:nvPr/>
        </p:nvSpPr>
        <p:spPr>
          <a:xfrm>
            <a:off x="7945466" y="2852300"/>
            <a:ext cx="4974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662" name="Google Shape;662;p25"/>
          <p:cNvSpPr/>
          <p:nvPr/>
        </p:nvSpPr>
        <p:spPr>
          <a:xfrm>
            <a:off x="8652053" y="3922629"/>
            <a:ext cx="4920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663" name="Google Shape;663;p25"/>
          <p:cNvSpPr/>
          <p:nvPr/>
        </p:nvSpPr>
        <p:spPr>
          <a:xfrm>
            <a:off x="7913281" y="5275036"/>
            <a:ext cx="4920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664" name="Google Shape;664;p25"/>
          <p:cNvSpPr/>
          <p:nvPr/>
        </p:nvSpPr>
        <p:spPr>
          <a:xfrm>
            <a:off x="6923636" y="5275036"/>
            <a:ext cx="497400" cy="537200"/>
          </a:xfrm>
          <a:prstGeom prst="ellipse">
            <a:avLst/>
          </a:prstGeom>
          <a:solidFill>
            <a:srgbClr val="C27BA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665" name="Google Shape;665;p25"/>
          <p:cNvCxnSpPr>
            <a:stCxn id="657" idx="4"/>
            <a:endCxn id="659" idx="0"/>
          </p:cNvCxnSpPr>
          <p:nvPr/>
        </p:nvCxnSpPr>
        <p:spPr>
          <a:xfrm>
            <a:off x="7172480" y="3384900"/>
            <a:ext cx="0" cy="537600"/>
          </a:xfrm>
          <a:prstGeom prst="straightConnector1">
            <a:avLst/>
          </a:prstGeom>
          <a:noFill/>
          <a:ln w="19050" cap="flat" cmpd="sng">
            <a:solidFill>
              <a:srgbClr val="000000"/>
            </a:solidFill>
            <a:prstDash val="solid"/>
            <a:round/>
            <a:headEnd type="none" w="med" len="med"/>
            <a:tailEnd type="none" w="med" len="med"/>
          </a:ln>
        </p:spPr>
      </p:cxnSp>
      <p:cxnSp>
        <p:nvCxnSpPr>
          <p:cNvPr id="666" name="Google Shape;666;p25"/>
          <p:cNvCxnSpPr>
            <a:stCxn id="659" idx="4"/>
            <a:endCxn id="664" idx="0"/>
          </p:cNvCxnSpPr>
          <p:nvPr/>
        </p:nvCxnSpPr>
        <p:spPr>
          <a:xfrm>
            <a:off x="7172336" y="4459829"/>
            <a:ext cx="0" cy="815200"/>
          </a:xfrm>
          <a:prstGeom prst="straightConnector1">
            <a:avLst/>
          </a:prstGeom>
          <a:noFill/>
          <a:ln w="19050" cap="flat" cmpd="sng">
            <a:solidFill>
              <a:srgbClr val="000000"/>
            </a:solidFill>
            <a:prstDash val="solid"/>
            <a:round/>
            <a:headEnd type="none" w="med" len="med"/>
            <a:tailEnd type="none" w="med" len="med"/>
          </a:ln>
        </p:spPr>
      </p:cxnSp>
      <p:cxnSp>
        <p:nvCxnSpPr>
          <p:cNvPr id="667" name="Google Shape;667;p25"/>
          <p:cNvCxnSpPr>
            <a:endCxn id="660" idx="0"/>
          </p:cNvCxnSpPr>
          <p:nvPr/>
        </p:nvCxnSpPr>
        <p:spPr>
          <a:xfrm>
            <a:off x="8159260" y="3391663"/>
            <a:ext cx="0" cy="537600"/>
          </a:xfrm>
          <a:prstGeom prst="straightConnector1">
            <a:avLst/>
          </a:prstGeom>
          <a:noFill/>
          <a:ln w="19050" cap="flat" cmpd="sng">
            <a:solidFill>
              <a:srgbClr val="000000"/>
            </a:solidFill>
            <a:prstDash val="solid"/>
            <a:round/>
            <a:headEnd type="none" w="med" len="med"/>
            <a:tailEnd type="none" w="med" len="med"/>
          </a:ln>
        </p:spPr>
      </p:cxnSp>
      <p:cxnSp>
        <p:nvCxnSpPr>
          <p:cNvPr id="668" name="Google Shape;668;p25"/>
          <p:cNvCxnSpPr>
            <a:stCxn id="660" idx="4"/>
            <a:endCxn id="663" idx="0"/>
          </p:cNvCxnSpPr>
          <p:nvPr/>
        </p:nvCxnSpPr>
        <p:spPr>
          <a:xfrm>
            <a:off x="8159260" y="4466463"/>
            <a:ext cx="0" cy="808400"/>
          </a:xfrm>
          <a:prstGeom prst="straightConnector1">
            <a:avLst/>
          </a:prstGeom>
          <a:noFill/>
          <a:ln w="19050" cap="flat" cmpd="sng">
            <a:solidFill>
              <a:srgbClr val="000000"/>
            </a:solidFill>
            <a:prstDash val="solid"/>
            <a:round/>
            <a:headEnd type="none" w="med" len="med"/>
            <a:tailEnd type="none" w="med" len="med"/>
          </a:ln>
        </p:spPr>
      </p:cxnSp>
      <p:cxnSp>
        <p:nvCxnSpPr>
          <p:cNvPr id="669" name="Google Shape;669;p25"/>
          <p:cNvCxnSpPr>
            <a:stCxn id="659" idx="6"/>
            <a:endCxn id="660" idx="2"/>
          </p:cNvCxnSpPr>
          <p:nvPr/>
        </p:nvCxnSpPr>
        <p:spPr>
          <a:xfrm>
            <a:off x="7421036" y="4191229"/>
            <a:ext cx="492300" cy="6800"/>
          </a:xfrm>
          <a:prstGeom prst="straightConnector1">
            <a:avLst/>
          </a:prstGeom>
          <a:noFill/>
          <a:ln w="19050" cap="flat" cmpd="sng">
            <a:solidFill>
              <a:srgbClr val="000000"/>
            </a:solidFill>
            <a:prstDash val="solid"/>
            <a:round/>
            <a:headEnd type="none" w="med" len="med"/>
            <a:tailEnd type="none" w="med" len="med"/>
          </a:ln>
        </p:spPr>
      </p:cxnSp>
      <p:cxnSp>
        <p:nvCxnSpPr>
          <p:cNvPr id="670" name="Google Shape;670;p25"/>
          <p:cNvCxnSpPr>
            <a:stCxn id="661" idx="5"/>
            <a:endCxn id="662" idx="1"/>
          </p:cNvCxnSpPr>
          <p:nvPr/>
        </p:nvCxnSpPr>
        <p:spPr>
          <a:xfrm>
            <a:off x="8370023" y="3310829"/>
            <a:ext cx="354000" cy="690400"/>
          </a:xfrm>
          <a:prstGeom prst="straightConnector1">
            <a:avLst/>
          </a:prstGeom>
          <a:noFill/>
          <a:ln w="19050" cap="flat" cmpd="sng">
            <a:solidFill>
              <a:srgbClr val="000000"/>
            </a:solidFill>
            <a:prstDash val="solid"/>
            <a:round/>
            <a:headEnd type="none" w="med" len="med"/>
            <a:tailEnd type="none" w="med" len="med"/>
          </a:ln>
        </p:spPr>
      </p:cxnSp>
      <p:cxnSp>
        <p:nvCxnSpPr>
          <p:cNvPr id="671" name="Google Shape;671;p25"/>
          <p:cNvCxnSpPr>
            <a:stCxn id="658" idx="6"/>
            <a:endCxn id="659" idx="2"/>
          </p:cNvCxnSpPr>
          <p:nvPr/>
        </p:nvCxnSpPr>
        <p:spPr>
          <a:xfrm>
            <a:off x="6691550" y="4191229"/>
            <a:ext cx="232200" cy="0"/>
          </a:xfrm>
          <a:prstGeom prst="straightConnector1">
            <a:avLst/>
          </a:prstGeom>
          <a:noFill/>
          <a:ln w="19050" cap="flat" cmpd="sng">
            <a:solidFill>
              <a:srgbClr val="000000"/>
            </a:solidFill>
            <a:prstDash val="solid"/>
            <a:round/>
            <a:headEnd type="none" w="med" len="med"/>
            <a:tailEnd type="none" w="med" len="med"/>
          </a:ln>
        </p:spPr>
      </p:cxnSp>
      <p:sp>
        <p:nvSpPr>
          <p:cNvPr id="672" name="Google Shape;672;p25"/>
          <p:cNvSpPr txBox="1"/>
          <p:nvPr/>
        </p:nvSpPr>
        <p:spPr>
          <a:xfrm>
            <a:off x="337042" y="5832533"/>
            <a:ext cx="2273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a:t>
            </a:r>
            <a:r>
              <a:rPr lang="en" dirty="0" smtClean="0"/>
              <a:t>Graph</a:t>
            </a:r>
            <a:endParaRPr dirty="0"/>
          </a:p>
        </p:txBody>
      </p:sp>
      <p:sp>
        <p:nvSpPr>
          <p:cNvPr id="673" name="Google Shape;673;p25"/>
          <p:cNvSpPr txBox="1"/>
          <p:nvPr/>
        </p:nvSpPr>
        <p:spPr>
          <a:xfrm>
            <a:off x="3713125" y="6139533"/>
            <a:ext cx="4810500" cy="30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Two examples of Spanning Trees.</a:t>
            </a:r>
            <a:endParaRPr sz="1800"/>
          </a:p>
        </p:txBody>
      </p:sp>
      <p:sp>
        <p:nvSpPr>
          <p:cNvPr id="675" name="Google Shape;675;p25"/>
          <p:cNvSpPr txBox="1"/>
          <p:nvPr/>
        </p:nvSpPr>
        <p:spPr>
          <a:xfrm>
            <a:off x="475400" y="627063"/>
            <a:ext cx="2752800" cy="1371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PT Sans Narrow"/>
                <a:ea typeface="PT Sans Narrow"/>
                <a:cs typeface="PT Sans Narrow"/>
                <a:sym typeface="PT Sans Narrow"/>
              </a:rPr>
              <a:t>A complete undirected graph can have </a:t>
            </a:r>
            <a:r>
              <a:rPr lang="en" sz="2000" b="1" i="1" dirty="0">
                <a:solidFill>
                  <a:srgbClr val="FFFFFF"/>
                </a:solidFill>
                <a:latin typeface="PT Sans Narrow"/>
                <a:ea typeface="PT Sans Narrow"/>
                <a:cs typeface="PT Sans Narrow"/>
                <a:sym typeface="PT Sans Narrow"/>
              </a:rPr>
              <a:t>maximum </a:t>
            </a:r>
            <a:r>
              <a:rPr lang="en" sz="2000" b="1" i="1" dirty="0" smtClean="0">
                <a:solidFill>
                  <a:srgbClr val="FFFFFF"/>
                </a:solidFill>
                <a:latin typeface="PT Sans Narrow"/>
                <a:ea typeface="PT Sans Narrow"/>
                <a:cs typeface="PT Sans Narrow"/>
                <a:sym typeface="PT Sans Narrow"/>
              </a:rPr>
              <a:t>N</a:t>
            </a:r>
            <a:r>
              <a:rPr lang="en" sz="2000" b="1" i="1" baseline="30000" dirty="0">
                <a:solidFill>
                  <a:srgbClr val="FFFFFF"/>
                </a:solidFill>
                <a:latin typeface="PT Sans Narrow"/>
                <a:ea typeface="PT Sans Narrow"/>
                <a:cs typeface="PT Sans Narrow"/>
                <a:sym typeface="PT Sans Narrow"/>
              </a:rPr>
              <a:t>N</a:t>
            </a:r>
            <a:r>
              <a:rPr lang="en" sz="2000" b="1" i="1" baseline="30000" dirty="0" smtClean="0">
                <a:solidFill>
                  <a:srgbClr val="FFFFFF"/>
                </a:solidFill>
                <a:latin typeface="PT Sans Narrow"/>
                <a:ea typeface="PT Sans Narrow"/>
                <a:cs typeface="PT Sans Narrow"/>
                <a:sym typeface="PT Sans Narrow"/>
              </a:rPr>
              <a:t>-2</a:t>
            </a:r>
            <a:r>
              <a:rPr lang="en" sz="2000" b="1" dirty="0" smtClean="0">
                <a:latin typeface="PT Sans Narrow"/>
                <a:ea typeface="PT Sans Narrow"/>
                <a:cs typeface="PT Sans Narrow"/>
                <a:sym typeface="PT Sans Narrow"/>
              </a:rPr>
              <a:t> spanning trees</a:t>
            </a:r>
            <a:endParaRPr sz="2000" b="1" dirty="0">
              <a:latin typeface="PT Sans Narrow"/>
              <a:ea typeface="PT Sans Narrow"/>
              <a:cs typeface="PT Sans Narrow"/>
              <a:sym typeface="PT Sans Narrow"/>
            </a:endParaRPr>
          </a:p>
        </p:txBody>
      </p:sp>
      <p:sp>
        <p:nvSpPr>
          <p:cNvPr id="2" name="Date Placeholder 1"/>
          <p:cNvSpPr>
            <a:spLocks noGrp="1"/>
          </p:cNvSpPr>
          <p:nvPr>
            <p:ph type="dt" sz="half" idx="10"/>
          </p:nvPr>
        </p:nvSpPr>
        <p:spPr>
          <a:xfrm>
            <a:off x="602075" y="6410753"/>
            <a:ext cx="2133600" cy="365125"/>
          </a:xfrm>
        </p:spPr>
        <p:txBody>
          <a:bodyPr/>
          <a:lstStyle/>
          <a:p>
            <a:r>
              <a:rPr lang="en-US" dirty="0" smtClean="0"/>
              <a:t>3 Dec 2018</a:t>
            </a:r>
            <a:endParaRPr lang="en-US" dirty="0"/>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70765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animEffect transition="in" filter="fade">
                                      <p:cBhvr>
                                        <p:cTn id="7" dur="1000"/>
                                        <p:tgtEl>
                                          <p:spTgt spid="623"/>
                                        </p:tgtEl>
                                      </p:cBhvr>
                                    </p:animEffect>
                                  </p:childTnLst>
                                </p:cTn>
                              </p:par>
                              <p:par>
                                <p:cTn id="8" presetID="10" presetClass="entr" presetSubtype="0" fill="hold" nodeType="withEffect">
                                  <p:stCondLst>
                                    <p:cond delay="0"/>
                                  </p:stCondLst>
                                  <p:childTnLst>
                                    <p:set>
                                      <p:cBhvr>
                                        <p:cTn id="9" dur="1" fill="hold">
                                          <p:stCondLst>
                                            <p:cond delay="0"/>
                                          </p:stCondLst>
                                        </p:cTn>
                                        <p:tgtEl>
                                          <p:spTgt spid="624"/>
                                        </p:tgtEl>
                                        <p:attrNameLst>
                                          <p:attrName>style.visibility</p:attrName>
                                        </p:attrNameLst>
                                      </p:cBhvr>
                                      <p:to>
                                        <p:strVal val="visible"/>
                                      </p:to>
                                    </p:set>
                                    <p:animEffect transition="in" filter="fade">
                                      <p:cBhvr>
                                        <p:cTn id="10" dur="1000"/>
                                        <p:tgtEl>
                                          <p:spTgt spid="624"/>
                                        </p:tgtEl>
                                      </p:cBhvr>
                                    </p:animEffect>
                                  </p:childTnLst>
                                </p:cTn>
                              </p:par>
                              <p:par>
                                <p:cTn id="11" presetID="10" presetClass="entr" presetSubtype="0" fill="hold" nodeType="withEffect">
                                  <p:stCondLst>
                                    <p:cond delay="0"/>
                                  </p:stCondLst>
                                  <p:childTnLst>
                                    <p:set>
                                      <p:cBhvr>
                                        <p:cTn id="12" dur="1" fill="hold">
                                          <p:stCondLst>
                                            <p:cond delay="0"/>
                                          </p:stCondLst>
                                        </p:cTn>
                                        <p:tgtEl>
                                          <p:spTgt spid="625"/>
                                        </p:tgtEl>
                                        <p:attrNameLst>
                                          <p:attrName>style.visibility</p:attrName>
                                        </p:attrNameLst>
                                      </p:cBhvr>
                                      <p:to>
                                        <p:strVal val="visible"/>
                                      </p:to>
                                    </p:set>
                                    <p:animEffect transition="in" filter="fade">
                                      <p:cBhvr>
                                        <p:cTn id="13" dur="1000"/>
                                        <p:tgtEl>
                                          <p:spTgt spid="625"/>
                                        </p:tgtEl>
                                      </p:cBhvr>
                                    </p:animEffect>
                                  </p:childTnLst>
                                </p:cTn>
                              </p:par>
                              <p:par>
                                <p:cTn id="14" presetID="10" presetClass="entr" presetSubtype="0" fill="hold" nodeType="withEffect">
                                  <p:stCondLst>
                                    <p:cond delay="0"/>
                                  </p:stCondLst>
                                  <p:childTnLst>
                                    <p:set>
                                      <p:cBhvr>
                                        <p:cTn id="15" dur="1" fill="hold">
                                          <p:stCondLst>
                                            <p:cond delay="0"/>
                                          </p:stCondLst>
                                        </p:cTn>
                                        <p:tgtEl>
                                          <p:spTgt spid="626"/>
                                        </p:tgtEl>
                                        <p:attrNameLst>
                                          <p:attrName>style.visibility</p:attrName>
                                        </p:attrNameLst>
                                      </p:cBhvr>
                                      <p:to>
                                        <p:strVal val="visible"/>
                                      </p:to>
                                    </p:set>
                                    <p:animEffect transition="in" filter="fade">
                                      <p:cBhvr>
                                        <p:cTn id="16" dur="1000"/>
                                        <p:tgtEl>
                                          <p:spTgt spid="626"/>
                                        </p:tgtEl>
                                      </p:cBhvr>
                                    </p:animEffect>
                                  </p:childTnLst>
                                </p:cTn>
                              </p:par>
                              <p:par>
                                <p:cTn id="17" presetID="10" presetClass="entr" presetSubtype="0" fill="hold" nodeType="withEffect">
                                  <p:stCondLst>
                                    <p:cond delay="0"/>
                                  </p:stCondLst>
                                  <p:childTnLst>
                                    <p:set>
                                      <p:cBhvr>
                                        <p:cTn id="18" dur="1" fill="hold">
                                          <p:stCondLst>
                                            <p:cond delay="0"/>
                                          </p:stCondLst>
                                        </p:cTn>
                                        <p:tgtEl>
                                          <p:spTgt spid="627"/>
                                        </p:tgtEl>
                                        <p:attrNameLst>
                                          <p:attrName>style.visibility</p:attrName>
                                        </p:attrNameLst>
                                      </p:cBhvr>
                                      <p:to>
                                        <p:strVal val="visible"/>
                                      </p:to>
                                    </p:set>
                                    <p:animEffect transition="in" filter="fade">
                                      <p:cBhvr>
                                        <p:cTn id="19" dur="1000"/>
                                        <p:tgtEl>
                                          <p:spTgt spid="627"/>
                                        </p:tgtEl>
                                      </p:cBhvr>
                                    </p:animEffect>
                                  </p:childTnLst>
                                </p:cTn>
                              </p:par>
                              <p:par>
                                <p:cTn id="20" presetID="10" presetClass="entr" presetSubtype="0" fill="hold" nodeType="withEffect">
                                  <p:stCondLst>
                                    <p:cond delay="0"/>
                                  </p:stCondLst>
                                  <p:childTnLst>
                                    <p:set>
                                      <p:cBhvr>
                                        <p:cTn id="21" dur="1" fill="hold">
                                          <p:stCondLst>
                                            <p:cond delay="0"/>
                                          </p:stCondLst>
                                        </p:cTn>
                                        <p:tgtEl>
                                          <p:spTgt spid="628"/>
                                        </p:tgtEl>
                                        <p:attrNameLst>
                                          <p:attrName>style.visibility</p:attrName>
                                        </p:attrNameLst>
                                      </p:cBhvr>
                                      <p:to>
                                        <p:strVal val="visible"/>
                                      </p:to>
                                    </p:set>
                                    <p:animEffect transition="in" filter="fade">
                                      <p:cBhvr>
                                        <p:cTn id="22" dur="1000"/>
                                        <p:tgtEl>
                                          <p:spTgt spid="628"/>
                                        </p:tgtEl>
                                      </p:cBhvr>
                                    </p:animEffect>
                                  </p:childTnLst>
                                </p:cTn>
                              </p:par>
                              <p:par>
                                <p:cTn id="23" presetID="10" presetClass="entr" presetSubtype="0" fill="hold" nodeType="withEffect">
                                  <p:stCondLst>
                                    <p:cond delay="0"/>
                                  </p:stCondLst>
                                  <p:childTnLst>
                                    <p:set>
                                      <p:cBhvr>
                                        <p:cTn id="24" dur="1" fill="hold">
                                          <p:stCondLst>
                                            <p:cond delay="0"/>
                                          </p:stCondLst>
                                        </p:cTn>
                                        <p:tgtEl>
                                          <p:spTgt spid="629"/>
                                        </p:tgtEl>
                                        <p:attrNameLst>
                                          <p:attrName>style.visibility</p:attrName>
                                        </p:attrNameLst>
                                      </p:cBhvr>
                                      <p:to>
                                        <p:strVal val="visible"/>
                                      </p:to>
                                    </p:set>
                                    <p:animEffect transition="in" filter="fade">
                                      <p:cBhvr>
                                        <p:cTn id="25" dur="1000"/>
                                        <p:tgtEl>
                                          <p:spTgt spid="629"/>
                                        </p:tgtEl>
                                      </p:cBhvr>
                                    </p:animEffect>
                                  </p:childTnLst>
                                </p:cTn>
                              </p:par>
                              <p:par>
                                <p:cTn id="26" presetID="10" presetClass="entr" presetSubtype="0" fill="hold" nodeType="withEffect">
                                  <p:stCondLst>
                                    <p:cond delay="0"/>
                                  </p:stCondLst>
                                  <p:childTnLst>
                                    <p:set>
                                      <p:cBhvr>
                                        <p:cTn id="27" dur="1" fill="hold">
                                          <p:stCondLst>
                                            <p:cond delay="0"/>
                                          </p:stCondLst>
                                        </p:cTn>
                                        <p:tgtEl>
                                          <p:spTgt spid="630"/>
                                        </p:tgtEl>
                                        <p:attrNameLst>
                                          <p:attrName>style.visibility</p:attrName>
                                        </p:attrNameLst>
                                      </p:cBhvr>
                                      <p:to>
                                        <p:strVal val="visible"/>
                                      </p:to>
                                    </p:set>
                                    <p:animEffect transition="in" filter="fade">
                                      <p:cBhvr>
                                        <p:cTn id="28" dur="1000"/>
                                        <p:tgtEl>
                                          <p:spTgt spid="630"/>
                                        </p:tgtEl>
                                      </p:cBhvr>
                                    </p:animEffect>
                                  </p:childTnLst>
                                </p:cTn>
                              </p:par>
                              <p:par>
                                <p:cTn id="29" presetID="10" presetClass="entr" presetSubtype="0" fill="hold" nodeType="withEffect">
                                  <p:stCondLst>
                                    <p:cond delay="0"/>
                                  </p:stCondLst>
                                  <p:childTnLst>
                                    <p:set>
                                      <p:cBhvr>
                                        <p:cTn id="30" dur="1" fill="hold">
                                          <p:stCondLst>
                                            <p:cond delay="0"/>
                                          </p:stCondLst>
                                        </p:cTn>
                                        <p:tgtEl>
                                          <p:spTgt spid="631"/>
                                        </p:tgtEl>
                                        <p:attrNameLst>
                                          <p:attrName>style.visibility</p:attrName>
                                        </p:attrNameLst>
                                      </p:cBhvr>
                                      <p:to>
                                        <p:strVal val="visible"/>
                                      </p:to>
                                    </p:set>
                                    <p:animEffect transition="in" filter="fade">
                                      <p:cBhvr>
                                        <p:cTn id="31" dur="1000"/>
                                        <p:tgtEl>
                                          <p:spTgt spid="631"/>
                                        </p:tgtEl>
                                      </p:cBhvr>
                                    </p:animEffect>
                                  </p:childTnLst>
                                </p:cTn>
                              </p:par>
                              <p:par>
                                <p:cTn id="32" presetID="10" presetClass="entr" presetSubtype="0" fill="hold" nodeType="withEffect">
                                  <p:stCondLst>
                                    <p:cond delay="0"/>
                                  </p:stCondLst>
                                  <p:childTnLst>
                                    <p:set>
                                      <p:cBhvr>
                                        <p:cTn id="33" dur="1" fill="hold">
                                          <p:stCondLst>
                                            <p:cond delay="0"/>
                                          </p:stCondLst>
                                        </p:cTn>
                                        <p:tgtEl>
                                          <p:spTgt spid="632"/>
                                        </p:tgtEl>
                                        <p:attrNameLst>
                                          <p:attrName>style.visibility</p:attrName>
                                        </p:attrNameLst>
                                      </p:cBhvr>
                                      <p:to>
                                        <p:strVal val="visible"/>
                                      </p:to>
                                    </p:set>
                                    <p:animEffect transition="in" filter="fade">
                                      <p:cBhvr>
                                        <p:cTn id="34" dur="1000"/>
                                        <p:tgtEl>
                                          <p:spTgt spid="632"/>
                                        </p:tgtEl>
                                      </p:cBhvr>
                                    </p:animEffect>
                                  </p:childTnLst>
                                </p:cTn>
                              </p:par>
                              <p:par>
                                <p:cTn id="35" presetID="10" presetClass="entr" presetSubtype="0" fill="hold" nodeType="withEffect">
                                  <p:stCondLst>
                                    <p:cond delay="0"/>
                                  </p:stCondLst>
                                  <p:childTnLst>
                                    <p:set>
                                      <p:cBhvr>
                                        <p:cTn id="36" dur="1" fill="hold">
                                          <p:stCondLst>
                                            <p:cond delay="0"/>
                                          </p:stCondLst>
                                        </p:cTn>
                                        <p:tgtEl>
                                          <p:spTgt spid="633"/>
                                        </p:tgtEl>
                                        <p:attrNameLst>
                                          <p:attrName>style.visibility</p:attrName>
                                        </p:attrNameLst>
                                      </p:cBhvr>
                                      <p:to>
                                        <p:strVal val="visible"/>
                                      </p:to>
                                    </p:set>
                                    <p:animEffect transition="in" filter="fade">
                                      <p:cBhvr>
                                        <p:cTn id="37" dur="1000"/>
                                        <p:tgtEl>
                                          <p:spTgt spid="633"/>
                                        </p:tgtEl>
                                      </p:cBhvr>
                                    </p:animEffect>
                                  </p:childTnLst>
                                </p:cTn>
                              </p:par>
                              <p:par>
                                <p:cTn id="38" presetID="10" presetClass="entr" presetSubtype="0" fill="hold" nodeType="withEffect">
                                  <p:stCondLst>
                                    <p:cond delay="0"/>
                                  </p:stCondLst>
                                  <p:childTnLst>
                                    <p:set>
                                      <p:cBhvr>
                                        <p:cTn id="39" dur="1" fill="hold">
                                          <p:stCondLst>
                                            <p:cond delay="0"/>
                                          </p:stCondLst>
                                        </p:cTn>
                                        <p:tgtEl>
                                          <p:spTgt spid="634"/>
                                        </p:tgtEl>
                                        <p:attrNameLst>
                                          <p:attrName>style.visibility</p:attrName>
                                        </p:attrNameLst>
                                      </p:cBhvr>
                                      <p:to>
                                        <p:strVal val="visible"/>
                                      </p:to>
                                    </p:set>
                                    <p:animEffect transition="in" filter="fade">
                                      <p:cBhvr>
                                        <p:cTn id="40" dur="1000"/>
                                        <p:tgtEl>
                                          <p:spTgt spid="634"/>
                                        </p:tgtEl>
                                      </p:cBhvr>
                                    </p:animEffect>
                                  </p:childTnLst>
                                </p:cTn>
                              </p:par>
                              <p:par>
                                <p:cTn id="41" presetID="10" presetClass="entr" presetSubtype="0" fill="hold" nodeType="withEffect">
                                  <p:stCondLst>
                                    <p:cond delay="0"/>
                                  </p:stCondLst>
                                  <p:childTnLst>
                                    <p:set>
                                      <p:cBhvr>
                                        <p:cTn id="42" dur="1" fill="hold">
                                          <p:stCondLst>
                                            <p:cond delay="0"/>
                                          </p:stCondLst>
                                        </p:cTn>
                                        <p:tgtEl>
                                          <p:spTgt spid="635"/>
                                        </p:tgtEl>
                                        <p:attrNameLst>
                                          <p:attrName>style.visibility</p:attrName>
                                        </p:attrNameLst>
                                      </p:cBhvr>
                                      <p:to>
                                        <p:strVal val="visible"/>
                                      </p:to>
                                    </p:set>
                                    <p:animEffect transition="in" filter="fade">
                                      <p:cBhvr>
                                        <p:cTn id="43" dur="1000"/>
                                        <p:tgtEl>
                                          <p:spTgt spid="635"/>
                                        </p:tgtEl>
                                      </p:cBhvr>
                                    </p:animEffect>
                                  </p:childTnLst>
                                </p:cTn>
                              </p:par>
                              <p:par>
                                <p:cTn id="44" presetID="10" presetClass="entr" presetSubtype="0" fill="hold" nodeType="withEffect">
                                  <p:stCondLst>
                                    <p:cond delay="0"/>
                                  </p:stCondLst>
                                  <p:childTnLst>
                                    <p:set>
                                      <p:cBhvr>
                                        <p:cTn id="45" dur="1" fill="hold">
                                          <p:stCondLst>
                                            <p:cond delay="0"/>
                                          </p:stCondLst>
                                        </p:cTn>
                                        <p:tgtEl>
                                          <p:spTgt spid="636"/>
                                        </p:tgtEl>
                                        <p:attrNameLst>
                                          <p:attrName>style.visibility</p:attrName>
                                        </p:attrNameLst>
                                      </p:cBhvr>
                                      <p:to>
                                        <p:strVal val="visible"/>
                                      </p:to>
                                    </p:set>
                                    <p:animEffect transition="in" filter="fade">
                                      <p:cBhvr>
                                        <p:cTn id="46" dur="1000"/>
                                        <p:tgtEl>
                                          <p:spTgt spid="636"/>
                                        </p:tgtEl>
                                      </p:cBhvr>
                                    </p:animEffect>
                                  </p:childTnLst>
                                </p:cTn>
                              </p:par>
                              <p:par>
                                <p:cTn id="47" presetID="10" presetClass="entr" presetSubtype="0" fill="hold" nodeType="withEffect">
                                  <p:stCondLst>
                                    <p:cond delay="0"/>
                                  </p:stCondLst>
                                  <p:childTnLst>
                                    <p:set>
                                      <p:cBhvr>
                                        <p:cTn id="48" dur="1" fill="hold">
                                          <p:stCondLst>
                                            <p:cond delay="0"/>
                                          </p:stCondLst>
                                        </p:cTn>
                                        <p:tgtEl>
                                          <p:spTgt spid="637"/>
                                        </p:tgtEl>
                                        <p:attrNameLst>
                                          <p:attrName>style.visibility</p:attrName>
                                        </p:attrNameLst>
                                      </p:cBhvr>
                                      <p:to>
                                        <p:strVal val="visible"/>
                                      </p:to>
                                    </p:set>
                                    <p:animEffect transition="in" filter="fade">
                                      <p:cBhvr>
                                        <p:cTn id="49" dur="1000"/>
                                        <p:tgtEl>
                                          <p:spTgt spid="637"/>
                                        </p:tgtEl>
                                      </p:cBhvr>
                                    </p:animEffect>
                                  </p:childTnLst>
                                </p:cTn>
                              </p:par>
                              <p:par>
                                <p:cTn id="50" presetID="10" presetClass="entr" presetSubtype="0" fill="hold" nodeType="withEffect">
                                  <p:stCondLst>
                                    <p:cond delay="0"/>
                                  </p:stCondLst>
                                  <p:childTnLst>
                                    <p:set>
                                      <p:cBhvr>
                                        <p:cTn id="51" dur="1" fill="hold">
                                          <p:stCondLst>
                                            <p:cond delay="0"/>
                                          </p:stCondLst>
                                        </p:cTn>
                                        <p:tgtEl>
                                          <p:spTgt spid="638"/>
                                        </p:tgtEl>
                                        <p:attrNameLst>
                                          <p:attrName>style.visibility</p:attrName>
                                        </p:attrNameLst>
                                      </p:cBhvr>
                                      <p:to>
                                        <p:strVal val="visible"/>
                                      </p:to>
                                    </p:set>
                                    <p:animEffect transition="in" filter="fade">
                                      <p:cBhvr>
                                        <p:cTn id="52" dur="1000"/>
                                        <p:tgtEl>
                                          <p:spTgt spid="638"/>
                                        </p:tgtEl>
                                      </p:cBhvr>
                                    </p:animEffect>
                                  </p:childTnLst>
                                </p:cTn>
                              </p:par>
                              <p:par>
                                <p:cTn id="53" presetID="10" presetClass="entr" presetSubtype="0" fill="hold" nodeType="withEffect">
                                  <p:stCondLst>
                                    <p:cond delay="0"/>
                                  </p:stCondLst>
                                  <p:childTnLst>
                                    <p:set>
                                      <p:cBhvr>
                                        <p:cTn id="54" dur="1" fill="hold">
                                          <p:stCondLst>
                                            <p:cond delay="0"/>
                                          </p:stCondLst>
                                        </p:cTn>
                                        <p:tgtEl>
                                          <p:spTgt spid="639"/>
                                        </p:tgtEl>
                                        <p:attrNameLst>
                                          <p:attrName>style.visibility</p:attrName>
                                        </p:attrNameLst>
                                      </p:cBhvr>
                                      <p:to>
                                        <p:strVal val="visible"/>
                                      </p:to>
                                    </p:set>
                                    <p:animEffect transition="in" filter="fade">
                                      <p:cBhvr>
                                        <p:cTn id="55" dur="1000"/>
                                        <p:tgtEl>
                                          <p:spTgt spid="639"/>
                                        </p:tgtEl>
                                      </p:cBhvr>
                                    </p:animEffect>
                                  </p:childTnLst>
                                </p:cTn>
                              </p:par>
                              <p:par>
                                <p:cTn id="56" presetID="10" presetClass="entr" presetSubtype="0" fill="hold" nodeType="withEffect">
                                  <p:stCondLst>
                                    <p:cond delay="0"/>
                                  </p:stCondLst>
                                  <p:childTnLst>
                                    <p:set>
                                      <p:cBhvr>
                                        <p:cTn id="57" dur="1" fill="hold">
                                          <p:stCondLst>
                                            <p:cond delay="0"/>
                                          </p:stCondLst>
                                        </p:cTn>
                                        <p:tgtEl>
                                          <p:spTgt spid="640"/>
                                        </p:tgtEl>
                                        <p:attrNameLst>
                                          <p:attrName>style.visibility</p:attrName>
                                        </p:attrNameLst>
                                      </p:cBhvr>
                                      <p:to>
                                        <p:strVal val="visible"/>
                                      </p:to>
                                    </p:set>
                                    <p:animEffect transition="in" filter="fade">
                                      <p:cBhvr>
                                        <p:cTn id="58" dur="1000"/>
                                        <p:tgtEl>
                                          <p:spTgt spid="640"/>
                                        </p:tgtEl>
                                      </p:cBhvr>
                                    </p:animEffect>
                                  </p:childTnLst>
                                </p:cTn>
                              </p:par>
                              <p:par>
                                <p:cTn id="59" presetID="10" presetClass="entr" presetSubtype="0" fill="hold" nodeType="withEffect">
                                  <p:stCondLst>
                                    <p:cond delay="0"/>
                                  </p:stCondLst>
                                  <p:childTnLst>
                                    <p:set>
                                      <p:cBhvr>
                                        <p:cTn id="60" dur="1" fill="hold">
                                          <p:stCondLst>
                                            <p:cond delay="0"/>
                                          </p:stCondLst>
                                        </p:cTn>
                                        <p:tgtEl>
                                          <p:spTgt spid="641"/>
                                        </p:tgtEl>
                                        <p:attrNameLst>
                                          <p:attrName>style.visibility</p:attrName>
                                        </p:attrNameLst>
                                      </p:cBhvr>
                                      <p:to>
                                        <p:strVal val="visible"/>
                                      </p:to>
                                    </p:set>
                                    <p:animEffect transition="in" filter="fade">
                                      <p:cBhvr>
                                        <p:cTn id="61" dur="1000"/>
                                        <p:tgtEl>
                                          <p:spTgt spid="641"/>
                                        </p:tgtEl>
                                      </p:cBhvr>
                                    </p:animEffect>
                                  </p:childTnLst>
                                </p:cTn>
                              </p:par>
                              <p:par>
                                <p:cTn id="62" presetID="10" presetClass="entr" presetSubtype="0" fill="hold" nodeType="withEffect">
                                  <p:stCondLst>
                                    <p:cond delay="0"/>
                                  </p:stCondLst>
                                  <p:childTnLst>
                                    <p:set>
                                      <p:cBhvr>
                                        <p:cTn id="63" dur="1" fill="hold">
                                          <p:stCondLst>
                                            <p:cond delay="0"/>
                                          </p:stCondLst>
                                        </p:cTn>
                                        <p:tgtEl>
                                          <p:spTgt spid="672"/>
                                        </p:tgtEl>
                                        <p:attrNameLst>
                                          <p:attrName>style.visibility</p:attrName>
                                        </p:attrNameLst>
                                      </p:cBhvr>
                                      <p:to>
                                        <p:strVal val="visible"/>
                                      </p:to>
                                    </p:set>
                                    <p:animEffect transition="in" filter="fade">
                                      <p:cBhvr>
                                        <p:cTn id="64" dur="1000"/>
                                        <p:tgtEl>
                                          <p:spTgt spid="67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42"/>
                                        </p:tgtEl>
                                        <p:attrNameLst>
                                          <p:attrName>style.visibility</p:attrName>
                                        </p:attrNameLst>
                                      </p:cBhvr>
                                      <p:to>
                                        <p:strVal val="visible"/>
                                      </p:to>
                                    </p:set>
                                    <p:animEffect transition="in" filter="fade">
                                      <p:cBhvr>
                                        <p:cTn id="69" dur="1000"/>
                                        <p:tgtEl>
                                          <p:spTgt spid="642"/>
                                        </p:tgtEl>
                                      </p:cBhvr>
                                    </p:animEffect>
                                  </p:childTnLst>
                                </p:cTn>
                              </p:par>
                              <p:par>
                                <p:cTn id="70" presetID="10" presetClass="entr" presetSubtype="0" fill="hold" nodeType="withEffect">
                                  <p:stCondLst>
                                    <p:cond delay="0"/>
                                  </p:stCondLst>
                                  <p:childTnLst>
                                    <p:set>
                                      <p:cBhvr>
                                        <p:cTn id="71" dur="1" fill="hold">
                                          <p:stCondLst>
                                            <p:cond delay="0"/>
                                          </p:stCondLst>
                                        </p:cTn>
                                        <p:tgtEl>
                                          <p:spTgt spid="643"/>
                                        </p:tgtEl>
                                        <p:attrNameLst>
                                          <p:attrName>style.visibility</p:attrName>
                                        </p:attrNameLst>
                                      </p:cBhvr>
                                      <p:to>
                                        <p:strVal val="visible"/>
                                      </p:to>
                                    </p:set>
                                    <p:animEffect transition="in" filter="fade">
                                      <p:cBhvr>
                                        <p:cTn id="72" dur="1000"/>
                                        <p:tgtEl>
                                          <p:spTgt spid="643"/>
                                        </p:tgtEl>
                                      </p:cBhvr>
                                    </p:animEffect>
                                  </p:childTnLst>
                                </p:cTn>
                              </p:par>
                              <p:par>
                                <p:cTn id="73" presetID="10" presetClass="entr" presetSubtype="0" fill="hold" nodeType="withEffect">
                                  <p:stCondLst>
                                    <p:cond delay="0"/>
                                  </p:stCondLst>
                                  <p:childTnLst>
                                    <p:set>
                                      <p:cBhvr>
                                        <p:cTn id="74" dur="1" fill="hold">
                                          <p:stCondLst>
                                            <p:cond delay="0"/>
                                          </p:stCondLst>
                                        </p:cTn>
                                        <p:tgtEl>
                                          <p:spTgt spid="644"/>
                                        </p:tgtEl>
                                        <p:attrNameLst>
                                          <p:attrName>style.visibility</p:attrName>
                                        </p:attrNameLst>
                                      </p:cBhvr>
                                      <p:to>
                                        <p:strVal val="visible"/>
                                      </p:to>
                                    </p:set>
                                    <p:animEffect transition="in" filter="fade">
                                      <p:cBhvr>
                                        <p:cTn id="75" dur="1000"/>
                                        <p:tgtEl>
                                          <p:spTgt spid="644"/>
                                        </p:tgtEl>
                                      </p:cBhvr>
                                    </p:animEffect>
                                  </p:childTnLst>
                                </p:cTn>
                              </p:par>
                              <p:par>
                                <p:cTn id="76" presetID="10" presetClass="entr" presetSubtype="0" fill="hold" nodeType="withEffect">
                                  <p:stCondLst>
                                    <p:cond delay="0"/>
                                  </p:stCondLst>
                                  <p:childTnLst>
                                    <p:set>
                                      <p:cBhvr>
                                        <p:cTn id="77" dur="1" fill="hold">
                                          <p:stCondLst>
                                            <p:cond delay="0"/>
                                          </p:stCondLst>
                                        </p:cTn>
                                        <p:tgtEl>
                                          <p:spTgt spid="645"/>
                                        </p:tgtEl>
                                        <p:attrNameLst>
                                          <p:attrName>style.visibility</p:attrName>
                                        </p:attrNameLst>
                                      </p:cBhvr>
                                      <p:to>
                                        <p:strVal val="visible"/>
                                      </p:to>
                                    </p:set>
                                    <p:animEffect transition="in" filter="fade">
                                      <p:cBhvr>
                                        <p:cTn id="78" dur="1000"/>
                                        <p:tgtEl>
                                          <p:spTgt spid="645"/>
                                        </p:tgtEl>
                                      </p:cBhvr>
                                    </p:animEffect>
                                  </p:childTnLst>
                                </p:cTn>
                              </p:par>
                              <p:par>
                                <p:cTn id="79" presetID="10" presetClass="entr" presetSubtype="0" fill="hold" nodeType="withEffect">
                                  <p:stCondLst>
                                    <p:cond delay="0"/>
                                  </p:stCondLst>
                                  <p:childTnLst>
                                    <p:set>
                                      <p:cBhvr>
                                        <p:cTn id="80" dur="1" fill="hold">
                                          <p:stCondLst>
                                            <p:cond delay="0"/>
                                          </p:stCondLst>
                                        </p:cTn>
                                        <p:tgtEl>
                                          <p:spTgt spid="646"/>
                                        </p:tgtEl>
                                        <p:attrNameLst>
                                          <p:attrName>style.visibility</p:attrName>
                                        </p:attrNameLst>
                                      </p:cBhvr>
                                      <p:to>
                                        <p:strVal val="visible"/>
                                      </p:to>
                                    </p:set>
                                    <p:animEffect transition="in" filter="fade">
                                      <p:cBhvr>
                                        <p:cTn id="81" dur="1000"/>
                                        <p:tgtEl>
                                          <p:spTgt spid="646"/>
                                        </p:tgtEl>
                                      </p:cBhvr>
                                    </p:animEffect>
                                  </p:childTnLst>
                                </p:cTn>
                              </p:par>
                              <p:par>
                                <p:cTn id="82" presetID="10" presetClass="entr" presetSubtype="0" fill="hold" nodeType="withEffect">
                                  <p:stCondLst>
                                    <p:cond delay="0"/>
                                  </p:stCondLst>
                                  <p:childTnLst>
                                    <p:set>
                                      <p:cBhvr>
                                        <p:cTn id="83" dur="1" fill="hold">
                                          <p:stCondLst>
                                            <p:cond delay="0"/>
                                          </p:stCondLst>
                                        </p:cTn>
                                        <p:tgtEl>
                                          <p:spTgt spid="647"/>
                                        </p:tgtEl>
                                        <p:attrNameLst>
                                          <p:attrName>style.visibility</p:attrName>
                                        </p:attrNameLst>
                                      </p:cBhvr>
                                      <p:to>
                                        <p:strVal val="visible"/>
                                      </p:to>
                                    </p:set>
                                    <p:animEffect transition="in" filter="fade">
                                      <p:cBhvr>
                                        <p:cTn id="84" dur="1000"/>
                                        <p:tgtEl>
                                          <p:spTgt spid="647"/>
                                        </p:tgtEl>
                                      </p:cBhvr>
                                    </p:animEffect>
                                  </p:childTnLst>
                                </p:cTn>
                              </p:par>
                              <p:par>
                                <p:cTn id="85" presetID="10" presetClass="entr" presetSubtype="0" fill="hold" nodeType="withEffect">
                                  <p:stCondLst>
                                    <p:cond delay="0"/>
                                  </p:stCondLst>
                                  <p:childTnLst>
                                    <p:set>
                                      <p:cBhvr>
                                        <p:cTn id="86" dur="1" fill="hold">
                                          <p:stCondLst>
                                            <p:cond delay="0"/>
                                          </p:stCondLst>
                                        </p:cTn>
                                        <p:tgtEl>
                                          <p:spTgt spid="648"/>
                                        </p:tgtEl>
                                        <p:attrNameLst>
                                          <p:attrName>style.visibility</p:attrName>
                                        </p:attrNameLst>
                                      </p:cBhvr>
                                      <p:to>
                                        <p:strVal val="visible"/>
                                      </p:to>
                                    </p:set>
                                    <p:animEffect transition="in" filter="fade">
                                      <p:cBhvr>
                                        <p:cTn id="87" dur="1000"/>
                                        <p:tgtEl>
                                          <p:spTgt spid="648"/>
                                        </p:tgtEl>
                                      </p:cBhvr>
                                    </p:animEffect>
                                  </p:childTnLst>
                                </p:cTn>
                              </p:par>
                              <p:par>
                                <p:cTn id="88" presetID="10" presetClass="entr" presetSubtype="0" fill="hold" nodeType="withEffect">
                                  <p:stCondLst>
                                    <p:cond delay="0"/>
                                  </p:stCondLst>
                                  <p:childTnLst>
                                    <p:set>
                                      <p:cBhvr>
                                        <p:cTn id="89" dur="1" fill="hold">
                                          <p:stCondLst>
                                            <p:cond delay="0"/>
                                          </p:stCondLst>
                                        </p:cTn>
                                        <p:tgtEl>
                                          <p:spTgt spid="649"/>
                                        </p:tgtEl>
                                        <p:attrNameLst>
                                          <p:attrName>style.visibility</p:attrName>
                                        </p:attrNameLst>
                                      </p:cBhvr>
                                      <p:to>
                                        <p:strVal val="visible"/>
                                      </p:to>
                                    </p:set>
                                    <p:animEffect transition="in" filter="fade">
                                      <p:cBhvr>
                                        <p:cTn id="90" dur="1000"/>
                                        <p:tgtEl>
                                          <p:spTgt spid="649"/>
                                        </p:tgtEl>
                                      </p:cBhvr>
                                    </p:animEffect>
                                  </p:childTnLst>
                                </p:cTn>
                              </p:par>
                              <p:par>
                                <p:cTn id="91" presetID="10" presetClass="entr" presetSubtype="0" fill="hold" nodeType="withEffect">
                                  <p:stCondLst>
                                    <p:cond delay="0"/>
                                  </p:stCondLst>
                                  <p:childTnLst>
                                    <p:set>
                                      <p:cBhvr>
                                        <p:cTn id="92" dur="1" fill="hold">
                                          <p:stCondLst>
                                            <p:cond delay="0"/>
                                          </p:stCondLst>
                                        </p:cTn>
                                        <p:tgtEl>
                                          <p:spTgt spid="650"/>
                                        </p:tgtEl>
                                        <p:attrNameLst>
                                          <p:attrName>style.visibility</p:attrName>
                                        </p:attrNameLst>
                                      </p:cBhvr>
                                      <p:to>
                                        <p:strVal val="visible"/>
                                      </p:to>
                                    </p:set>
                                    <p:animEffect transition="in" filter="fade">
                                      <p:cBhvr>
                                        <p:cTn id="93" dur="1000"/>
                                        <p:tgtEl>
                                          <p:spTgt spid="650"/>
                                        </p:tgtEl>
                                      </p:cBhvr>
                                    </p:animEffect>
                                  </p:childTnLst>
                                </p:cTn>
                              </p:par>
                              <p:par>
                                <p:cTn id="94" presetID="10" presetClass="entr" presetSubtype="0" fill="hold" nodeType="withEffect">
                                  <p:stCondLst>
                                    <p:cond delay="0"/>
                                  </p:stCondLst>
                                  <p:childTnLst>
                                    <p:set>
                                      <p:cBhvr>
                                        <p:cTn id="95" dur="1" fill="hold">
                                          <p:stCondLst>
                                            <p:cond delay="0"/>
                                          </p:stCondLst>
                                        </p:cTn>
                                        <p:tgtEl>
                                          <p:spTgt spid="651"/>
                                        </p:tgtEl>
                                        <p:attrNameLst>
                                          <p:attrName>style.visibility</p:attrName>
                                        </p:attrNameLst>
                                      </p:cBhvr>
                                      <p:to>
                                        <p:strVal val="visible"/>
                                      </p:to>
                                    </p:set>
                                    <p:animEffect transition="in" filter="fade">
                                      <p:cBhvr>
                                        <p:cTn id="96" dur="1000"/>
                                        <p:tgtEl>
                                          <p:spTgt spid="651"/>
                                        </p:tgtEl>
                                      </p:cBhvr>
                                    </p:animEffect>
                                  </p:childTnLst>
                                </p:cTn>
                              </p:par>
                              <p:par>
                                <p:cTn id="97" presetID="10" presetClass="entr" presetSubtype="0" fill="hold" nodeType="withEffect">
                                  <p:stCondLst>
                                    <p:cond delay="0"/>
                                  </p:stCondLst>
                                  <p:childTnLst>
                                    <p:set>
                                      <p:cBhvr>
                                        <p:cTn id="98" dur="1" fill="hold">
                                          <p:stCondLst>
                                            <p:cond delay="0"/>
                                          </p:stCondLst>
                                        </p:cTn>
                                        <p:tgtEl>
                                          <p:spTgt spid="652"/>
                                        </p:tgtEl>
                                        <p:attrNameLst>
                                          <p:attrName>style.visibility</p:attrName>
                                        </p:attrNameLst>
                                      </p:cBhvr>
                                      <p:to>
                                        <p:strVal val="visible"/>
                                      </p:to>
                                    </p:set>
                                    <p:animEffect transition="in" filter="fade">
                                      <p:cBhvr>
                                        <p:cTn id="99" dur="1000"/>
                                        <p:tgtEl>
                                          <p:spTgt spid="652"/>
                                        </p:tgtEl>
                                      </p:cBhvr>
                                    </p:animEffect>
                                  </p:childTnLst>
                                </p:cTn>
                              </p:par>
                              <p:par>
                                <p:cTn id="100" presetID="10" presetClass="entr" presetSubtype="0" fill="hold" nodeType="withEffect">
                                  <p:stCondLst>
                                    <p:cond delay="0"/>
                                  </p:stCondLst>
                                  <p:childTnLst>
                                    <p:set>
                                      <p:cBhvr>
                                        <p:cTn id="101" dur="1" fill="hold">
                                          <p:stCondLst>
                                            <p:cond delay="0"/>
                                          </p:stCondLst>
                                        </p:cTn>
                                        <p:tgtEl>
                                          <p:spTgt spid="653"/>
                                        </p:tgtEl>
                                        <p:attrNameLst>
                                          <p:attrName>style.visibility</p:attrName>
                                        </p:attrNameLst>
                                      </p:cBhvr>
                                      <p:to>
                                        <p:strVal val="visible"/>
                                      </p:to>
                                    </p:set>
                                    <p:animEffect transition="in" filter="fade">
                                      <p:cBhvr>
                                        <p:cTn id="102" dur="1000"/>
                                        <p:tgtEl>
                                          <p:spTgt spid="653"/>
                                        </p:tgtEl>
                                      </p:cBhvr>
                                    </p:animEffect>
                                  </p:childTnLst>
                                </p:cTn>
                              </p:par>
                              <p:par>
                                <p:cTn id="103" presetID="10" presetClass="entr" presetSubtype="0" fill="hold" nodeType="withEffect">
                                  <p:stCondLst>
                                    <p:cond delay="0"/>
                                  </p:stCondLst>
                                  <p:childTnLst>
                                    <p:set>
                                      <p:cBhvr>
                                        <p:cTn id="104" dur="1" fill="hold">
                                          <p:stCondLst>
                                            <p:cond delay="0"/>
                                          </p:stCondLst>
                                        </p:cTn>
                                        <p:tgtEl>
                                          <p:spTgt spid="654"/>
                                        </p:tgtEl>
                                        <p:attrNameLst>
                                          <p:attrName>style.visibility</p:attrName>
                                        </p:attrNameLst>
                                      </p:cBhvr>
                                      <p:to>
                                        <p:strVal val="visible"/>
                                      </p:to>
                                    </p:set>
                                    <p:animEffect transition="in" filter="fade">
                                      <p:cBhvr>
                                        <p:cTn id="105" dur="1000"/>
                                        <p:tgtEl>
                                          <p:spTgt spid="654"/>
                                        </p:tgtEl>
                                      </p:cBhvr>
                                    </p:animEffect>
                                  </p:childTnLst>
                                </p:cTn>
                              </p:par>
                              <p:par>
                                <p:cTn id="106" presetID="10" presetClass="entr" presetSubtype="0" fill="hold" nodeType="withEffect">
                                  <p:stCondLst>
                                    <p:cond delay="0"/>
                                  </p:stCondLst>
                                  <p:childTnLst>
                                    <p:set>
                                      <p:cBhvr>
                                        <p:cTn id="107" dur="1" fill="hold">
                                          <p:stCondLst>
                                            <p:cond delay="0"/>
                                          </p:stCondLst>
                                        </p:cTn>
                                        <p:tgtEl>
                                          <p:spTgt spid="655"/>
                                        </p:tgtEl>
                                        <p:attrNameLst>
                                          <p:attrName>style.visibility</p:attrName>
                                        </p:attrNameLst>
                                      </p:cBhvr>
                                      <p:to>
                                        <p:strVal val="visible"/>
                                      </p:to>
                                    </p:set>
                                    <p:animEffect transition="in" filter="fade">
                                      <p:cBhvr>
                                        <p:cTn id="108" dur="1000"/>
                                        <p:tgtEl>
                                          <p:spTgt spid="655"/>
                                        </p:tgtEl>
                                      </p:cBhvr>
                                    </p:animEffect>
                                  </p:childTnLst>
                                </p:cTn>
                              </p:par>
                              <p:par>
                                <p:cTn id="109" presetID="10" presetClass="entr" presetSubtype="0" fill="hold" nodeType="withEffect">
                                  <p:stCondLst>
                                    <p:cond delay="0"/>
                                  </p:stCondLst>
                                  <p:childTnLst>
                                    <p:set>
                                      <p:cBhvr>
                                        <p:cTn id="110" dur="1" fill="hold">
                                          <p:stCondLst>
                                            <p:cond delay="0"/>
                                          </p:stCondLst>
                                        </p:cTn>
                                        <p:tgtEl>
                                          <p:spTgt spid="656"/>
                                        </p:tgtEl>
                                        <p:attrNameLst>
                                          <p:attrName>style.visibility</p:attrName>
                                        </p:attrNameLst>
                                      </p:cBhvr>
                                      <p:to>
                                        <p:strVal val="visible"/>
                                      </p:to>
                                    </p:set>
                                    <p:animEffect transition="in" filter="fade">
                                      <p:cBhvr>
                                        <p:cTn id="111" dur="1000"/>
                                        <p:tgtEl>
                                          <p:spTgt spid="656"/>
                                        </p:tgtEl>
                                      </p:cBhvr>
                                    </p:animEffect>
                                  </p:childTnLst>
                                </p:cTn>
                              </p:par>
                              <p:par>
                                <p:cTn id="112" presetID="10" presetClass="entr" presetSubtype="0" fill="hold" nodeType="withEffect">
                                  <p:stCondLst>
                                    <p:cond delay="0"/>
                                  </p:stCondLst>
                                  <p:childTnLst>
                                    <p:set>
                                      <p:cBhvr>
                                        <p:cTn id="113" dur="1" fill="hold">
                                          <p:stCondLst>
                                            <p:cond delay="0"/>
                                          </p:stCondLst>
                                        </p:cTn>
                                        <p:tgtEl>
                                          <p:spTgt spid="657"/>
                                        </p:tgtEl>
                                        <p:attrNameLst>
                                          <p:attrName>style.visibility</p:attrName>
                                        </p:attrNameLst>
                                      </p:cBhvr>
                                      <p:to>
                                        <p:strVal val="visible"/>
                                      </p:to>
                                    </p:set>
                                    <p:animEffect transition="in" filter="fade">
                                      <p:cBhvr>
                                        <p:cTn id="114" dur="1000"/>
                                        <p:tgtEl>
                                          <p:spTgt spid="657"/>
                                        </p:tgtEl>
                                      </p:cBhvr>
                                    </p:animEffect>
                                  </p:childTnLst>
                                </p:cTn>
                              </p:par>
                              <p:par>
                                <p:cTn id="115" presetID="10" presetClass="entr" presetSubtype="0" fill="hold" nodeType="withEffect">
                                  <p:stCondLst>
                                    <p:cond delay="0"/>
                                  </p:stCondLst>
                                  <p:childTnLst>
                                    <p:set>
                                      <p:cBhvr>
                                        <p:cTn id="116" dur="1" fill="hold">
                                          <p:stCondLst>
                                            <p:cond delay="0"/>
                                          </p:stCondLst>
                                        </p:cTn>
                                        <p:tgtEl>
                                          <p:spTgt spid="658"/>
                                        </p:tgtEl>
                                        <p:attrNameLst>
                                          <p:attrName>style.visibility</p:attrName>
                                        </p:attrNameLst>
                                      </p:cBhvr>
                                      <p:to>
                                        <p:strVal val="visible"/>
                                      </p:to>
                                    </p:set>
                                    <p:animEffect transition="in" filter="fade">
                                      <p:cBhvr>
                                        <p:cTn id="117" dur="1000"/>
                                        <p:tgtEl>
                                          <p:spTgt spid="658"/>
                                        </p:tgtEl>
                                      </p:cBhvr>
                                    </p:animEffect>
                                  </p:childTnLst>
                                </p:cTn>
                              </p:par>
                              <p:par>
                                <p:cTn id="118" presetID="10" presetClass="entr" presetSubtype="0" fill="hold" nodeType="withEffect">
                                  <p:stCondLst>
                                    <p:cond delay="0"/>
                                  </p:stCondLst>
                                  <p:childTnLst>
                                    <p:set>
                                      <p:cBhvr>
                                        <p:cTn id="119" dur="1" fill="hold">
                                          <p:stCondLst>
                                            <p:cond delay="0"/>
                                          </p:stCondLst>
                                        </p:cTn>
                                        <p:tgtEl>
                                          <p:spTgt spid="659"/>
                                        </p:tgtEl>
                                        <p:attrNameLst>
                                          <p:attrName>style.visibility</p:attrName>
                                        </p:attrNameLst>
                                      </p:cBhvr>
                                      <p:to>
                                        <p:strVal val="visible"/>
                                      </p:to>
                                    </p:set>
                                    <p:animEffect transition="in" filter="fade">
                                      <p:cBhvr>
                                        <p:cTn id="120" dur="1000"/>
                                        <p:tgtEl>
                                          <p:spTgt spid="659"/>
                                        </p:tgtEl>
                                      </p:cBhvr>
                                    </p:animEffect>
                                  </p:childTnLst>
                                </p:cTn>
                              </p:par>
                              <p:par>
                                <p:cTn id="121" presetID="10" presetClass="entr" presetSubtype="0" fill="hold" nodeType="withEffect">
                                  <p:stCondLst>
                                    <p:cond delay="0"/>
                                  </p:stCondLst>
                                  <p:childTnLst>
                                    <p:set>
                                      <p:cBhvr>
                                        <p:cTn id="122" dur="1" fill="hold">
                                          <p:stCondLst>
                                            <p:cond delay="0"/>
                                          </p:stCondLst>
                                        </p:cTn>
                                        <p:tgtEl>
                                          <p:spTgt spid="660"/>
                                        </p:tgtEl>
                                        <p:attrNameLst>
                                          <p:attrName>style.visibility</p:attrName>
                                        </p:attrNameLst>
                                      </p:cBhvr>
                                      <p:to>
                                        <p:strVal val="visible"/>
                                      </p:to>
                                    </p:set>
                                    <p:animEffect transition="in" filter="fade">
                                      <p:cBhvr>
                                        <p:cTn id="123" dur="1000"/>
                                        <p:tgtEl>
                                          <p:spTgt spid="660"/>
                                        </p:tgtEl>
                                      </p:cBhvr>
                                    </p:animEffect>
                                  </p:childTnLst>
                                </p:cTn>
                              </p:par>
                              <p:par>
                                <p:cTn id="124" presetID="10" presetClass="entr" presetSubtype="0" fill="hold" nodeType="withEffect">
                                  <p:stCondLst>
                                    <p:cond delay="0"/>
                                  </p:stCondLst>
                                  <p:childTnLst>
                                    <p:set>
                                      <p:cBhvr>
                                        <p:cTn id="125" dur="1" fill="hold">
                                          <p:stCondLst>
                                            <p:cond delay="0"/>
                                          </p:stCondLst>
                                        </p:cTn>
                                        <p:tgtEl>
                                          <p:spTgt spid="661"/>
                                        </p:tgtEl>
                                        <p:attrNameLst>
                                          <p:attrName>style.visibility</p:attrName>
                                        </p:attrNameLst>
                                      </p:cBhvr>
                                      <p:to>
                                        <p:strVal val="visible"/>
                                      </p:to>
                                    </p:set>
                                    <p:animEffect transition="in" filter="fade">
                                      <p:cBhvr>
                                        <p:cTn id="126" dur="1000"/>
                                        <p:tgtEl>
                                          <p:spTgt spid="661"/>
                                        </p:tgtEl>
                                      </p:cBhvr>
                                    </p:animEffect>
                                  </p:childTnLst>
                                </p:cTn>
                              </p:par>
                              <p:par>
                                <p:cTn id="127" presetID="10" presetClass="entr" presetSubtype="0" fill="hold" nodeType="withEffect">
                                  <p:stCondLst>
                                    <p:cond delay="0"/>
                                  </p:stCondLst>
                                  <p:childTnLst>
                                    <p:set>
                                      <p:cBhvr>
                                        <p:cTn id="128" dur="1" fill="hold">
                                          <p:stCondLst>
                                            <p:cond delay="0"/>
                                          </p:stCondLst>
                                        </p:cTn>
                                        <p:tgtEl>
                                          <p:spTgt spid="662"/>
                                        </p:tgtEl>
                                        <p:attrNameLst>
                                          <p:attrName>style.visibility</p:attrName>
                                        </p:attrNameLst>
                                      </p:cBhvr>
                                      <p:to>
                                        <p:strVal val="visible"/>
                                      </p:to>
                                    </p:set>
                                    <p:animEffect transition="in" filter="fade">
                                      <p:cBhvr>
                                        <p:cTn id="129" dur="1000"/>
                                        <p:tgtEl>
                                          <p:spTgt spid="662"/>
                                        </p:tgtEl>
                                      </p:cBhvr>
                                    </p:animEffect>
                                  </p:childTnLst>
                                </p:cTn>
                              </p:par>
                              <p:par>
                                <p:cTn id="130" presetID="10" presetClass="entr" presetSubtype="0" fill="hold" nodeType="withEffect">
                                  <p:stCondLst>
                                    <p:cond delay="0"/>
                                  </p:stCondLst>
                                  <p:childTnLst>
                                    <p:set>
                                      <p:cBhvr>
                                        <p:cTn id="131" dur="1" fill="hold">
                                          <p:stCondLst>
                                            <p:cond delay="0"/>
                                          </p:stCondLst>
                                        </p:cTn>
                                        <p:tgtEl>
                                          <p:spTgt spid="663"/>
                                        </p:tgtEl>
                                        <p:attrNameLst>
                                          <p:attrName>style.visibility</p:attrName>
                                        </p:attrNameLst>
                                      </p:cBhvr>
                                      <p:to>
                                        <p:strVal val="visible"/>
                                      </p:to>
                                    </p:set>
                                    <p:animEffect transition="in" filter="fade">
                                      <p:cBhvr>
                                        <p:cTn id="132" dur="1000"/>
                                        <p:tgtEl>
                                          <p:spTgt spid="663"/>
                                        </p:tgtEl>
                                      </p:cBhvr>
                                    </p:animEffect>
                                  </p:childTnLst>
                                </p:cTn>
                              </p:par>
                              <p:par>
                                <p:cTn id="133" presetID="10" presetClass="entr" presetSubtype="0" fill="hold" nodeType="withEffect">
                                  <p:stCondLst>
                                    <p:cond delay="0"/>
                                  </p:stCondLst>
                                  <p:childTnLst>
                                    <p:set>
                                      <p:cBhvr>
                                        <p:cTn id="134" dur="1" fill="hold">
                                          <p:stCondLst>
                                            <p:cond delay="0"/>
                                          </p:stCondLst>
                                        </p:cTn>
                                        <p:tgtEl>
                                          <p:spTgt spid="664"/>
                                        </p:tgtEl>
                                        <p:attrNameLst>
                                          <p:attrName>style.visibility</p:attrName>
                                        </p:attrNameLst>
                                      </p:cBhvr>
                                      <p:to>
                                        <p:strVal val="visible"/>
                                      </p:to>
                                    </p:set>
                                    <p:animEffect transition="in" filter="fade">
                                      <p:cBhvr>
                                        <p:cTn id="135" dur="1000"/>
                                        <p:tgtEl>
                                          <p:spTgt spid="664"/>
                                        </p:tgtEl>
                                      </p:cBhvr>
                                    </p:animEffect>
                                  </p:childTnLst>
                                </p:cTn>
                              </p:par>
                              <p:par>
                                <p:cTn id="136" presetID="10" presetClass="entr" presetSubtype="0" fill="hold" nodeType="withEffect">
                                  <p:stCondLst>
                                    <p:cond delay="0"/>
                                  </p:stCondLst>
                                  <p:childTnLst>
                                    <p:set>
                                      <p:cBhvr>
                                        <p:cTn id="137" dur="1" fill="hold">
                                          <p:stCondLst>
                                            <p:cond delay="0"/>
                                          </p:stCondLst>
                                        </p:cTn>
                                        <p:tgtEl>
                                          <p:spTgt spid="665"/>
                                        </p:tgtEl>
                                        <p:attrNameLst>
                                          <p:attrName>style.visibility</p:attrName>
                                        </p:attrNameLst>
                                      </p:cBhvr>
                                      <p:to>
                                        <p:strVal val="visible"/>
                                      </p:to>
                                    </p:set>
                                    <p:animEffect transition="in" filter="fade">
                                      <p:cBhvr>
                                        <p:cTn id="138" dur="1000"/>
                                        <p:tgtEl>
                                          <p:spTgt spid="665"/>
                                        </p:tgtEl>
                                      </p:cBhvr>
                                    </p:animEffect>
                                  </p:childTnLst>
                                </p:cTn>
                              </p:par>
                              <p:par>
                                <p:cTn id="139" presetID="10" presetClass="entr" presetSubtype="0" fill="hold" nodeType="withEffect">
                                  <p:stCondLst>
                                    <p:cond delay="0"/>
                                  </p:stCondLst>
                                  <p:childTnLst>
                                    <p:set>
                                      <p:cBhvr>
                                        <p:cTn id="140" dur="1" fill="hold">
                                          <p:stCondLst>
                                            <p:cond delay="0"/>
                                          </p:stCondLst>
                                        </p:cTn>
                                        <p:tgtEl>
                                          <p:spTgt spid="666"/>
                                        </p:tgtEl>
                                        <p:attrNameLst>
                                          <p:attrName>style.visibility</p:attrName>
                                        </p:attrNameLst>
                                      </p:cBhvr>
                                      <p:to>
                                        <p:strVal val="visible"/>
                                      </p:to>
                                    </p:set>
                                    <p:animEffect transition="in" filter="fade">
                                      <p:cBhvr>
                                        <p:cTn id="141" dur="1000"/>
                                        <p:tgtEl>
                                          <p:spTgt spid="666"/>
                                        </p:tgtEl>
                                      </p:cBhvr>
                                    </p:animEffect>
                                  </p:childTnLst>
                                </p:cTn>
                              </p:par>
                              <p:par>
                                <p:cTn id="142" presetID="10" presetClass="entr" presetSubtype="0" fill="hold" nodeType="withEffect">
                                  <p:stCondLst>
                                    <p:cond delay="0"/>
                                  </p:stCondLst>
                                  <p:childTnLst>
                                    <p:set>
                                      <p:cBhvr>
                                        <p:cTn id="143" dur="1" fill="hold">
                                          <p:stCondLst>
                                            <p:cond delay="0"/>
                                          </p:stCondLst>
                                        </p:cTn>
                                        <p:tgtEl>
                                          <p:spTgt spid="667"/>
                                        </p:tgtEl>
                                        <p:attrNameLst>
                                          <p:attrName>style.visibility</p:attrName>
                                        </p:attrNameLst>
                                      </p:cBhvr>
                                      <p:to>
                                        <p:strVal val="visible"/>
                                      </p:to>
                                    </p:set>
                                    <p:animEffect transition="in" filter="fade">
                                      <p:cBhvr>
                                        <p:cTn id="144" dur="1000"/>
                                        <p:tgtEl>
                                          <p:spTgt spid="667"/>
                                        </p:tgtEl>
                                      </p:cBhvr>
                                    </p:animEffect>
                                  </p:childTnLst>
                                </p:cTn>
                              </p:par>
                              <p:par>
                                <p:cTn id="145" presetID="10" presetClass="entr" presetSubtype="0" fill="hold" nodeType="withEffect">
                                  <p:stCondLst>
                                    <p:cond delay="0"/>
                                  </p:stCondLst>
                                  <p:childTnLst>
                                    <p:set>
                                      <p:cBhvr>
                                        <p:cTn id="146" dur="1" fill="hold">
                                          <p:stCondLst>
                                            <p:cond delay="0"/>
                                          </p:stCondLst>
                                        </p:cTn>
                                        <p:tgtEl>
                                          <p:spTgt spid="668"/>
                                        </p:tgtEl>
                                        <p:attrNameLst>
                                          <p:attrName>style.visibility</p:attrName>
                                        </p:attrNameLst>
                                      </p:cBhvr>
                                      <p:to>
                                        <p:strVal val="visible"/>
                                      </p:to>
                                    </p:set>
                                    <p:animEffect transition="in" filter="fade">
                                      <p:cBhvr>
                                        <p:cTn id="147" dur="1000"/>
                                        <p:tgtEl>
                                          <p:spTgt spid="668"/>
                                        </p:tgtEl>
                                      </p:cBhvr>
                                    </p:animEffect>
                                  </p:childTnLst>
                                </p:cTn>
                              </p:par>
                              <p:par>
                                <p:cTn id="148" presetID="10" presetClass="entr" presetSubtype="0" fill="hold" nodeType="withEffect">
                                  <p:stCondLst>
                                    <p:cond delay="0"/>
                                  </p:stCondLst>
                                  <p:childTnLst>
                                    <p:set>
                                      <p:cBhvr>
                                        <p:cTn id="149" dur="1" fill="hold">
                                          <p:stCondLst>
                                            <p:cond delay="0"/>
                                          </p:stCondLst>
                                        </p:cTn>
                                        <p:tgtEl>
                                          <p:spTgt spid="669"/>
                                        </p:tgtEl>
                                        <p:attrNameLst>
                                          <p:attrName>style.visibility</p:attrName>
                                        </p:attrNameLst>
                                      </p:cBhvr>
                                      <p:to>
                                        <p:strVal val="visible"/>
                                      </p:to>
                                    </p:set>
                                    <p:animEffect transition="in" filter="fade">
                                      <p:cBhvr>
                                        <p:cTn id="150" dur="1000"/>
                                        <p:tgtEl>
                                          <p:spTgt spid="669"/>
                                        </p:tgtEl>
                                      </p:cBhvr>
                                    </p:animEffect>
                                  </p:childTnLst>
                                </p:cTn>
                              </p:par>
                              <p:par>
                                <p:cTn id="151" presetID="10" presetClass="entr" presetSubtype="0" fill="hold" nodeType="withEffect">
                                  <p:stCondLst>
                                    <p:cond delay="0"/>
                                  </p:stCondLst>
                                  <p:childTnLst>
                                    <p:set>
                                      <p:cBhvr>
                                        <p:cTn id="152" dur="1" fill="hold">
                                          <p:stCondLst>
                                            <p:cond delay="0"/>
                                          </p:stCondLst>
                                        </p:cTn>
                                        <p:tgtEl>
                                          <p:spTgt spid="670"/>
                                        </p:tgtEl>
                                        <p:attrNameLst>
                                          <p:attrName>style.visibility</p:attrName>
                                        </p:attrNameLst>
                                      </p:cBhvr>
                                      <p:to>
                                        <p:strVal val="visible"/>
                                      </p:to>
                                    </p:set>
                                    <p:animEffect transition="in" filter="fade">
                                      <p:cBhvr>
                                        <p:cTn id="153" dur="1000"/>
                                        <p:tgtEl>
                                          <p:spTgt spid="670"/>
                                        </p:tgtEl>
                                      </p:cBhvr>
                                    </p:animEffect>
                                  </p:childTnLst>
                                </p:cTn>
                              </p:par>
                              <p:par>
                                <p:cTn id="154" presetID="10" presetClass="entr" presetSubtype="0" fill="hold" nodeType="withEffect">
                                  <p:stCondLst>
                                    <p:cond delay="0"/>
                                  </p:stCondLst>
                                  <p:childTnLst>
                                    <p:set>
                                      <p:cBhvr>
                                        <p:cTn id="155" dur="1" fill="hold">
                                          <p:stCondLst>
                                            <p:cond delay="0"/>
                                          </p:stCondLst>
                                        </p:cTn>
                                        <p:tgtEl>
                                          <p:spTgt spid="671"/>
                                        </p:tgtEl>
                                        <p:attrNameLst>
                                          <p:attrName>style.visibility</p:attrName>
                                        </p:attrNameLst>
                                      </p:cBhvr>
                                      <p:to>
                                        <p:strVal val="visible"/>
                                      </p:to>
                                    </p:set>
                                    <p:animEffect transition="in" filter="fade">
                                      <p:cBhvr>
                                        <p:cTn id="156" dur="1000"/>
                                        <p:tgtEl>
                                          <p:spTgt spid="671"/>
                                        </p:tgtEl>
                                      </p:cBhvr>
                                    </p:animEffect>
                                  </p:childTnLst>
                                </p:cTn>
                              </p:par>
                              <p:par>
                                <p:cTn id="157" presetID="10" presetClass="entr" presetSubtype="0" fill="hold" nodeType="withEffect">
                                  <p:stCondLst>
                                    <p:cond delay="0"/>
                                  </p:stCondLst>
                                  <p:childTnLst>
                                    <p:set>
                                      <p:cBhvr>
                                        <p:cTn id="158" dur="1" fill="hold">
                                          <p:stCondLst>
                                            <p:cond delay="0"/>
                                          </p:stCondLst>
                                        </p:cTn>
                                        <p:tgtEl>
                                          <p:spTgt spid="673"/>
                                        </p:tgtEl>
                                        <p:attrNameLst>
                                          <p:attrName>style.visibility</p:attrName>
                                        </p:attrNameLst>
                                      </p:cBhvr>
                                      <p:to>
                                        <p:strVal val="visible"/>
                                      </p:to>
                                    </p:set>
                                    <p:animEffect transition="in" filter="fade">
                                      <p:cBhvr>
                                        <p:cTn id="159" dur="1000"/>
                                        <p:tgtEl>
                                          <p:spTgt spid="673"/>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74"/>
                                        </p:tgtEl>
                                        <p:attrNameLst>
                                          <p:attrName>style.visibility</p:attrName>
                                        </p:attrNameLst>
                                      </p:cBhvr>
                                      <p:to>
                                        <p:strVal val="visible"/>
                                      </p:to>
                                    </p:set>
                                  </p:childTnLst>
                                </p:cTn>
                              </p:par>
                              <p:par>
                                <p:cTn id="164" presetID="10" presetClass="entr" presetSubtype="0" fill="hold" nodeType="withEffect">
                                  <p:stCondLst>
                                    <p:cond delay="0"/>
                                  </p:stCondLst>
                                  <p:childTnLst>
                                    <p:set>
                                      <p:cBhvr>
                                        <p:cTn id="165" dur="1" fill="hold">
                                          <p:stCondLst>
                                            <p:cond delay="0"/>
                                          </p:stCondLst>
                                        </p:cTn>
                                        <p:tgtEl>
                                          <p:spTgt spid="675"/>
                                        </p:tgtEl>
                                        <p:attrNameLst>
                                          <p:attrName>style.visibility</p:attrName>
                                        </p:attrNameLst>
                                      </p:cBhvr>
                                      <p:to>
                                        <p:strVal val="visible"/>
                                      </p:to>
                                    </p:set>
                                    <p:animEffect transition="in" filter="fade">
                                      <p:cBhvr>
                                        <p:cTn id="166" dur="1000"/>
                                        <p:tgtEl>
                                          <p:spTgt spid="67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 grpId="0" animBg="1"/>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3"/>
          <p:cNvSpPr txBox="1">
            <a:spLocks noGrp="1"/>
          </p:cNvSpPr>
          <p:nvPr>
            <p:ph type="title"/>
          </p:nvPr>
        </p:nvSpPr>
        <p:spPr>
          <a:xfrm>
            <a:off x="2373191" y="152400"/>
            <a:ext cx="47429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600"/>
              <a:buFont typeface="Calibri"/>
              <a:buNone/>
            </a:pPr>
            <a:r>
              <a:rPr lang="en" sz="3600" dirty="0"/>
              <a:t>Basic Graph Traversal </a:t>
            </a:r>
            <a:endParaRPr sz="3600" dirty="0"/>
          </a:p>
        </p:txBody>
      </p:sp>
      <p:grpSp>
        <p:nvGrpSpPr>
          <p:cNvPr id="612" name="Google Shape;612;p43"/>
          <p:cNvGrpSpPr/>
          <p:nvPr/>
        </p:nvGrpSpPr>
        <p:grpSpPr>
          <a:xfrm>
            <a:off x="117125" y="2095133"/>
            <a:ext cx="3591573" cy="2801867"/>
            <a:chOff x="117125" y="2095133"/>
            <a:chExt cx="3591573" cy="2801867"/>
          </a:xfrm>
        </p:grpSpPr>
        <p:cxnSp>
          <p:nvCxnSpPr>
            <p:cNvPr id="613" name="Google Shape;613;p43"/>
            <p:cNvCxnSpPr>
              <a:endCxn id="614" idx="0"/>
            </p:cNvCxnSpPr>
            <p:nvPr/>
          </p:nvCxnSpPr>
          <p:spPr>
            <a:xfrm>
              <a:off x="2637163" y="2602633"/>
              <a:ext cx="0" cy="508500"/>
            </a:xfrm>
            <a:prstGeom prst="straightConnector1">
              <a:avLst/>
            </a:prstGeom>
            <a:noFill/>
            <a:ln w="19050" cap="flat" cmpd="sng">
              <a:solidFill>
                <a:srgbClr val="000000"/>
              </a:solidFill>
              <a:prstDash val="solid"/>
              <a:round/>
              <a:headEnd type="none" w="sm" len="sm"/>
              <a:tailEnd type="none" w="sm" len="sm"/>
            </a:ln>
          </p:spPr>
        </p:cxnSp>
        <p:grpSp>
          <p:nvGrpSpPr>
            <p:cNvPr id="615" name="Google Shape;615;p43"/>
            <p:cNvGrpSpPr/>
            <p:nvPr/>
          </p:nvGrpSpPr>
          <p:grpSpPr>
            <a:xfrm>
              <a:off x="117125" y="2095133"/>
              <a:ext cx="3591573" cy="2801867"/>
              <a:chOff x="117125" y="2095133"/>
              <a:chExt cx="3591573" cy="2801867"/>
            </a:xfrm>
          </p:grpSpPr>
          <p:sp>
            <p:nvSpPr>
              <p:cNvPr id="616" name="Google Shape;616;p43"/>
              <p:cNvSpPr/>
              <p:nvPr/>
            </p:nvSpPr>
            <p:spPr>
              <a:xfrm>
                <a:off x="1086288" y="2095133"/>
                <a:ext cx="48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V1</a:t>
                </a:r>
                <a:endParaRPr sz="1000">
                  <a:solidFill>
                    <a:schemeClr val="dk1"/>
                  </a:solidFill>
                  <a:latin typeface="Calibri"/>
                  <a:ea typeface="Calibri"/>
                  <a:cs typeface="Calibri"/>
                  <a:sym typeface="Calibri"/>
                </a:endParaRPr>
              </a:p>
            </p:txBody>
          </p:sp>
          <p:sp>
            <p:nvSpPr>
              <p:cNvPr id="617" name="Google Shape;617;p43"/>
              <p:cNvSpPr/>
              <p:nvPr/>
            </p:nvSpPr>
            <p:spPr>
              <a:xfrm>
                <a:off x="117125" y="3111133"/>
                <a:ext cx="48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V3</a:t>
                </a:r>
                <a:endParaRPr sz="1000">
                  <a:solidFill>
                    <a:schemeClr val="dk1"/>
                  </a:solidFill>
                  <a:latin typeface="Calibri"/>
                  <a:ea typeface="Calibri"/>
                  <a:cs typeface="Calibri"/>
                  <a:sym typeface="Calibri"/>
                </a:endParaRPr>
              </a:p>
            </p:txBody>
          </p:sp>
          <p:sp>
            <p:nvSpPr>
              <p:cNvPr id="618" name="Google Shape;618;p43"/>
              <p:cNvSpPr/>
              <p:nvPr/>
            </p:nvSpPr>
            <p:spPr>
              <a:xfrm>
                <a:off x="1086146" y="3111133"/>
                <a:ext cx="48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V4</a:t>
                </a:r>
                <a:endParaRPr sz="1800">
                  <a:solidFill>
                    <a:schemeClr val="dk1"/>
                  </a:solidFill>
                  <a:latin typeface="Calibri"/>
                  <a:ea typeface="Calibri"/>
                  <a:cs typeface="Calibri"/>
                  <a:sym typeface="Calibri"/>
                </a:endParaRPr>
              </a:p>
            </p:txBody>
          </p:sp>
          <p:sp>
            <p:nvSpPr>
              <p:cNvPr id="614" name="Google Shape;614;p43"/>
              <p:cNvSpPr/>
              <p:nvPr/>
            </p:nvSpPr>
            <p:spPr>
              <a:xfrm>
                <a:off x="2396263" y="3111133"/>
                <a:ext cx="4818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V5</a:t>
                </a:r>
                <a:endParaRPr sz="1000">
                  <a:solidFill>
                    <a:schemeClr val="dk1"/>
                  </a:solidFill>
                  <a:latin typeface="Calibri"/>
                  <a:ea typeface="Calibri"/>
                  <a:cs typeface="Calibri"/>
                  <a:sym typeface="Calibri"/>
                </a:endParaRPr>
              </a:p>
            </p:txBody>
          </p:sp>
          <p:sp>
            <p:nvSpPr>
              <p:cNvPr id="619" name="Google Shape;619;p43"/>
              <p:cNvSpPr/>
              <p:nvPr/>
            </p:nvSpPr>
            <p:spPr>
              <a:xfrm>
                <a:off x="2390398" y="2095133"/>
                <a:ext cx="48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V2</a:t>
                </a:r>
                <a:endParaRPr sz="1000">
                  <a:solidFill>
                    <a:schemeClr val="dk1"/>
                  </a:solidFill>
                  <a:latin typeface="Calibri"/>
                  <a:ea typeface="Calibri"/>
                  <a:cs typeface="Calibri"/>
                  <a:sym typeface="Calibri"/>
                </a:endParaRPr>
              </a:p>
            </p:txBody>
          </p:sp>
          <p:sp>
            <p:nvSpPr>
              <p:cNvPr id="620" name="Google Shape;620;p43"/>
              <p:cNvSpPr/>
              <p:nvPr/>
            </p:nvSpPr>
            <p:spPr>
              <a:xfrm>
                <a:off x="3226898" y="3111133"/>
                <a:ext cx="4818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V6</a:t>
                </a:r>
                <a:endParaRPr sz="1000">
                  <a:solidFill>
                    <a:schemeClr val="dk1"/>
                  </a:solidFill>
                  <a:latin typeface="Calibri"/>
                  <a:ea typeface="Calibri"/>
                  <a:cs typeface="Calibri"/>
                  <a:sym typeface="Calibri"/>
                </a:endParaRPr>
              </a:p>
            </p:txBody>
          </p:sp>
          <p:sp>
            <p:nvSpPr>
              <p:cNvPr id="621" name="Google Shape;621;p43"/>
              <p:cNvSpPr/>
              <p:nvPr/>
            </p:nvSpPr>
            <p:spPr>
              <a:xfrm>
                <a:off x="2396334" y="4389400"/>
                <a:ext cx="4818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V8</a:t>
                </a:r>
                <a:endParaRPr sz="1000">
                  <a:solidFill>
                    <a:schemeClr val="dk1"/>
                  </a:solidFill>
                  <a:latin typeface="Calibri"/>
                  <a:ea typeface="Calibri"/>
                  <a:cs typeface="Calibri"/>
                  <a:sym typeface="Calibri"/>
                </a:endParaRPr>
              </a:p>
            </p:txBody>
          </p:sp>
          <p:sp>
            <p:nvSpPr>
              <p:cNvPr id="622" name="Google Shape;622;p43"/>
              <p:cNvSpPr/>
              <p:nvPr/>
            </p:nvSpPr>
            <p:spPr>
              <a:xfrm>
                <a:off x="1086146" y="4389400"/>
                <a:ext cx="48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V7</a:t>
                </a:r>
                <a:endParaRPr sz="1000">
                  <a:solidFill>
                    <a:schemeClr val="dk1"/>
                  </a:solidFill>
                  <a:latin typeface="Calibri"/>
                  <a:ea typeface="Calibri"/>
                  <a:cs typeface="Calibri"/>
                  <a:sym typeface="Calibri"/>
                </a:endParaRPr>
              </a:p>
            </p:txBody>
          </p:sp>
          <p:cxnSp>
            <p:nvCxnSpPr>
              <p:cNvPr id="623" name="Google Shape;623;p43"/>
              <p:cNvCxnSpPr>
                <a:stCxn id="617" idx="7"/>
                <a:endCxn id="616" idx="3"/>
              </p:cNvCxnSpPr>
              <p:nvPr/>
            </p:nvCxnSpPr>
            <p:spPr>
              <a:xfrm rot="10800000" flipH="1">
                <a:off x="533232" y="2528469"/>
                <a:ext cx="624300" cy="657000"/>
              </a:xfrm>
              <a:prstGeom prst="straightConnector1">
                <a:avLst/>
              </a:prstGeom>
              <a:noFill/>
              <a:ln w="19050" cap="flat" cmpd="sng">
                <a:solidFill>
                  <a:srgbClr val="000000"/>
                </a:solidFill>
                <a:prstDash val="solid"/>
                <a:round/>
                <a:headEnd type="none" w="sm" len="sm"/>
                <a:tailEnd type="none" w="sm" len="sm"/>
              </a:ln>
            </p:spPr>
          </p:cxnSp>
          <p:cxnSp>
            <p:nvCxnSpPr>
              <p:cNvPr id="624" name="Google Shape;624;p43"/>
              <p:cNvCxnSpPr>
                <a:stCxn id="616" idx="6"/>
                <a:endCxn id="619" idx="2"/>
              </p:cNvCxnSpPr>
              <p:nvPr/>
            </p:nvCxnSpPr>
            <p:spPr>
              <a:xfrm>
                <a:off x="1573788" y="2348933"/>
                <a:ext cx="816600" cy="0"/>
              </a:xfrm>
              <a:prstGeom prst="straightConnector1">
                <a:avLst/>
              </a:prstGeom>
              <a:noFill/>
              <a:ln w="19050" cap="flat" cmpd="sng">
                <a:solidFill>
                  <a:srgbClr val="000000"/>
                </a:solidFill>
                <a:prstDash val="solid"/>
                <a:round/>
                <a:headEnd type="none" w="sm" len="sm"/>
                <a:tailEnd type="none" w="sm" len="sm"/>
              </a:ln>
            </p:spPr>
          </p:cxnSp>
          <p:cxnSp>
            <p:nvCxnSpPr>
              <p:cNvPr id="625" name="Google Shape;625;p43"/>
              <p:cNvCxnSpPr>
                <a:stCxn id="616" idx="4"/>
                <a:endCxn id="618" idx="0"/>
              </p:cNvCxnSpPr>
              <p:nvPr/>
            </p:nvCxnSpPr>
            <p:spPr>
              <a:xfrm>
                <a:off x="1330038" y="2602733"/>
                <a:ext cx="0" cy="508500"/>
              </a:xfrm>
              <a:prstGeom prst="straightConnector1">
                <a:avLst/>
              </a:prstGeom>
              <a:noFill/>
              <a:ln w="19050" cap="flat" cmpd="sng">
                <a:solidFill>
                  <a:srgbClr val="000000"/>
                </a:solidFill>
                <a:prstDash val="solid"/>
                <a:round/>
                <a:headEnd type="none" w="sm" len="sm"/>
                <a:tailEnd type="none" w="sm" len="sm"/>
              </a:ln>
            </p:spPr>
          </p:cxnSp>
          <p:cxnSp>
            <p:nvCxnSpPr>
              <p:cNvPr id="626" name="Google Shape;626;p43"/>
              <p:cNvCxnSpPr>
                <a:stCxn id="618" idx="4"/>
                <a:endCxn id="622" idx="0"/>
              </p:cNvCxnSpPr>
              <p:nvPr/>
            </p:nvCxnSpPr>
            <p:spPr>
              <a:xfrm>
                <a:off x="1329896" y="3618733"/>
                <a:ext cx="0" cy="770700"/>
              </a:xfrm>
              <a:prstGeom prst="straightConnector1">
                <a:avLst/>
              </a:prstGeom>
              <a:noFill/>
              <a:ln w="19050" cap="flat" cmpd="sng">
                <a:solidFill>
                  <a:srgbClr val="000000"/>
                </a:solidFill>
                <a:prstDash val="solid"/>
                <a:round/>
                <a:headEnd type="none" w="sm" len="sm"/>
                <a:tailEnd type="none" w="sm" len="sm"/>
              </a:ln>
            </p:spPr>
          </p:cxnSp>
          <p:cxnSp>
            <p:nvCxnSpPr>
              <p:cNvPr id="627" name="Google Shape;627;p43"/>
              <p:cNvCxnSpPr>
                <a:stCxn id="614" idx="4"/>
                <a:endCxn id="621" idx="0"/>
              </p:cNvCxnSpPr>
              <p:nvPr/>
            </p:nvCxnSpPr>
            <p:spPr>
              <a:xfrm>
                <a:off x="2637163" y="3618733"/>
                <a:ext cx="0" cy="770700"/>
              </a:xfrm>
              <a:prstGeom prst="straightConnector1">
                <a:avLst/>
              </a:prstGeom>
              <a:noFill/>
              <a:ln w="19050" cap="flat" cmpd="sng">
                <a:solidFill>
                  <a:srgbClr val="000000"/>
                </a:solidFill>
                <a:prstDash val="solid"/>
                <a:round/>
                <a:headEnd type="none" w="sm" len="sm"/>
                <a:tailEnd type="none" w="sm" len="sm"/>
              </a:ln>
            </p:spPr>
          </p:cxnSp>
          <p:cxnSp>
            <p:nvCxnSpPr>
              <p:cNvPr id="628" name="Google Shape;628;p43"/>
              <p:cNvCxnSpPr>
                <a:stCxn id="622" idx="6"/>
                <a:endCxn id="621" idx="2"/>
              </p:cNvCxnSpPr>
              <p:nvPr/>
            </p:nvCxnSpPr>
            <p:spPr>
              <a:xfrm>
                <a:off x="1573646" y="4643200"/>
                <a:ext cx="822600" cy="0"/>
              </a:xfrm>
              <a:prstGeom prst="straightConnector1">
                <a:avLst/>
              </a:prstGeom>
              <a:noFill/>
              <a:ln w="19050" cap="flat" cmpd="sng">
                <a:solidFill>
                  <a:srgbClr val="000000"/>
                </a:solidFill>
                <a:prstDash val="solid"/>
                <a:round/>
                <a:headEnd type="none" w="sm" len="sm"/>
                <a:tailEnd type="none" w="sm" len="sm"/>
              </a:ln>
            </p:spPr>
          </p:cxnSp>
          <p:cxnSp>
            <p:nvCxnSpPr>
              <p:cNvPr id="629" name="Google Shape;629;p43"/>
              <p:cNvCxnSpPr>
                <a:stCxn id="618" idx="6"/>
                <a:endCxn id="614" idx="2"/>
              </p:cNvCxnSpPr>
              <p:nvPr/>
            </p:nvCxnSpPr>
            <p:spPr>
              <a:xfrm>
                <a:off x="1573646" y="3364933"/>
                <a:ext cx="822600" cy="0"/>
              </a:xfrm>
              <a:prstGeom prst="straightConnector1">
                <a:avLst/>
              </a:prstGeom>
              <a:noFill/>
              <a:ln w="19050" cap="flat" cmpd="sng">
                <a:solidFill>
                  <a:srgbClr val="000000"/>
                </a:solidFill>
                <a:prstDash val="solid"/>
                <a:round/>
                <a:headEnd type="none" w="sm" len="sm"/>
                <a:tailEnd type="none" w="sm" len="sm"/>
              </a:ln>
            </p:spPr>
          </p:cxnSp>
          <p:cxnSp>
            <p:nvCxnSpPr>
              <p:cNvPr id="630" name="Google Shape;630;p43"/>
              <p:cNvCxnSpPr>
                <a:stCxn id="619" idx="5"/>
                <a:endCxn id="620" idx="1"/>
              </p:cNvCxnSpPr>
              <p:nvPr/>
            </p:nvCxnSpPr>
            <p:spPr>
              <a:xfrm>
                <a:off x="2806505" y="2528397"/>
                <a:ext cx="491100" cy="657000"/>
              </a:xfrm>
              <a:prstGeom prst="straightConnector1">
                <a:avLst/>
              </a:prstGeom>
              <a:noFill/>
              <a:ln w="19050" cap="flat" cmpd="sng">
                <a:solidFill>
                  <a:srgbClr val="000000"/>
                </a:solidFill>
                <a:prstDash val="solid"/>
                <a:round/>
                <a:headEnd type="none" w="sm" len="sm"/>
                <a:tailEnd type="none" w="sm" len="sm"/>
              </a:ln>
            </p:spPr>
          </p:cxnSp>
          <p:cxnSp>
            <p:nvCxnSpPr>
              <p:cNvPr id="631" name="Google Shape;631;p43"/>
              <p:cNvCxnSpPr>
                <a:stCxn id="616" idx="5"/>
                <a:endCxn id="614" idx="1"/>
              </p:cNvCxnSpPr>
              <p:nvPr/>
            </p:nvCxnSpPr>
            <p:spPr>
              <a:xfrm>
                <a:off x="1502395" y="2528397"/>
                <a:ext cx="964500" cy="657000"/>
              </a:xfrm>
              <a:prstGeom prst="straightConnector1">
                <a:avLst/>
              </a:prstGeom>
              <a:noFill/>
              <a:ln w="19050" cap="flat" cmpd="sng">
                <a:solidFill>
                  <a:srgbClr val="000000"/>
                </a:solidFill>
                <a:prstDash val="solid"/>
                <a:round/>
                <a:headEnd type="none" w="sm" len="sm"/>
                <a:tailEnd type="none" w="sm" len="sm"/>
              </a:ln>
            </p:spPr>
          </p:cxnSp>
          <p:cxnSp>
            <p:nvCxnSpPr>
              <p:cNvPr id="632" name="Google Shape;632;p43"/>
              <p:cNvCxnSpPr>
                <a:stCxn id="617" idx="6"/>
                <a:endCxn id="618" idx="2"/>
              </p:cNvCxnSpPr>
              <p:nvPr/>
            </p:nvCxnSpPr>
            <p:spPr>
              <a:xfrm>
                <a:off x="604625" y="3364933"/>
                <a:ext cx="481500" cy="0"/>
              </a:xfrm>
              <a:prstGeom prst="straightConnector1">
                <a:avLst/>
              </a:prstGeom>
              <a:noFill/>
              <a:ln w="19050" cap="flat" cmpd="sng">
                <a:solidFill>
                  <a:srgbClr val="000000"/>
                </a:solidFill>
                <a:prstDash val="solid"/>
                <a:round/>
                <a:headEnd type="none" w="sm" len="sm"/>
                <a:tailEnd type="none" w="sm" len="sm"/>
              </a:ln>
            </p:spPr>
          </p:cxnSp>
        </p:grpSp>
      </p:grpSp>
      <p:sp>
        <p:nvSpPr>
          <p:cNvPr id="633" name="Google Shape;633;p43"/>
          <p:cNvSpPr/>
          <p:nvPr/>
        </p:nvSpPr>
        <p:spPr>
          <a:xfrm>
            <a:off x="3892150" y="2095133"/>
            <a:ext cx="485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V1</a:t>
            </a:r>
            <a:endParaRPr sz="1000">
              <a:solidFill>
                <a:schemeClr val="dk1"/>
              </a:solidFill>
              <a:latin typeface="Calibri"/>
              <a:ea typeface="Calibri"/>
              <a:cs typeface="Calibri"/>
              <a:sym typeface="Calibri"/>
            </a:endParaRPr>
          </a:p>
        </p:txBody>
      </p:sp>
      <p:sp>
        <p:nvSpPr>
          <p:cNvPr id="634" name="Google Shape;634;p43"/>
          <p:cNvSpPr/>
          <p:nvPr/>
        </p:nvSpPr>
        <p:spPr>
          <a:xfrm>
            <a:off x="5196178" y="3111148"/>
            <a:ext cx="479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V5</a:t>
            </a:r>
            <a:endParaRPr sz="1000">
              <a:solidFill>
                <a:schemeClr val="dk1"/>
              </a:solidFill>
              <a:latin typeface="Calibri"/>
              <a:ea typeface="Calibri"/>
              <a:cs typeface="Calibri"/>
              <a:sym typeface="Calibri"/>
            </a:endParaRPr>
          </a:p>
        </p:txBody>
      </p:sp>
      <p:sp>
        <p:nvSpPr>
          <p:cNvPr id="635" name="Google Shape;635;p43"/>
          <p:cNvSpPr/>
          <p:nvPr/>
        </p:nvSpPr>
        <p:spPr>
          <a:xfrm>
            <a:off x="5190340" y="2095133"/>
            <a:ext cx="485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V2</a:t>
            </a:r>
            <a:endParaRPr sz="1000">
              <a:solidFill>
                <a:schemeClr val="dk1"/>
              </a:solidFill>
              <a:latin typeface="Calibri"/>
              <a:ea typeface="Calibri"/>
              <a:cs typeface="Calibri"/>
              <a:sym typeface="Calibri"/>
            </a:endParaRPr>
          </a:p>
        </p:txBody>
      </p:sp>
      <p:sp>
        <p:nvSpPr>
          <p:cNvPr id="636" name="Google Shape;636;p43"/>
          <p:cNvSpPr/>
          <p:nvPr/>
        </p:nvSpPr>
        <p:spPr>
          <a:xfrm>
            <a:off x="5196248" y="4389433"/>
            <a:ext cx="479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V8</a:t>
            </a:r>
            <a:endParaRPr sz="1000">
              <a:solidFill>
                <a:schemeClr val="dk1"/>
              </a:solidFill>
              <a:latin typeface="Calibri"/>
              <a:ea typeface="Calibri"/>
              <a:cs typeface="Calibri"/>
              <a:sym typeface="Calibri"/>
            </a:endParaRPr>
          </a:p>
        </p:txBody>
      </p:sp>
      <p:cxnSp>
        <p:nvCxnSpPr>
          <p:cNvPr id="637" name="Google Shape;637;p43"/>
          <p:cNvCxnSpPr>
            <a:stCxn id="633" idx="6"/>
            <a:endCxn id="635" idx="2"/>
          </p:cNvCxnSpPr>
          <p:nvPr/>
        </p:nvCxnSpPr>
        <p:spPr>
          <a:xfrm>
            <a:off x="4377550" y="2348933"/>
            <a:ext cx="812700" cy="0"/>
          </a:xfrm>
          <a:prstGeom prst="straightConnector1">
            <a:avLst/>
          </a:prstGeom>
          <a:noFill/>
          <a:ln w="28575" cap="flat" cmpd="sng">
            <a:solidFill>
              <a:srgbClr val="000000"/>
            </a:solidFill>
            <a:prstDash val="solid"/>
            <a:round/>
            <a:headEnd type="none" w="sm" len="sm"/>
            <a:tailEnd type="none" w="sm" len="sm"/>
          </a:ln>
        </p:spPr>
      </p:cxnSp>
      <p:cxnSp>
        <p:nvCxnSpPr>
          <p:cNvPr id="638" name="Google Shape;638;p43"/>
          <p:cNvCxnSpPr>
            <a:endCxn id="634" idx="0"/>
          </p:cNvCxnSpPr>
          <p:nvPr/>
        </p:nvCxnSpPr>
        <p:spPr>
          <a:xfrm>
            <a:off x="5435728" y="2602648"/>
            <a:ext cx="0" cy="508500"/>
          </a:xfrm>
          <a:prstGeom prst="straightConnector1">
            <a:avLst/>
          </a:prstGeom>
          <a:noFill/>
          <a:ln w="28575" cap="flat" cmpd="sng">
            <a:solidFill>
              <a:srgbClr val="000000"/>
            </a:solidFill>
            <a:prstDash val="solid"/>
            <a:round/>
            <a:headEnd type="none" w="sm" len="sm"/>
            <a:tailEnd type="none" w="sm" len="sm"/>
          </a:ln>
        </p:spPr>
      </p:cxnSp>
      <p:cxnSp>
        <p:nvCxnSpPr>
          <p:cNvPr id="639" name="Google Shape;639;p43"/>
          <p:cNvCxnSpPr>
            <a:stCxn id="634" idx="4"/>
            <a:endCxn id="636" idx="0"/>
          </p:cNvCxnSpPr>
          <p:nvPr/>
        </p:nvCxnSpPr>
        <p:spPr>
          <a:xfrm>
            <a:off x="5435728" y="3618748"/>
            <a:ext cx="0" cy="770700"/>
          </a:xfrm>
          <a:prstGeom prst="straightConnector1">
            <a:avLst/>
          </a:prstGeom>
          <a:noFill/>
          <a:ln w="28575" cap="flat" cmpd="sng">
            <a:solidFill>
              <a:srgbClr val="000000"/>
            </a:solidFill>
            <a:prstDash val="solid"/>
            <a:round/>
            <a:headEnd type="none" w="sm" len="sm"/>
            <a:tailEnd type="none" w="sm" len="sm"/>
          </a:ln>
        </p:spPr>
      </p:cxnSp>
      <p:sp>
        <p:nvSpPr>
          <p:cNvPr id="640" name="Google Shape;640;p43"/>
          <p:cNvSpPr txBox="1"/>
          <p:nvPr/>
        </p:nvSpPr>
        <p:spPr>
          <a:xfrm>
            <a:off x="3226900" y="5473767"/>
            <a:ext cx="3451500" cy="6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Length of Walk = 5</a:t>
            </a:r>
            <a:endParaRPr sz="1800">
              <a:solidFill>
                <a:schemeClr val="dk1"/>
              </a:solidFill>
              <a:latin typeface="Calibri"/>
              <a:ea typeface="Calibri"/>
              <a:cs typeface="Calibri"/>
              <a:sym typeface="Calibri"/>
            </a:endParaRPr>
          </a:p>
        </p:txBody>
      </p:sp>
      <p:sp>
        <p:nvSpPr>
          <p:cNvPr id="641" name="Google Shape;641;p43"/>
          <p:cNvSpPr/>
          <p:nvPr/>
        </p:nvSpPr>
        <p:spPr>
          <a:xfrm>
            <a:off x="6373250" y="3180681"/>
            <a:ext cx="498900" cy="5160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V4</a:t>
            </a:r>
            <a:endParaRPr sz="1800">
              <a:solidFill>
                <a:schemeClr val="dk1"/>
              </a:solidFill>
              <a:latin typeface="Calibri"/>
              <a:ea typeface="Calibri"/>
              <a:cs typeface="Calibri"/>
              <a:sym typeface="Calibri"/>
            </a:endParaRPr>
          </a:p>
        </p:txBody>
      </p:sp>
      <p:sp>
        <p:nvSpPr>
          <p:cNvPr id="642" name="Google Shape;642;p43"/>
          <p:cNvSpPr/>
          <p:nvPr/>
        </p:nvSpPr>
        <p:spPr>
          <a:xfrm>
            <a:off x="7714012" y="3180681"/>
            <a:ext cx="493500" cy="5160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V5</a:t>
            </a:r>
            <a:endParaRPr sz="1000">
              <a:solidFill>
                <a:schemeClr val="dk1"/>
              </a:solidFill>
              <a:latin typeface="Calibri"/>
              <a:ea typeface="Calibri"/>
              <a:cs typeface="Calibri"/>
              <a:sym typeface="Calibri"/>
            </a:endParaRPr>
          </a:p>
        </p:txBody>
      </p:sp>
      <p:sp>
        <p:nvSpPr>
          <p:cNvPr id="643" name="Google Shape;643;p43"/>
          <p:cNvSpPr/>
          <p:nvPr/>
        </p:nvSpPr>
        <p:spPr>
          <a:xfrm>
            <a:off x="7708010" y="2147200"/>
            <a:ext cx="498900" cy="5160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V2</a:t>
            </a:r>
            <a:endParaRPr sz="1000">
              <a:solidFill>
                <a:schemeClr val="dk1"/>
              </a:solidFill>
              <a:latin typeface="Calibri"/>
              <a:ea typeface="Calibri"/>
              <a:cs typeface="Calibri"/>
              <a:sym typeface="Calibri"/>
            </a:endParaRPr>
          </a:p>
        </p:txBody>
      </p:sp>
      <p:sp>
        <p:nvSpPr>
          <p:cNvPr id="644" name="Google Shape;644;p43"/>
          <p:cNvSpPr/>
          <p:nvPr/>
        </p:nvSpPr>
        <p:spPr>
          <a:xfrm>
            <a:off x="8564076" y="3180681"/>
            <a:ext cx="493500" cy="5160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V6</a:t>
            </a:r>
            <a:endParaRPr sz="1000">
              <a:solidFill>
                <a:schemeClr val="dk1"/>
              </a:solidFill>
              <a:latin typeface="Calibri"/>
              <a:ea typeface="Calibri"/>
              <a:cs typeface="Calibri"/>
              <a:sym typeface="Calibri"/>
            </a:endParaRPr>
          </a:p>
        </p:txBody>
      </p:sp>
      <p:sp>
        <p:nvSpPr>
          <p:cNvPr id="645" name="Google Shape;645;p43"/>
          <p:cNvSpPr/>
          <p:nvPr/>
        </p:nvSpPr>
        <p:spPr>
          <a:xfrm>
            <a:off x="6373250" y="4480943"/>
            <a:ext cx="498900" cy="5160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V7</a:t>
            </a:r>
            <a:endParaRPr sz="1000">
              <a:solidFill>
                <a:schemeClr val="dk1"/>
              </a:solidFill>
              <a:latin typeface="Calibri"/>
              <a:ea typeface="Calibri"/>
              <a:cs typeface="Calibri"/>
              <a:sym typeface="Calibri"/>
            </a:endParaRPr>
          </a:p>
        </p:txBody>
      </p:sp>
      <p:cxnSp>
        <p:nvCxnSpPr>
          <p:cNvPr id="646" name="Google Shape;646;p43"/>
          <p:cNvCxnSpPr>
            <a:stCxn id="641" idx="4"/>
            <a:endCxn id="645" idx="0"/>
          </p:cNvCxnSpPr>
          <p:nvPr/>
        </p:nvCxnSpPr>
        <p:spPr>
          <a:xfrm>
            <a:off x="6622700" y="3696681"/>
            <a:ext cx="0" cy="784200"/>
          </a:xfrm>
          <a:prstGeom prst="straightConnector1">
            <a:avLst/>
          </a:prstGeom>
          <a:noFill/>
          <a:ln w="28575" cap="flat" cmpd="sng">
            <a:solidFill>
              <a:srgbClr val="000000"/>
            </a:solidFill>
            <a:prstDash val="solid"/>
            <a:round/>
            <a:headEnd type="none" w="sm" len="sm"/>
            <a:tailEnd type="none" w="sm" len="sm"/>
          </a:ln>
        </p:spPr>
      </p:cxnSp>
      <p:cxnSp>
        <p:nvCxnSpPr>
          <p:cNvPr id="647" name="Google Shape;647;p43"/>
          <p:cNvCxnSpPr>
            <a:endCxn id="642" idx="0"/>
          </p:cNvCxnSpPr>
          <p:nvPr/>
        </p:nvCxnSpPr>
        <p:spPr>
          <a:xfrm>
            <a:off x="7960762" y="2663481"/>
            <a:ext cx="0" cy="517200"/>
          </a:xfrm>
          <a:prstGeom prst="straightConnector1">
            <a:avLst/>
          </a:prstGeom>
          <a:noFill/>
          <a:ln w="28575" cap="flat" cmpd="sng">
            <a:solidFill>
              <a:srgbClr val="000000"/>
            </a:solidFill>
            <a:prstDash val="solid"/>
            <a:round/>
            <a:headEnd type="none" w="sm" len="sm"/>
            <a:tailEnd type="none" w="sm" len="sm"/>
          </a:ln>
        </p:spPr>
      </p:cxnSp>
      <p:cxnSp>
        <p:nvCxnSpPr>
          <p:cNvPr id="648" name="Google Shape;648;p43"/>
          <p:cNvCxnSpPr>
            <a:stCxn id="641" idx="6"/>
            <a:endCxn id="642" idx="2"/>
          </p:cNvCxnSpPr>
          <p:nvPr/>
        </p:nvCxnSpPr>
        <p:spPr>
          <a:xfrm>
            <a:off x="6872150" y="3438681"/>
            <a:ext cx="841800" cy="0"/>
          </a:xfrm>
          <a:prstGeom prst="straightConnector1">
            <a:avLst/>
          </a:prstGeom>
          <a:noFill/>
          <a:ln w="28575" cap="flat" cmpd="sng">
            <a:solidFill>
              <a:srgbClr val="000000"/>
            </a:solidFill>
            <a:prstDash val="solid"/>
            <a:round/>
            <a:headEnd type="none" w="sm" len="sm"/>
            <a:tailEnd type="none" w="sm" len="sm"/>
          </a:ln>
        </p:spPr>
      </p:cxnSp>
      <p:cxnSp>
        <p:nvCxnSpPr>
          <p:cNvPr id="649" name="Google Shape;649;p43"/>
          <p:cNvCxnSpPr>
            <a:stCxn id="643" idx="5"/>
            <a:endCxn id="644" idx="1"/>
          </p:cNvCxnSpPr>
          <p:nvPr/>
        </p:nvCxnSpPr>
        <p:spPr>
          <a:xfrm>
            <a:off x="8133848" y="2587634"/>
            <a:ext cx="502500" cy="668700"/>
          </a:xfrm>
          <a:prstGeom prst="straightConnector1">
            <a:avLst/>
          </a:prstGeom>
          <a:noFill/>
          <a:ln w="28575" cap="flat" cmpd="sng">
            <a:solidFill>
              <a:srgbClr val="000000"/>
            </a:solidFill>
            <a:prstDash val="solid"/>
            <a:round/>
            <a:headEnd type="none" w="sm" len="sm"/>
            <a:tailEnd type="none" w="sm" len="sm"/>
          </a:ln>
        </p:spPr>
      </p:cxnSp>
      <p:sp>
        <p:nvSpPr>
          <p:cNvPr id="650" name="Google Shape;650;p43"/>
          <p:cNvSpPr txBox="1"/>
          <p:nvPr/>
        </p:nvSpPr>
        <p:spPr>
          <a:xfrm>
            <a:off x="6263100" y="5473767"/>
            <a:ext cx="2880900" cy="6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Length of Walk = 4</a:t>
            </a:r>
            <a:endParaRPr sz="1800">
              <a:solidFill>
                <a:schemeClr val="dk1"/>
              </a:solidFill>
              <a:latin typeface="Calibri"/>
              <a:ea typeface="Calibri"/>
              <a:cs typeface="Calibri"/>
              <a:sym typeface="Calibri"/>
            </a:endParaRPr>
          </a:p>
        </p:txBody>
      </p:sp>
      <p:sp>
        <p:nvSpPr>
          <p:cNvPr id="651" name="Google Shape;651;p43"/>
          <p:cNvSpPr/>
          <p:nvPr/>
        </p:nvSpPr>
        <p:spPr>
          <a:xfrm>
            <a:off x="3913159" y="3111133"/>
            <a:ext cx="48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Calibri"/>
              <a:buNone/>
            </a:pPr>
            <a:r>
              <a:rPr lang="en" sz="1000">
                <a:solidFill>
                  <a:schemeClr val="dk1"/>
                </a:solidFill>
                <a:latin typeface="Calibri"/>
                <a:ea typeface="Calibri"/>
                <a:cs typeface="Calibri"/>
                <a:sym typeface="Calibri"/>
              </a:rPr>
              <a:t>V4</a:t>
            </a:r>
            <a:endParaRPr sz="1800">
              <a:solidFill>
                <a:schemeClr val="dk1"/>
              </a:solidFill>
              <a:latin typeface="Calibri"/>
              <a:ea typeface="Calibri"/>
              <a:cs typeface="Calibri"/>
              <a:sym typeface="Calibri"/>
            </a:endParaRPr>
          </a:p>
        </p:txBody>
      </p:sp>
      <p:cxnSp>
        <p:nvCxnSpPr>
          <p:cNvPr id="652" name="Google Shape;652;p43"/>
          <p:cNvCxnSpPr>
            <a:stCxn id="651" idx="6"/>
          </p:cNvCxnSpPr>
          <p:nvPr/>
        </p:nvCxnSpPr>
        <p:spPr>
          <a:xfrm>
            <a:off x="4400659" y="3364933"/>
            <a:ext cx="794400" cy="0"/>
          </a:xfrm>
          <a:prstGeom prst="straightConnector1">
            <a:avLst/>
          </a:prstGeom>
          <a:noFill/>
          <a:ln w="28575" cap="flat" cmpd="sng">
            <a:solidFill>
              <a:srgbClr val="000000"/>
            </a:solidFill>
            <a:prstDash val="solid"/>
            <a:round/>
            <a:headEnd type="none" w="sm" len="sm"/>
            <a:tailEnd type="none" w="sm" len="sm"/>
          </a:ln>
        </p:spPr>
      </p:cxnSp>
      <p:sp>
        <p:nvSpPr>
          <p:cNvPr id="653" name="Google Shape;653;p43"/>
          <p:cNvSpPr/>
          <p:nvPr/>
        </p:nvSpPr>
        <p:spPr>
          <a:xfrm>
            <a:off x="310550" y="5344067"/>
            <a:ext cx="3202500" cy="1203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54" name="Google Shape;654;p43"/>
          <p:cNvSpPr txBox="1"/>
          <p:nvPr/>
        </p:nvSpPr>
        <p:spPr>
          <a:xfrm>
            <a:off x="429900" y="5353767"/>
            <a:ext cx="2930700" cy="104703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351C75"/>
              </a:buClr>
              <a:buSzPts val="1800"/>
              <a:buFont typeface="PT Sans Narrow"/>
              <a:buNone/>
            </a:pPr>
            <a:r>
              <a:rPr lang="en" sz="1800" b="1" dirty="0">
                <a:solidFill>
                  <a:srgbClr val="351C75"/>
                </a:solidFill>
                <a:latin typeface="PT Sans Narrow"/>
                <a:ea typeface="PT Sans Narrow"/>
                <a:cs typeface="PT Sans Narrow"/>
                <a:sym typeface="PT Sans Narrow"/>
              </a:rPr>
              <a:t>A walk may traverse a vertex or an edge any number of times.</a:t>
            </a:r>
            <a:endParaRPr sz="1800" b="1" dirty="0">
              <a:solidFill>
                <a:srgbClr val="351C75"/>
              </a:solidFill>
              <a:latin typeface="PT Sans Narrow"/>
              <a:ea typeface="PT Sans Narrow"/>
              <a:cs typeface="PT Sans Narrow"/>
              <a:sym typeface="PT Sans Narrow"/>
            </a:endParaRPr>
          </a:p>
        </p:txBody>
      </p:sp>
    </p:spTree>
    <p:extLst>
      <p:ext uri="{BB962C8B-B14F-4D97-AF65-F5344CB8AC3E}">
        <p14:creationId xmlns:p14="http://schemas.microsoft.com/office/powerpoint/2010/main" val="104237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fade">
                                      <p:cBhvr>
                                        <p:cTn id="7" dur="1000"/>
                                        <p:tgtEl>
                                          <p:spTgt spid="6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7"/>
                                        </p:tgtEl>
                                        <p:attrNameLst>
                                          <p:attrName>style.visibility</p:attrName>
                                        </p:attrNameLst>
                                      </p:cBhvr>
                                      <p:to>
                                        <p:strVal val="visible"/>
                                      </p:to>
                                    </p:set>
                                    <p:animEffect transition="in" filter="fade">
                                      <p:cBhvr>
                                        <p:cTn id="12" dur="1000"/>
                                        <p:tgtEl>
                                          <p:spTgt spid="6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5"/>
                                        </p:tgtEl>
                                        <p:attrNameLst>
                                          <p:attrName>style.visibility</p:attrName>
                                        </p:attrNameLst>
                                      </p:cBhvr>
                                      <p:to>
                                        <p:strVal val="visible"/>
                                      </p:to>
                                    </p:set>
                                    <p:animEffect transition="in" filter="fade">
                                      <p:cBhvr>
                                        <p:cTn id="17" dur="1000"/>
                                        <p:tgtEl>
                                          <p:spTgt spid="6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8"/>
                                        </p:tgtEl>
                                        <p:attrNameLst>
                                          <p:attrName>style.visibility</p:attrName>
                                        </p:attrNameLst>
                                      </p:cBhvr>
                                      <p:to>
                                        <p:strVal val="visible"/>
                                      </p:to>
                                    </p:set>
                                    <p:animEffect transition="in" filter="fade">
                                      <p:cBhvr>
                                        <p:cTn id="22" dur="1000"/>
                                        <p:tgtEl>
                                          <p:spTgt spid="6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4"/>
                                        </p:tgtEl>
                                        <p:attrNameLst>
                                          <p:attrName>style.visibility</p:attrName>
                                        </p:attrNameLst>
                                      </p:cBhvr>
                                      <p:to>
                                        <p:strVal val="visible"/>
                                      </p:to>
                                    </p:set>
                                    <p:animEffect transition="in" filter="fade">
                                      <p:cBhvr>
                                        <p:cTn id="27" dur="1000"/>
                                        <p:tgtEl>
                                          <p:spTgt spid="6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9"/>
                                        </p:tgtEl>
                                        <p:attrNameLst>
                                          <p:attrName>style.visibility</p:attrName>
                                        </p:attrNameLst>
                                      </p:cBhvr>
                                      <p:to>
                                        <p:strVal val="visible"/>
                                      </p:to>
                                    </p:set>
                                    <p:animEffect transition="in" filter="fade">
                                      <p:cBhvr>
                                        <p:cTn id="32" dur="1000"/>
                                        <p:tgtEl>
                                          <p:spTgt spid="6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6"/>
                                        </p:tgtEl>
                                        <p:attrNameLst>
                                          <p:attrName>style.visibility</p:attrName>
                                        </p:attrNameLst>
                                      </p:cBhvr>
                                      <p:to>
                                        <p:strVal val="visible"/>
                                      </p:to>
                                    </p:set>
                                    <p:animEffect transition="in" filter="fade">
                                      <p:cBhvr>
                                        <p:cTn id="37" dur="1000"/>
                                        <p:tgtEl>
                                          <p:spTgt spid="6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39"/>
                                        </p:tgtEl>
                                        <p:attrNameLst>
                                          <p:attrName>style.visibility</p:attrName>
                                        </p:attrNameLst>
                                      </p:cBhvr>
                                      <p:to>
                                        <p:strVal val="visible"/>
                                      </p:to>
                                    </p:set>
                                    <p:animEffect transition="in" filter="fade">
                                      <p:cBhvr>
                                        <p:cTn id="42" dur="1000"/>
                                        <p:tgtEl>
                                          <p:spTgt spid="6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34"/>
                                        </p:tgtEl>
                                        <p:attrNameLst>
                                          <p:attrName>style.visibility</p:attrName>
                                        </p:attrNameLst>
                                      </p:cBhvr>
                                      <p:to>
                                        <p:strVal val="visible"/>
                                      </p:to>
                                    </p:set>
                                    <p:animEffect transition="in" filter="fade">
                                      <p:cBhvr>
                                        <p:cTn id="47" dur="1000"/>
                                        <p:tgtEl>
                                          <p:spTgt spid="6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2"/>
                                        </p:tgtEl>
                                        <p:attrNameLst>
                                          <p:attrName>style.visibility</p:attrName>
                                        </p:attrNameLst>
                                      </p:cBhvr>
                                      <p:to>
                                        <p:strVal val="visible"/>
                                      </p:to>
                                    </p:set>
                                    <p:animEffect transition="in" filter="fade">
                                      <p:cBhvr>
                                        <p:cTn id="52" dur="1000"/>
                                        <p:tgtEl>
                                          <p:spTgt spid="6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1"/>
                                        </p:tgtEl>
                                        <p:attrNameLst>
                                          <p:attrName>style.visibility</p:attrName>
                                        </p:attrNameLst>
                                      </p:cBhvr>
                                      <p:to>
                                        <p:strVal val="visible"/>
                                      </p:to>
                                    </p:set>
                                    <p:animEffect transition="in" filter="fade">
                                      <p:cBhvr>
                                        <p:cTn id="57" dur="1000"/>
                                        <p:tgtEl>
                                          <p:spTgt spid="6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40"/>
                                        </p:tgtEl>
                                        <p:attrNameLst>
                                          <p:attrName>style.visibility</p:attrName>
                                        </p:attrNameLst>
                                      </p:cBhvr>
                                      <p:to>
                                        <p:strVal val="visible"/>
                                      </p:to>
                                    </p:set>
                                    <p:animEffect transition="in" filter="fade">
                                      <p:cBhvr>
                                        <p:cTn id="62" dur="1000"/>
                                        <p:tgtEl>
                                          <p:spTgt spid="6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44"/>
                                        </p:tgtEl>
                                        <p:attrNameLst>
                                          <p:attrName>style.visibility</p:attrName>
                                        </p:attrNameLst>
                                      </p:cBhvr>
                                      <p:to>
                                        <p:strVal val="visible"/>
                                      </p:to>
                                    </p:set>
                                    <p:animEffect transition="in" filter="fade">
                                      <p:cBhvr>
                                        <p:cTn id="67" dur="1000"/>
                                        <p:tgtEl>
                                          <p:spTgt spid="6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49"/>
                                        </p:tgtEl>
                                        <p:attrNameLst>
                                          <p:attrName>style.visibility</p:attrName>
                                        </p:attrNameLst>
                                      </p:cBhvr>
                                      <p:to>
                                        <p:strVal val="visible"/>
                                      </p:to>
                                    </p:set>
                                    <p:animEffect transition="in" filter="fade">
                                      <p:cBhvr>
                                        <p:cTn id="72" dur="1000"/>
                                        <p:tgtEl>
                                          <p:spTgt spid="6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43"/>
                                        </p:tgtEl>
                                        <p:attrNameLst>
                                          <p:attrName>style.visibility</p:attrName>
                                        </p:attrNameLst>
                                      </p:cBhvr>
                                      <p:to>
                                        <p:strVal val="visible"/>
                                      </p:to>
                                    </p:set>
                                    <p:animEffect transition="in" filter="fade">
                                      <p:cBhvr>
                                        <p:cTn id="77" dur="1000"/>
                                        <p:tgtEl>
                                          <p:spTgt spid="64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47"/>
                                        </p:tgtEl>
                                        <p:attrNameLst>
                                          <p:attrName>style.visibility</p:attrName>
                                        </p:attrNameLst>
                                      </p:cBhvr>
                                      <p:to>
                                        <p:strVal val="visible"/>
                                      </p:to>
                                    </p:set>
                                    <p:animEffect transition="in" filter="fade">
                                      <p:cBhvr>
                                        <p:cTn id="82" dur="1000"/>
                                        <p:tgtEl>
                                          <p:spTgt spid="64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42"/>
                                        </p:tgtEl>
                                        <p:attrNameLst>
                                          <p:attrName>style.visibility</p:attrName>
                                        </p:attrNameLst>
                                      </p:cBhvr>
                                      <p:to>
                                        <p:strVal val="visible"/>
                                      </p:to>
                                    </p:set>
                                    <p:animEffect transition="in" filter="fade">
                                      <p:cBhvr>
                                        <p:cTn id="87" dur="1000"/>
                                        <p:tgtEl>
                                          <p:spTgt spid="64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48"/>
                                        </p:tgtEl>
                                        <p:attrNameLst>
                                          <p:attrName>style.visibility</p:attrName>
                                        </p:attrNameLst>
                                      </p:cBhvr>
                                      <p:to>
                                        <p:strVal val="visible"/>
                                      </p:to>
                                    </p:set>
                                    <p:animEffect transition="in" filter="fade">
                                      <p:cBhvr>
                                        <p:cTn id="92" dur="1000"/>
                                        <p:tgtEl>
                                          <p:spTgt spid="64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41"/>
                                        </p:tgtEl>
                                        <p:attrNameLst>
                                          <p:attrName>style.visibility</p:attrName>
                                        </p:attrNameLst>
                                      </p:cBhvr>
                                      <p:to>
                                        <p:strVal val="visible"/>
                                      </p:to>
                                    </p:set>
                                    <p:animEffect transition="in" filter="fade">
                                      <p:cBhvr>
                                        <p:cTn id="97" dur="1000"/>
                                        <p:tgtEl>
                                          <p:spTgt spid="64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46"/>
                                        </p:tgtEl>
                                        <p:attrNameLst>
                                          <p:attrName>style.visibility</p:attrName>
                                        </p:attrNameLst>
                                      </p:cBhvr>
                                      <p:to>
                                        <p:strVal val="visible"/>
                                      </p:to>
                                    </p:set>
                                    <p:animEffect transition="in" filter="fade">
                                      <p:cBhvr>
                                        <p:cTn id="102" dur="1000"/>
                                        <p:tgtEl>
                                          <p:spTgt spid="64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45"/>
                                        </p:tgtEl>
                                        <p:attrNameLst>
                                          <p:attrName>style.visibility</p:attrName>
                                        </p:attrNameLst>
                                      </p:cBhvr>
                                      <p:to>
                                        <p:strVal val="visible"/>
                                      </p:to>
                                    </p:set>
                                    <p:animEffect transition="in" filter="fade">
                                      <p:cBhvr>
                                        <p:cTn id="107" dur="1000"/>
                                        <p:tgtEl>
                                          <p:spTgt spid="64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50"/>
                                        </p:tgtEl>
                                        <p:attrNameLst>
                                          <p:attrName>style.visibility</p:attrName>
                                        </p:attrNameLst>
                                      </p:cBhvr>
                                      <p:to>
                                        <p:strVal val="visible"/>
                                      </p:to>
                                    </p:set>
                                    <p:animEffect transition="in" filter="fade">
                                      <p:cBhvr>
                                        <p:cTn id="112" dur="1000"/>
                                        <p:tgtEl>
                                          <p:spTgt spid="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2"/>
          <p:cNvSpPr txBox="1">
            <a:spLocks noGrp="1"/>
          </p:cNvSpPr>
          <p:nvPr>
            <p:ph type="title"/>
          </p:nvPr>
        </p:nvSpPr>
        <p:spPr>
          <a:xfrm>
            <a:off x="1154325" y="643533"/>
            <a:ext cx="23202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OPEN </a:t>
            </a:r>
            <a:r>
              <a:rPr lang="en" sz="3000" dirty="0" smtClean="0"/>
              <a:t>WALK</a:t>
            </a:r>
            <a:endParaRPr sz="3000" dirty="0"/>
          </a:p>
        </p:txBody>
      </p:sp>
      <p:sp>
        <p:nvSpPr>
          <p:cNvPr id="367" name="Google Shape;367;p22"/>
          <p:cNvSpPr/>
          <p:nvPr/>
        </p:nvSpPr>
        <p:spPr>
          <a:xfrm>
            <a:off x="1340400"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368" name="Google Shape;368;p22"/>
          <p:cNvSpPr/>
          <p:nvPr/>
        </p:nvSpPr>
        <p:spPr>
          <a:xfrm>
            <a:off x="31170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369" name="Google Shape;369;p22"/>
          <p:cNvSpPr/>
          <p:nvPr/>
        </p:nvSpPr>
        <p:spPr>
          <a:xfrm>
            <a:off x="134025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370" name="Google Shape;370;p22"/>
          <p:cNvSpPr/>
          <p:nvPr/>
        </p:nvSpPr>
        <p:spPr>
          <a:xfrm>
            <a:off x="2730850"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371" name="Google Shape;371;p22"/>
          <p:cNvSpPr/>
          <p:nvPr/>
        </p:nvSpPr>
        <p:spPr>
          <a:xfrm>
            <a:off x="2724625"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372" name="Google Shape;372;p22"/>
          <p:cNvSpPr/>
          <p:nvPr/>
        </p:nvSpPr>
        <p:spPr>
          <a:xfrm>
            <a:off x="3662975"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373" name="Google Shape;373;p22"/>
          <p:cNvSpPr/>
          <p:nvPr/>
        </p:nvSpPr>
        <p:spPr>
          <a:xfrm>
            <a:off x="2730925" y="4389400"/>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374" name="Google Shape;374;p22"/>
          <p:cNvSpPr/>
          <p:nvPr/>
        </p:nvSpPr>
        <p:spPr>
          <a:xfrm>
            <a:off x="1340250" y="4389400"/>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375" name="Google Shape;375;p22"/>
          <p:cNvCxnSpPr>
            <a:stCxn id="368" idx="7"/>
            <a:endCxn id="367" idx="3"/>
          </p:cNvCxnSpPr>
          <p:nvPr/>
        </p:nvCxnSpPr>
        <p:spPr>
          <a:xfrm rot="10800000" flipH="1">
            <a:off x="753414" y="2528269"/>
            <a:ext cx="662700" cy="657200"/>
          </a:xfrm>
          <a:prstGeom prst="straightConnector1">
            <a:avLst/>
          </a:prstGeom>
          <a:noFill/>
          <a:ln w="19050" cap="flat" cmpd="sng">
            <a:solidFill>
              <a:srgbClr val="000000"/>
            </a:solidFill>
            <a:prstDash val="solid"/>
            <a:round/>
            <a:headEnd type="none" w="med" len="med"/>
            <a:tailEnd type="none" w="med" len="med"/>
          </a:ln>
        </p:spPr>
      </p:cxnSp>
      <p:cxnSp>
        <p:nvCxnSpPr>
          <p:cNvPr id="376" name="Google Shape;376;p22"/>
          <p:cNvCxnSpPr>
            <a:stCxn id="367" idx="6"/>
            <a:endCxn id="371" idx="2"/>
          </p:cNvCxnSpPr>
          <p:nvPr/>
        </p:nvCxnSpPr>
        <p:spPr>
          <a:xfrm>
            <a:off x="1857900"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377" name="Google Shape;377;p22"/>
          <p:cNvCxnSpPr>
            <a:stCxn id="367" idx="4"/>
            <a:endCxn id="369" idx="0"/>
          </p:cNvCxnSpPr>
          <p:nvPr/>
        </p:nvCxnSpPr>
        <p:spPr>
          <a:xfrm>
            <a:off x="15991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378" name="Google Shape;378;p22"/>
          <p:cNvCxnSpPr>
            <a:stCxn id="369" idx="4"/>
            <a:endCxn id="374" idx="0"/>
          </p:cNvCxnSpPr>
          <p:nvPr/>
        </p:nvCxnSpPr>
        <p:spPr>
          <a:xfrm>
            <a:off x="159900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379" name="Google Shape;379;p22"/>
          <p:cNvCxnSpPr>
            <a:endCxn id="370" idx="0"/>
          </p:cNvCxnSpPr>
          <p:nvPr/>
        </p:nvCxnSpPr>
        <p:spPr>
          <a:xfrm>
            <a:off x="29864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380" name="Google Shape;380;p22"/>
          <p:cNvCxnSpPr>
            <a:stCxn id="370" idx="4"/>
            <a:endCxn id="373" idx="0"/>
          </p:cNvCxnSpPr>
          <p:nvPr/>
        </p:nvCxnSpPr>
        <p:spPr>
          <a:xfrm>
            <a:off x="298645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381" name="Google Shape;381;p22"/>
          <p:cNvCxnSpPr>
            <a:stCxn id="374" idx="6"/>
            <a:endCxn id="373" idx="2"/>
          </p:cNvCxnSpPr>
          <p:nvPr/>
        </p:nvCxnSpPr>
        <p:spPr>
          <a:xfrm>
            <a:off x="1857750" y="4643200"/>
            <a:ext cx="873300" cy="0"/>
          </a:xfrm>
          <a:prstGeom prst="straightConnector1">
            <a:avLst/>
          </a:prstGeom>
          <a:noFill/>
          <a:ln w="19050" cap="flat" cmpd="sng">
            <a:solidFill>
              <a:srgbClr val="000000"/>
            </a:solidFill>
            <a:prstDash val="solid"/>
            <a:round/>
            <a:headEnd type="none" w="med" len="med"/>
            <a:tailEnd type="none" w="med" len="med"/>
          </a:ln>
        </p:spPr>
      </p:cxnSp>
      <p:cxnSp>
        <p:nvCxnSpPr>
          <p:cNvPr id="382" name="Google Shape;382;p22"/>
          <p:cNvCxnSpPr>
            <a:stCxn id="369" idx="6"/>
            <a:endCxn id="370" idx="2"/>
          </p:cNvCxnSpPr>
          <p:nvPr/>
        </p:nvCxnSpPr>
        <p:spPr>
          <a:xfrm>
            <a:off x="1857750" y="3364933"/>
            <a:ext cx="873000" cy="0"/>
          </a:xfrm>
          <a:prstGeom prst="straightConnector1">
            <a:avLst/>
          </a:prstGeom>
          <a:noFill/>
          <a:ln w="19050" cap="flat" cmpd="sng">
            <a:solidFill>
              <a:srgbClr val="000000"/>
            </a:solidFill>
            <a:prstDash val="solid"/>
            <a:round/>
            <a:headEnd type="none" w="med" len="med"/>
            <a:tailEnd type="none" w="med" len="med"/>
          </a:ln>
        </p:spPr>
      </p:cxnSp>
      <p:cxnSp>
        <p:nvCxnSpPr>
          <p:cNvPr id="383" name="Google Shape;383;p22"/>
          <p:cNvCxnSpPr>
            <a:stCxn id="371" idx="5"/>
            <a:endCxn id="372" idx="1"/>
          </p:cNvCxnSpPr>
          <p:nvPr/>
        </p:nvCxnSpPr>
        <p:spPr>
          <a:xfrm>
            <a:off x="3166339"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384" name="Google Shape;384;p22"/>
          <p:cNvCxnSpPr>
            <a:stCxn id="367" idx="5"/>
            <a:endCxn id="370" idx="1"/>
          </p:cNvCxnSpPr>
          <p:nvPr/>
        </p:nvCxnSpPr>
        <p:spPr>
          <a:xfrm>
            <a:off x="1782114" y="2528397"/>
            <a:ext cx="1023600" cy="657200"/>
          </a:xfrm>
          <a:prstGeom prst="straightConnector1">
            <a:avLst/>
          </a:prstGeom>
          <a:noFill/>
          <a:ln w="19050" cap="flat" cmpd="sng">
            <a:solidFill>
              <a:srgbClr val="000000"/>
            </a:solidFill>
            <a:prstDash val="solid"/>
            <a:round/>
            <a:headEnd type="none" w="med" len="med"/>
            <a:tailEnd type="none" w="med" len="med"/>
          </a:ln>
        </p:spPr>
      </p:cxnSp>
      <p:cxnSp>
        <p:nvCxnSpPr>
          <p:cNvPr id="385" name="Google Shape;385;p22"/>
          <p:cNvCxnSpPr>
            <a:stCxn id="368" idx="6"/>
            <a:endCxn id="369" idx="2"/>
          </p:cNvCxnSpPr>
          <p:nvPr/>
        </p:nvCxnSpPr>
        <p:spPr>
          <a:xfrm>
            <a:off x="829200" y="3364933"/>
            <a:ext cx="511200" cy="0"/>
          </a:xfrm>
          <a:prstGeom prst="straightConnector1">
            <a:avLst/>
          </a:prstGeom>
          <a:noFill/>
          <a:ln w="19050" cap="flat" cmpd="sng">
            <a:solidFill>
              <a:srgbClr val="000000"/>
            </a:solidFill>
            <a:prstDash val="solid"/>
            <a:round/>
            <a:headEnd type="none" w="med" len="med"/>
            <a:tailEnd type="none" w="med" len="med"/>
          </a:ln>
        </p:spPr>
      </p:cxnSp>
      <p:sp>
        <p:nvSpPr>
          <p:cNvPr id="386" name="Google Shape;386;p22"/>
          <p:cNvSpPr txBox="1">
            <a:spLocks noGrp="1"/>
          </p:cNvSpPr>
          <p:nvPr>
            <p:ph type="title"/>
          </p:nvPr>
        </p:nvSpPr>
        <p:spPr>
          <a:xfrm>
            <a:off x="5402925" y="643533"/>
            <a:ext cx="27897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CLOSED WALK</a:t>
            </a:r>
            <a:endParaRPr sz="3000" dirty="0"/>
          </a:p>
        </p:txBody>
      </p:sp>
      <p:sp>
        <p:nvSpPr>
          <p:cNvPr id="387" name="Google Shape;387;p22"/>
          <p:cNvSpPr/>
          <p:nvPr/>
        </p:nvSpPr>
        <p:spPr>
          <a:xfrm>
            <a:off x="1340482" y="20951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388" name="Google Shape;388;p22"/>
          <p:cNvSpPr/>
          <p:nvPr/>
        </p:nvSpPr>
        <p:spPr>
          <a:xfrm>
            <a:off x="311700" y="3111148"/>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389" name="Google Shape;389;p22"/>
          <p:cNvSpPr/>
          <p:nvPr/>
        </p:nvSpPr>
        <p:spPr>
          <a:xfrm>
            <a:off x="1340332" y="3111148"/>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390" name="Google Shape;390;p22"/>
          <p:cNvSpPr/>
          <p:nvPr/>
        </p:nvSpPr>
        <p:spPr>
          <a:xfrm>
            <a:off x="2731044" y="3111148"/>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391" name="Google Shape;391;p22"/>
          <p:cNvSpPr/>
          <p:nvPr/>
        </p:nvSpPr>
        <p:spPr>
          <a:xfrm>
            <a:off x="2724818"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392" name="Google Shape;392;p22"/>
          <p:cNvSpPr/>
          <p:nvPr/>
        </p:nvSpPr>
        <p:spPr>
          <a:xfrm>
            <a:off x="3663243" y="3111148"/>
            <a:ext cx="5109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393" name="Google Shape;393;p22"/>
          <p:cNvSpPr/>
          <p:nvPr/>
        </p:nvSpPr>
        <p:spPr>
          <a:xfrm>
            <a:off x="2731119" y="4389433"/>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394" name="Google Shape;394;p22"/>
          <p:cNvSpPr/>
          <p:nvPr/>
        </p:nvSpPr>
        <p:spPr>
          <a:xfrm>
            <a:off x="1340332" y="43894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395" name="Google Shape;395;p22"/>
          <p:cNvCxnSpPr>
            <a:stCxn id="388" idx="7"/>
            <a:endCxn id="387" idx="3"/>
          </p:cNvCxnSpPr>
          <p:nvPr/>
        </p:nvCxnSpPr>
        <p:spPr>
          <a:xfrm rot="10800000" flipH="1">
            <a:off x="753414" y="2528284"/>
            <a:ext cx="663000" cy="657200"/>
          </a:xfrm>
          <a:prstGeom prst="straightConnector1">
            <a:avLst/>
          </a:prstGeom>
          <a:noFill/>
          <a:ln w="19050" cap="flat" cmpd="sng">
            <a:solidFill>
              <a:srgbClr val="000000"/>
            </a:solidFill>
            <a:prstDash val="solid"/>
            <a:round/>
            <a:headEnd type="none" w="med" len="med"/>
            <a:tailEnd type="none" w="med" len="med"/>
          </a:ln>
        </p:spPr>
      </p:cxnSp>
      <p:cxnSp>
        <p:nvCxnSpPr>
          <p:cNvPr id="396" name="Google Shape;396;p22"/>
          <p:cNvCxnSpPr>
            <a:stCxn id="387" idx="6"/>
            <a:endCxn id="391" idx="2"/>
          </p:cNvCxnSpPr>
          <p:nvPr/>
        </p:nvCxnSpPr>
        <p:spPr>
          <a:xfrm>
            <a:off x="1857982"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397" name="Google Shape;397;p22"/>
          <p:cNvCxnSpPr>
            <a:stCxn id="387" idx="4"/>
            <a:endCxn id="389" idx="0"/>
          </p:cNvCxnSpPr>
          <p:nvPr/>
        </p:nvCxnSpPr>
        <p:spPr>
          <a:xfrm flipH="1">
            <a:off x="1598932" y="2602733"/>
            <a:ext cx="300" cy="508400"/>
          </a:xfrm>
          <a:prstGeom prst="straightConnector1">
            <a:avLst/>
          </a:prstGeom>
          <a:noFill/>
          <a:ln w="19050" cap="flat" cmpd="sng">
            <a:solidFill>
              <a:srgbClr val="000000"/>
            </a:solidFill>
            <a:prstDash val="solid"/>
            <a:round/>
            <a:headEnd type="none" w="med" len="med"/>
            <a:tailEnd type="none" w="med" len="med"/>
          </a:ln>
        </p:spPr>
      </p:cxnSp>
      <p:cxnSp>
        <p:nvCxnSpPr>
          <p:cNvPr id="398" name="Google Shape;398;p22"/>
          <p:cNvCxnSpPr>
            <a:stCxn id="389" idx="4"/>
            <a:endCxn id="394" idx="0"/>
          </p:cNvCxnSpPr>
          <p:nvPr/>
        </p:nvCxnSpPr>
        <p:spPr>
          <a:xfrm>
            <a:off x="1599082"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399" name="Google Shape;399;p22"/>
          <p:cNvCxnSpPr>
            <a:endCxn id="390" idx="0"/>
          </p:cNvCxnSpPr>
          <p:nvPr/>
        </p:nvCxnSpPr>
        <p:spPr>
          <a:xfrm>
            <a:off x="2986494" y="2602748"/>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00" name="Google Shape;400;p22"/>
          <p:cNvCxnSpPr>
            <a:stCxn id="390" idx="4"/>
            <a:endCxn id="393" idx="0"/>
          </p:cNvCxnSpPr>
          <p:nvPr/>
        </p:nvCxnSpPr>
        <p:spPr>
          <a:xfrm>
            <a:off x="2986494"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401" name="Google Shape;401;p22"/>
          <p:cNvCxnSpPr>
            <a:stCxn id="394" idx="6"/>
            <a:endCxn id="393" idx="2"/>
          </p:cNvCxnSpPr>
          <p:nvPr/>
        </p:nvCxnSpPr>
        <p:spPr>
          <a:xfrm>
            <a:off x="1857832" y="4643233"/>
            <a:ext cx="873300" cy="0"/>
          </a:xfrm>
          <a:prstGeom prst="straightConnector1">
            <a:avLst/>
          </a:prstGeom>
          <a:noFill/>
          <a:ln w="76200" cap="flat" cmpd="sng">
            <a:solidFill>
              <a:srgbClr val="9900FF"/>
            </a:solidFill>
            <a:prstDash val="solid"/>
            <a:round/>
            <a:headEnd type="none" w="med" len="med"/>
            <a:tailEnd type="none" w="med" len="med"/>
          </a:ln>
        </p:spPr>
      </p:cxnSp>
      <p:cxnSp>
        <p:nvCxnSpPr>
          <p:cNvPr id="402" name="Google Shape;402;p22"/>
          <p:cNvCxnSpPr>
            <a:stCxn id="389" idx="6"/>
            <a:endCxn id="390" idx="2"/>
          </p:cNvCxnSpPr>
          <p:nvPr/>
        </p:nvCxnSpPr>
        <p:spPr>
          <a:xfrm>
            <a:off x="1857832" y="3364948"/>
            <a:ext cx="873300" cy="0"/>
          </a:xfrm>
          <a:prstGeom prst="straightConnector1">
            <a:avLst/>
          </a:prstGeom>
          <a:noFill/>
          <a:ln w="19050" cap="flat" cmpd="sng">
            <a:solidFill>
              <a:srgbClr val="000000"/>
            </a:solidFill>
            <a:prstDash val="solid"/>
            <a:round/>
            <a:headEnd type="none" w="med" len="med"/>
            <a:tailEnd type="none" w="med" len="med"/>
          </a:ln>
        </p:spPr>
      </p:cxnSp>
      <p:cxnSp>
        <p:nvCxnSpPr>
          <p:cNvPr id="403" name="Google Shape;403;p22"/>
          <p:cNvCxnSpPr>
            <a:stCxn id="391" idx="5"/>
            <a:endCxn id="392" idx="1"/>
          </p:cNvCxnSpPr>
          <p:nvPr/>
        </p:nvCxnSpPr>
        <p:spPr>
          <a:xfrm>
            <a:off x="3166532"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404" name="Google Shape;404;p22"/>
          <p:cNvCxnSpPr>
            <a:stCxn id="387" idx="5"/>
            <a:endCxn id="390" idx="1"/>
          </p:cNvCxnSpPr>
          <p:nvPr/>
        </p:nvCxnSpPr>
        <p:spPr>
          <a:xfrm>
            <a:off x="1782196" y="2528397"/>
            <a:ext cx="1023600" cy="657200"/>
          </a:xfrm>
          <a:prstGeom prst="straightConnector1">
            <a:avLst/>
          </a:prstGeom>
          <a:noFill/>
          <a:ln w="76200" cap="flat" cmpd="sng">
            <a:solidFill>
              <a:srgbClr val="9900FF"/>
            </a:solidFill>
            <a:prstDash val="solid"/>
            <a:round/>
            <a:headEnd type="none" w="med" len="med"/>
            <a:tailEnd type="none" w="med" len="med"/>
          </a:ln>
        </p:spPr>
      </p:cxnSp>
      <p:cxnSp>
        <p:nvCxnSpPr>
          <p:cNvPr id="405" name="Google Shape;405;p22"/>
          <p:cNvCxnSpPr>
            <a:stCxn id="388" idx="6"/>
            <a:endCxn id="389" idx="2"/>
          </p:cNvCxnSpPr>
          <p:nvPr/>
        </p:nvCxnSpPr>
        <p:spPr>
          <a:xfrm>
            <a:off x="829200" y="3364948"/>
            <a:ext cx="511200" cy="0"/>
          </a:xfrm>
          <a:prstGeom prst="straightConnector1">
            <a:avLst/>
          </a:prstGeom>
          <a:noFill/>
          <a:ln w="19050" cap="flat" cmpd="sng">
            <a:solidFill>
              <a:srgbClr val="000000"/>
            </a:solidFill>
            <a:prstDash val="solid"/>
            <a:round/>
            <a:headEnd type="none" w="med" len="med"/>
            <a:tailEnd type="none" w="med" len="med"/>
          </a:ln>
        </p:spPr>
      </p:cxnSp>
      <p:sp>
        <p:nvSpPr>
          <p:cNvPr id="406" name="Google Shape;406;p22"/>
          <p:cNvSpPr/>
          <p:nvPr/>
        </p:nvSpPr>
        <p:spPr>
          <a:xfrm>
            <a:off x="5980784"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407" name="Google Shape;407;p22"/>
          <p:cNvSpPr/>
          <p:nvPr/>
        </p:nvSpPr>
        <p:spPr>
          <a:xfrm>
            <a:off x="4968100"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408" name="Google Shape;408;p22"/>
          <p:cNvSpPr/>
          <p:nvPr/>
        </p:nvSpPr>
        <p:spPr>
          <a:xfrm>
            <a:off x="5980637"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409" name="Google Shape;409;p22"/>
          <p:cNvSpPr/>
          <p:nvPr/>
        </p:nvSpPr>
        <p:spPr>
          <a:xfrm>
            <a:off x="7349586"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410" name="Google Shape;410;p22"/>
          <p:cNvSpPr/>
          <p:nvPr/>
        </p:nvSpPr>
        <p:spPr>
          <a:xfrm>
            <a:off x="734345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411" name="Google Shape;411;p22"/>
          <p:cNvSpPr/>
          <p:nvPr/>
        </p:nvSpPr>
        <p:spPr>
          <a:xfrm>
            <a:off x="8267199"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412" name="Google Shape;412;p22"/>
          <p:cNvSpPr/>
          <p:nvPr/>
        </p:nvSpPr>
        <p:spPr>
          <a:xfrm>
            <a:off x="7349660" y="4389412"/>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413" name="Google Shape;413;p22"/>
          <p:cNvSpPr/>
          <p:nvPr/>
        </p:nvSpPr>
        <p:spPr>
          <a:xfrm>
            <a:off x="5980637" y="4389412"/>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414" name="Google Shape;414;p22"/>
          <p:cNvCxnSpPr>
            <a:stCxn id="407" idx="7"/>
            <a:endCxn id="406" idx="3"/>
          </p:cNvCxnSpPr>
          <p:nvPr/>
        </p:nvCxnSpPr>
        <p:spPr>
          <a:xfrm rot="10800000" flipH="1">
            <a:off x="5402900" y="2528275"/>
            <a:ext cx="652500" cy="657200"/>
          </a:xfrm>
          <a:prstGeom prst="straightConnector1">
            <a:avLst/>
          </a:prstGeom>
          <a:noFill/>
          <a:ln w="19050" cap="flat" cmpd="sng">
            <a:solidFill>
              <a:srgbClr val="000000"/>
            </a:solidFill>
            <a:prstDash val="solid"/>
            <a:round/>
            <a:headEnd type="none" w="med" len="med"/>
            <a:tailEnd type="none" w="med" len="med"/>
          </a:ln>
        </p:spPr>
      </p:cxnSp>
      <p:cxnSp>
        <p:nvCxnSpPr>
          <p:cNvPr id="415" name="Google Shape;415;p22"/>
          <p:cNvCxnSpPr>
            <a:stCxn id="406" idx="6"/>
            <a:endCxn id="410" idx="2"/>
          </p:cNvCxnSpPr>
          <p:nvPr/>
        </p:nvCxnSpPr>
        <p:spPr>
          <a:xfrm>
            <a:off x="6490184" y="2348933"/>
            <a:ext cx="853200" cy="0"/>
          </a:xfrm>
          <a:prstGeom prst="straightConnector1">
            <a:avLst/>
          </a:prstGeom>
          <a:noFill/>
          <a:ln w="19050" cap="flat" cmpd="sng">
            <a:solidFill>
              <a:srgbClr val="000000"/>
            </a:solidFill>
            <a:prstDash val="solid"/>
            <a:round/>
            <a:headEnd type="none" w="med" len="med"/>
            <a:tailEnd type="none" w="med" len="med"/>
          </a:ln>
        </p:spPr>
      </p:cxnSp>
      <p:cxnSp>
        <p:nvCxnSpPr>
          <p:cNvPr id="416" name="Google Shape;416;p22"/>
          <p:cNvCxnSpPr>
            <a:stCxn id="406" idx="4"/>
            <a:endCxn id="408" idx="0"/>
          </p:cNvCxnSpPr>
          <p:nvPr/>
        </p:nvCxnSpPr>
        <p:spPr>
          <a:xfrm>
            <a:off x="6235484"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17" name="Google Shape;417;p22"/>
          <p:cNvCxnSpPr>
            <a:stCxn id="408" idx="4"/>
            <a:endCxn id="413" idx="0"/>
          </p:cNvCxnSpPr>
          <p:nvPr/>
        </p:nvCxnSpPr>
        <p:spPr>
          <a:xfrm>
            <a:off x="6235337"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418" name="Google Shape;418;p22"/>
          <p:cNvCxnSpPr>
            <a:endCxn id="409" idx="0"/>
          </p:cNvCxnSpPr>
          <p:nvPr/>
        </p:nvCxnSpPr>
        <p:spPr>
          <a:xfrm>
            <a:off x="7601286" y="2602739"/>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19" name="Google Shape;419;p22"/>
          <p:cNvCxnSpPr>
            <a:stCxn id="409" idx="4"/>
            <a:endCxn id="412" idx="0"/>
          </p:cNvCxnSpPr>
          <p:nvPr/>
        </p:nvCxnSpPr>
        <p:spPr>
          <a:xfrm>
            <a:off x="7601286"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420" name="Google Shape;420;p22"/>
          <p:cNvCxnSpPr>
            <a:stCxn id="413" idx="6"/>
            <a:endCxn id="412" idx="2"/>
          </p:cNvCxnSpPr>
          <p:nvPr/>
        </p:nvCxnSpPr>
        <p:spPr>
          <a:xfrm>
            <a:off x="6490037" y="4643212"/>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421" name="Google Shape;421;p22"/>
          <p:cNvCxnSpPr>
            <a:stCxn id="408" idx="6"/>
            <a:endCxn id="409" idx="2"/>
          </p:cNvCxnSpPr>
          <p:nvPr/>
        </p:nvCxnSpPr>
        <p:spPr>
          <a:xfrm>
            <a:off x="6490037" y="3364939"/>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422" name="Google Shape;422;p22"/>
          <p:cNvCxnSpPr>
            <a:stCxn id="410" idx="5"/>
            <a:endCxn id="411" idx="1"/>
          </p:cNvCxnSpPr>
          <p:nvPr/>
        </p:nvCxnSpPr>
        <p:spPr>
          <a:xfrm>
            <a:off x="7778258"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423" name="Google Shape;423;p22"/>
          <p:cNvCxnSpPr>
            <a:stCxn id="406" idx="5"/>
            <a:endCxn id="409" idx="1"/>
          </p:cNvCxnSpPr>
          <p:nvPr/>
        </p:nvCxnSpPr>
        <p:spPr>
          <a:xfrm>
            <a:off x="6415584" y="2528397"/>
            <a:ext cx="1007700" cy="657200"/>
          </a:xfrm>
          <a:prstGeom prst="straightConnector1">
            <a:avLst/>
          </a:prstGeom>
          <a:noFill/>
          <a:ln w="19050" cap="flat" cmpd="sng">
            <a:solidFill>
              <a:srgbClr val="000000"/>
            </a:solidFill>
            <a:prstDash val="solid"/>
            <a:round/>
            <a:headEnd type="none" w="med" len="med"/>
            <a:tailEnd type="none" w="med" len="med"/>
          </a:ln>
        </p:spPr>
      </p:cxnSp>
      <p:cxnSp>
        <p:nvCxnSpPr>
          <p:cNvPr id="424" name="Google Shape;424;p22"/>
          <p:cNvCxnSpPr>
            <a:stCxn id="407" idx="6"/>
            <a:endCxn id="408" idx="2"/>
          </p:cNvCxnSpPr>
          <p:nvPr/>
        </p:nvCxnSpPr>
        <p:spPr>
          <a:xfrm>
            <a:off x="5477500" y="3364939"/>
            <a:ext cx="503100" cy="0"/>
          </a:xfrm>
          <a:prstGeom prst="straightConnector1">
            <a:avLst/>
          </a:prstGeom>
          <a:noFill/>
          <a:ln w="19050" cap="flat" cmpd="sng">
            <a:solidFill>
              <a:srgbClr val="000000"/>
            </a:solidFill>
            <a:prstDash val="solid"/>
            <a:round/>
            <a:headEnd type="none" w="med" len="med"/>
            <a:tailEnd type="none" w="med" len="med"/>
          </a:ln>
        </p:spPr>
      </p:cxnSp>
      <p:sp>
        <p:nvSpPr>
          <p:cNvPr id="425" name="Google Shape;425;p22"/>
          <p:cNvSpPr/>
          <p:nvPr/>
        </p:nvSpPr>
        <p:spPr>
          <a:xfrm>
            <a:off x="5980865" y="209513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426" name="Google Shape;426;p22"/>
          <p:cNvSpPr/>
          <p:nvPr/>
        </p:nvSpPr>
        <p:spPr>
          <a:xfrm>
            <a:off x="4968100" y="311115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427" name="Google Shape;427;p22"/>
          <p:cNvSpPr/>
          <p:nvPr/>
        </p:nvSpPr>
        <p:spPr>
          <a:xfrm>
            <a:off x="5980718" y="311115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428" name="Google Shape;428;p22"/>
          <p:cNvSpPr/>
          <p:nvPr/>
        </p:nvSpPr>
        <p:spPr>
          <a:xfrm>
            <a:off x="7349777" y="3111153"/>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429" name="Google Shape;429;p22"/>
          <p:cNvSpPr/>
          <p:nvPr/>
        </p:nvSpPr>
        <p:spPr>
          <a:xfrm>
            <a:off x="734364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430" name="Google Shape;430;p22"/>
          <p:cNvSpPr/>
          <p:nvPr/>
        </p:nvSpPr>
        <p:spPr>
          <a:xfrm>
            <a:off x="8267463" y="3111153"/>
            <a:ext cx="5031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431" name="Google Shape;431;p22"/>
          <p:cNvSpPr/>
          <p:nvPr/>
        </p:nvSpPr>
        <p:spPr>
          <a:xfrm>
            <a:off x="7349851" y="4389445"/>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432" name="Google Shape;432;p22"/>
          <p:cNvSpPr/>
          <p:nvPr/>
        </p:nvSpPr>
        <p:spPr>
          <a:xfrm>
            <a:off x="5980718" y="4389445"/>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433" name="Google Shape;433;p22"/>
          <p:cNvCxnSpPr>
            <a:stCxn id="426" idx="7"/>
            <a:endCxn id="425" idx="3"/>
          </p:cNvCxnSpPr>
          <p:nvPr/>
        </p:nvCxnSpPr>
        <p:spPr>
          <a:xfrm rot="10800000" flipH="1">
            <a:off x="5402900" y="2528289"/>
            <a:ext cx="652500" cy="657200"/>
          </a:xfrm>
          <a:prstGeom prst="straightConnector1">
            <a:avLst/>
          </a:prstGeom>
          <a:noFill/>
          <a:ln w="19050" cap="flat" cmpd="sng">
            <a:solidFill>
              <a:srgbClr val="000000"/>
            </a:solidFill>
            <a:prstDash val="solid"/>
            <a:round/>
            <a:headEnd type="none" w="med" len="med"/>
            <a:tailEnd type="none" w="med" len="med"/>
          </a:ln>
        </p:spPr>
      </p:cxnSp>
      <p:cxnSp>
        <p:nvCxnSpPr>
          <p:cNvPr id="434" name="Google Shape;434;p22"/>
          <p:cNvCxnSpPr>
            <a:stCxn id="425" idx="6"/>
            <a:endCxn id="429" idx="2"/>
          </p:cNvCxnSpPr>
          <p:nvPr/>
        </p:nvCxnSpPr>
        <p:spPr>
          <a:xfrm>
            <a:off x="6490265" y="2348933"/>
            <a:ext cx="853500" cy="0"/>
          </a:xfrm>
          <a:prstGeom prst="straightConnector1">
            <a:avLst/>
          </a:prstGeom>
          <a:noFill/>
          <a:ln w="19050" cap="flat" cmpd="sng">
            <a:solidFill>
              <a:srgbClr val="000000"/>
            </a:solidFill>
            <a:prstDash val="solid"/>
            <a:round/>
            <a:headEnd type="none" w="med" len="med"/>
            <a:tailEnd type="none" w="med" len="med"/>
          </a:ln>
        </p:spPr>
      </p:cxnSp>
      <p:cxnSp>
        <p:nvCxnSpPr>
          <p:cNvPr id="435" name="Google Shape;435;p22"/>
          <p:cNvCxnSpPr>
            <a:stCxn id="425" idx="4"/>
            <a:endCxn id="427" idx="0"/>
          </p:cNvCxnSpPr>
          <p:nvPr/>
        </p:nvCxnSpPr>
        <p:spPr>
          <a:xfrm>
            <a:off x="6235565" y="2602733"/>
            <a:ext cx="0" cy="508400"/>
          </a:xfrm>
          <a:prstGeom prst="straightConnector1">
            <a:avLst/>
          </a:prstGeom>
          <a:noFill/>
          <a:ln w="76200" cap="flat" cmpd="sng">
            <a:solidFill>
              <a:srgbClr val="9900FF"/>
            </a:solidFill>
            <a:prstDash val="solid"/>
            <a:round/>
            <a:headEnd type="none" w="med" len="med"/>
            <a:tailEnd type="none" w="med" len="med"/>
          </a:ln>
        </p:spPr>
      </p:cxnSp>
      <p:cxnSp>
        <p:nvCxnSpPr>
          <p:cNvPr id="436" name="Google Shape;436;p22"/>
          <p:cNvCxnSpPr>
            <a:stCxn id="427" idx="4"/>
            <a:endCxn id="432" idx="0"/>
          </p:cNvCxnSpPr>
          <p:nvPr/>
        </p:nvCxnSpPr>
        <p:spPr>
          <a:xfrm>
            <a:off x="6235418"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437" name="Google Shape;437;p22"/>
          <p:cNvCxnSpPr>
            <a:endCxn id="428" idx="0"/>
          </p:cNvCxnSpPr>
          <p:nvPr/>
        </p:nvCxnSpPr>
        <p:spPr>
          <a:xfrm>
            <a:off x="7601327" y="260275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38" name="Google Shape;438;p22"/>
          <p:cNvCxnSpPr>
            <a:stCxn id="428" idx="4"/>
            <a:endCxn id="431" idx="0"/>
          </p:cNvCxnSpPr>
          <p:nvPr/>
        </p:nvCxnSpPr>
        <p:spPr>
          <a:xfrm>
            <a:off x="7601327"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439" name="Google Shape;439;p22"/>
          <p:cNvCxnSpPr>
            <a:stCxn id="432" idx="6"/>
            <a:endCxn id="431" idx="2"/>
          </p:cNvCxnSpPr>
          <p:nvPr/>
        </p:nvCxnSpPr>
        <p:spPr>
          <a:xfrm>
            <a:off x="6490118" y="4643245"/>
            <a:ext cx="859800" cy="0"/>
          </a:xfrm>
          <a:prstGeom prst="straightConnector1">
            <a:avLst/>
          </a:prstGeom>
          <a:noFill/>
          <a:ln w="76200" cap="flat" cmpd="sng">
            <a:solidFill>
              <a:srgbClr val="9900FF"/>
            </a:solidFill>
            <a:prstDash val="solid"/>
            <a:round/>
            <a:headEnd type="none" w="med" len="med"/>
            <a:tailEnd type="none" w="med" len="med"/>
          </a:ln>
        </p:spPr>
      </p:cxnSp>
      <p:cxnSp>
        <p:nvCxnSpPr>
          <p:cNvPr id="440" name="Google Shape;440;p22"/>
          <p:cNvCxnSpPr>
            <a:stCxn id="427" idx="6"/>
            <a:endCxn id="428" idx="2"/>
          </p:cNvCxnSpPr>
          <p:nvPr/>
        </p:nvCxnSpPr>
        <p:spPr>
          <a:xfrm>
            <a:off x="6490118" y="3364953"/>
            <a:ext cx="859800" cy="0"/>
          </a:xfrm>
          <a:prstGeom prst="straightConnector1">
            <a:avLst/>
          </a:prstGeom>
          <a:noFill/>
          <a:ln w="19050" cap="flat" cmpd="sng">
            <a:solidFill>
              <a:srgbClr val="000000"/>
            </a:solidFill>
            <a:prstDash val="solid"/>
            <a:round/>
            <a:headEnd type="none" w="med" len="med"/>
            <a:tailEnd type="none" w="med" len="med"/>
          </a:ln>
        </p:spPr>
      </p:cxnSp>
      <p:cxnSp>
        <p:nvCxnSpPr>
          <p:cNvPr id="441" name="Google Shape;441;p22"/>
          <p:cNvCxnSpPr>
            <a:stCxn id="429" idx="5"/>
            <a:endCxn id="430" idx="1"/>
          </p:cNvCxnSpPr>
          <p:nvPr/>
        </p:nvCxnSpPr>
        <p:spPr>
          <a:xfrm>
            <a:off x="7778449"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442" name="Google Shape;442;p22"/>
          <p:cNvCxnSpPr>
            <a:stCxn id="425" idx="5"/>
            <a:endCxn id="428" idx="1"/>
          </p:cNvCxnSpPr>
          <p:nvPr/>
        </p:nvCxnSpPr>
        <p:spPr>
          <a:xfrm>
            <a:off x="6415665" y="2528397"/>
            <a:ext cx="1007700" cy="657200"/>
          </a:xfrm>
          <a:prstGeom prst="straightConnector1">
            <a:avLst/>
          </a:prstGeom>
          <a:noFill/>
          <a:ln w="76200" cap="flat" cmpd="sng">
            <a:solidFill>
              <a:srgbClr val="9900FF"/>
            </a:solidFill>
            <a:prstDash val="solid"/>
            <a:round/>
            <a:headEnd type="none" w="med" len="med"/>
            <a:tailEnd type="none" w="med" len="med"/>
          </a:ln>
        </p:spPr>
      </p:cxnSp>
      <p:cxnSp>
        <p:nvCxnSpPr>
          <p:cNvPr id="443" name="Google Shape;443;p22"/>
          <p:cNvCxnSpPr>
            <a:stCxn id="426" idx="6"/>
            <a:endCxn id="427" idx="2"/>
          </p:cNvCxnSpPr>
          <p:nvPr/>
        </p:nvCxnSpPr>
        <p:spPr>
          <a:xfrm>
            <a:off x="5477500" y="3364953"/>
            <a:ext cx="503100" cy="0"/>
          </a:xfrm>
          <a:prstGeom prst="straightConnector1">
            <a:avLst/>
          </a:prstGeom>
          <a:noFill/>
          <a:ln w="19050" cap="flat" cmpd="sng">
            <a:solidFill>
              <a:srgbClr val="000000"/>
            </a:solidFill>
            <a:prstDash val="solid"/>
            <a:round/>
            <a:headEnd type="none" w="med" len="med"/>
            <a:tailEnd type="none" w="med" len="med"/>
          </a:ln>
        </p:spPr>
      </p:cxnSp>
      <p:sp>
        <p:nvSpPr>
          <p:cNvPr id="444" name="Google Shape;444;p22"/>
          <p:cNvSpPr txBox="1"/>
          <p:nvPr/>
        </p:nvSpPr>
        <p:spPr>
          <a:xfrm>
            <a:off x="679000" y="5537700"/>
            <a:ext cx="2984100" cy="6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Open walk of length = 4</a:t>
            </a:r>
            <a:endParaRPr/>
          </a:p>
        </p:txBody>
      </p:sp>
      <p:sp>
        <p:nvSpPr>
          <p:cNvPr id="445" name="Google Shape;445;p22"/>
          <p:cNvSpPr txBox="1"/>
          <p:nvPr/>
        </p:nvSpPr>
        <p:spPr>
          <a:xfrm>
            <a:off x="5305725" y="5537700"/>
            <a:ext cx="2984100" cy="6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Closed walk of length = 5</a:t>
            </a:r>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70815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gtEl>
                                        <p:attrNameLst>
                                          <p:attrName>style.visibility</p:attrName>
                                        </p:attrNameLst>
                                      </p:cBhvr>
                                      <p:to>
                                        <p:strVal val="visible"/>
                                      </p:to>
                                    </p:set>
                                    <p:animEffect transition="in" filter="fade">
                                      <p:cBhvr>
                                        <p:cTn id="12" dur="1000"/>
                                        <p:tgtEl>
                                          <p:spTgt spid="4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gtEl>
                                        <p:attrNameLst>
                                          <p:attrName>style.visibility</p:attrName>
                                        </p:attrNameLst>
                                      </p:cBhvr>
                                      <p:to>
                                        <p:strVal val="visible"/>
                                      </p:to>
                                    </p:set>
                                    <p:animEffect transition="in" filter="fade">
                                      <p:cBhvr>
                                        <p:cTn id="17" dur="100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0"/>
                                        </p:tgtEl>
                                        <p:attrNameLst>
                                          <p:attrName>style.visibility</p:attrName>
                                        </p:attrNameLst>
                                      </p:cBhvr>
                                      <p:to>
                                        <p:strVal val="visible"/>
                                      </p:to>
                                    </p:set>
                                    <p:animEffect transition="in" filter="fade">
                                      <p:cBhvr>
                                        <p:cTn id="22" dur="1000"/>
                                        <p:tgtEl>
                                          <p:spTgt spid="4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3"/>
                                        </p:tgtEl>
                                        <p:attrNameLst>
                                          <p:attrName>style.visibility</p:attrName>
                                        </p:attrNameLst>
                                      </p:cBhvr>
                                      <p:to>
                                        <p:strVal val="visible"/>
                                      </p:to>
                                    </p:set>
                                    <p:animEffect transition="in" filter="fade">
                                      <p:cBhvr>
                                        <p:cTn id="27" dur="1000"/>
                                        <p:tgtEl>
                                          <p:spTgt spid="39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1"/>
                                        </p:tgtEl>
                                        <p:attrNameLst>
                                          <p:attrName>style.visibility</p:attrName>
                                        </p:attrNameLst>
                                      </p:cBhvr>
                                      <p:to>
                                        <p:strVal val="visible"/>
                                      </p:to>
                                    </p:set>
                                    <p:animEffect transition="in" filter="fade">
                                      <p:cBhvr>
                                        <p:cTn id="32" dur="1000"/>
                                        <p:tgtEl>
                                          <p:spTgt spid="4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4"/>
                                        </p:tgtEl>
                                        <p:attrNameLst>
                                          <p:attrName>style.visibility</p:attrName>
                                        </p:attrNameLst>
                                      </p:cBhvr>
                                      <p:to>
                                        <p:strVal val="visible"/>
                                      </p:to>
                                    </p:set>
                                    <p:animEffect transition="in" filter="fade">
                                      <p:cBhvr>
                                        <p:cTn id="37" dur="1000"/>
                                        <p:tgtEl>
                                          <p:spTgt spid="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8"/>
                                        </p:tgtEl>
                                        <p:attrNameLst>
                                          <p:attrName>style.visibility</p:attrName>
                                        </p:attrNameLst>
                                      </p:cBhvr>
                                      <p:to>
                                        <p:strVal val="visible"/>
                                      </p:to>
                                    </p:set>
                                    <p:animEffect transition="in" filter="fade">
                                      <p:cBhvr>
                                        <p:cTn id="42" dur="1000"/>
                                        <p:tgtEl>
                                          <p:spTgt spid="39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9"/>
                                        </p:tgtEl>
                                        <p:attrNameLst>
                                          <p:attrName>style.visibility</p:attrName>
                                        </p:attrNameLst>
                                      </p:cBhvr>
                                      <p:to>
                                        <p:strVal val="visible"/>
                                      </p:to>
                                    </p:set>
                                    <p:animEffect transition="in" filter="fade">
                                      <p:cBhvr>
                                        <p:cTn id="47" dur="1000"/>
                                        <p:tgtEl>
                                          <p:spTgt spid="3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4"/>
                                        </p:tgtEl>
                                        <p:attrNameLst>
                                          <p:attrName>style.visibility</p:attrName>
                                        </p:attrNameLst>
                                      </p:cBhvr>
                                      <p:to>
                                        <p:strVal val="visible"/>
                                      </p:to>
                                    </p:set>
                                    <p:animEffect transition="in" filter="fade">
                                      <p:cBhvr>
                                        <p:cTn id="52" dur="1000"/>
                                        <p:tgtEl>
                                          <p:spTgt spid="4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25"/>
                                        </p:tgtEl>
                                        <p:attrNameLst>
                                          <p:attrName>style.visibility</p:attrName>
                                        </p:attrNameLst>
                                      </p:cBhvr>
                                      <p:to>
                                        <p:strVal val="visible"/>
                                      </p:to>
                                    </p:set>
                                    <p:animEffect transition="in" filter="fade">
                                      <p:cBhvr>
                                        <p:cTn id="57" dur="1000"/>
                                        <p:tgtEl>
                                          <p:spTgt spid="4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2"/>
                                        </p:tgtEl>
                                        <p:attrNameLst>
                                          <p:attrName>style.visibility</p:attrName>
                                        </p:attrNameLst>
                                      </p:cBhvr>
                                      <p:to>
                                        <p:strVal val="visible"/>
                                      </p:to>
                                    </p:set>
                                    <p:animEffect transition="in" filter="fade">
                                      <p:cBhvr>
                                        <p:cTn id="62" dur="1000"/>
                                        <p:tgtEl>
                                          <p:spTgt spid="4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8"/>
                                        </p:tgtEl>
                                        <p:attrNameLst>
                                          <p:attrName>style.visibility</p:attrName>
                                        </p:attrNameLst>
                                      </p:cBhvr>
                                      <p:to>
                                        <p:strVal val="visible"/>
                                      </p:to>
                                    </p:set>
                                    <p:animEffect transition="in" filter="fade">
                                      <p:cBhvr>
                                        <p:cTn id="67" dur="1000"/>
                                        <p:tgtEl>
                                          <p:spTgt spid="4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38"/>
                                        </p:tgtEl>
                                        <p:attrNameLst>
                                          <p:attrName>style.visibility</p:attrName>
                                        </p:attrNameLst>
                                      </p:cBhvr>
                                      <p:to>
                                        <p:strVal val="visible"/>
                                      </p:to>
                                    </p:set>
                                    <p:animEffect transition="in" filter="fade">
                                      <p:cBhvr>
                                        <p:cTn id="72" dur="1000"/>
                                        <p:tgtEl>
                                          <p:spTgt spid="43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1"/>
                                        </p:tgtEl>
                                        <p:attrNameLst>
                                          <p:attrName>style.visibility</p:attrName>
                                        </p:attrNameLst>
                                      </p:cBhvr>
                                      <p:to>
                                        <p:strVal val="visible"/>
                                      </p:to>
                                    </p:set>
                                    <p:animEffect transition="in" filter="fade">
                                      <p:cBhvr>
                                        <p:cTn id="77" dur="1000"/>
                                        <p:tgtEl>
                                          <p:spTgt spid="4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39"/>
                                        </p:tgtEl>
                                        <p:attrNameLst>
                                          <p:attrName>style.visibility</p:attrName>
                                        </p:attrNameLst>
                                      </p:cBhvr>
                                      <p:to>
                                        <p:strVal val="visible"/>
                                      </p:to>
                                    </p:set>
                                    <p:animEffect transition="in" filter="fade">
                                      <p:cBhvr>
                                        <p:cTn id="82" dur="1000"/>
                                        <p:tgtEl>
                                          <p:spTgt spid="4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32"/>
                                        </p:tgtEl>
                                        <p:attrNameLst>
                                          <p:attrName>style.visibility</p:attrName>
                                        </p:attrNameLst>
                                      </p:cBhvr>
                                      <p:to>
                                        <p:strVal val="visible"/>
                                      </p:to>
                                    </p:set>
                                    <p:animEffect transition="in" filter="fade">
                                      <p:cBhvr>
                                        <p:cTn id="87" dur="1000"/>
                                        <p:tgtEl>
                                          <p:spTgt spid="4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36"/>
                                        </p:tgtEl>
                                        <p:attrNameLst>
                                          <p:attrName>style.visibility</p:attrName>
                                        </p:attrNameLst>
                                      </p:cBhvr>
                                      <p:to>
                                        <p:strVal val="visible"/>
                                      </p:to>
                                    </p:set>
                                    <p:animEffect transition="in" filter="fade">
                                      <p:cBhvr>
                                        <p:cTn id="92" dur="1000"/>
                                        <p:tgtEl>
                                          <p:spTgt spid="43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27"/>
                                        </p:tgtEl>
                                        <p:attrNameLst>
                                          <p:attrName>style.visibility</p:attrName>
                                        </p:attrNameLst>
                                      </p:cBhvr>
                                      <p:to>
                                        <p:strVal val="visible"/>
                                      </p:to>
                                    </p:set>
                                    <p:animEffect transition="in" filter="fade">
                                      <p:cBhvr>
                                        <p:cTn id="97" dur="1000"/>
                                        <p:tgtEl>
                                          <p:spTgt spid="42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35"/>
                                        </p:tgtEl>
                                        <p:attrNameLst>
                                          <p:attrName>style.visibility</p:attrName>
                                        </p:attrNameLst>
                                      </p:cBhvr>
                                      <p:to>
                                        <p:strVal val="visible"/>
                                      </p:to>
                                    </p:set>
                                    <p:animEffect transition="in" filter="fade">
                                      <p:cBhvr>
                                        <p:cTn id="102" dur="1000"/>
                                        <p:tgtEl>
                                          <p:spTgt spid="4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25"/>
                                        </p:tgtEl>
                                        <p:attrNameLst>
                                          <p:attrName>style.visibility</p:attrName>
                                        </p:attrNameLst>
                                      </p:cBhvr>
                                      <p:to>
                                        <p:strVal val="visible"/>
                                      </p:to>
                                    </p:set>
                                    <p:animEffect transition="in" filter="fade">
                                      <p:cBhvr>
                                        <p:cTn id="107" dur="1000"/>
                                        <p:tgtEl>
                                          <p:spTgt spid="42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45"/>
                                        </p:tgtEl>
                                        <p:attrNameLst>
                                          <p:attrName>style.visibility</p:attrName>
                                        </p:attrNameLst>
                                      </p:cBhvr>
                                      <p:to>
                                        <p:strVal val="visible"/>
                                      </p:to>
                                    </p:set>
                                    <p:animEffect transition="in" filter="fade">
                                      <p:cBhvr>
                                        <p:cTn id="112" dur="10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3"/>
          <p:cNvSpPr/>
          <p:nvPr/>
        </p:nvSpPr>
        <p:spPr>
          <a:xfrm>
            <a:off x="1340400"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451" name="Google Shape;451;p23"/>
          <p:cNvSpPr/>
          <p:nvPr/>
        </p:nvSpPr>
        <p:spPr>
          <a:xfrm>
            <a:off x="31170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452" name="Google Shape;452;p23"/>
          <p:cNvSpPr/>
          <p:nvPr/>
        </p:nvSpPr>
        <p:spPr>
          <a:xfrm>
            <a:off x="134025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453" name="Google Shape;453;p23"/>
          <p:cNvSpPr/>
          <p:nvPr/>
        </p:nvSpPr>
        <p:spPr>
          <a:xfrm>
            <a:off x="2730850"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454" name="Google Shape;454;p23"/>
          <p:cNvSpPr/>
          <p:nvPr/>
        </p:nvSpPr>
        <p:spPr>
          <a:xfrm>
            <a:off x="2724625"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455" name="Google Shape;455;p23"/>
          <p:cNvSpPr/>
          <p:nvPr/>
        </p:nvSpPr>
        <p:spPr>
          <a:xfrm>
            <a:off x="3662975"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456" name="Google Shape;456;p23"/>
          <p:cNvSpPr/>
          <p:nvPr/>
        </p:nvSpPr>
        <p:spPr>
          <a:xfrm>
            <a:off x="2730925" y="4389400"/>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457" name="Google Shape;457;p23"/>
          <p:cNvSpPr/>
          <p:nvPr/>
        </p:nvSpPr>
        <p:spPr>
          <a:xfrm>
            <a:off x="1340250" y="4389400"/>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458" name="Google Shape;458;p23"/>
          <p:cNvCxnSpPr>
            <a:stCxn id="451" idx="7"/>
            <a:endCxn id="450" idx="3"/>
          </p:cNvCxnSpPr>
          <p:nvPr/>
        </p:nvCxnSpPr>
        <p:spPr>
          <a:xfrm rot="10800000" flipH="1">
            <a:off x="753414" y="2528269"/>
            <a:ext cx="662700" cy="657200"/>
          </a:xfrm>
          <a:prstGeom prst="straightConnector1">
            <a:avLst/>
          </a:prstGeom>
          <a:noFill/>
          <a:ln w="19050" cap="flat" cmpd="sng">
            <a:solidFill>
              <a:srgbClr val="000000"/>
            </a:solidFill>
            <a:prstDash val="solid"/>
            <a:round/>
            <a:headEnd type="none" w="med" len="med"/>
            <a:tailEnd type="none" w="med" len="med"/>
          </a:ln>
        </p:spPr>
      </p:cxnSp>
      <p:cxnSp>
        <p:nvCxnSpPr>
          <p:cNvPr id="459" name="Google Shape;459;p23"/>
          <p:cNvCxnSpPr>
            <a:stCxn id="450" idx="6"/>
            <a:endCxn id="454" idx="2"/>
          </p:cNvCxnSpPr>
          <p:nvPr/>
        </p:nvCxnSpPr>
        <p:spPr>
          <a:xfrm>
            <a:off x="1857900"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460" name="Google Shape;460;p23"/>
          <p:cNvCxnSpPr>
            <a:stCxn id="450" idx="4"/>
            <a:endCxn id="452" idx="0"/>
          </p:cNvCxnSpPr>
          <p:nvPr/>
        </p:nvCxnSpPr>
        <p:spPr>
          <a:xfrm>
            <a:off x="15991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61" name="Google Shape;461;p23"/>
          <p:cNvCxnSpPr>
            <a:stCxn id="452" idx="4"/>
            <a:endCxn id="457" idx="0"/>
          </p:cNvCxnSpPr>
          <p:nvPr/>
        </p:nvCxnSpPr>
        <p:spPr>
          <a:xfrm>
            <a:off x="159900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462" name="Google Shape;462;p23"/>
          <p:cNvCxnSpPr>
            <a:endCxn id="453" idx="0"/>
          </p:cNvCxnSpPr>
          <p:nvPr/>
        </p:nvCxnSpPr>
        <p:spPr>
          <a:xfrm>
            <a:off x="29864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63" name="Google Shape;463;p23"/>
          <p:cNvCxnSpPr>
            <a:stCxn id="453" idx="4"/>
            <a:endCxn id="456" idx="0"/>
          </p:cNvCxnSpPr>
          <p:nvPr/>
        </p:nvCxnSpPr>
        <p:spPr>
          <a:xfrm>
            <a:off x="298645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464" name="Google Shape;464;p23"/>
          <p:cNvCxnSpPr>
            <a:stCxn id="457" idx="6"/>
            <a:endCxn id="456" idx="2"/>
          </p:cNvCxnSpPr>
          <p:nvPr/>
        </p:nvCxnSpPr>
        <p:spPr>
          <a:xfrm>
            <a:off x="1857750" y="4643200"/>
            <a:ext cx="873300" cy="0"/>
          </a:xfrm>
          <a:prstGeom prst="straightConnector1">
            <a:avLst/>
          </a:prstGeom>
          <a:noFill/>
          <a:ln w="19050" cap="flat" cmpd="sng">
            <a:solidFill>
              <a:srgbClr val="000000"/>
            </a:solidFill>
            <a:prstDash val="solid"/>
            <a:round/>
            <a:headEnd type="none" w="med" len="med"/>
            <a:tailEnd type="none" w="med" len="med"/>
          </a:ln>
        </p:spPr>
      </p:cxnSp>
      <p:cxnSp>
        <p:nvCxnSpPr>
          <p:cNvPr id="465" name="Google Shape;465;p23"/>
          <p:cNvCxnSpPr>
            <a:stCxn id="452" idx="6"/>
            <a:endCxn id="453" idx="2"/>
          </p:cNvCxnSpPr>
          <p:nvPr/>
        </p:nvCxnSpPr>
        <p:spPr>
          <a:xfrm>
            <a:off x="1857750" y="3364933"/>
            <a:ext cx="873000" cy="0"/>
          </a:xfrm>
          <a:prstGeom prst="straightConnector1">
            <a:avLst/>
          </a:prstGeom>
          <a:noFill/>
          <a:ln w="19050" cap="flat" cmpd="sng">
            <a:solidFill>
              <a:srgbClr val="000000"/>
            </a:solidFill>
            <a:prstDash val="solid"/>
            <a:round/>
            <a:headEnd type="none" w="med" len="med"/>
            <a:tailEnd type="none" w="med" len="med"/>
          </a:ln>
        </p:spPr>
      </p:cxnSp>
      <p:cxnSp>
        <p:nvCxnSpPr>
          <p:cNvPr id="466" name="Google Shape;466;p23"/>
          <p:cNvCxnSpPr>
            <a:stCxn id="454" idx="5"/>
            <a:endCxn id="455" idx="1"/>
          </p:cNvCxnSpPr>
          <p:nvPr/>
        </p:nvCxnSpPr>
        <p:spPr>
          <a:xfrm>
            <a:off x="3166339"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467" name="Google Shape;467;p23"/>
          <p:cNvCxnSpPr>
            <a:stCxn id="450" idx="5"/>
            <a:endCxn id="453" idx="1"/>
          </p:cNvCxnSpPr>
          <p:nvPr/>
        </p:nvCxnSpPr>
        <p:spPr>
          <a:xfrm>
            <a:off x="1782114" y="2528397"/>
            <a:ext cx="1023600" cy="657200"/>
          </a:xfrm>
          <a:prstGeom prst="straightConnector1">
            <a:avLst/>
          </a:prstGeom>
          <a:noFill/>
          <a:ln w="19050" cap="flat" cmpd="sng">
            <a:solidFill>
              <a:srgbClr val="000000"/>
            </a:solidFill>
            <a:prstDash val="solid"/>
            <a:round/>
            <a:headEnd type="none" w="med" len="med"/>
            <a:tailEnd type="none" w="med" len="med"/>
          </a:ln>
        </p:spPr>
      </p:cxnSp>
      <p:cxnSp>
        <p:nvCxnSpPr>
          <p:cNvPr id="468" name="Google Shape;468;p23"/>
          <p:cNvCxnSpPr>
            <a:stCxn id="451" idx="6"/>
            <a:endCxn id="452" idx="2"/>
          </p:cNvCxnSpPr>
          <p:nvPr/>
        </p:nvCxnSpPr>
        <p:spPr>
          <a:xfrm>
            <a:off x="829200" y="3364933"/>
            <a:ext cx="511200" cy="0"/>
          </a:xfrm>
          <a:prstGeom prst="straightConnector1">
            <a:avLst/>
          </a:prstGeom>
          <a:noFill/>
          <a:ln w="19050" cap="flat" cmpd="sng">
            <a:solidFill>
              <a:srgbClr val="000000"/>
            </a:solidFill>
            <a:prstDash val="solid"/>
            <a:round/>
            <a:headEnd type="none" w="med" len="med"/>
            <a:tailEnd type="none" w="med" len="med"/>
          </a:ln>
        </p:spPr>
      </p:cxnSp>
      <p:sp>
        <p:nvSpPr>
          <p:cNvPr id="469" name="Google Shape;469;p23"/>
          <p:cNvSpPr/>
          <p:nvPr/>
        </p:nvSpPr>
        <p:spPr>
          <a:xfrm>
            <a:off x="1340482" y="20951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470" name="Google Shape;470;p23"/>
          <p:cNvSpPr/>
          <p:nvPr/>
        </p:nvSpPr>
        <p:spPr>
          <a:xfrm>
            <a:off x="311700" y="3111148"/>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471" name="Google Shape;471;p23"/>
          <p:cNvSpPr/>
          <p:nvPr/>
        </p:nvSpPr>
        <p:spPr>
          <a:xfrm>
            <a:off x="1340332" y="3111148"/>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472" name="Google Shape;472;p23"/>
          <p:cNvSpPr/>
          <p:nvPr/>
        </p:nvSpPr>
        <p:spPr>
          <a:xfrm>
            <a:off x="2731044" y="3111148"/>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473" name="Google Shape;473;p23"/>
          <p:cNvSpPr/>
          <p:nvPr/>
        </p:nvSpPr>
        <p:spPr>
          <a:xfrm>
            <a:off x="2724818"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474" name="Google Shape;474;p23"/>
          <p:cNvSpPr/>
          <p:nvPr/>
        </p:nvSpPr>
        <p:spPr>
          <a:xfrm>
            <a:off x="3663243" y="3111148"/>
            <a:ext cx="5109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475" name="Google Shape;475;p23"/>
          <p:cNvSpPr/>
          <p:nvPr/>
        </p:nvSpPr>
        <p:spPr>
          <a:xfrm>
            <a:off x="2731119" y="4389433"/>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476" name="Google Shape;476;p23"/>
          <p:cNvSpPr/>
          <p:nvPr/>
        </p:nvSpPr>
        <p:spPr>
          <a:xfrm>
            <a:off x="1340332" y="43894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477" name="Google Shape;477;p23"/>
          <p:cNvCxnSpPr>
            <a:stCxn id="470" idx="7"/>
            <a:endCxn id="469" idx="3"/>
          </p:cNvCxnSpPr>
          <p:nvPr/>
        </p:nvCxnSpPr>
        <p:spPr>
          <a:xfrm rot="10800000" flipH="1">
            <a:off x="753414" y="2528284"/>
            <a:ext cx="663000" cy="657200"/>
          </a:xfrm>
          <a:prstGeom prst="straightConnector1">
            <a:avLst/>
          </a:prstGeom>
          <a:noFill/>
          <a:ln w="19050" cap="flat" cmpd="sng">
            <a:solidFill>
              <a:srgbClr val="000000"/>
            </a:solidFill>
            <a:prstDash val="solid"/>
            <a:round/>
            <a:headEnd type="none" w="med" len="med"/>
            <a:tailEnd type="none" w="med" len="med"/>
          </a:ln>
        </p:spPr>
      </p:cxnSp>
      <p:cxnSp>
        <p:nvCxnSpPr>
          <p:cNvPr id="478" name="Google Shape;478;p23"/>
          <p:cNvCxnSpPr>
            <a:stCxn id="469" idx="6"/>
            <a:endCxn id="473" idx="2"/>
          </p:cNvCxnSpPr>
          <p:nvPr/>
        </p:nvCxnSpPr>
        <p:spPr>
          <a:xfrm>
            <a:off x="1857982"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479" name="Google Shape;479;p23"/>
          <p:cNvCxnSpPr>
            <a:stCxn id="469" idx="4"/>
            <a:endCxn id="471" idx="0"/>
          </p:cNvCxnSpPr>
          <p:nvPr/>
        </p:nvCxnSpPr>
        <p:spPr>
          <a:xfrm flipH="1">
            <a:off x="1598932" y="2602733"/>
            <a:ext cx="300" cy="508400"/>
          </a:xfrm>
          <a:prstGeom prst="straightConnector1">
            <a:avLst/>
          </a:prstGeom>
          <a:noFill/>
          <a:ln w="76200" cap="flat" cmpd="sng">
            <a:solidFill>
              <a:srgbClr val="9900FF"/>
            </a:solidFill>
            <a:prstDash val="solid"/>
            <a:round/>
            <a:headEnd type="none" w="med" len="med"/>
            <a:tailEnd type="none" w="med" len="med"/>
          </a:ln>
        </p:spPr>
      </p:cxnSp>
      <p:cxnSp>
        <p:nvCxnSpPr>
          <p:cNvPr id="480" name="Google Shape;480;p23"/>
          <p:cNvCxnSpPr>
            <a:stCxn id="471" idx="4"/>
            <a:endCxn id="476" idx="0"/>
          </p:cNvCxnSpPr>
          <p:nvPr/>
        </p:nvCxnSpPr>
        <p:spPr>
          <a:xfrm>
            <a:off x="1599082"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481" name="Google Shape;481;p23"/>
          <p:cNvCxnSpPr>
            <a:endCxn id="472" idx="0"/>
          </p:cNvCxnSpPr>
          <p:nvPr/>
        </p:nvCxnSpPr>
        <p:spPr>
          <a:xfrm>
            <a:off x="2986494" y="2602748"/>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82" name="Google Shape;482;p23"/>
          <p:cNvCxnSpPr>
            <a:stCxn id="472" idx="4"/>
            <a:endCxn id="475" idx="0"/>
          </p:cNvCxnSpPr>
          <p:nvPr/>
        </p:nvCxnSpPr>
        <p:spPr>
          <a:xfrm>
            <a:off x="2986494"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483" name="Google Shape;483;p23"/>
          <p:cNvCxnSpPr>
            <a:stCxn id="476" idx="6"/>
            <a:endCxn id="475" idx="2"/>
          </p:cNvCxnSpPr>
          <p:nvPr/>
        </p:nvCxnSpPr>
        <p:spPr>
          <a:xfrm>
            <a:off x="1857832" y="4643233"/>
            <a:ext cx="873300" cy="0"/>
          </a:xfrm>
          <a:prstGeom prst="straightConnector1">
            <a:avLst/>
          </a:prstGeom>
          <a:noFill/>
          <a:ln w="76200" cap="flat" cmpd="sng">
            <a:solidFill>
              <a:srgbClr val="9900FF"/>
            </a:solidFill>
            <a:prstDash val="solid"/>
            <a:round/>
            <a:headEnd type="none" w="med" len="med"/>
            <a:tailEnd type="none" w="med" len="med"/>
          </a:ln>
        </p:spPr>
      </p:cxnSp>
      <p:cxnSp>
        <p:nvCxnSpPr>
          <p:cNvPr id="484" name="Google Shape;484;p23"/>
          <p:cNvCxnSpPr>
            <a:stCxn id="471" idx="6"/>
            <a:endCxn id="472" idx="2"/>
          </p:cNvCxnSpPr>
          <p:nvPr/>
        </p:nvCxnSpPr>
        <p:spPr>
          <a:xfrm>
            <a:off x="1857832" y="3364948"/>
            <a:ext cx="873300" cy="0"/>
          </a:xfrm>
          <a:prstGeom prst="straightConnector1">
            <a:avLst/>
          </a:prstGeom>
          <a:noFill/>
          <a:ln w="76200" cap="flat" cmpd="sng">
            <a:solidFill>
              <a:srgbClr val="9900FF"/>
            </a:solidFill>
            <a:prstDash val="solid"/>
            <a:round/>
            <a:headEnd type="none" w="med" len="med"/>
            <a:tailEnd type="none" w="med" len="med"/>
          </a:ln>
        </p:spPr>
      </p:cxnSp>
      <p:cxnSp>
        <p:nvCxnSpPr>
          <p:cNvPr id="485" name="Google Shape;485;p23"/>
          <p:cNvCxnSpPr>
            <a:stCxn id="473" idx="5"/>
            <a:endCxn id="474" idx="1"/>
          </p:cNvCxnSpPr>
          <p:nvPr/>
        </p:nvCxnSpPr>
        <p:spPr>
          <a:xfrm>
            <a:off x="3166532"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486" name="Google Shape;486;p23"/>
          <p:cNvCxnSpPr>
            <a:stCxn id="469" idx="5"/>
            <a:endCxn id="472" idx="1"/>
          </p:cNvCxnSpPr>
          <p:nvPr/>
        </p:nvCxnSpPr>
        <p:spPr>
          <a:xfrm>
            <a:off x="1782196" y="2528397"/>
            <a:ext cx="1023600" cy="657200"/>
          </a:xfrm>
          <a:prstGeom prst="straightConnector1">
            <a:avLst/>
          </a:prstGeom>
          <a:noFill/>
          <a:ln w="19050" cap="flat" cmpd="sng">
            <a:solidFill>
              <a:srgbClr val="000000"/>
            </a:solidFill>
            <a:prstDash val="solid"/>
            <a:round/>
            <a:headEnd type="none" w="med" len="med"/>
            <a:tailEnd type="none" w="med" len="med"/>
          </a:ln>
        </p:spPr>
      </p:cxnSp>
      <p:cxnSp>
        <p:nvCxnSpPr>
          <p:cNvPr id="487" name="Google Shape;487;p23"/>
          <p:cNvCxnSpPr>
            <a:stCxn id="470" idx="6"/>
            <a:endCxn id="471" idx="2"/>
          </p:cNvCxnSpPr>
          <p:nvPr/>
        </p:nvCxnSpPr>
        <p:spPr>
          <a:xfrm>
            <a:off x="829200" y="3364948"/>
            <a:ext cx="511200" cy="0"/>
          </a:xfrm>
          <a:prstGeom prst="straightConnector1">
            <a:avLst/>
          </a:prstGeom>
          <a:noFill/>
          <a:ln w="19050" cap="flat" cmpd="sng">
            <a:solidFill>
              <a:srgbClr val="000000"/>
            </a:solidFill>
            <a:prstDash val="solid"/>
            <a:round/>
            <a:headEnd type="none" w="med" len="med"/>
            <a:tailEnd type="none" w="med" len="med"/>
          </a:ln>
        </p:spPr>
      </p:cxnSp>
      <p:sp>
        <p:nvSpPr>
          <p:cNvPr id="488" name="Google Shape;488;p23"/>
          <p:cNvSpPr/>
          <p:nvPr/>
        </p:nvSpPr>
        <p:spPr>
          <a:xfrm>
            <a:off x="5980784"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489" name="Google Shape;489;p23"/>
          <p:cNvSpPr/>
          <p:nvPr/>
        </p:nvSpPr>
        <p:spPr>
          <a:xfrm>
            <a:off x="4968100"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490" name="Google Shape;490;p23"/>
          <p:cNvSpPr/>
          <p:nvPr/>
        </p:nvSpPr>
        <p:spPr>
          <a:xfrm>
            <a:off x="5980637"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491" name="Google Shape;491;p23"/>
          <p:cNvSpPr/>
          <p:nvPr/>
        </p:nvSpPr>
        <p:spPr>
          <a:xfrm>
            <a:off x="7349586"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492" name="Google Shape;492;p23"/>
          <p:cNvSpPr/>
          <p:nvPr/>
        </p:nvSpPr>
        <p:spPr>
          <a:xfrm>
            <a:off x="734345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493" name="Google Shape;493;p23"/>
          <p:cNvSpPr/>
          <p:nvPr/>
        </p:nvSpPr>
        <p:spPr>
          <a:xfrm>
            <a:off x="8267199"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494" name="Google Shape;494;p23"/>
          <p:cNvSpPr/>
          <p:nvPr/>
        </p:nvSpPr>
        <p:spPr>
          <a:xfrm>
            <a:off x="7349660" y="4389412"/>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495" name="Google Shape;495;p23"/>
          <p:cNvSpPr/>
          <p:nvPr/>
        </p:nvSpPr>
        <p:spPr>
          <a:xfrm>
            <a:off x="5980637" y="4389412"/>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496" name="Google Shape;496;p23"/>
          <p:cNvCxnSpPr>
            <a:stCxn id="489" idx="7"/>
            <a:endCxn id="488" idx="3"/>
          </p:cNvCxnSpPr>
          <p:nvPr/>
        </p:nvCxnSpPr>
        <p:spPr>
          <a:xfrm rot="10800000" flipH="1">
            <a:off x="5402900" y="2528275"/>
            <a:ext cx="652500" cy="657200"/>
          </a:xfrm>
          <a:prstGeom prst="straightConnector1">
            <a:avLst/>
          </a:prstGeom>
          <a:noFill/>
          <a:ln w="19050" cap="flat" cmpd="sng">
            <a:solidFill>
              <a:srgbClr val="000000"/>
            </a:solidFill>
            <a:prstDash val="solid"/>
            <a:round/>
            <a:headEnd type="none" w="med" len="med"/>
            <a:tailEnd type="none" w="med" len="med"/>
          </a:ln>
        </p:spPr>
      </p:cxnSp>
      <p:cxnSp>
        <p:nvCxnSpPr>
          <p:cNvPr id="497" name="Google Shape;497;p23"/>
          <p:cNvCxnSpPr>
            <a:stCxn id="488" idx="6"/>
            <a:endCxn id="492" idx="2"/>
          </p:cNvCxnSpPr>
          <p:nvPr/>
        </p:nvCxnSpPr>
        <p:spPr>
          <a:xfrm>
            <a:off x="6490184" y="2348933"/>
            <a:ext cx="853200" cy="0"/>
          </a:xfrm>
          <a:prstGeom prst="straightConnector1">
            <a:avLst/>
          </a:prstGeom>
          <a:noFill/>
          <a:ln w="19050" cap="flat" cmpd="sng">
            <a:solidFill>
              <a:srgbClr val="000000"/>
            </a:solidFill>
            <a:prstDash val="solid"/>
            <a:round/>
            <a:headEnd type="none" w="med" len="med"/>
            <a:tailEnd type="none" w="med" len="med"/>
          </a:ln>
        </p:spPr>
      </p:cxnSp>
      <p:cxnSp>
        <p:nvCxnSpPr>
          <p:cNvPr id="498" name="Google Shape;498;p23"/>
          <p:cNvCxnSpPr>
            <a:stCxn id="488" idx="4"/>
            <a:endCxn id="490" idx="0"/>
          </p:cNvCxnSpPr>
          <p:nvPr/>
        </p:nvCxnSpPr>
        <p:spPr>
          <a:xfrm>
            <a:off x="6235484"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499" name="Google Shape;499;p23"/>
          <p:cNvCxnSpPr>
            <a:stCxn id="490" idx="4"/>
            <a:endCxn id="495" idx="0"/>
          </p:cNvCxnSpPr>
          <p:nvPr/>
        </p:nvCxnSpPr>
        <p:spPr>
          <a:xfrm>
            <a:off x="6235337"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00" name="Google Shape;500;p23"/>
          <p:cNvCxnSpPr>
            <a:endCxn id="491" idx="0"/>
          </p:cNvCxnSpPr>
          <p:nvPr/>
        </p:nvCxnSpPr>
        <p:spPr>
          <a:xfrm>
            <a:off x="7601286" y="2602739"/>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01" name="Google Shape;501;p23"/>
          <p:cNvCxnSpPr>
            <a:stCxn id="491" idx="4"/>
            <a:endCxn id="494" idx="0"/>
          </p:cNvCxnSpPr>
          <p:nvPr/>
        </p:nvCxnSpPr>
        <p:spPr>
          <a:xfrm>
            <a:off x="7601286"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02" name="Google Shape;502;p23"/>
          <p:cNvCxnSpPr>
            <a:stCxn id="495" idx="6"/>
            <a:endCxn id="494" idx="2"/>
          </p:cNvCxnSpPr>
          <p:nvPr/>
        </p:nvCxnSpPr>
        <p:spPr>
          <a:xfrm>
            <a:off x="6490037" y="4643212"/>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503" name="Google Shape;503;p23"/>
          <p:cNvCxnSpPr>
            <a:stCxn id="490" idx="6"/>
            <a:endCxn id="491" idx="2"/>
          </p:cNvCxnSpPr>
          <p:nvPr/>
        </p:nvCxnSpPr>
        <p:spPr>
          <a:xfrm>
            <a:off x="6490037" y="3364939"/>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504" name="Google Shape;504;p23"/>
          <p:cNvCxnSpPr>
            <a:stCxn id="492" idx="5"/>
            <a:endCxn id="493" idx="1"/>
          </p:cNvCxnSpPr>
          <p:nvPr/>
        </p:nvCxnSpPr>
        <p:spPr>
          <a:xfrm>
            <a:off x="7778258"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505" name="Google Shape;505;p23"/>
          <p:cNvCxnSpPr>
            <a:stCxn id="488" idx="5"/>
            <a:endCxn id="491" idx="1"/>
          </p:cNvCxnSpPr>
          <p:nvPr/>
        </p:nvCxnSpPr>
        <p:spPr>
          <a:xfrm>
            <a:off x="6415584" y="2528397"/>
            <a:ext cx="1007700" cy="657200"/>
          </a:xfrm>
          <a:prstGeom prst="straightConnector1">
            <a:avLst/>
          </a:prstGeom>
          <a:noFill/>
          <a:ln w="19050" cap="flat" cmpd="sng">
            <a:solidFill>
              <a:srgbClr val="000000"/>
            </a:solidFill>
            <a:prstDash val="solid"/>
            <a:round/>
            <a:headEnd type="none" w="med" len="med"/>
            <a:tailEnd type="none" w="med" len="med"/>
          </a:ln>
        </p:spPr>
      </p:cxnSp>
      <p:cxnSp>
        <p:nvCxnSpPr>
          <p:cNvPr id="506" name="Google Shape;506;p23"/>
          <p:cNvCxnSpPr>
            <a:stCxn id="489" idx="6"/>
            <a:endCxn id="490" idx="2"/>
          </p:cNvCxnSpPr>
          <p:nvPr/>
        </p:nvCxnSpPr>
        <p:spPr>
          <a:xfrm>
            <a:off x="5477500" y="3364939"/>
            <a:ext cx="503100" cy="0"/>
          </a:xfrm>
          <a:prstGeom prst="straightConnector1">
            <a:avLst/>
          </a:prstGeom>
          <a:noFill/>
          <a:ln w="19050" cap="flat" cmpd="sng">
            <a:solidFill>
              <a:srgbClr val="000000"/>
            </a:solidFill>
            <a:prstDash val="solid"/>
            <a:round/>
            <a:headEnd type="none" w="med" len="med"/>
            <a:tailEnd type="none" w="med" len="med"/>
          </a:ln>
        </p:spPr>
      </p:cxnSp>
      <p:sp>
        <p:nvSpPr>
          <p:cNvPr id="507" name="Google Shape;507;p23"/>
          <p:cNvSpPr/>
          <p:nvPr/>
        </p:nvSpPr>
        <p:spPr>
          <a:xfrm>
            <a:off x="5980865" y="209513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508" name="Google Shape;508;p23"/>
          <p:cNvSpPr/>
          <p:nvPr/>
        </p:nvSpPr>
        <p:spPr>
          <a:xfrm>
            <a:off x="4968100" y="3111153"/>
            <a:ext cx="509400" cy="507600"/>
          </a:xfrm>
          <a:prstGeom prst="ellipse">
            <a:avLst/>
          </a:prstGeom>
          <a:solidFill>
            <a:srgbClr val="9900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V3</a:t>
            </a:r>
            <a:endParaRPr sz="1000" b="1"/>
          </a:p>
        </p:txBody>
      </p:sp>
      <p:sp>
        <p:nvSpPr>
          <p:cNvPr id="509" name="Google Shape;509;p23"/>
          <p:cNvSpPr/>
          <p:nvPr/>
        </p:nvSpPr>
        <p:spPr>
          <a:xfrm>
            <a:off x="5980718" y="311115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510" name="Google Shape;510;p23"/>
          <p:cNvSpPr/>
          <p:nvPr/>
        </p:nvSpPr>
        <p:spPr>
          <a:xfrm>
            <a:off x="7349777" y="3111153"/>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511" name="Google Shape;511;p23"/>
          <p:cNvSpPr/>
          <p:nvPr/>
        </p:nvSpPr>
        <p:spPr>
          <a:xfrm>
            <a:off x="734364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512" name="Google Shape;512;p23"/>
          <p:cNvSpPr/>
          <p:nvPr/>
        </p:nvSpPr>
        <p:spPr>
          <a:xfrm>
            <a:off x="8267463" y="3111153"/>
            <a:ext cx="5031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513" name="Google Shape;513;p23"/>
          <p:cNvSpPr/>
          <p:nvPr/>
        </p:nvSpPr>
        <p:spPr>
          <a:xfrm>
            <a:off x="7349851" y="4389445"/>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514" name="Google Shape;514;p23"/>
          <p:cNvSpPr/>
          <p:nvPr/>
        </p:nvSpPr>
        <p:spPr>
          <a:xfrm>
            <a:off x="5980718" y="4389445"/>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515" name="Google Shape;515;p23"/>
          <p:cNvCxnSpPr>
            <a:stCxn id="508" idx="7"/>
            <a:endCxn id="507" idx="3"/>
          </p:cNvCxnSpPr>
          <p:nvPr/>
        </p:nvCxnSpPr>
        <p:spPr>
          <a:xfrm rot="10800000" flipH="1">
            <a:off x="5402900" y="2528289"/>
            <a:ext cx="652500" cy="657200"/>
          </a:xfrm>
          <a:prstGeom prst="straightConnector1">
            <a:avLst/>
          </a:prstGeom>
          <a:noFill/>
          <a:ln w="76200" cap="flat" cmpd="sng">
            <a:solidFill>
              <a:srgbClr val="9900FF"/>
            </a:solidFill>
            <a:prstDash val="solid"/>
            <a:round/>
            <a:headEnd type="none" w="med" len="med"/>
            <a:tailEnd type="none" w="med" len="med"/>
          </a:ln>
        </p:spPr>
      </p:cxnSp>
      <p:cxnSp>
        <p:nvCxnSpPr>
          <p:cNvPr id="516" name="Google Shape;516;p23"/>
          <p:cNvCxnSpPr>
            <a:stCxn id="507" idx="6"/>
            <a:endCxn id="511" idx="2"/>
          </p:cNvCxnSpPr>
          <p:nvPr/>
        </p:nvCxnSpPr>
        <p:spPr>
          <a:xfrm>
            <a:off x="6490265" y="2348933"/>
            <a:ext cx="853500" cy="0"/>
          </a:xfrm>
          <a:prstGeom prst="straightConnector1">
            <a:avLst/>
          </a:prstGeom>
          <a:noFill/>
          <a:ln w="19050" cap="flat" cmpd="sng">
            <a:solidFill>
              <a:srgbClr val="000000"/>
            </a:solidFill>
            <a:prstDash val="solid"/>
            <a:round/>
            <a:headEnd type="none" w="med" len="med"/>
            <a:tailEnd type="none" w="med" len="med"/>
          </a:ln>
        </p:spPr>
      </p:cxnSp>
      <p:cxnSp>
        <p:nvCxnSpPr>
          <p:cNvPr id="517" name="Google Shape;517;p23"/>
          <p:cNvCxnSpPr>
            <a:stCxn id="507" idx="4"/>
            <a:endCxn id="509" idx="0"/>
          </p:cNvCxnSpPr>
          <p:nvPr/>
        </p:nvCxnSpPr>
        <p:spPr>
          <a:xfrm>
            <a:off x="6235565" y="2602733"/>
            <a:ext cx="0" cy="508400"/>
          </a:xfrm>
          <a:prstGeom prst="straightConnector1">
            <a:avLst/>
          </a:prstGeom>
          <a:noFill/>
          <a:ln w="76200" cap="flat" cmpd="sng">
            <a:solidFill>
              <a:srgbClr val="9900FF"/>
            </a:solidFill>
            <a:prstDash val="solid"/>
            <a:round/>
            <a:headEnd type="none" w="med" len="med"/>
            <a:tailEnd type="none" w="med" len="med"/>
          </a:ln>
        </p:spPr>
      </p:cxnSp>
      <p:cxnSp>
        <p:nvCxnSpPr>
          <p:cNvPr id="518" name="Google Shape;518;p23"/>
          <p:cNvCxnSpPr>
            <a:stCxn id="509" idx="4"/>
            <a:endCxn id="514" idx="0"/>
          </p:cNvCxnSpPr>
          <p:nvPr/>
        </p:nvCxnSpPr>
        <p:spPr>
          <a:xfrm>
            <a:off x="6235418"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519" name="Google Shape;519;p23"/>
          <p:cNvCxnSpPr>
            <a:endCxn id="510" idx="0"/>
          </p:cNvCxnSpPr>
          <p:nvPr/>
        </p:nvCxnSpPr>
        <p:spPr>
          <a:xfrm>
            <a:off x="7601327" y="260275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20" name="Google Shape;520;p23"/>
          <p:cNvCxnSpPr>
            <a:stCxn id="510" idx="4"/>
            <a:endCxn id="513" idx="0"/>
          </p:cNvCxnSpPr>
          <p:nvPr/>
        </p:nvCxnSpPr>
        <p:spPr>
          <a:xfrm>
            <a:off x="7601327"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521" name="Google Shape;521;p23"/>
          <p:cNvCxnSpPr>
            <a:stCxn id="514" idx="6"/>
            <a:endCxn id="513" idx="2"/>
          </p:cNvCxnSpPr>
          <p:nvPr/>
        </p:nvCxnSpPr>
        <p:spPr>
          <a:xfrm>
            <a:off x="6490118" y="4643245"/>
            <a:ext cx="859800" cy="0"/>
          </a:xfrm>
          <a:prstGeom prst="straightConnector1">
            <a:avLst/>
          </a:prstGeom>
          <a:noFill/>
          <a:ln w="76200" cap="flat" cmpd="sng">
            <a:solidFill>
              <a:srgbClr val="9900FF"/>
            </a:solidFill>
            <a:prstDash val="solid"/>
            <a:round/>
            <a:headEnd type="none" w="med" len="med"/>
            <a:tailEnd type="none" w="med" len="med"/>
          </a:ln>
        </p:spPr>
      </p:cxnSp>
      <p:cxnSp>
        <p:nvCxnSpPr>
          <p:cNvPr id="522" name="Google Shape;522;p23"/>
          <p:cNvCxnSpPr>
            <a:stCxn id="509" idx="6"/>
            <a:endCxn id="510" idx="2"/>
          </p:cNvCxnSpPr>
          <p:nvPr/>
        </p:nvCxnSpPr>
        <p:spPr>
          <a:xfrm>
            <a:off x="6490118" y="3364953"/>
            <a:ext cx="859800" cy="0"/>
          </a:xfrm>
          <a:prstGeom prst="straightConnector1">
            <a:avLst/>
          </a:prstGeom>
          <a:noFill/>
          <a:ln w="76200" cap="flat" cmpd="sng">
            <a:solidFill>
              <a:srgbClr val="9900FF"/>
            </a:solidFill>
            <a:prstDash val="solid"/>
            <a:round/>
            <a:headEnd type="none" w="med" len="med"/>
            <a:tailEnd type="none" w="med" len="med"/>
          </a:ln>
        </p:spPr>
      </p:cxnSp>
      <p:cxnSp>
        <p:nvCxnSpPr>
          <p:cNvPr id="523" name="Google Shape;523;p23"/>
          <p:cNvCxnSpPr>
            <a:stCxn id="511" idx="5"/>
            <a:endCxn id="512" idx="1"/>
          </p:cNvCxnSpPr>
          <p:nvPr/>
        </p:nvCxnSpPr>
        <p:spPr>
          <a:xfrm>
            <a:off x="7778449"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524" name="Google Shape;524;p23"/>
          <p:cNvCxnSpPr>
            <a:stCxn id="507" idx="5"/>
            <a:endCxn id="510" idx="1"/>
          </p:cNvCxnSpPr>
          <p:nvPr/>
        </p:nvCxnSpPr>
        <p:spPr>
          <a:xfrm>
            <a:off x="6415665" y="2528397"/>
            <a:ext cx="1007700" cy="657200"/>
          </a:xfrm>
          <a:prstGeom prst="straightConnector1">
            <a:avLst/>
          </a:prstGeom>
          <a:noFill/>
          <a:ln w="19050" cap="flat" cmpd="sng">
            <a:solidFill>
              <a:srgbClr val="000000"/>
            </a:solidFill>
            <a:prstDash val="solid"/>
            <a:round/>
            <a:headEnd type="none" w="med" len="med"/>
            <a:tailEnd type="none" w="med" len="med"/>
          </a:ln>
        </p:spPr>
      </p:cxnSp>
      <p:cxnSp>
        <p:nvCxnSpPr>
          <p:cNvPr id="525" name="Google Shape;525;p23"/>
          <p:cNvCxnSpPr>
            <a:stCxn id="508" idx="6"/>
            <a:endCxn id="509" idx="2"/>
          </p:cNvCxnSpPr>
          <p:nvPr/>
        </p:nvCxnSpPr>
        <p:spPr>
          <a:xfrm>
            <a:off x="5477500" y="3364953"/>
            <a:ext cx="503100" cy="0"/>
          </a:xfrm>
          <a:prstGeom prst="straightConnector1">
            <a:avLst/>
          </a:prstGeom>
          <a:noFill/>
          <a:ln w="76200" cap="flat" cmpd="sng">
            <a:solidFill>
              <a:srgbClr val="9900FF"/>
            </a:solidFill>
            <a:prstDash val="solid"/>
            <a:round/>
            <a:headEnd type="none" w="med" len="med"/>
            <a:tailEnd type="none" w="med" len="med"/>
          </a:ln>
        </p:spPr>
      </p:cxnSp>
      <p:sp>
        <p:nvSpPr>
          <p:cNvPr id="526" name="Google Shape;526;p23"/>
          <p:cNvSpPr txBox="1">
            <a:spLocks noGrp="1"/>
          </p:cNvSpPr>
          <p:nvPr>
            <p:ph type="title"/>
          </p:nvPr>
        </p:nvSpPr>
        <p:spPr>
          <a:xfrm>
            <a:off x="309150" y="389733"/>
            <a:ext cx="41682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Trail : </a:t>
            </a:r>
            <a:r>
              <a:rPr lang="en" sz="2400" b="0" dirty="0"/>
              <a:t>Walk where no edge is traversed more than once.</a:t>
            </a:r>
            <a:endParaRPr sz="2400" b="0" dirty="0"/>
          </a:p>
        </p:txBody>
      </p:sp>
      <p:sp>
        <p:nvSpPr>
          <p:cNvPr id="527" name="Google Shape;527;p23"/>
          <p:cNvSpPr txBox="1">
            <a:spLocks noGrp="1"/>
          </p:cNvSpPr>
          <p:nvPr>
            <p:ph type="title"/>
          </p:nvPr>
        </p:nvSpPr>
        <p:spPr>
          <a:xfrm>
            <a:off x="4751625" y="389733"/>
            <a:ext cx="4019100" cy="11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Tour : </a:t>
            </a:r>
            <a:r>
              <a:rPr lang="en" sz="2400" dirty="0"/>
              <a:t>C</a:t>
            </a:r>
            <a:r>
              <a:rPr lang="en" sz="2400" b="0" dirty="0" smtClean="0"/>
              <a:t>losed trail</a:t>
            </a:r>
            <a:endParaRPr sz="2400" b="0" dirty="0"/>
          </a:p>
        </p:txBody>
      </p:sp>
      <p:sp>
        <p:nvSpPr>
          <p:cNvPr id="528" name="Google Shape;528;p23"/>
          <p:cNvSpPr txBox="1"/>
          <p:nvPr/>
        </p:nvSpPr>
        <p:spPr>
          <a:xfrm>
            <a:off x="316875" y="5507533"/>
            <a:ext cx="4107900" cy="77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i="1" dirty="0">
                <a:solidFill>
                  <a:srgbClr val="FF9900"/>
                </a:solidFill>
                <a:latin typeface="PT Sans Narrow"/>
                <a:ea typeface="PT Sans Narrow"/>
                <a:cs typeface="PT Sans Narrow"/>
                <a:sym typeface="PT Sans Narrow"/>
              </a:rPr>
              <a:t>( V1, V4, V7, V8, V5, </a:t>
            </a:r>
            <a:r>
              <a:rPr lang="en" sz="2400" b="1" i="1" dirty="0" smtClean="0">
                <a:solidFill>
                  <a:srgbClr val="FF9900"/>
                </a:solidFill>
                <a:latin typeface="PT Sans Narrow"/>
                <a:ea typeface="PT Sans Narrow"/>
                <a:cs typeface="PT Sans Narrow"/>
                <a:sym typeface="PT Sans Narrow"/>
              </a:rPr>
              <a:t>V4)</a:t>
            </a:r>
            <a:endParaRPr sz="2400" b="1" i="1" dirty="0">
              <a:solidFill>
                <a:srgbClr val="FF9900"/>
              </a:solidFill>
              <a:latin typeface="PT Sans Narrow"/>
              <a:ea typeface="PT Sans Narrow"/>
              <a:cs typeface="PT Sans Narrow"/>
              <a:sym typeface="PT Sans Narrow"/>
            </a:endParaRPr>
          </a:p>
        </p:txBody>
      </p:sp>
      <p:sp>
        <p:nvSpPr>
          <p:cNvPr id="529" name="Google Shape;529;p23"/>
          <p:cNvSpPr txBox="1"/>
          <p:nvPr/>
        </p:nvSpPr>
        <p:spPr>
          <a:xfrm>
            <a:off x="4866075" y="5507533"/>
            <a:ext cx="4107900" cy="77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i="1">
                <a:solidFill>
                  <a:srgbClr val="FF9900"/>
                </a:solidFill>
                <a:latin typeface="PT Sans Narrow"/>
                <a:ea typeface="PT Sans Narrow"/>
                <a:cs typeface="PT Sans Narrow"/>
                <a:sym typeface="PT Sans Narrow"/>
              </a:rPr>
              <a:t>( V1, V4, V7, V8, V5, V4 , V3, V1)</a:t>
            </a:r>
            <a:endParaRPr sz="2400" b="1" i="1">
              <a:solidFill>
                <a:srgbClr val="FF9900"/>
              </a:solidFill>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5084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1000"/>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9"/>
                                        </p:tgtEl>
                                        <p:attrNameLst>
                                          <p:attrName>style.visibility</p:attrName>
                                        </p:attrNameLst>
                                      </p:cBhvr>
                                      <p:to>
                                        <p:strVal val="visible"/>
                                      </p:to>
                                    </p:set>
                                    <p:animEffect transition="in" filter="fade">
                                      <p:cBhvr>
                                        <p:cTn id="12" dur="1000"/>
                                        <p:tgtEl>
                                          <p:spTgt spid="4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
                                        </p:tgtEl>
                                        <p:attrNameLst>
                                          <p:attrName>style.visibility</p:attrName>
                                        </p:attrNameLst>
                                      </p:cBhvr>
                                      <p:to>
                                        <p:strVal val="visible"/>
                                      </p:to>
                                    </p:set>
                                    <p:animEffect transition="in" filter="fade">
                                      <p:cBhvr>
                                        <p:cTn id="17" dur="1000"/>
                                        <p:tgtEl>
                                          <p:spTgt spid="4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0"/>
                                        </p:tgtEl>
                                        <p:attrNameLst>
                                          <p:attrName>style.visibility</p:attrName>
                                        </p:attrNameLst>
                                      </p:cBhvr>
                                      <p:to>
                                        <p:strVal val="visible"/>
                                      </p:to>
                                    </p:set>
                                    <p:animEffect transition="in" filter="fade">
                                      <p:cBhvr>
                                        <p:cTn id="22" dur="1000"/>
                                        <p:tgtEl>
                                          <p:spTgt spid="4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6"/>
                                        </p:tgtEl>
                                        <p:attrNameLst>
                                          <p:attrName>style.visibility</p:attrName>
                                        </p:attrNameLst>
                                      </p:cBhvr>
                                      <p:to>
                                        <p:strVal val="visible"/>
                                      </p:to>
                                    </p:set>
                                    <p:animEffect transition="in" filter="fade">
                                      <p:cBhvr>
                                        <p:cTn id="27" dur="10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3"/>
                                        </p:tgtEl>
                                        <p:attrNameLst>
                                          <p:attrName>style.visibility</p:attrName>
                                        </p:attrNameLst>
                                      </p:cBhvr>
                                      <p:to>
                                        <p:strVal val="visible"/>
                                      </p:to>
                                    </p:set>
                                    <p:animEffect transition="in" filter="fade">
                                      <p:cBhvr>
                                        <p:cTn id="32" dur="1000"/>
                                        <p:tgtEl>
                                          <p:spTgt spid="48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75"/>
                                        </p:tgtEl>
                                        <p:attrNameLst>
                                          <p:attrName>style.visibility</p:attrName>
                                        </p:attrNameLst>
                                      </p:cBhvr>
                                      <p:to>
                                        <p:strVal val="visible"/>
                                      </p:to>
                                    </p:set>
                                    <p:animEffect transition="in" filter="fade">
                                      <p:cBhvr>
                                        <p:cTn id="37" dur="1000"/>
                                        <p:tgtEl>
                                          <p:spTgt spid="47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2"/>
                                        </p:tgtEl>
                                        <p:attrNameLst>
                                          <p:attrName>style.visibility</p:attrName>
                                        </p:attrNameLst>
                                      </p:cBhvr>
                                      <p:to>
                                        <p:strVal val="visible"/>
                                      </p:to>
                                    </p:set>
                                    <p:animEffect transition="in" filter="fade">
                                      <p:cBhvr>
                                        <p:cTn id="42" dur="1000"/>
                                        <p:tgtEl>
                                          <p:spTgt spid="4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72"/>
                                        </p:tgtEl>
                                        <p:attrNameLst>
                                          <p:attrName>style.visibility</p:attrName>
                                        </p:attrNameLst>
                                      </p:cBhvr>
                                      <p:to>
                                        <p:strVal val="visible"/>
                                      </p:to>
                                    </p:set>
                                    <p:animEffect transition="in" filter="fade">
                                      <p:cBhvr>
                                        <p:cTn id="47" dur="1000"/>
                                        <p:tgtEl>
                                          <p:spTgt spid="47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4"/>
                                        </p:tgtEl>
                                        <p:attrNameLst>
                                          <p:attrName>style.visibility</p:attrName>
                                        </p:attrNameLst>
                                      </p:cBhvr>
                                      <p:to>
                                        <p:strVal val="visible"/>
                                      </p:to>
                                    </p:set>
                                    <p:animEffect transition="in" filter="fade">
                                      <p:cBhvr>
                                        <p:cTn id="52" dur="1000"/>
                                        <p:tgtEl>
                                          <p:spTgt spid="4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71"/>
                                        </p:tgtEl>
                                        <p:attrNameLst>
                                          <p:attrName>style.visibility</p:attrName>
                                        </p:attrNameLst>
                                      </p:cBhvr>
                                      <p:to>
                                        <p:strVal val="visible"/>
                                      </p:to>
                                    </p:set>
                                    <p:animEffect transition="in" filter="fade">
                                      <p:cBhvr>
                                        <p:cTn id="57" dur="1000"/>
                                        <p:tgtEl>
                                          <p:spTgt spid="47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28"/>
                                        </p:tgtEl>
                                        <p:attrNameLst>
                                          <p:attrName>style.visibility</p:attrName>
                                        </p:attrNameLst>
                                      </p:cBhvr>
                                      <p:to>
                                        <p:strVal val="visible"/>
                                      </p:to>
                                    </p:set>
                                    <p:animEffect transition="in" filter="fade">
                                      <p:cBhvr>
                                        <p:cTn id="62" dur="2500"/>
                                        <p:tgtEl>
                                          <p:spTgt spid="5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07"/>
                                        </p:tgtEl>
                                        <p:attrNameLst>
                                          <p:attrName>style.visibility</p:attrName>
                                        </p:attrNameLst>
                                      </p:cBhvr>
                                      <p:to>
                                        <p:strVal val="visible"/>
                                      </p:to>
                                    </p:set>
                                    <p:animEffect transition="in" filter="fade">
                                      <p:cBhvr>
                                        <p:cTn id="67" dur="1000"/>
                                        <p:tgtEl>
                                          <p:spTgt spid="50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17"/>
                                        </p:tgtEl>
                                        <p:attrNameLst>
                                          <p:attrName>style.visibility</p:attrName>
                                        </p:attrNameLst>
                                      </p:cBhvr>
                                      <p:to>
                                        <p:strVal val="visible"/>
                                      </p:to>
                                    </p:set>
                                    <p:animEffect transition="in" filter="fade">
                                      <p:cBhvr>
                                        <p:cTn id="72" dur="1000"/>
                                        <p:tgtEl>
                                          <p:spTgt spid="51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09"/>
                                        </p:tgtEl>
                                        <p:attrNameLst>
                                          <p:attrName>style.visibility</p:attrName>
                                        </p:attrNameLst>
                                      </p:cBhvr>
                                      <p:to>
                                        <p:strVal val="visible"/>
                                      </p:to>
                                    </p:set>
                                    <p:animEffect transition="in" filter="fade">
                                      <p:cBhvr>
                                        <p:cTn id="77" dur="1000"/>
                                        <p:tgtEl>
                                          <p:spTgt spid="50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18"/>
                                        </p:tgtEl>
                                        <p:attrNameLst>
                                          <p:attrName>style.visibility</p:attrName>
                                        </p:attrNameLst>
                                      </p:cBhvr>
                                      <p:to>
                                        <p:strVal val="visible"/>
                                      </p:to>
                                    </p:set>
                                    <p:animEffect transition="in" filter="fade">
                                      <p:cBhvr>
                                        <p:cTn id="82" dur="1000"/>
                                        <p:tgtEl>
                                          <p:spTgt spid="5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4"/>
                                        </p:tgtEl>
                                        <p:attrNameLst>
                                          <p:attrName>style.visibility</p:attrName>
                                        </p:attrNameLst>
                                      </p:cBhvr>
                                      <p:to>
                                        <p:strVal val="visible"/>
                                      </p:to>
                                    </p:set>
                                    <p:animEffect transition="in" filter="fade">
                                      <p:cBhvr>
                                        <p:cTn id="87" dur="1000"/>
                                        <p:tgtEl>
                                          <p:spTgt spid="5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21"/>
                                        </p:tgtEl>
                                        <p:attrNameLst>
                                          <p:attrName>style.visibility</p:attrName>
                                        </p:attrNameLst>
                                      </p:cBhvr>
                                      <p:to>
                                        <p:strVal val="visible"/>
                                      </p:to>
                                    </p:set>
                                    <p:animEffect transition="in" filter="fade">
                                      <p:cBhvr>
                                        <p:cTn id="92" dur="1000"/>
                                        <p:tgtEl>
                                          <p:spTgt spid="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13"/>
                                        </p:tgtEl>
                                        <p:attrNameLst>
                                          <p:attrName>style.visibility</p:attrName>
                                        </p:attrNameLst>
                                      </p:cBhvr>
                                      <p:to>
                                        <p:strVal val="visible"/>
                                      </p:to>
                                    </p:set>
                                    <p:animEffect transition="in" filter="fade">
                                      <p:cBhvr>
                                        <p:cTn id="97" dur="1000"/>
                                        <p:tgtEl>
                                          <p:spTgt spid="51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20"/>
                                        </p:tgtEl>
                                        <p:attrNameLst>
                                          <p:attrName>style.visibility</p:attrName>
                                        </p:attrNameLst>
                                      </p:cBhvr>
                                      <p:to>
                                        <p:strVal val="visible"/>
                                      </p:to>
                                    </p:set>
                                    <p:animEffect transition="in" filter="fade">
                                      <p:cBhvr>
                                        <p:cTn id="102" dur="1000"/>
                                        <p:tgtEl>
                                          <p:spTgt spid="5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10"/>
                                        </p:tgtEl>
                                        <p:attrNameLst>
                                          <p:attrName>style.visibility</p:attrName>
                                        </p:attrNameLst>
                                      </p:cBhvr>
                                      <p:to>
                                        <p:strVal val="visible"/>
                                      </p:to>
                                    </p:set>
                                    <p:animEffect transition="in" filter="fade">
                                      <p:cBhvr>
                                        <p:cTn id="107" dur="1000"/>
                                        <p:tgtEl>
                                          <p:spTgt spid="51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22"/>
                                        </p:tgtEl>
                                        <p:attrNameLst>
                                          <p:attrName>style.visibility</p:attrName>
                                        </p:attrNameLst>
                                      </p:cBhvr>
                                      <p:to>
                                        <p:strVal val="visible"/>
                                      </p:to>
                                    </p:set>
                                    <p:animEffect transition="in" filter="fade">
                                      <p:cBhvr>
                                        <p:cTn id="112" dur="1000"/>
                                        <p:tgtEl>
                                          <p:spTgt spid="5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09"/>
                                        </p:tgtEl>
                                        <p:attrNameLst>
                                          <p:attrName>style.visibility</p:attrName>
                                        </p:attrNameLst>
                                      </p:cBhvr>
                                      <p:to>
                                        <p:strVal val="visible"/>
                                      </p:to>
                                    </p:set>
                                    <p:animEffect transition="in" filter="fade">
                                      <p:cBhvr>
                                        <p:cTn id="117" dur="1000"/>
                                        <p:tgtEl>
                                          <p:spTgt spid="50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25"/>
                                        </p:tgtEl>
                                        <p:attrNameLst>
                                          <p:attrName>style.visibility</p:attrName>
                                        </p:attrNameLst>
                                      </p:cBhvr>
                                      <p:to>
                                        <p:strVal val="visible"/>
                                      </p:to>
                                    </p:set>
                                    <p:animEffect transition="in" filter="fade">
                                      <p:cBhvr>
                                        <p:cTn id="122" dur="1000"/>
                                        <p:tgtEl>
                                          <p:spTgt spid="52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08"/>
                                        </p:tgtEl>
                                        <p:attrNameLst>
                                          <p:attrName>style.visibility</p:attrName>
                                        </p:attrNameLst>
                                      </p:cBhvr>
                                      <p:to>
                                        <p:strVal val="visible"/>
                                      </p:to>
                                    </p:set>
                                    <p:animEffect transition="in" filter="fade">
                                      <p:cBhvr>
                                        <p:cTn id="127" dur="1000"/>
                                        <p:tgtEl>
                                          <p:spTgt spid="50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15"/>
                                        </p:tgtEl>
                                        <p:attrNameLst>
                                          <p:attrName>style.visibility</p:attrName>
                                        </p:attrNameLst>
                                      </p:cBhvr>
                                      <p:to>
                                        <p:strVal val="visible"/>
                                      </p:to>
                                    </p:set>
                                    <p:animEffect transition="in" filter="fade">
                                      <p:cBhvr>
                                        <p:cTn id="132" dur="1000"/>
                                        <p:tgtEl>
                                          <p:spTgt spid="51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07"/>
                                        </p:tgtEl>
                                        <p:attrNameLst>
                                          <p:attrName>style.visibility</p:attrName>
                                        </p:attrNameLst>
                                      </p:cBhvr>
                                      <p:to>
                                        <p:strVal val="visible"/>
                                      </p:to>
                                    </p:set>
                                    <p:animEffect transition="in" filter="fade">
                                      <p:cBhvr>
                                        <p:cTn id="137" dur="1000"/>
                                        <p:tgtEl>
                                          <p:spTgt spid="50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29"/>
                                        </p:tgtEl>
                                        <p:attrNameLst>
                                          <p:attrName>style.visibility</p:attrName>
                                        </p:attrNameLst>
                                      </p:cBhvr>
                                      <p:to>
                                        <p:strVal val="visible"/>
                                      </p:to>
                                    </p:set>
                                    <p:animEffect transition="in" filter="fade">
                                      <p:cBhvr>
                                        <p:cTn id="142"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4"/>
          <p:cNvSpPr/>
          <p:nvPr/>
        </p:nvSpPr>
        <p:spPr>
          <a:xfrm>
            <a:off x="1340400"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535" name="Google Shape;535;p24"/>
          <p:cNvSpPr/>
          <p:nvPr/>
        </p:nvSpPr>
        <p:spPr>
          <a:xfrm>
            <a:off x="31170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536" name="Google Shape;536;p24"/>
          <p:cNvSpPr/>
          <p:nvPr/>
        </p:nvSpPr>
        <p:spPr>
          <a:xfrm>
            <a:off x="1340250" y="3111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537" name="Google Shape;537;p24"/>
          <p:cNvSpPr/>
          <p:nvPr/>
        </p:nvSpPr>
        <p:spPr>
          <a:xfrm>
            <a:off x="2730850"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538" name="Google Shape;538;p24"/>
          <p:cNvSpPr/>
          <p:nvPr/>
        </p:nvSpPr>
        <p:spPr>
          <a:xfrm>
            <a:off x="2724625"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539" name="Google Shape;539;p24"/>
          <p:cNvSpPr/>
          <p:nvPr/>
        </p:nvSpPr>
        <p:spPr>
          <a:xfrm>
            <a:off x="3662975" y="3111133"/>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540" name="Google Shape;540;p24"/>
          <p:cNvSpPr/>
          <p:nvPr/>
        </p:nvSpPr>
        <p:spPr>
          <a:xfrm>
            <a:off x="2730925" y="4389400"/>
            <a:ext cx="5112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541" name="Google Shape;541;p24"/>
          <p:cNvSpPr/>
          <p:nvPr/>
        </p:nvSpPr>
        <p:spPr>
          <a:xfrm>
            <a:off x="1340250" y="4389400"/>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542" name="Google Shape;542;p24"/>
          <p:cNvCxnSpPr>
            <a:stCxn id="535" idx="7"/>
            <a:endCxn id="534" idx="3"/>
          </p:cNvCxnSpPr>
          <p:nvPr/>
        </p:nvCxnSpPr>
        <p:spPr>
          <a:xfrm rot="10800000" flipH="1">
            <a:off x="753414" y="2528269"/>
            <a:ext cx="662700" cy="657200"/>
          </a:xfrm>
          <a:prstGeom prst="straightConnector1">
            <a:avLst/>
          </a:prstGeom>
          <a:noFill/>
          <a:ln w="19050" cap="flat" cmpd="sng">
            <a:solidFill>
              <a:srgbClr val="000000"/>
            </a:solidFill>
            <a:prstDash val="solid"/>
            <a:round/>
            <a:headEnd type="none" w="med" len="med"/>
            <a:tailEnd type="none" w="med" len="med"/>
          </a:ln>
        </p:spPr>
      </p:cxnSp>
      <p:cxnSp>
        <p:nvCxnSpPr>
          <p:cNvPr id="543" name="Google Shape;543;p24"/>
          <p:cNvCxnSpPr>
            <a:stCxn id="534" idx="6"/>
            <a:endCxn id="538" idx="2"/>
          </p:cNvCxnSpPr>
          <p:nvPr/>
        </p:nvCxnSpPr>
        <p:spPr>
          <a:xfrm>
            <a:off x="1857900"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544" name="Google Shape;544;p24"/>
          <p:cNvCxnSpPr>
            <a:stCxn id="534" idx="4"/>
            <a:endCxn id="536" idx="0"/>
          </p:cNvCxnSpPr>
          <p:nvPr/>
        </p:nvCxnSpPr>
        <p:spPr>
          <a:xfrm>
            <a:off x="15991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45" name="Google Shape;545;p24"/>
          <p:cNvCxnSpPr>
            <a:stCxn id="536" idx="4"/>
            <a:endCxn id="541" idx="0"/>
          </p:cNvCxnSpPr>
          <p:nvPr/>
        </p:nvCxnSpPr>
        <p:spPr>
          <a:xfrm>
            <a:off x="159900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46" name="Google Shape;546;p24"/>
          <p:cNvCxnSpPr>
            <a:endCxn id="537" idx="0"/>
          </p:cNvCxnSpPr>
          <p:nvPr/>
        </p:nvCxnSpPr>
        <p:spPr>
          <a:xfrm>
            <a:off x="2986450"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47" name="Google Shape;547;p24"/>
          <p:cNvCxnSpPr>
            <a:stCxn id="537" idx="4"/>
            <a:endCxn id="540" idx="0"/>
          </p:cNvCxnSpPr>
          <p:nvPr/>
        </p:nvCxnSpPr>
        <p:spPr>
          <a:xfrm>
            <a:off x="2986450" y="3618733"/>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48" name="Google Shape;548;p24"/>
          <p:cNvCxnSpPr>
            <a:stCxn id="541" idx="6"/>
            <a:endCxn id="540" idx="2"/>
          </p:cNvCxnSpPr>
          <p:nvPr/>
        </p:nvCxnSpPr>
        <p:spPr>
          <a:xfrm>
            <a:off x="1857750" y="4643200"/>
            <a:ext cx="873300" cy="0"/>
          </a:xfrm>
          <a:prstGeom prst="straightConnector1">
            <a:avLst/>
          </a:prstGeom>
          <a:noFill/>
          <a:ln w="19050" cap="flat" cmpd="sng">
            <a:solidFill>
              <a:srgbClr val="000000"/>
            </a:solidFill>
            <a:prstDash val="solid"/>
            <a:round/>
            <a:headEnd type="none" w="med" len="med"/>
            <a:tailEnd type="none" w="med" len="med"/>
          </a:ln>
        </p:spPr>
      </p:cxnSp>
      <p:cxnSp>
        <p:nvCxnSpPr>
          <p:cNvPr id="549" name="Google Shape;549;p24"/>
          <p:cNvCxnSpPr>
            <a:stCxn id="536" idx="6"/>
            <a:endCxn id="537" idx="2"/>
          </p:cNvCxnSpPr>
          <p:nvPr/>
        </p:nvCxnSpPr>
        <p:spPr>
          <a:xfrm>
            <a:off x="1857750" y="3364933"/>
            <a:ext cx="873000" cy="0"/>
          </a:xfrm>
          <a:prstGeom prst="straightConnector1">
            <a:avLst/>
          </a:prstGeom>
          <a:noFill/>
          <a:ln w="19050" cap="flat" cmpd="sng">
            <a:solidFill>
              <a:srgbClr val="000000"/>
            </a:solidFill>
            <a:prstDash val="solid"/>
            <a:round/>
            <a:headEnd type="none" w="med" len="med"/>
            <a:tailEnd type="none" w="med" len="med"/>
          </a:ln>
        </p:spPr>
      </p:cxnSp>
      <p:cxnSp>
        <p:nvCxnSpPr>
          <p:cNvPr id="550" name="Google Shape;550;p24"/>
          <p:cNvCxnSpPr>
            <a:stCxn id="538" idx="5"/>
            <a:endCxn id="539" idx="1"/>
          </p:cNvCxnSpPr>
          <p:nvPr/>
        </p:nvCxnSpPr>
        <p:spPr>
          <a:xfrm>
            <a:off x="3166339"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551" name="Google Shape;551;p24"/>
          <p:cNvCxnSpPr>
            <a:stCxn id="534" idx="5"/>
            <a:endCxn id="537" idx="1"/>
          </p:cNvCxnSpPr>
          <p:nvPr/>
        </p:nvCxnSpPr>
        <p:spPr>
          <a:xfrm>
            <a:off x="1782114" y="2528397"/>
            <a:ext cx="1023600" cy="657200"/>
          </a:xfrm>
          <a:prstGeom prst="straightConnector1">
            <a:avLst/>
          </a:prstGeom>
          <a:noFill/>
          <a:ln w="19050" cap="flat" cmpd="sng">
            <a:solidFill>
              <a:srgbClr val="000000"/>
            </a:solidFill>
            <a:prstDash val="solid"/>
            <a:round/>
            <a:headEnd type="none" w="med" len="med"/>
            <a:tailEnd type="none" w="med" len="med"/>
          </a:ln>
        </p:spPr>
      </p:cxnSp>
      <p:cxnSp>
        <p:nvCxnSpPr>
          <p:cNvPr id="552" name="Google Shape;552;p24"/>
          <p:cNvCxnSpPr>
            <a:stCxn id="535" idx="6"/>
            <a:endCxn id="536" idx="2"/>
          </p:cNvCxnSpPr>
          <p:nvPr/>
        </p:nvCxnSpPr>
        <p:spPr>
          <a:xfrm>
            <a:off x="829200" y="3364933"/>
            <a:ext cx="511200" cy="0"/>
          </a:xfrm>
          <a:prstGeom prst="straightConnector1">
            <a:avLst/>
          </a:prstGeom>
          <a:noFill/>
          <a:ln w="19050" cap="flat" cmpd="sng">
            <a:solidFill>
              <a:srgbClr val="000000"/>
            </a:solidFill>
            <a:prstDash val="solid"/>
            <a:round/>
            <a:headEnd type="none" w="med" len="med"/>
            <a:tailEnd type="none" w="med" len="med"/>
          </a:ln>
        </p:spPr>
      </p:cxnSp>
      <p:sp>
        <p:nvSpPr>
          <p:cNvPr id="553" name="Google Shape;553;p24"/>
          <p:cNvSpPr/>
          <p:nvPr/>
        </p:nvSpPr>
        <p:spPr>
          <a:xfrm>
            <a:off x="1340482" y="20951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554" name="Google Shape;554;p24"/>
          <p:cNvSpPr/>
          <p:nvPr/>
        </p:nvSpPr>
        <p:spPr>
          <a:xfrm>
            <a:off x="311700" y="3111148"/>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555" name="Google Shape;555;p24"/>
          <p:cNvSpPr/>
          <p:nvPr/>
        </p:nvSpPr>
        <p:spPr>
          <a:xfrm>
            <a:off x="1340332" y="3111148"/>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556" name="Google Shape;556;p24"/>
          <p:cNvSpPr/>
          <p:nvPr/>
        </p:nvSpPr>
        <p:spPr>
          <a:xfrm>
            <a:off x="2731044" y="3111148"/>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557" name="Google Shape;557;p24"/>
          <p:cNvSpPr/>
          <p:nvPr/>
        </p:nvSpPr>
        <p:spPr>
          <a:xfrm>
            <a:off x="2724818" y="2095133"/>
            <a:ext cx="5175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558" name="Google Shape;558;p24"/>
          <p:cNvSpPr/>
          <p:nvPr/>
        </p:nvSpPr>
        <p:spPr>
          <a:xfrm>
            <a:off x="3663243" y="3111148"/>
            <a:ext cx="5109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559" name="Google Shape;559;p24"/>
          <p:cNvSpPr/>
          <p:nvPr/>
        </p:nvSpPr>
        <p:spPr>
          <a:xfrm>
            <a:off x="2731119" y="4389433"/>
            <a:ext cx="5109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560" name="Google Shape;560;p24"/>
          <p:cNvSpPr/>
          <p:nvPr/>
        </p:nvSpPr>
        <p:spPr>
          <a:xfrm>
            <a:off x="1340332" y="4389433"/>
            <a:ext cx="5175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561" name="Google Shape;561;p24"/>
          <p:cNvCxnSpPr>
            <a:stCxn id="554" idx="7"/>
            <a:endCxn id="553" idx="3"/>
          </p:cNvCxnSpPr>
          <p:nvPr/>
        </p:nvCxnSpPr>
        <p:spPr>
          <a:xfrm rot="10800000" flipH="1">
            <a:off x="753414" y="2528284"/>
            <a:ext cx="663000" cy="657200"/>
          </a:xfrm>
          <a:prstGeom prst="straightConnector1">
            <a:avLst/>
          </a:prstGeom>
          <a:noFill/>
          <a:ln w="19050" cap="flat" cmpd="sng">
            <a:solidFill>
              <a:srgbClr val="000000"/>
            </a:solidFill>
            <a:prstDash val="solid"/>
            <a:round/>
            <a:headEnd type="none" w="med" len="med"/>
            <a:tailEnd type="none" w="med" len="med"/>
          </a:ln>
        </p:spPr>
      </p:cxnSp>
      <p:cxnSp>
        <p:nvCxnSpPr>
          <p:cNvPr id="562" name="Google Shape;562;p24"/>
          <p:cNvCxnSpPr>
            <a:stCxn id="553" idx="6"/>
            <a:endCxn id="557" idx="2"/>
          </p:cNvCxnSpPr>
          <p:nvPr/>
        </p:nvCxnSpPr>
        <p:spPr>
          <a:xfrm>
            <a:off x="1857982" y="2348933"/>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563" name="Google Shape;563;p24"/>
          <p:cNvCxnSpPr>
            <a:stCxn id="553" idx="4"/>
            <a:endCxn id="555" idx="0"/>
          </p:cNvCxnSpPr>
          <p:nvPr/>
        </p:nvCxnSpPr>
        <p:spPr>
          <a:xfrm flipH="1">
            <a:off x="1598932" y="2602733"/>
            <a:ext cx="300" cy="508400"/>
          </a:xfrm>
          <a:prstGeom prst="straightConnector1">
            <a:avLst/>
          </a:prstGeom>
          <a:noFill/>
          <a:ln w="76200" cap="flat" cmpd="sng">
            <a:solidFill>
              <a:srgbClr val="9900FF"/>
            </a:solidFill>
            <a:prstDash val="solid"/>
            <a:round/>
            <a:headEnd type="none" w="med" len="med"/>
            <a:tailEnd type="none" w="med" len="med"/>
          </a:ln>
        </p:spPr>
      </p:cxnSp>
      <p:cxnSp>
        <p:nvCxnSpPr>
          <p:cNvPr id="564" name="Google Shape;564;p24"/>
          <p:cNvCxnSpPr>
            <a:stCxn id="555" idx="4"/>
            <a:endCxn id="560" idx="0"/>
          </p:cNvCxnSpPr>
          <p:nvPr/>
        </p:nvCxnSpPr>
        <p:spPr>
          <a:xfrm>
            <a:off x="1599082"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565" name="Google Shape;565;p24"/>
          <p:cNvCxnSpPr>
            <a:endCxn id="556" idx="0"/>
          </p:cNvCxnSpPr>
          <p:nvPr/>
        </p:nvCxnSpPr>
        <p:spPr>
          <a:xfrm>
            <a:off x="2986494" y="2602748"/>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66" name="Google Shape;566;p24"/>
          <p:cNvCxnSpPr>
            <a:stCxn id="556" idx="4"/>
            <a:endCxn id="559" idx="0"/>
          </p:cNvCxnSpPr>
          <p:nvPr/>
        </p:nvCxnSpPr>
        <p:spPr>
          <a:xfrm>
            <a:off x="2986494" y="3618748"/>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567" name="Google Shape;567;p24"/>
          <p:cNvCxnSpPr>
            <a:stCxn id="560" idx="6"/>
            <a:endCxn id="559" idx="2"/>
          </p:cNvCxnSpPr>
          <p:nvPr/>
        </p:nvCxnSpPr>
        <p:spPr>
          <a:xfrm>
            <a:off x="1857832" y="4643233"/>
            <a:ext cx="873300" cy="0"/>
          </a:xfrm>
          <a:prstGeom prst="straightConnector1">
            <a:avLst/>
          </a:prstGeom>
          <a:noFill/>
          <a:ln w="76200" cap="flat" cmpd="sng">
            <a:solidFill>
              <a:srgbClr val="9900FF"/>
            </a:solidFill>
            <a:prstDash val="solid"/>
            <a:round/>
            <a:headEnd type="none" w="med" len="med"/>
            <a:tailEnd type="none" w="med" len="med"/>
          </a:ln>
        </p:spPr>
      </p:cxnSp>
      <p:cxnSp>
        <p:nvCxnSpPr>
          <p:cNvPr id="568" name="Google Shape;568;p24"/>
          <p:cNvCxnSpPr>
            <a:stCxn id="555" idx="6"/>
            <a:endCxn id="556" idx="2"/>
          </p:cNvCxnSpPr>
          <p:nvPr/>
        </p:nvCxnSpPr>
        <p:spPr>
          <a:xfrm>
            <a:off x="1857832" y="3364948"/>
            <a:ext cx="873300" cy="0"/>
          </a:xfrm>
          <a:prstGeom prst="straightConnector1">
            <a:avLst/>
          </a:prstGeom>
          <a:noFill/>
          <a:ln w="19050" cap="flat" cmpd="sng">
            <a:solidFill>
              <a:srgbClr val="000000"/>
            </a:solidFill>
            <a:prstDash val="solid"/>
            <a:round/>
            <a:headEnd type="none" w="med" len="med"/>
            <a:tailEnd type="none" w="med" len="med"/>
          </a:ln>
        </p:spPr>
      </p:cxnSp>
      <p:cxnSp>
        <p:nvCxnSpPr>
          <p:cNvPr id="569" name="Google Shape;569;p24"/>
          <p:cNvCxnSpPr>
            <a:stCxn id="557" idx="5"/>
            <a:endCxn id="558" idx="1"/>
          </p:cNvCxnSpPr>
          <p:nvPr/>
        </p:nvCxnSpPr>
        <p:spPr>
          <a:xfrm>
            <a:off x="3166532" y="2528397"/>
            <a:ext cx="571500" cy="657200"/>
          </a:xfrm>
          <a:prstGeom prst="straightConnector1">
            <a:avLst/>
          </a:prstGeom>
          <a:noFill/>
          <a:ln w="19050" cap="flat" cmpd="sng">
            <a:solidFill>
              <a:srgbClr val="000000"/>
            </a:solidFill>
            <a:prstDash val="solid"/>
            <a:round/>
            <a:headEnd type="none" w="med" len="med"/>
            <a:tailEnd type="none" w="med" len="med"/>
          </a:ln>
        </p:spPr>
      </p:cxnSp>
      <p:cxnSp>
        <p:nvCxnSpPr>
          <p:cNvPr id="570" name="Google Shape;570;p24"/>
          <p:cNvCxnSpPr>
            <a:stCxn id="553" idx="5"/>
            <a:endCxn id="556" idx="1"/>
          </p:cNvCxnSpPr>
          <p:nvPr/>
        </p:nvCxnSpPr>
        <p:spPr>
          <a:xfrm>
            <a:off x="1782196" y="2528397"/>
            <a:ext cx="1023600" cy="657200"/>
          </a:xfrm>
          <a:prstGeom prst="straightConnector1">
            <a:avLst/>
          </a:prstGeom>
          <a:noFill/>
          <a:ln w="19050" cap="flat" cmpd="sng">
            <a:solidFill>
              <a:srgbClr val="000000"/>
            </a:solidFill>
            <a:prstDash val="solid"/>
            <a:round/>
            <a:headEnd type="none" w="med" len="med"/>
            <a:tailEnd type="none" w="med" len="med"/>
          </a:ln>
        </p:spPr>
      </p:cxnSp>
      <p:cxnSp>
        <p:nvCxnSpPr>
          <p:cNvPr id="571" name="Google Shape;571;p24"/>
          <p:cNvCxnSpPr>
            <a:stCxn id="554" idx="6"/>
            <a:endCxn id="555" idx="2"/>
          </p:cNvCxnSpPr>
          <p:nvPr/>
        </p:nvCxnSpPr>
        <p:spPr>
          <a:xfrm>
            <a:off x="829200" y="3364948"/>
            <a:ext cx="511200" cy="0"/>
          </a:xfrm>
          <a:prstGeom prst="straightConnector1">
            <a:avLst/>
          </a:prstGeom>
          <a:noFill/>
          <a:ln w="19050" cap="flat" cmpd="sng">
            <a:solidFill>
              <a:srgbClr val="000000"/>
            </a:solidFill>
            <a:prstDash val="solid"/>
            <a:round/>
            <a:headEnd type="none" w="med" len="med"/>
            <a:tailEnd type="none" w="med" len="med"/>
          </a:ln>
        </p:spPr>
      </p:cxnSp>
      <p:sp>
        <p:nvSpPr>
          <p:cNvPr id="572" name="Google Shape;572;p24"/>
          <p:cNvSpPr/>
          <p:nvPr/>
        </p:nvSpPr>
        <p:spPr>
          <a:xfrm>
            <a:off x="5980784"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573" name="Google Shape;573;p24"/>
          <p:cNvSpPr/>
          <p:nvPr/>
        </p:nvSpPr>
        <p:spPr>
          <a:xfrm>
            <a:off x="4968100"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574" name="Google Shape;574;p24"/>
          <p:cNvSpPr/>
          <p:nvPr/>
        </p:nvSpPr>
        <p:spPr>
          <a:xfrm>
            <a:off x="5980637" y="3111139"/>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575" name="Google Shape;575;p24"/>
          <p:cNvSpPr/>
          <p:nvPr/>
        </p:nvSpPr>
        <p:spPr>
          <a:xfrm>
            <a:off x="7349586"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576" name="Google Shape;576;p24"/>
          <p:cNvSpPr/>
          <p:nvPr/>
        </p:nvSpPr>
        <p:spPr>
          <a:xfrm>
            <a:off x="734345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577" name="Google Shape;577;p24"/>
          <p:cNvSpPr/>
          <p:nvPr/>
        </p:nvSpPr>
        <p:spPr>
          <a:xfrm>
            <a:off x="8267199" y="3111139"/>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578" name="Google Shape;578;p24"/>
          <p:cNvSpPr/>
          <p:nvPr/>
        </p:nvSpPr>
        <p:spPr>
          <a:xfrm>
            <a:off x="7349660" y="4389412"/>
            <a:ext cx="503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579" name="Google Shape;579;p24"/>
          <p:cNvSpPr/>
          <p:nvPr/>
        </p:nvSpPr>
        <p:spPr>
          <a:xfrm>
            <a:off x="5980637" y="4389412"/>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580" name="Google Shape;580;p24"/>
          <p:cNvCxnSpPr>
            <a:stCxn id="573" idx="7"/>
            <a:endCxn id="572" idx="3"/>
          </p:cNvCxnSpPr>
          <p:nvPr/>
        </p:nvCxnSpPr>
        <p:spPr>
          <a:xfrm rot="10800000" flipH="1">
            <a:off x="5402900" y="2528275"/>
            <a:ext cx="652500" cy="657200"/>
          </a:xfrm>
          <a:prstGeom prst="straightConnector1">
            <a:avLst/>
          </a:prstGeom>
          <a:noFill/>
          <a:ln w="19050" cap="flat" cmpd="sng">
            <a:solidFill>
              <a:srgbClr val="000000"/>
            </a:solidFill>
            <a:prstDash val="solid"/>
            <a:round/>
            <a:headEnd type="none" w="med" len="med"/>
            <a:tailEnd type="none" w="med" len="med"/>
          </a:ln>
        </p:spPr>
      </p:cxnSp>
      <p:cxnSp>
        <p:nvCxnSpPr>
          <p:cNvPr id="581" name="Google Shape;581;p24"/>
          <p:cNvCxnSpPr>
            <a:stCxn id="572" idx="6"/>
            <a:endCxn id="576" idx="2"/>
          </p:cNvCxnSpPr>
          <p:nvPr/>
        </p:nvCxnSpPr>
        <p:spPr>
          <a:xfrm>
            <a:off x="6490184" y="2348933"/>
            <a:ext cx="853200" cy="0"/>
          </a:xfrm>
          <a:prstGeom prst="straightConnector1">
            <a:avLst/>
          </a:prstGeom>
          <a:noFill/>
          <a:ln w="19050" cap="flat" cmpd="sng">
            <a:solidFill>
              <a:srgbClr val="000000"/>
            </a:solidFill>
            <a:prstDash val="solid"/>
            <a:round/>
            <a:headEnd type="none" w="med" len="med"/>
            <a:tailEnd type="none" w="med" len="med"/>
          </a:ln>
        </p:spPr>
      </p:cxnSp>
      <p:cxnSp>
        <p:nvCxnSpPr>
          <p:cNvPr id="582" name="Google Shape;582;p24"/>
          <p:cNvCxnSpPr>
            <a:stCxn id="572" idx="4"/>
            <a:endCxn id="574" idx="0"/>
          </p:cNvCxnSpPr>
          <p:nvPr/>
        </p:nvCxnSpPr>
        <p:spPr>
          <a:xfrm>
            <a:off x="6235484" y="260273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83" name="Google Shape;583;p24"/>
          <p:cNvCxnSpPr>
            <a:stCxn id="574" idx="4"/>
            <a:endCxn id="579" idx="0"/>
          </p:cNvCxnSpPr>
          <p:nvPr/>
        </p:nvCxnSpPr>
        <p:spPr>
          <a:xfrm>
            <a:off x="6235337"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84" name="Google Shape;584;p24"/>
          <p:cNvCxnSpPr>
            <a:endCxn id="575" idx="0"/>
          </p:cNvCxnSpPr>
          <p:nvPr/>
        </p:nvCxnSpPr>
        <p:spPr>
          <a:xfrm>
            <a:off x="7601286" y="2602739"/>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585" name="Google Shape;585;p24"/>
          <p:cNvCxnSpPr>
            <a:stCxn id="575" idx="4"/>
            <a:endCxn id="578" idx="0"/>
          </p:cNvCxnSpPr>
          <p:nvPr/>
        </p:nvCxnSpPr>
        <p:spPr>
          <a:xfrm>
            <a:off x="7601286" y="3618739"/>
            <a:ext cx="0" cy="770800"/>
          </a:xfrm>
          <a:prstGeom prst="straightConnector1">
            <a:avLst/>
          </a:prstGeom>
          <a:noFill/>
          <a:ln w="19050" cap="flat" cmpd="sng">
            <a:solidFill>
              <a:srgbClr val="000000"/>
            </a:solidFill>
            <a:prstDash val="solid"/>
            <a:round/>
            <a:headEnd type="none" w="med" len="med"/>
            <a:tailEnd type="none" w="med" len="med"/>
          </a:ln>
        </p:spPr>
      </p:cxnSp>
      <p:cxnSp>
        <p:nvCxnSpPr>
          <p:cNvPr id="586" name="Google Shape;586;p24"/>
          <p:cNvCxnSpPr>
            <a:stCxn id="579" idx="6"/>
            <a:endCxn id="578" idx="2"/>
          </p:cNvCxnSpPr>
          <p:nvPr/>
        </p:nvCxnSpPr>
        <p:spPr>
          <a:xfrm>
            <a:off x="6490037" y="4643212"/>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587" name="Google Shape;587;p24"/>
          <p:cNvCxnSpPr>
            <a:stCxn id="574" idx="6"/>
            <a:endCxn id="575" idx="2"/>
          </p:cNvCxnSpPr>
          <p:nvPr/>
        </p:nvCxnSpPr>
        <p:spPr>
          <a:xfrm>
            <a:off x="6490037" y="3364939"/>
            <a:ext cx="859500" cy="0"/>
          </a:xfrm>
          <a:prstGeom prst="straightConnector1">
            <a:avLst/>
          </a:prstGeom>
          <a:noFill/>
          <a:ln w="19050" cap="flat" cmpd="sng">
            <a:solidFill>
              <a:srgbClr val="000000"/>
            </a:solidFill>
            <a:prstDash val="solid"/>
            <a:round/>
            <a:headEnd type="none" w="med" len="med"/>
            <a:tailEnd type="none" w="med" len="med"/>
          </a:ln>
        </p:spPr>
      </p:cxnSp>
      <p:cxnSp>
        <p:nvCxnSpPr>
          <p:cNvPr id="588" name="Google Shape;588;p24"/>
          <p:cNvCxnSpPr>
            <a:stCxn id="576" idx="5"/>
            <a:endCxn id="577" idx="1"/>
          </p:cNvCxnSpPr>
          <p:nvPr/>
        </p:nvCxnSpPr>
        <p:spPr>
          <a:xfrm>
            <a:off x="7778258"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589" name="Google Shape;589;p24"/>
          <p:cNvCxnSpPr>
            <a:stCxn id="572" idx="5"/>
            <a:endCxn id="575" idx="1"/>
          </p:cNvCxnSpPr>
          <p:nvPr/>
        </p:nvCxnSpPr>
        <p:spPr>
          <a:xfrm>
            <a:off x="6415584" y="2528397"/>
            <a:ext cx="1007700" cy="657200"/>
          </a:xfrm>
          <a:prstGeom prst="straightConnector1">
            <a:avLst/>
          </a:prstGeom>
          <a:noFill/>
          <a:ln w="19050" cap="flat" cmpd="sng">
            <a:solidFill>
              <a:srgbClr val="000000"/>
            </a:solidFill>
            <a:prstDash val="solid"/>
            <a:round/>
            <a:headEnd type="none" w="med" len="med"/>
            <a:tailEnd type="none" w="med" len="med"/>
          </a:ln>
        </p:spPr>
      </p:cxnSp>
      <p:cxnSp>
        <p:nvCxnSpPr>
          <p:cNvPr id="590" name="Google Shape;590;p24"/>
          <p:cNvCxnSpPr>
            <a:stCxn id="573" idx="6"/>
            <a:endCxn id="574" idx="2"/>
          </p:cNvCxnSpPr>
          <p:nvPr/>
        </p:nvCxnSpPr>
        <p:spPr>
          <a:xfrm>
            <a:off x="5477500" y="3364939"/>
            <a:ext cx="503100" cy="0"/>
          </a:xfrm>
          <a:prstGeom prst="straightConnector1">
            <a:avLst/>
          </a:prstGeom>
          <a:noFill/>
          <a:ln w="19050" cap="flat" cmpd="sng">
            <a:solidFill>
              <a:srgbClr val="000000"/>
            </a:solidFill>
            <a:prstDash val="solid"/>
            <a:round/>
            <a:headEnd type="none" w="med" len="med"/>
            <a:tailEnd type="none" w="med" len="med"/>
          </a:ln>
        </p:spPr>
      </p:cxnSp>
      <p:sp>
        <p:nvSpPr>
          <p:cNvPr id="591" name="Google Shape;591;p24"/>
          <p:cNvSpPr/>
          <p:nvPr/>
        </p:nvSpPr>
        <p:spPr>
          <a:xfrm>
            <a:off x="5980865" y="209513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V1</a:t>
            </a:r>
            <a:endParaRPr sz="1000" b="1"/>
          </a:p>
        </p:txBody>
      </p:sp>
      <p:sp>
        <p:nvSpPr>
          <p:cNvPr id="592" name="Google Shape;592;p24"/>
          <p:cNvSpPr/>
          <p:nvPr/>
        </p:nvSpPr>
        <p:spPr>
          <a:xfrm>
            <a:off x="4968100" y="311115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V3</a:t>
            </a:r>
            <a:endParaRPr sz="1000" b="1"/>
          </a:p>
        </p:txBody>
      </p:sp>
      <p:sp>
        <p:nvSpPr>
          <p:cNvPr id="593" name="Google Shape;593;p24"/>
          <p:cNvSpPr/>
          <p:nvPr/>
        </p:nvSpPr>
        <p:spPr>
          <a:xfrm>
            <a:off x="5980718" y="3111153"/>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V4</a:t>
            </a:r>
            <a:endParaRPr b="1"/>
          </a:p>
        </p:txBody>
      </p:sp>
      <p:sp>
        <p:nvSpPr>
          <p:cNvPr id="594" name="Google Shape;594;p24"/>
          <p:cNvSpPr/>
          <p:nvPr/>
        </p:nvSpPr>
        <p:spPr>
          <a:xfrm>
            <a:off x="7349777" y="3111153"/>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V5</a:t>
            </a:r>
            <a:endParaRPr sz="1000" b="1"/>
          </a:p>
        </p:txBody>
      </p:sp>
      <p:sp>
        <p:nvSpPr>
          <p:cNvPr id="595" name="Google Shape;595;p24"/>
          <p:cNvSpPr/>
          <p:nvPr/>
        </p:nvSpPr>
        <p:spPr>
          <a:xfrm>
            <a:off x="7343648" y="2095133"/>
            <a:ext cx="5094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596" name="Google Shape;596;p24"/>
          <p:cNvSpPr/>
          <p:nvPr/>
        </p:nvSpPr>
        <p:spPr>
          <a:xfrm>
            <a:off x="8267463" y="3111153"/>
            <a:ext cx="503100" cy="507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597" name="Google Shape;597;p24"/>
          <p:cNvSpPr/>
          <p:nvPr/>
        </p:nvSpPr>
        <p:spPr>
          <a:xfrm>
            <a:off x="7349851" y="4389445"/>
            <a:ext cx="5031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V8</a:t>
            </a:r>
            <a:endParaRPr sz="1000" b="1"/>
          </a:p>
        </p:txBody>
      </p:sp>
      <p:sp>
        <p:nvSpPr>
          <p:cNvPr id="598" name="Google Shape;598;p24"/>
          <p:cNvSpPr/>
          <p:nvPr/>
        </p:nvSpPr>
        <p:spPr>
          <a:xfrm>
            <a:off x="5980718" y="4389445"/>
            <a:ext cx="509400" cy="507600"/>
          </a:xfrm>
          <a:prstGeom prst="ellipse">
            <a:avLst/>
          </a:prstGeom>
          <a:solidFill>
            <a:srgbClr val="8E7CC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V7</a:t>
            </a:r>
            <a:endParaRPr sz="1000" b="1"/>
          </a:p>
        </p:txBody>
      </p:sp>
      <p:cxnSp>
        <p:nvCxnSpPr>
          <p:cNvPr id="599" name="Google Shape;599;p24"/>
          <p:cNvCxnSpPr>
            <a:stCxn id="592" idx="7"/>
            <a:endCxn id="591" idx="3"/>
          </p:cNvCxnSpPr>
          <p:nvPr/>
        </p:nvCxnSpPr>
        <p:spPr>
          <a:xfrm rot="10800000" flipH="1">
            <a:off x="5402900" y="2528289"/>
            <a:ext cx="652500" cy="657200"/>
          </a:xfrm>
          <a:prstGeom prst="straightConnector1">
            <a:avLst/>
          </a:prstGeom>
          <a:noFill/>
          <a:ln w="19050" cap="flat" cmpd="sng">
            <a:solidFill>
              <a:srgbClr val="000000"/>
            </a:solidFill>
            <a:prstDash val="solid"/>
            <a:round/>
            <a:headEnd type="none" w="med" len="med"/>
            <a:tailEnd type="none" w="med" len="med"/>
          </a:ln>
        </p:spPr>
      </p:cxnSp>
      <p:cxnSp>
        <p:nvCxnSpPr>
          <p:cNvPr id="600" name="Google Shape;600;p24"/>
          <p:cNvCxnSpPr>
            <a:stCxn id="591" idx="6"/>
            <a:endCxn id="595" idx="2"/>
          </p:cNvCxnSpPr>
          <p:nvPr/>
        </p:nvCxnSpPr>
        <p:spPr>
          <a:xfrm>
            <a:off x="6490265" y="2348933"/>
            <a:ext cx="853500" cy="0"/>
          </a:xfrm>
          <a:prstGeom prst="straightConnector1">
            <a:avLst/>
          </a:prstGeom>
          <a:noFill/>
          <a:ln w="19050" cap="flat" cmpd="sng">
            <a:solidFill>
              <a:srgbClr val="000000"/>
            </a:solidFill>
            <a:prstDash val="solid"/>
            <a:round/>
            <a:headEnd type="none" w="med" len="med"/>
            <a:tailEnd type="none" w="med" len="med"/>
          </a:ln>
        </p:spPr>
      </p:cxnSp>
      <p:cxnSp>
        <p:nvCxnSpPr>
          <p:cNvPr id="601" name="Google Shape;601;p24"/>
          <p:cNvCxnSpPr>
            <a:stCxn id="591" idx="4"/>
            <a:endCxn id="593" idx="0"/>
          </p:cNvCxnSpPr>
          <p:nvPr/>
        </p:nvCxnSpPr>
        <p:spPr>
          <a:xfrm>
            <a:off x="6235565" y="2602733"/>
            <a:ext cx="0" cy="508400"/>
          </a:xfrm>
          <a:prstGeom prst="straightConnector1">
            <a:avLst/>
          </a:prstGeom>
          <a:noFill/>
          <a:ln w="76200" cap="flat" cmpd="sng">
            <a:solidFill>
              <a:srgbClr val="9900FF"/>
            </a:solidFill>
            <a:prstDash val="solid"/>
            <a:round/>
            <a:headEnd type="none" w="med" len="med"/>
            <a:tailEnd type="none" w="med" len="med"/>
          </a:ln>
        </p:spPr>
      </p:cxnSp>
      <p:cxnSp>
        <p:nvCxnSpPr>
          <p:cNvPr id="602" name="Google Shape;602;p24"/>
          <p:cNvCxnSpPr>
            <a:stCxn id="593" idx="4"/>
            <a:endCxn id="598" idx="0"/>
          </p:cNvCxnSpPr>
          <p:nvPr/>
        </p:nvCxnSpPr>
        <p:spPr>
          <a:xfrm>
            <a:off x="6235418"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603" name="Google Shape;603;p24"/>
          <p:cNvCxnSpPr>
            <a:endCxn id="594" idx="0"/>
          </p:cNvCxnSpPr>
          <p:nvPr/>
        </p:nvCxnSpPr>
        <p:spPr>
          <a:xfrm>
            <a:off x="7601327" y="2602753"/>
            <a:ext cx="0" cy="508400"/>
          </a:xfrm>
          <a:prstGeom prst="straightConnector1">
            <a:avLst/>
          </a:prstGeom>
          <a:noFill/>
          <a:ln w="19050" cap="flat" cmpd="sng">
            <a:solidFill>
              <a:srgbClr val="000000"/>
            </a:solidFill>
            <a:prstDash val="solid"/>
            <a:round/>
            <a:headEnd type="none" w="med" len="med"/>
            <a:tailEnd type="none" w="med" len="med"/>
          </a:ln>
        </p:spPr>
      </p:cxnSp>
      <p:cxnSp>
        <p:nvCxnSpPr>
          <p:cNvPr id="604" name="Google Shape;604;p24"/>
          <p:cNvCxnSpPr>
            <a:stCxn id="594" idx="4"/>
            <a:endCxn id="597" idx="0"/>
          </p:cNvCxnSpPr>
          <p:nvPr/>
        </p:nvCxnSpPr>
        <p:spPr>
          <a:xfrm>
            <a:off x="7601327" y="3618753"/>
            <a:ext cx="0" cy="770800"/>
          </a:xfrm>
          <a:prstGeom prst="straightConnector1">
            <a:avLst/>
          </a:prstGeom>
          <a:noFill/>
          <a:ln w="76200" cap="flat" cmpd="sng">
            <a:solidFill>
              <a:srgbClr val="9900FF"/>
            </a:solidFill>
            <a:prstDash val="solid"/>
            <a:round/>
            <a:headEnd type="none" w="med" len="med"/>
            <a:tailEnd type="none" w="med" len="med"/>
          </a:ln>
        </p:spPr>
      </p:cxnSp>
      <p:cxnSp>
        <p:nvCxnSpPr>
          <p:cNvPr id="605" name="Google Shape;605;p24"/>
          <p:cNvCxnSpPr>
            <a:stCxn id="598" idx="6"/>
            <a:endCxn id="597" idx="2"/>
          </p:cNvCxnSpPr>
          <p:nvPr/>
        </p:nvCxnSpPr>
        <p:spPr>
          <a:xfrm>
            <a:off x="6490118" y="4643245"/>
            <a:ext cx="859800" cy="0"/>
          </a:xfrm>
          <a:prstGeom prst="straightConnector1">
            <a:avLst/>
          </a:prstGeom>
          <a:noFill/>
          <a:ln w="76200" cap="flat" cmpd="sng">
            <a:solidFill>
              <a:srgbClr val="9900FF"/>
            </a:solidFill>
            <a:prstDash val="solid"/>
            <a:round/>
            <a:headEnd type="none" w="med" len="med"/>
            <a:tailEnd type="none" w="med" len="med"/>
          </a:ln>
        </p:spPr>
      </p:cxnSp>
      <p:cxnSp>
        <p:nvCxnSpPr>
          <p:cNvPr id="606" name="Google Shape;606;p24"/>
          <p:cNvCxnSpPr>
            <a:stCxn id="593" idx="6"/>
            <a:endCxn id="594" idx="2"/>
          </p:cNvCxnSpPr>
          <p:nvPr/>
        </p:nvCxnSpPr>
        <p:spPr>
          <a:xfrm>
            <a:off x="6490118" y="3364953"/>
            <a:ext cx="859800" cy="0"/>
          </a:xfrm>
          <a:prstGeom prst="straightConnector1">
            <a:avLst/>
          </a:prstGeom>
          <a:noFill/>
          <a:ln w="19050" cap="flat" cmpd="sng">
            <a:solidFill>
              <a:srgbClr val="000000"/>
            </a:solidFill>
            <a:prstDash val="solid"/>
            <a:round/>
            <a:headEnd type="none" w="med" len="med"/>
            <a:tailEnd type="none" w="med" len="med"/>
          </a:ln>
        </p:spPr>
      </p:cxnSp>
      <p:cxnSp>
        <p:nvCxnSpPr>
          <p:cNvPr id="607" name="Google Shape;607;p24"/>
          <p:cNvCxnSpPr>
            <a:stCxn id="595" idx="5"/>
            <a:endCxn id="596" idx="1"/>
          </p:cNvCxnSpPr>
          <p:nvPr/>
        </p:nvCxnSpPr>
        <p:spPr>
          <a:xfrm>
            <a:off x="7778449" y="2528397"/>
            <a:ext cx="562800" cy="657200"/>
          </a:xfrm>
          <a:prstGeom prst="straightConnector1">
            <a:avLst/>
          </a:prstGeom>
          <a:noFill/>
          <a:ln w="19050" cap="flat" cmpd="sng">
            <a:solidFill>
              <a:srgbClr val="000000"/>
            </a:solidFill>
            <a:prstDash val="solid"/>
            <a:round/>
            <a:headEnd type="none" w="med" len="med"/>
            <a:tailEnd type="none" w="med" len="med"/>
          </a:ln>
        </p:spPr>
      </p:cxnSp>
      <p:cxnSp>
        <p:nvCxnSpPr>
          <p:cNvPr id="608" name="Google Shape;608;p24"/>
          <p:cNvCxnSpPr>
            <a:stCxn id="591" idx="5"/>
            <a:endCxn id="594" idx="1"/>
          </p:cNvCxnSpPr>
          <p:nvPr/>
        </p:nvCxnSpPr>
        <p:spPr>
          <a:xfrm>
            <a:off x="6415665" y="2528397"/>
            <a:ext cx="1007700" cy="657200"/>
          </a:xfrm>
          <a:prstGeom prst="straightConnector1">
            <a:avLst/>
          </a:prstGeom>
          <a:noFill/>
          <a:ln w="76200" cap="flat" cmpd="sng">
            <a:solidFill>
              <a:srgbClr val="9900FF"/>
            </a:solidFill>
            <a:prstDash val="solid"/>
            <a:round/>
            <a:headEnd type="none" w="med" len="med"/>
            <a:tailEnd type="none" w="med" len="med"/>
          </a:ln>
        </p:spPr>
      </p:cxnSp>
      <p:cxnSp>
        <p:nvCxnSpPr>
          <p:cNvPr id="609" name="Google Shape;609;p24"/>
          <p:cNvCxnSpPr>
            <a:stCxn id="592" idx="6"/>
            <a:endCxn id="593" idx="2"/>
          </p:cNvCxnSpPr>
          <p:nvPr/>
        </p:nvCxnSpPr>
        <p:spPr>
          <a:xfrm>
            <a:off x="5477500" y="3364953"/>
            <a:ext cx="503100" cy="0"/>
          </a:xfrm>
          <a:prstGeom prst="straightConnector1">
            <a:avLst/>
          </a:prstGeom>
          <a:noFill/>
          <a:ln w="19050" cap="flat" cmpd="sng">
            <a:solidFill>
              <a:srgbClr val="000000"/>
            </a:solidFill>
            <a:prstDash val="solid"/>
            <a:round/>
            <a:headEnd type="none" w="med" len="med"/>
            <a:tailEnd type="none" w="med" len="med"/>
          </a:ln>
        </p:spPr>
      </p:cxnSp>
      <p:sp>
        <p:nvSpPr>
          <p:cNvPr id="610" name="Google Shape;610;p24"/>
          <p:cNvSpPr txBox="1">
            <a:spLocks noGrp="1"/>
          </p:cNvSpPr>
          <p:nvPr>
            <p:ph type="title"/>
          </p:nvPr>
        </p:nvSpPr>
        <p:spPr>
          <a:xfrm>
            <a:off x="309150" y="389733"/>
            <a:ext cx="41682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Path : </a:t>
            </a:r>
            <a:r>
              <a:rPr lang="en" sz="2400" b="0"/>
              <a:t>Walk where nodes and edges are distinct.</a:t>
            </a:r>
            <a:endParaRPr sz="2400" b="0"/>
          </a:p>
        </p:txBody>
      </p:sp>
      <p:sp>
        <p:nvSpPr>
          <p:cNvPr id="611" name="Google Shape;611;p24"/>
          <p:cNvSpPr txBox="1">
            <a:spLocks noGrp="1"/>
          </p:cNvSpPr>
          <p:nvPr>
            <p:ph type="title"/>
          </p:nvPr>
        </p:nvSpPr>
        <p:spPr>
          <a:xfrm>
            <a:off x="4751625" y="389733"/>
            <a:ext cx="4019100" cy="11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Cycle : </a:t>
            </a:r>
            <a:r>
              <a:rPr lang="en" sz="2400" b="0"/>
              <a:t>Closed path.</a:t>
            </a:r>
            <a:endParaRPr sz="2400" b="0"/>
          </a:p>
        </p:txBody>
      </p:sp>
      <p:sp>
        <p:nvSpPr>
          <p:cNvPr id="612" name="Google Shape;612;p24"/>
          <p:cNvSpPr txBox="1"/>
          <p:nvPr/>
        </p:nvSpPr>
        <p:spPr>
          <a:xfrm>
            <a:off x="147500" y="5501370"/>
            <a:ext cx="3063528" cy="5184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i="1" dirty="0">
                <a:solidFill>
                  <a:srgbClr val="FF9900"/>
                </a:solidFill>
                <a:latin typeface="PT Sans Narrow"/>
                <a:ea typeface="PT Sans Narrow"/>
                <a:cs typeface="PT Sans Narrow"/>
                <a:sym typeface="PT Sans Narrow"/>
              </a:rPr>
              <a:t>( V1, V4, V7, V8, V5)</a:t>
            </a:r>
            <a:endParaRPr sz="2400" b="1" i="1" dirty="0">
              <a:solidFill>
                <a:srgbClr val="FF9900"/>
              </a:solidFill>
              <a:latin typeface="PT Sans Narrow"/>
              <a:ea typeface="PT Sans Narrow"/>
              <a:cs typeface="PT Sans Narrow"/>
              <a:sym typeface="PT Sans Narrow"/>
            </a:endParaRPr>
          </a:p>
        </p:txBody>
      </p:sp>
      <p:sp>
        <p:nvSpPr>
          <p:cNvPr id="613" name="Google Shape;613;p24"/>
          <p:cNvSpPr txBox="1"/>
          <p:nvPr/>
        </p:nvSpPr>
        <p:spPr>
          <a:xfrm>
            <a:off x="5814931" y="5437467"/>
            <a:ext cx="3329069" cy="582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i="1" dirty="0">
                <a:solidFill>
                  <a:srgbClr val="FF9900"/>
                </a:solidFill>
                <a:latin typeface="PT Sans Narrow"/>
                <a:ea typeface="PT Sans Narrow"/>
                <a:cs typeface="PT Sans Narrow"/>
                <a:sym typeface="PT Sans Narrow"/>
              </a:rPr>
              <a:t>( V1, V4, V7, V8, V5, V1)</a:t>
            </a:r>
            <a:endParaRPr sz="2000" b="1" i="1" dirty="0">
              <a:solidFill>
                <a:srgbClr val="FF9900"/>
              </a:solidFill>
              <a:latin typeface="PT Sans Narrow"/>
              <a:ea typeface="PT Sans Narrow"/>
              <a:cs typeface="PT Sans Narrow"/>
              <a:sym typeface="PT Sans Narrow"/>
            </a:endParaRPr>
          </a:p>
        </p:txBody>
      </p:sp>
      <p:sp>
        <p:nvSpPr>
          <p:cNvPr id="614" name="Google Shape;614;p24"/>
          <p:cNvSpPr/>
          <p:nvPr/>
        </p:nvSpPr>
        <p:spPr>
          <a:xfrm>
            <a:off x="5948159" y="4971819"/>
            <a:ext cx="2802756" cy="15528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txBox="1"/>
          <p:nvPr/>
        </p:nvSpPr>
        <p:spPr>
          <a:xfrm>
            <a:off x="6111872" y="5029615"/>
            <a:ext cx="2622986" cy="12187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351C75"/>
                </a:solidFill>
                <a:latin typeface="PT Sans Narrow"/>
                <a:ea typeface="PT Sans Narrow"/>
                <a:cs typeface="PT Sans Narrow"/>
                <a:sym typeface="PT Sans Narrow"/>
              </a:rPr>
              <a:t>No </a:t>
            </a:r>
            <a:r>
              <a:rPr lang="en" sz="1800" b="1" dirty="0" smtClean="0">
                <a:solidFill>
                  <a:srgbClr val="351C75"/>
                </a:solidFill>
                <a:latin typeface="PT Sans Narrow"/>
                <a:ea typeface="PT Sans Narrow"/>
                <a:cs typeface="PT Sans Narrow"/>
                <a:sym typeface="PT Sans Narrow"/>
              </a:rPr>
              <a:t>node is  </a:t>
            </a:r>
            <a:r>
              <a:rPr lang="en" sz="1800" b="1" dirty="0">
                <a:solidFill>
                  <a:srgbClr val="351C75"/>
                </a:solidFill>
                <a:latin typeface="PT Sans Narrow"/>
                <a:ea typeface="PT Sans Narrow"/>
                <a:cs typeface="PT Sans Narrow"/>
                <a:sym typeface="PT Sans Narrow"/>
              </a:rPr>
              <a:t>repeated except </a:t>
            </a:r>
            <a:r>
              <a:rPr lang="en" sz="1800" b="1" dirty="0" smtClean="0">
                <a:solidFill>
                  <a:srgbClr val="351C75"/>
                </a:solidFill>
                <a:latin typeface="PT Sans Narrow"/>
                <a:ea typeface="PT Sans Narrow"/>
                <a:cs typeface="PT Sans Narrow"/>
                <a:sym typeface="PT Sans Narrow"/>
              </a:rPr>
              <a:t>the endpoint </a:t>
            </a:r>
            <a:r>
              <a:rPr lang="en" sz="1800" b="1" dirty="0">
                <a:solidFill>
                  <a:srgbClr val="351C75"/>
                </a:solidFill>
                <a:latin typeface="PT Sans Narrow"/>
                <a:ea typeface="PT Sans Narrow"/>
                <a:cs typeface="PT Sans Narrow"/>
                <a:sym typeface="PT Sans Narrow"/>
              </a:rPr>
              <a:t>in </a:t>
            </a:r>
            <a:r>
              <a:rPr lang="en" sz="1800" b="1" dirty="0" smtClean="0">
                <a:solidFill>
                  <a:srgbClr val="351C75"/>
                </a:solidFill>
                <a:latin typeface="PT Sans Narrow"/>
                <a:ea typeface="PT Sans Narrow"/>
                <a:cs typeface="PT Sans Narrow"/>
                <a:sym typeface="PT Sans Narrow"/>
              </a:rPr>
              <a:t>cycle</a:t>
            </a:r>
            <a:endParaRPr sz="1800" b="1" dirty="0">
              <a:solidFill>
                <a:srgbClr val="351C75"/>
              </a:solidFill>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1685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Effect transition="in" filter="fade">
                                      <p:cBhvr>
                                        <p:cTn id="7" dur="1000"/>
                                        <p:tgtEl>
                                          <p:spTgt spid="5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
                                        </p:tgtEl>
                                        <p:attrNameLst>
                                          <p:attrName>style.visibility</p:attrName>
                                        </p:attrNameLst>
                                      </p:cBhvr>
                                      <p:to>
                                        <p:strVal val="visible"/>
                                      </p:to>
                                    </p:set>
                                    <p:animEffect transition="in" filter="fade">
                                      <p:cBhvr>
                                        <p:cTn id="12" dur="1000"/>
                                        <p:tgtEl>
                                          <p:spTgt spid="5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5"/>
                                        </p:tgtEl>
                                        <p:attrNameLst>
                                          <p:attrName>style.visibility</p:attrName>
                                        </p:attrNameLst>
                                      </p:cBhvr>
                                      <p:to>
                                        <p:strVal val="visible"/>
                                      </p:to>
                                    </p:set>
                                    <p:animEffect transition="in" filter="fade">
                                      <p:cBhvr>
                                        <p:cTn id="17" dur="1000"/>
                                        <p:tgtEl>
                                          <p:spTgt spid="5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4"/>
                                        </p:tgtEl>
                                        <p:attrNameLst>
                                          <p:attrName>style.visibility</p:attrName>
                                        </p:attrNameLst>
                                      </p:cBhvr>
                                      <p:to>
                                        <p:strVal val="visible"/>
                                      </p:to>
                                    </p:set>
                                    <p:animEffect transition="in" filter="fade">
                                      <p:cBhvr>
                                        <p:cTn id="22" dur="1000"/>
                                        <p:tgtEl>
                                          <p:spTgt spid="5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gtEl>
                                        <p:attrNameLst>
                                          <p:attrName>style.visibility</p:attrName>
                                        </p:attrNameLst>
                                      </p:cBhvr>
                                      <p:to>
                                        <p:strVal val="visible"/>
                                      </p:to>
                                    </p:set>
                                    <p:animEffect transition="in" filter="fade">
                                      <p:cBhvr>
                                        <p:cTn id="27" dur="1000"/>
                                        <p:tgtEl>
                                          <p:spTgt spid="5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7"/>
                                        </p:tgtEl>
                                        <p:attrNameLst>
                                          <p:attrName>style.visibility</p:attrName>
                                        </p:attrNameLst>
                                      </p:cBhvr>
                                      <p:to>
                                        <p:strVal val="visible"/>
                                      </p:to>
                                    </p:set>
                                    <p:animEffect transition="in" filter="fade">
                                      <p:cBhvr>
                                        <p:cTn id="32" dur="1000"/>
                                        <p:tgtEl>
                                          <p:spTgt spid="56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9"/>
                                        </p:tgtEl>
                                        <p:attrNameLst>
                                          <p:attrName>style.visibility</p:attrName>
                                        </p:attrNameLst>
                                      </p:cBhvr>
                                      <p:to>
                                        <p:strVal val="visible"/>
                                      </p:to>
                                    </p:set>
                                    <p:animEffect transition="in" filter="fade">
                                      <p:cBhvr>
                                        <p:cTn id="37" dur="1000"/>
                                        <p:tgtEl>
                                          <p:spTgt spid="5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6"/>
                                        </p:tgtEl>
                                        <p:attrNameLst>
                                          <p:attrName>style.visibility</p:attrName>
                                        </p:attrNameLst>
                                      </p:cBhvr>
                                      <p:to>
                                        <p:strVal val="visible"/>
                                      </p:to>
                                    </p:set>
                                    <p:animEffect transition="in" filter="fade">
                                      <p:cBhvr>
                                        <p:cTn id="42" dur="1000"/>
                                        <p:tgtEl>
                                          <p:spTgt spid="5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56"/>
                                        </p:tgtEl>
                                        <p:attrNameLst>
                                          <p:attrName>style.visibility</p:attrName>
                                        </p:attrNameLst>
                                      </p:cBhvr>
                                      <p:to>
                                        <p:strVal val="visible"/>
                                      </p:to>
                                    </p:set>
                                    <p:animEffect transition="in" filter="fade">
                                      <p:cBhvr>
                                        <p:cTn id="47" dur="1000"/>
                                        <p:tgtEl>
                                          <p:spTgt spid="5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12"/>
                                        </p:tgtEl>
                                        <p:attrNameLst>
                                          <p:attrName>style.visibility</p:attrName>
                                        </p:attrNameLst>
                                      </p:cBhvr>
                                      <p:to>
                                        <p:strVal val="visible"/>
                                      </p:to>
                                    </p:set>
                                    <p:animEffect transition="in" filter="fade">
                                      <p:cBhvr>
                                        <p:cTn id="52" dur="2500"/>
                                        <p:tgtEl>
                                          <p:spTgt spid="6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1"/>
                                        </p:tgtEl>
                                        <p:attrNameLst>
                                          <p:attrName>style.visibility</p:attrName>
                                        </p:attrNameLst>
                                      </p:cBhvr>
                                      <p:to>
                                        <p:strVal val="visible"/>
                                      </p:to>
                                    </p:set>
                                    <p:animEffect transition="in" filter="fade">
                                      <p:cBhvr>
                                        <p:cTn id="57" dur="1000"/>
                                        <p:tgtEl>
                                          <p:spTgt spid="59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01"/>
                                        </p:tgtEl>
                                        <p:attrNameLst>
                                          <p:attrName>style.visibility</p:attrName>
                                        </p:attrNameLst>
                                      </p:cBhvr>
                                      <p:to>
                                        <p:strVal val="visible"/>
                                      </p:to>
                                    </p:set>
                                    <p:animEffect transition="in" filter="fade">
                                      <p:cBhvr>
                                        <p:cTn id="62" dur="1000"/>
                                        <p:tgtEl>
                                          <p:spTgt spid="60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93"/>
                                        </p:tgtEl>
                                        <p:attrNameLst>
                                          <p:attrName>style.visibility</p:attrName>
                                        </p:attrNameLst>
                                      </p:cBhvr>
                                      <p:to>
                                        <p:strVal val="visible"/>
                                      </p:to>
                                    </p:set>
                                    <p:animEffect transition="in" filter="fade">
                                      <p:cBhvr>
                                        <p:cTn id="67" dur="1000"/>
                                        <p:tgtEl>
                                          <p:spTgt spid="59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02"/>
                                        </p:tgtEl>
                                        <p:attrNameLst>
                                          <p:attrName>style.visibility</p:attrName>
                                        </p:attrNameLst>
                                      </p:cBhvr>
                                      <p:to>
                                        <p:strVal val="visible"/>
                                      </p:to>
                                    </p:set>
                                    <p:animEffect transition="in" filter="fade">
                                      <p:cBhvr>
                                        <p:cTn id="72" dur="1000"/>
                                        <p:tgtEl>
                                          <p:spTgt spid="60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98"/>
                                        </p:tgtEl>
                                        <p:attrNameLst>
                                          <p:attrName>style.visibility</p:attrName>
                                        </p:attrNameLst>
                                      </p:cBhvr>
                                      <p:to>
                                        <p:strVal val="visible"/>
                                      </p:to>
                                    </p:set>
                                    <p:animEffect transition="in" filter="fade">
                                      <p:cBhvr>
                                        <p:cTn id="77" dur="1000"/>
                                        <p:tgtEl>
                                          <p:spTgt spid="59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05"/>
                                        </p:tgtEl>
                                        <p:attrNameLst>
                                          <p:attrName>style.visibility</p:attrName>
                                        </p:attrNameLst>
                                      </p:cBhvr>
                                      <p:to>
                                        <p:strVal val="visible"/>
                                      </p:to>
                                    </p:set>
                                    <p:animEffect transition="in" filter="fade">
                                      <p:cBhvr>
                                        <p:cTn id="82" dur="1000"/>
                                        <p:tgtEl>
                                          <p:spTgt spid="6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97"/>
                                        </p:tgtEl>
                                        <p:attrNameLst>
                                          <p:attrName>style.visibility</p:attrName>
                                        </p:attrNameLst>
                                      </p:cBhvr>
                                      <p:to>
                                        <p:strVal val="visible"/>
                                      </p:to>
                                    </p:set>
                                    <p:animEffect transition="in" filter="fade">
                                      <p:cBhvr>
                                        <p:cTn id="87" dur="1000"/>
                                        <p:tgtEl>
                                          <p:spTgt spid="59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04"/>
                                        </p:tgtEl>
                                        <p:attrNameLst>
                                          <p:attrName>style.visibility</p:attrName>
                                        </p:attrNameLst>
                                      </p:cBhvr>
                                      <p:to>
                                        <p:strVal val="visible"/>
                                      </p:to>
                                    </p:set>
                                    <p:animEffect transition="in" filter="fade">
                                      <p:cBhvr>
                                        <p:cTn id="92" dur="1000"/>
                                        <p:tgtEl>
                                          <p:spTgt spid="60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94"/>
                                        </p:tgtEl>
                                        <p:attrNameLst>
                                          <p:attrName>style.visibility</p:attrName>
                                        </p:attrNameLst>
                                      </p:cBhvr>
                                      <p:to>
                                        <p:strVal val="visible"/>
                                      </p:to>
                                    </p:set>
                                    <p:animEffect transition="in" filter="fade">
                                      <p:cBhvr>
                                        <p:cTn id="97" dur="1000"/>
                                        <p:tgtEl>
                                          <p:spTgt spid="5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08"/>
                                        </p:tgtEl>
                                        <p:attrNameLst>
                                          <p:attrName>style.visibility</p:attrName>
                                        </p:attrNameLst>
                                      </p:cBhvr>
                                      <p:to>
                                        <p:strVal val="visible"/>
                                      </p:to>
                                    </p:set>
                                    <p:animEffect transition="in" filter="fade">
                                      <p:cBhvr>
                                        <p:cTn id="102" dur="1000"/>
                                        <p:tgtEl>
                                          <p:spTgt spid="6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91"/>
                                        </p:tgtEl>
                                        <p:attrNameLst>
                                          <p:attrName>style.visibility</p:attrName>
                                        </p:attrNameLst>
                                      </p:cBhvr>
                                      <p:to>
                                        <p:strVal val="visible"/>
                                      </p:to>
                                    </p:set>
                                    <p:animEffect transition="in" filter="fade">
                                      <p:cBhvr>
                                        <p:cTn id="107" dur="1000"/>
                                        <p:tgtEl>
                                          <p:spTgt spid="59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13"/>
                                        </p:tgtEl>
                                        <p:attrNameLst>
                                          <p:attrName>style.visibility</p:attrName>
                                        </p:attrNameLst>
                                      </p:cBhvr>
                                      <p:to>
                                        <p:strVal val="visible"/>
                                      </p:to>
                                    </p:set>
                                    <p:animEffect transition="in" filter="fade">
                                      <p:cBhvr>
                                        <p:cTn id="112" dur="10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Representing Graphs</a:t>
            </a:r>
            <a:endParaRPr lang="en-US" dirty="0"/>
          </a:p>
        </p:txBody>
      </p:sp>
      <p:sp>
        <p:nvSpPr>
          <p:cNvPr id="3" name="Content Placeholder 2"/>
          <p:cNvSpPr>
            <a:spLocks noGrp="1"/>
          </p:cNvSpPr>
          <p:nvPr>
            <p:ph idx="1"/>
          </p:nvPr>
        </p:nvSpPr>
        <p:spPr>
          <a:xfrm>
            <a:off x="457200" y="5029200"/>
            <a:ext cx="8229600" cy="1096963"/>
          </a:xfrm>
        </p:spPr>
        <p:txBody>
          <a:bodyPr>
            <a:normAutofit fontScale="70000" lnSpcReduction="20000"/>
          </a:bodyPr>
          <a:lstStyle/>
          <a:p>
            <a:r>
              <a:rPr lang="en-US" b="1" dirty="0" smtClean="0"/>
              <a:t>Adjacency List: </a:t>
            </a:r>
            <a:r>
              <a:rPr lang="en-US" dirty="0" smtClean="0"/>
              <a:t>Cost effective for sparse graphs  </a:t>
            </a:r>
          </a:p>
          <a:p>
            <a:endParaRPr lang="en-US" dirty="0" smtClean="0"/>
          </a:p>
          <a:p>
            <a:r>
              <a:rPr lang="en-US" b="1" dirty="0" smtClean="0"/>
              <a:t>Edge List:  </a:t>
            </a:r>
            <a:r>
              <a:rPr lang="en-US" dirty="0" smtClean="0"/>
              <a:t>List of edges, along with properties</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467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1" y="2819400"/>
            <a:ext cx="74676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151854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Data as Graph</a:t>
            </a:r>
            <a:endParaRPr lang="en-US" dirty="0"/>
          </a:p>
        </p:txBody>
      </p:sp>
      <p:sp>
        <p:nvSpPr>
          <p:cNvPr id="3" name="Content Placeholder 2"/>
          <p:cNvSpPr>
            <a:spLocks noGrp="1"/>
          </p:cNvSpPr>
          <p:nvPr>
            <p:ph idx="1"/>
          </p:nvPr>
        </p:nvSpPr>
        <p:spPr/>
        <p:txBody>
          <a:bodyPr>
            <a:normAutofit fontScale="92500"/>
          </a:bodyPr>
          <a:lstStyle/>
          <a:p>
            <a:r>
              <a:rPr lang="en-US" dirty="0" smtClean="0"/>
              <a:t>Explicit  Relationships</a:t>
            </a:r>
          </a:p>
          <a:p>
            <a:pPr lvl="1"/>
            <a:r>
              <a:rPr lang="en-US" dirty="0" smtClean="0"/>
              <a:t>Friendship, Batch-mates, Co-author, Co-actor, Co-citation</a:t>
            </a:r>
          </a:p>
          <a:p>
            <a:pPr lvl="1"/>
            <a:r>
              <a:rPr lang="en-US" dirty="0" smtClean="0"/>
              <a:t>Same capacity, Same specification</a:t>
            </a:r>
          </a:p>
          <a:p>
            <a:pPr lvl="1"/>
            <a:r>
              <a:rPr lang="en-US" dirty="0" smtClean="0"/>
              <a:t>Feeds-on, Depends-on, Same-habitat</a:t>
            </a:r>
            <a:endParaRPr lang="en-US" dirty="0"/>
          </a:p>
          <a:p>
            <a:r>
              <a:rPr lang="en-US" dirty="0"/>
              <a:t>Implicit Relationships</a:t>
            </a:r>
          </a:p>
          <a:p>
            <a:pPr lvl="1"/>
            <a:r>
              <a:rPr lang="en-US" dirty="0" smtClean="0"/>
              <a:t>Correlations</a:t>
            </a:r>
          </a:p>
          <a:p>
            <a:pPr lvl="1"/>
            <a:r>
              <a:rPr lang="en-US" dirty="0" smtClean="0"/>
              <a:t>Similarity computation</a:t>
            </a:r>
          </a:p>
          <a:p>
            <a:pPr lvl="1"/>
            <a:r>
              <a:rPr lang="en-US" dirty="0"/>
              <a:t>Application specific similarity definition and threshold</a:t>
            </a:r>
          </a:p>
          <a:p>
            <a:pPr lvl="1"/>
            <a:endParaRPr lang="en-US" dirty="0" smtClean="0"/>
          </a:p>
          <a:p>
            <a:pPr lvl="1"/>
            <a:endParaRPr lang="en-US" dirty="0" smtClean="0"/>
          </a:p>
          <a:p>
            <a:pPr lvl="1"/>
            <a:endParaRPr lang="en-US" dirty="0" smtClean="0"/>
          </a:p>
          <a:p>
            <a:endParaRPr lang="en-US" dirty="0"/>
          </a:p>
          <a:p>
            <a:endParaRPr lang="en-US" dirty="0"/>
          </a:p>
        </p:txBody>
      </p:sp>
      <p:sp>
        <p:nvSpPr>
          <p:cNvPr id="4" name="Title 1"/>
          <p:cNvSpPr txBox="1">
            <a:spLocks/>
          </p:cNvSpPr>
          <p:nvPr/>
        </p:nvSpPr>
        <p:spPr>
          <a:xfrm rot="19702605">
            <a:off x="224638" y="2419889"/>
            <a:ext cx="8229600" cy="571500"/>
          </a:xfrm>
          <a:prstGeom prst="rect">
            <a:avLst/>
          </a:prstGeom>
          <a:solidFill>
            <a:srgbClr val="FFFF00"/>
          </a:solidFill>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Multiple  graphs from same dataset</a:t>
            </a:r>
            <a:endParaRPr lang="en-US" dirty="0"/>
          </a:p>
        </p:txBody>
      </p:sp>
      <p:sp>
        <p:nvSpPr>
          <p:cNvPr id="5" name="Date Placeholder 4"/>
          <p:cNvSpPr>
            <a:spLocks noGrp="1"/>
          </p:cNvSpPr>
          <p:nvPr>
            <p:ph type="dt" sz="half" idx="10"/>
          </p:nvPr>
        </p:nvSpPr>
        <p:spPr/>
        <p:txBody>
          <a:bodyPr/>
          <a:lstStyle/>
          <a:p>
            <a:r>
              <a:rPr lang="en-US" smtClean="0"/>
              <a:t>3 Dec 2018</a:t>
            </a:r>
            <a:endParaRPr lang="en-US"/>
          </a:p>
        </p:txBody>
      </p:sp>
      <p:sp>
        <p:nvSpPr>
          <p:cNvPr id="6" name="Footer Placeholder 5"/>
          <p:cNvSpPr>
            <a:spLocks noGrp="1"/>
          </p:cNvSpPr>
          <p:nvPr>
            <p:ph type="ftr" sz="quarter" idx="11"/>
          </p:nvPr>
        </p:nvSpPr>
        <p:spPr/>
        <p:txBody>
          <a:bodyPr/>
          <a:lstStyle/>
          <a:p>
            <a:r>
              <a:rPr lang="en-US" smtClean="0"/>
              <a:t>FDP/DU/Network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4685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Graph</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Nodes</a:t>
            </a:r>
          </a:p>
          <a:p>
            <a:pPr marL="0" indent="0">
              <a:buNone/>
            </a:pPr>
            <a:r>
              <a:rPr lang="en-US" dirty="0" smtClean="0"/>
              <a:t>	– </a:t>
            </a:r>
            <a:r>
              <a:rPr lang="en-US" dirty="0"/>
              <a:t>Users, hashtag, media, tweet</a:t>
            </a:r>
          </a:p>
          <a:p>
            <a:pPr marL="0" indent="0">
              <a:buNone/>
            </a:pPr>
            <a:r>
              <a:rPr lang="en-US" dirty="0"/>
              <a:t>• Links</a:t>
            </a:r>
          </a:p>
          <a:p>
            <a:pPr marL="0" indent="0">
              <a:buNone/>
            </a:pPr>
            <a:r>
              <a:rPr lang="en-US" dirty="0" smtClean="0"/>
              <a:t>	– people </a:t>
            </a:r>
            <a:r>
              <a:rPr lang="en-US" dirty="0"/>
              <a:t>create </a:t>
            </a:r>
            <a:r>
              <a:rPr lang="en-US" dirty="0" smtClean="0"/>
              <a:t>tweets</a:t>
            </a:r>
            <a:endParaRPr lang="en-US" dirty="0"/>
          </a:p>
          <a:p>
            <a:pPr marL="0" indent="0">
              <a:buNone/>
            </a:pPr>
            <a:r>
              <a:rPr lang="en-US" dirty="0" smtClean="0"/>
              <a:t>	– people </a:t>
            </a:r>
            <a:r>
              <a:rPr lang="en-US" dirty="0"/>
              <a:t>respond to </a:t>
            </a:r>
            <a:r>
              <a:rPr lang="en-US" dirty="0" smtClean="0"/>
              <a:t>tweets</a:t>
            </a:r>
            <a:endParaRPr lang="en-US" dirty="0"/>
          </a:p>
          <a:p>
            <a:pPr marL="0" indent="0">
              <a:buNone/>
            </a:pPr>
            <a:r>
              <a:rPr lang="en-US" dirty="0" smtClean="0"/>
              <a:t>	– </a:t>
            </a:r>
            <a:r>
              <a:rPr lang="en-US" dirty="0"/>
              <a:t>they mention other users</a:t>
            </a:r>
          </a:p>
          <a:p>
            <a:pPr marL="0" indent="0">
              <a:buNone/>
            </a:pPr>
            <a:r>
              <a:rPr lang="en-US" dirty="0" smtClean="0"/>
              <a:t>	– </a:t>
            </a:r>
            <a:r>
              <a:rPr lang="en-US" dirty="0"/>
              <a:t>User follows user</a:t>
            </a:r>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525200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graphs</a:t>
            </a:r>
            <a:endParaRPr lang="en-US" dirty="0"/>
          </a:p>
        </p:txBody>
      </p:sp>
      <p:sp>
        <p:nvSpPr>
          <p:cNvPr id="3" name="Content Placeholder 2"/>
          <p:cNvSpPr>
            <a:spLocks noGrp="1"/>
          </p:cNvSpPr>
          <p:nvPr>
            <p:ph idx="1"/>
          </p:nvPr>
        </p:nvSpPr>
        <p:spPr/>
        <p:txBody>
          <a:bodyPr/>
          <a:lstStyle/>
          <a:p>
            <a:r>
              <a:rPr lang="en-US" dirty="0" smtClean="0"/>
              <a:t>Words as Nodes</a:t>
            </a:r>
          </a:p>
          <a:p>
            <a:pPr lvl="1"/>
            <a:r>
              <a:rPr lang="en-US" dirty="0" smtClean="0"/>
              <a:t>Co-</a:t>
            </a:r>
            <a:r>
              <a:rPr lang="en-US" dirty="0" err="1" smtClean="0"/>
              <a:t>occurance</a:t>
            </a:r>
            <a:r>
              <a:rPr lang="en-US" dirty="0" smtClean="0"/>
              <a:t> as links</a:t>
            </a:r>
          </a:p>
          <a:p>
            <a:pPr lvl="1"/>
            <a:r>
              <a:rPr lang="en-US" dirty="0" smtClean="0"/>
              <a:t>Polysemy or Synonymy as links</a:t>
            </a:r>
          </a:p>
          <a:p>
            <a:pPr lvl="1"/>
            <a:r>
              <a:rPr lang="en-US" dirty="0" smtClean="0"/>
              <a:t>Similar part-of-speech tags as links</a:t>
            </a:r>
          </a:p>
          <a:p>
            <a:r>
              <a:rPr lang="en-US" dirty="0" smtClean="0"/>
              <a:t>Sentences as Nodes</a:t>
            </a:r>
          </a:p>
          <a:p>
            <a:pPr lvl="1"/>
            <a:r>
              <a:rPr lang="en-US" dirty="0" smtClean="0"/>
              <a:t>Semantic similarity as links (may be weighted)</a:t>
            </a:r>
          </a:p>
          <a:p>
            <a:pPr lvl="1"/>
            <a:r>
              <a:rPr lang="en-US" dirty="0" smtClean="0"/>
              <a:t>Entailment  as links </a:t>
            </a:r>
            <a:r>
              <a:rPr lang="en-US" dirty="0"/>
              <a:t>(may be weighted)</a:t>
            </a:r>
          </a:p>
          <a:p>
            <a:pPr lvl="1"/>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382318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Introduction to Network Science</a:t>
            </a:r>
          </a:p>
          <a:p>
            <a:endParaRPr lang="en-US" dirty="0" smtClean="0">
              <a:solidFill>
                <a:schemeClr val="bg1">
                  <a:lumMod val="75000"/>
                </a:schemeClr>
              </a:solidFill>
            </a:endParaRPr>
          </a:p>
          <a:p>
            <a:r>
              <a:rPr lang="en-US" dirty="0" smtClean="0">
                <a:solidFill>
                  <a:schemeClr val="bg1">
                    <a:lumMod val="75000"/>
                  </a:schemeClr>
                </a:solidFill>
              </a:rPr>
              <a:t>Mathematics of Network Science</a:t>
            </a:r>
          </a:p>
          <a:p>
            <a:endParaRPr lang="en-US" dirty="0" smtClean="0"/>
          </a:p>
          <a:p>
            <a:r>
              <a:rPr lang="en-US" b="1" dirty="0" smtClean="0"/>
              <a:t>Characterizing Nodes</a:t>
            </a:r>
          </a:p>
          <a:p>
            <a:endParaRPr lang="en-US" dirty="0" smtClean="0"/>
          </a:p>
          <a:p>
            <a:r>
              <a:rPr lang="en-US" dirty="0" smtClean="0">
                <a:solidFill>
                  <a:schemeClr val="bg1">
                    <a:lumMod val="75000"/>
                  </a:schemeClr>
                </a:solidFill>
              </a:rPr>
              <a:t>Characterizing Networks</a:t>
            </a:r>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6812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a:t>
            </a:r>
            <a:r>
              <a:rPr lang="en-US" dirty="0" smtClean="0"/>
              <a:t>these systems </a:t>
            </a:r>
            <a:r>
              <a:rPr lang="en-US" dirty="0"/>
              <a:t>Complex?</a:t>
            </a:r>
          </a:p>
        </p:txBody>
      </p:sp>
      <p:sp>
        <p:nvSpPr>
          <p:cNvPr id="3" name="Content Placeholder 2"/>
          <p:cNvSpPr>
            <a:spLocks noGrp="1"/>
          </p:cNvSpPr>
          <p:nvPr>
            <p:ph idx="1"/>
          </p:nvPr>
        </p:nvSpPr>
        <p:spPr/>
        <p:txBody>
          <a:bodyPr>
            <a:normAutofit fontScale="92500" lnSpcReduction="20000"/>
          </a:bodyPr>
          <a:lstStyle/>
          <a:p>
            <a:r>
              <a:rPr lang="en-US" dirty="0"/>
              <a:t>Composed of many components which interact with each other</a:t>
            </a:r>
          </a:p>
          <a:p>
            <a:r>
              <a:rPr lang="en-US" dirty="0"/>
              <a:t>Collective behavior of the system is the outcome of complex interaction among </a:t>
            </a:r>
            <a:r>
              <a:rPr lang="en-US" dirty="0" smtClean="0"/>
              <a:t>components</a:t>
            </a:r>
            <a:endParaRPr lang="en-US" dirty="0"/>
          </a:p>
          <a:p>
            <a:r>
              <a:rPr lang="en-US" dirty="0" smtClean="0"/>
              <a:t>Interaction </a:t>
            </a:r>
            <a:r>
              <a:rPr lang="en-US" dirty="0"/>
              <a:t>among components is </a:t>
            </a:r>
            <a:r>
              <a:rPr lang="en-US" dirty="0" smtClean="0"/>
              <a:t>non-linear dependence</a:t>
            </a:r>
            <a:r>
              <a:rPr lang="en-US" dirty="0"/>
              <a:t>, competition, adaptation</a:t>
            </a:r>
          </a:p>
          <a:p>
            <a:r>
              <a:rPr lang="en-US" dirty="0" smtClean="0"/>
              <a:t>Behavior of a component </a:t>
            </a:r>
            <a:r>
              <a:rPr lang="en-US" dirty="0"/>
              <a:t>may impact several other components </a:t>
            </a:r>
            <a:r>
              <a:rPr lang="en-US" dirty="0" smtClean="0"/>
              <a:t>directly </a:t>
            </a:r>
            <a:r>
              <a:rPr lang="en-US" dirty="0"/>
              <a:t>or indirectly</a:t>
            </a:r>
          </a:p>
          <a:p>
            <a:r>
              <a:rPr lang="en-US" dirty="0" smtClean="0"/>
              <a:t>Behavior </a:t>
            </a:r>
            <a:r>
              <a:rPr lang="en-US" dirty="0"/>
              <a:t>of the system is difficult to be inferred from the knowledge of </a:t>
            </a:r>
            <a:r>
              <a:rPr lang="en-US" dirty="0" smtClean="0"/>
              <a:t>properties </a:t>
            </a:r>
            <a:r>
              <a:rPr lang="en-US" dirty="0"/>
              <a:t>or </a:t>
            </a:r>
            <a:r>
              <a:rPr lang="en-US" dirty="0" smtClean="0"/>
              <a:t>behavior </a:t>
            </a:r>
            <a:r>
              <a:rPr lang="en-US" dirty="0"/>
              <a:t>of its components</a:t>
            </a:r>
          </a:p>
        </p:txBody>
      </p:sp>
      <p:sp>
        <p:nvSpPr>
          <p:cNvPr id="4" name="TextBox 3"/>
          <p:cNvSpPr txBox="1"/>
          <p:nvPr/>
        </p:nvSpPr>
        <p:spPr>
          <a:xfrm rot="19306694">
            <a:off x="424781" y="3626867"/>
            <a:ext cx="8210517" cy="523220"/>
          </a:xfrm>
          <a:prstGeom prst="rect">
            <a:avLst/>
          </a:prstGeom>
          <a:solidFill>
            <a:srgbClr val="FFFF00"/>
          </a:solidFill>
        </p:spPr>
        <p:txBody>
          <a:bodyPr wrap="none" rtlCol="0">
            <a:spAutoFit/>
          </a:bodyPr>
          <a:lstStyle/>
          <a:p>
            <a:r>
              <a:rPr lang="en-US" sz="2800" b="1" dirty="0" smtClean="0">
                <a:solidFill>
                  <a:srgbClr val="FF0000"/>
                </a:solidFill>
              </a:rPr>
              <a:t>The </a:t>
            </a:r>
            <a:r>
              <a:rPr lang="en-US" sz="2800" b="1" dirty="0">
                <a:solidFill>
                  <a:srgbClr val="FF0000"/>
                </a:solidFill>
              </a:rPr>
              <a:t>whole is more than the sum of its </a:t>
            </a:r>
            <a:r>
              <a:rPr lang="en-US" sz="2800" b="1" dirty="0" smtClean="0">
                <a:solidFill>
                  <a:srgbClr val="FF0000"/>
                </a:solidFill>
              </a:rPr>
              <a:t>parts </a:t>
            </a:r>
            <a:r>
              <a:rPr lang="en-US" sz="2800" b="1" dirty="0">
                <a:solidFill>
                  <a:srgbClr val="FF0000"/>
                </a:solidFill>
              </a:rPr>
              <a:t>- Aristotle</a:t>
            </a:r>
          </a:p>
        </p:txBody>
      </p:sp>
      <p:sp>
        <p:nvSpPr>
          <p:cNvPr id="5" name="Date Placeholder 4"/>
          <p:cNvSpPr>
            <a:spLocks noGrp="1"/>
          </p:cNvSpPr>
          <p:nvPr>
            <p:ph type="dt" sz="half" idx="10"/>
          </p:nvPr>
        </p:nvSpPr>
        <p:spPr/>
        <p:txBody>
          <a:bodyPr/>
          <a:lstStyle/>
          <a:p>
            <a:r>
              <a:rPr lang="en-US" smtClean="0"/>
              <a:t>3 Dec 2018</a:t>
            </a:r>
            <a:endParaRPr lang="en-US"/>
          </a:p>
        </p:txBody>
      </p:sp>
      <p:sp>
        <p:nvSpPr>
          <p:cNvPr id="6" name="Footer Placeholder 5"/>
          <p:cNvSpPr>
            <a:spLocks noGrp="1"/>
          </p:cNvSpPr>
          <p:nvPr>
            <p:ph type="ftr" sz="quarter" idx="11"/>
          </p:nvPr>
        </p:nvSpPr>
        <p:spPr/>
        <p:txBody>
          <a:bodyPr/>
          <a:lstStyle/>
          <a:p>
            <a:r>
              <a:rPr lang="en-US" smtClean="0"/>
              <a:t>FDP/DU/Network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013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Characterization in  Networks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620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57600"/>
            <a:ext cx="7620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061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Nodes</a:t>
            </a:r>
            <a:endParaRPr lang="en-US" dirty="0"/>
          </a:p>
        </p:txBody>
      </p:sp>
      <p:sp>
        <p:nvSpPr>
          <p:cNvPr id="3" name="Content Placeholder 2"/>
          <p:cNvSpPr>
            <a:spLocks noGrp="1"/>
          </p:cNvSpPr>
          <p:nvPr>
            <p:ph idx="1"/>
          </p:nvPr>
        </p:nvSpPr>
        <p:spPr/>
        <p:txBody>
          <a:bodyPr/>
          <a:lstStyle/>
          <a:p>
            <a:r>
              <a:rPr lang="en-US" dirty="0" smtClean="0"/>
              <a:t>Describes embedding of the node in G</a:t>
            </a:r>
          </a:p>
          <a:p>
            <a:endParaRPr lang="en-US" dirty="0" smtClean="0"/>
          </a:p>
          <a:p>
            <a:r>
              <a:rPr lang="en-US" dirty="0" smtClean="0"/>
              <a:t>Understand local topology</a:t>
            </a:r>
          </a:p>
          <a:p>
            <a:endParaRPr lang="en-US" dirty="0"/>
          </a:p>
          <a:p>
            <a:r>
              <a:rPr lang="en-US" dirty="0"/>
              <a:t>Insights into the nature of </a:t>
            </a:r>
            <a:r>
              <a:rPr lang="en-US" dirty="0" smtClean="0"/>
              <a:t>nodes</a:t>
            </a:r>
            <a:endParaRPr lang="en-US" dirty="0"/>
          </a:p>
          <a:p>
            <a:endParaRPr lang="en-US" dirty="0" smtClean="0"/>
          </a:p>
          <a:p>
            <a:r>
              <a:rPr lang="en-US" dirty="0" smtClean="0"/>
              <a:t>Insights into functionality of the node</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234267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6"/>
          <p:cNvSpPr txBox="1">
            <a:spLocks noGrp="1"/>
          </p:cNvSpPr>
          <p:nvPr>
            <p:ph type="title"/>
          </p:nvPr>
        </p:nvSpPr>
        <p:spPr>
          <a:xfrm>
            <a:off x="311700" y="-77033"/>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Degree</a:t>
            </a:r>
            <a:endParaRPr/>
          </a:p>
        </p:txBody>
      </p:sp>
      <p:sp>
        <p:nvSpPr>
          <p:cNvPr id="865" name="Google Shape;865;p36"/>
          <p:cNvSpPr txBox="1"/>
          <p:nvPr/>
        </p:nvSpPr>
        <p:spPr>
          <a:xfrm>
            <a:off x="311700" y="809100"/>
            <a:ext cx="6334500" cy="436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dirty="0">
                <a:latin typeface="PT Sans Narrow"/>
                <a:ea typeface="PT Sans Narrow"/>
                <a:cs typeface="PT Sans Narrow"/>
                <a:sym typeface="PT Sans Narrow"/>
              </a:rPr>
              <a:t>Number of </a:t>
            </a:r>
            <a:r>
              <a:rPr lang="en" sz="1800" dirty="0" smtClean="0">
                <a:latin typeface="PT Sans Narrow"/>
                <a:ea typeface="PT Sans Narrow"/>
                <a:cs typeface="PT Sans Narrow"/>
                <a:sym typeface="PT Sans Narrow"/>
              </a:rPr>
              <a:t>edges incident on </a:t>
            </a:r>
            <a:r>
              <a:rPr lang="en" sz="1800" dirty="0">
                <a:latin typeface="PT Sans Narrow"/>
                <a:ea typeface="PT Sans Narrow"/>
                <a:cs typeface="PT Sans Narrow"/>
                <a:sym typeface="PT Sans Narrow"/>
              </a:rPr>
              <a:t>a </a:t>
            </a:r>
            <a:r>
              <a:rPr lang="en" sz="1800" dirty="0" smtClean="0">
                <a:latin typeface="PT Sans Narrow"/>
                <a:ea typeface="PT Sans Narrow"/>
                <a:cs typeface="PT Sans Narrow"/>
                <a:sym typeface="PT Sans Narrow"/>
              </a:rPr>
              <a:t>node</a:t>
            </a:r>
            <a:endParaRPr sz="1800" dirty="0">
              <a:latin typeface="PT Sans Narrow"/>
              <a:ea typeface="PT Sans Narrow"/>
              <a:cs typeface="PT Sans Narrow"/>
              <a:sym typeface="PT Sans Narrow"/>
            </a:endParaRPr>
          </a:p>
        </p:txBody>
      </p:sp>
      <p:sp>
        <p:nvSpPr>
          <p:cNvPr id="866" name="Google Shape;866;p36"/>
          <p:cNvSpPr/>
          <p:nvPr/>
        </p:nvSpPr>
        <p:spPr>
          <a:xfrm>
            <a:off x="1221086" y="1587100"/>
            <a:ext cx="5022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867" name="Google Shape;867;p36"/>
          <p:cNvSpPr/>
          <p:nvPr/>
        </p:nvSpPr>
        <p:spPr>
          <a:xfrm>
            <a:off x="223375" y="2381589"/>
            <a:ext cx="5022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868" name="Google Shape;868;p36"/>
          <p:cNvSpPr/>
          <p:nvPr/>
        </p:nvSpPr>
        <p:spPr>
          <a:xfrm>
            <a:off x="1220940" y="2381589"/>
            <a:ext cx="5022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869" name="Google Shape;869;p36"/>
          <p:cNvSpPr/>
          <p:nvPr/>
        </p:nvSpPr>
        <p:spPr>
          <a:xfrm>
            <a:off x="2569648" y="2381589"/>
            <a:ext cx="4959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870" name="Google Shape;870;p36"/>
          <p:cNvSpPr/>
          <p:nvPr/>
        </p:nvSpPr>
        <p:spPr>
          <a:xfrm>
            <a:off x="2563611" y="1587100"/>
            <a:ext cx="5022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871" name="Google Shape;871;p36"/>
          <p:cNvSpPr/>
          <p:nvPr/>
        </p:nvSpPr>
        <p:spPr>
          <a:xfrm>
            <a:off x="3424751" y="2381589"/>
            <a:ext cx="4959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872" name="Google Shape;872;p36"/>
          <p:cNvSpPr/>
          <p:nvPr/>
        </p:nvSpPr>
        <p:spPr>
          <a:xfrm>
            <a:off x="2569721" y="3381165"/>
            <a:ext cx="4959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873" name="Google Shape;873;p36"/>
          <p:cNvSpPr/>
          <p:nvPr/>
        </p:nvSpPr>
        <p:spPr>
          <a:xfrm>
            <a:off x="1220940" y="3381165"/>
            <a:ext cx="502200" cy="3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874" name="Google Shape;874;p36"/>
          <p:cNvCxnSpPr>
            <a:stCxn id="867" idx="7"/>
            <a:endCxn id="866" idx="3"/>
          </p:cNvCxnSpPr>
          <p:nvPr/>
        </p:nvCxnSpPr>
        <p:spPr>
          <a:xfrm rot="10800000" flipH="1">
            <a:off x="652030" y="1926159"/>
            <a:ext cx="642600" cy="513600"/>
          </a:xfrm>
          <a:prstGeom prst="straightConnector1">
            <a:avLst/>
          </a:prstGeom>
          <a:noFill/>
          <a:ln w="19050" cap="flat" cmpd="sng">
            <a:solidFill>
              <a:srgbClr val="000000"/>
            </a:solidFill>
            <a:prstDash val="solid"/>
            <a:round/>
            <a:headEnd type="none" w="med" len="med"/>
            <a:tailEnd type="none" w="med" len="med"/>
          </a:ln>
        </p:spPr>
      </p:cxnSp>
      <p:cxnSp>
        <p:nvCxnSpPr>
          <p:cNvPr id="875" name="Google Shape;875;p36"/>
          <p:cNvCxnSpPr>
            <a:stCxn id="866" idx="6"/>
            <a:endCxn id="870" idx="2"/>
          </p:cNvCxnSpPr>
          <p:nvPr/>
        </p:nvCxnSpPr>
        <p:spPr>
          <a:xfrm>
            <a:off x="1723286" y="1785700"/>
            <a:ext cx="840300" cy="0"/>
          </a:xfrm>
          <a:prstGeom prst="straightConnector1">
            <a:avLst/>
          </a:prstGeom>
          <a:noFill/>
          <a:ln w="19050" cap="flat" cmpd="sng">
            <a:solidFill>
              <a:srgbClr val="000000"/>
            </a:solidFill>
            <a:prstDash val="solid"/>
            <a:round/>
            <a:headEnd type="none" w="med" len="med"/>
            <a:tailEnd type="none" w="med" len="med"/>
          </a:ln>
        </p:spPr>
      </p:cxnSp>
      <p:cxnSp>
        <p:nvCxnSpPr>
          <p:cNvPr id="876" name="Google Shape;876;p36"/>
          <p:cNvCxnSpPr>
            <a:stCxn id="866" idx="4"/>
            <a:endCxn id="868" idx="0"/>
          </p:cNvCxnSpPr>
          <p:nvPr/>
        </p:nvCxnSpPr>
        <p:spPr>
          <a:xfrm>
            <a:off x="1472186" y="1984300"/>
            <a:ext cx="0" cy="397200"/>
          </a:xfrm>
          <a:prstGeom prst="straightConnector1">
            <a:avLst/>
          </a:prstGeom>
          <a:noFill/>
          <a:ln w="19050" cap="flat" cmpd="sng">
            <a:solidFill>
              <a:srgbClr val="000000"/>
            </a:solidFill>
            <a:prstDash val="solid"/>
            <a:round/>
            <a:headEnd type="none" w="med" len="med"/>
            <a:tailEnd type="none" w="med" len="med"/>
          </a:ln>
        </p:spPr>
      </p:cxnSp>
      <p:cxnSp>
        <p:nvCxnSpPr>
          <p:cNvPr id="877" name="Google Shape;877;p36"/>
          <p:cNvCxnSpPr>
            <a:stCxn id="868" idx="4"/>
            <a:endCxn id="873" idx="0"/>
          </p:cNvCxnSpPr>
          <p:nvPr/>
        </p:nvCxnSpPr>
        <p:spPr>
          <a:xfrm>
            <a:off x="1472040" y="2778789"/>
            <a:ext cx="0" cy="602400"/>
          </a:xfrm>
          <a:prstGeom prst="straightConnector1">
            <a:avLst/>
          </a:prstGeom>
          <a:noFill/>
          <a:ln w="19050" cap="flat" cmpd="sng">
            <a:solidFill>
              <a:srgbClr val="000000"/>
            </a:solidFill>
            <a:prstDash val="solid"/>
            <a:round/>
            <a:headEnd type="none" w="med" len="med"/>
            <a:tailEnd type="none" w="med" len="med"/>
          </a:ln>
        </p:spPr>
      </p:cxnSp>
      <p:cxnSp>
        <p:nvCxnSpPr>
          <p:cNvPr id="878" name="Google Shape;878;p36"/>
          <p:cNvCxnSpPr>
            <a:endCxn id="869" idx="0"/>
          </p:cNvCxnSpPr>
          <p:nvPr/>
        </p:nvCxnSpPr>
        <p:spPr>
          <a:xfrm>
            <a:off x="2817598" y="1983989"/>
            <a:ext cx="0" cy="397600"/>
          </a:xfrm>
          <a:prstGeom prst="straightConnector1">
            <a:avLst/>
          </a:prstGeom>
          <a:noFill/>
          <a:ln w="19050" cap="flat" cmpd="sng">
            <a:solidFill>
              <a:srgbClr val="000000"/>
            </a:solidFill>
            <a:prstDash val="solid"/>
            <a:round/>
            <a:headEnd type="none" w="med" len="med"/>
            <a:tailEnd type="none" w="med" len="med"/>
          </a:ln>
        </p:spPr>
      </p:cxnSp>
      <p:cxnSp>
        <p:nvCxnSpPr>
          <p:cNvPr id="879" name="Google Shape;879;p36"/>
          <p:cNvCxnSpPr>
            <a:stCxn id="869" idx="4"/>
            <a:endCxn id="872" idx="0"/>
          </p:cNvCxnSpPr>
          <p:nvPr/>
        </p:nvCxnSpPr>
        <p:spPr>
          <a:xfrm>
            <a:off x="2817598" y="2778789"/>
            <a:ext cx="0" cy="602400"/>
          </a:xfrm>
          <a:prstGeom prst="straightConnector1">
            <a:avLst/>
          </a:prstGeom>
          <a:noFill/>
          <a:ln w="19050" cap="flat" cmpd="sng">
            <a:solidFill>
              <a:srgbClr val="000000"/>
            </a:solidFill>
            <a:prstDash val="solid"/>
            <a:round/>
            <a:headEnd type="none" w="med" len="med"/>
            <a:tailEnd type="none" w="med" len="med"/>
          </a:ln>
        </p:spPr>
      </p:cxnSp>
      <p:cxnSp>
        <p:nvCxnSpPr>
          <p:cNvPr id="880" name="Google Shape;880;p36"/>
          <p:cNvCxnSpPr>
            <a:stCxn id="873" idx="6"/>
            <a:endCxn id="872" idx="2"/>
          </p:cNvCxnSpPr>
          <p:nvPr/>
        </p:nvCxnSpPr>
        <p:spPr>
          <a:xfrm>
            <a:off x="1723140" y="3579765"/>
            <a:ext cx="846600" cy="0"/>
          </a:xfrm>
          <a:prstGeom prst="straightConnector1">
            <a:avLst/>
          </a:prstGeom>
          <a:noFill/>
          <a:ln w="19050" cap="flat" cmpd="sng">
            <a:solidFill>
              <a:srgbClr val="000000"/>
            </a:solidFill>
            <a:prstDash val="solid"/>
            <a:round/>
            <a:headEnd type="none" w="med" len="med"/>
            <a:tailEnd type="none" w="med" len="med"/>
          </a:ln>
        </p:spPr>
      </p:cxnSp>
      <p:cxnSp>
        <p:nvCxnSpPr>
          <p:cNvPr id="881" name="Google Shape;881;p36"/>
          <p:cNvCxnSpPr>
            <a:stCxn id="868" idx="6"/>
            <a:endCxn id="869" idx="2"/>
          </p:cNvCxnSpPr>
          <p:nvPr/>
        </p:nvCxnSpPr>
        <p:spPr>
          <a:xfrm>
            <a:off x="1723140" y="2580189"/>
            <a:ext cx="846600" cy="0"/>
          </a:xfrm>
          <a:prstGeom prst="straightConnector1">
            <a:avLst/>
          </a:prstGeom>
          <a:noFill/>
          <a:ln w="19050" cap="flat" cmpd="sng">
            <a:solidFill>
              <a:srgbClr val="000000"/>
            </a:solidFill>
            <a:prstDash val="solid"/>
            <a:round/>
            <a:headEnd type="none" w="med" len="med"/>
            <a:tailEnd type="none" w="med" len="med"/>
          </a:ln>
        </p:spPr>
      </p:cxnSp>
      <p:cxnSp>
        <p:nvCxnSpPr>
          <p:cNvPr id="882" name="Google Shape;882;p36"/>
          <p:cNvCxnSpPr>
            <a:stCxn id="870" idx="5"/>
            <a:endCxn id="871" idx="1"/>
          </p:cNvCxnSpPr>
          <p:nvPr/>
        </p:nvCxnSpPr>
        <p:spPr>
          <a:xfrm>
            <a:off x="2992265" y="1926132"/>
            <a:ext cx="505200" cy="513600"/>
          </a:xfrm>
          <a:prstGeom prst="straightConnector1">
            <a:avLst/>
          </a:prstGeom>
          <a:noFill/>
          <a:ln w="19050" cap="flat" cmpd="sng">
            <a:solidFill>
              <a:srgbClr val="000000"/>
            </a:solidFill>
            <a:prstDash val="solid"/>
            <a:round/>
            <a:headEnd type="none" w="med" len="med"/>
            <a:tailEnd type="none" w="med" len="med"/>
          </a:ln>
        </p:spPr>
      </p:cxnSp>
      <p:cxnSp>
        <p:nvCxnSpPr>
          <p:cNvPr id="883" name="Google Shape;883;p36"/>
          <p:cNvCxnSpPr>
            <a:stCxn id="866" idx="5"/>
            <a:endCxn id="869" idx="1"/>
          </p:cNvCxnSpPr>
          <p:nvPr/>
        </p:nvCxnSpPr>
        <p:spPr>
          <a:xfrm>
            <a:off x="1649740" y="1926132"/>
            <a:ext cx="992400" cy="513600"/>
          </a:xfrm>
          <a:prstGeom prst="straightConnector1">
            <a:avLst/>
          </a:prstGeom>
          <a:noFill/>
          <a:ln w="19050" cap="flat" cmpd="sng">
            <a:solidFill>
              <a:srgbClr val="000000"/>
            </a:solidFill>
            <a:prstDash val="solid"/>
            <a:round/>
            <a:headEnd type="none" w="med" len="med"/>
            <a:tailEnd type="none" w="med" len="med"/>
          </a:ln>
        </p:spPr>
      </p:cxnSp>
      <p:cxnSp>
        <p:nvCxnSpPr>
          <p:cNvPr id="884" name="Google Shape;884;p36"/>
          <p:cNvCxnSpPr>
            <a:stCxn id="867" idx="6"/>
            <a:endCxn id="868" idx="2"/>
          </p:cNvCxnSpPr>
          <p:nvPr/>
        </p:nvCxnSpPr>
        <p:spPr>
          <a:xfrm>
            <a:off x="725575" y="2580189"/>
            <a:ext cx="495300" cy="0"/>
          </a:xfrm>
          <a:prstGeom prst="straightConnector1">
            <a:avLst/>
          </a:prstGeom>
          <a:noFill/>
          <a:ln w="19050" cap="flat" cmpd="sng">
            <a:solidFill>
              <a:srgbClr val="000000"/>
            </a:solidFill>
            <a:prstDash val="solid"/>
            <a:round/>
            <a:headEnd type="none" w="med" len="med"/>
            <a:tailEnd type="none" w="med" len="med"/>
          </a:ln>
        </p:spPr>
      </p:cxnSp>
      <p:sp>
        <p:nvSpPr>
          <p:cNvPr id="885" name="Google Shape;885;p36"/>
          <p:cNvSpPr txBox="1"/>
          <p:nvPr/>
        </p:nvSpPr>
        <p:spPr>
          <a:xfrm>
            <a:off x="4038600" y="2182959"/>
            <a:ext cx="4866826"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1"/>
                </a:solidFill>
                <a:latin typeface="PT Sans Narrow"/>
                <a:ea typeface="PT Sans Narrow"/>
                <a:cs typeface="PT Sans Narrow"/>
                <a:sym typeface="PT Sans Narrow"/>
              </a:rPr>
              <a:t>V1  V2  V3  V4  V5  V6  V7  V8</a:t>
            </a:r>
            <a:endParaRPr sz="2400" b="1" dirty="0">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r>
              <a:rPr lang="en" sz="2400" dirty="0">
                <a:latin typeface="PT Sans Narrow"/>
                <a:ea typeface="PT Sans Narrow"/>
                <a:cs typeface="PT Sans Narrow"/>
                <a:sym typeface="PT Sans Narrow"/>
              </a:rPr>
              <a:t> 4     3    2     4    4     1    2     2</a:t>
            </a: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5369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fade">
                                      <p:cBhvr>
                                        <p:cTn id="7" dur="1000"/>
                                        <p:tgtEl>
                                          <p:spTgt spid="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6"/>
                                        </p:tgtEl>
                                        <p:attrNameLst>
                                          <p:attrName>style.visibility</p:attrName>
                                        </p:attrNameLst>
                                      </p:cBhvr>
                                      <p:to>
                                        <p:strVal val="visible"/>
                                      </p:to>
                                    </p:set>
                                    <p:animEffect transition="in" filter="fade">
                                      <p:cBhvr>
                                        <p:cTn id="12" dur="1000"/>
                                        <p:tgtEl>
                                          <p:spTgt spid="866"/>
                                        </p:tgtEl>
                                      </p:cBhvr>
                                    </p:animEffect>
                                  </p:childTnLst>
                                </p:cTn>
                              </p:par>
                              <p:par>
                                <p:cTn id="13" presetID="10" presetClass="entr" presetSubtype="0" fill="hold" nodeType="withEffect">
                                  <p:stCondLst>
                                    <p:cond delay="0"/>
                                  </p:stCondLst>
                                  <p:childTnLst>
                                    <p:set>
                                      <p:cBhvr>
                                        <p:cTn id="14" dur="1" fill="hold">
                                          <p:stCondLst>
                                            <p:cond delay="0"/>
                                          </p:stCondLst>
                                        </p:cTn>
                                        <p:tgtEl>
                                          <p:spTgt spid="867"/>
                                        </p:tgtEl>
                                        <p:attrNameLst>
                                          <p:attrName>style.visibility</p:attrName>
                                        </p:attrNameLst>
                                      </p:cBhvr>
                                      <p:to>
                                        <p:strVal val="visible"/>
                                      </p:to>
                                    </p:set>
                                    <p:animEffect transition="in" filter="fade">
                                      <p:cBhvr>
                                        <p:cTn id="15" dur="1000"/>
                                        <p:tgtEl>
                                          <p:spTgt spid="867"/>
                                        </p:tgtEl>
                                      </p:cBhvr>
                                    </p:animEffect>
                                  </p:childTnLst>
                                </p:cTn>
                              </p:par>
                              <p:par>
                                <p:cTn id="16" presetID="10" presetClass="entr" presetSubtype="0" fill="hold" nodeType="withEffect">
                                  <p:stCondLst>
                                    <p:cond delay="0"/>
                                  </p:stCondLst>
                                  <p:childTnLst>
                                    <p:set>
                                      <p:cBhvr>
                                        <p:cTn id="17" dur="1" fill="hold">
                                          <p:stCondLst>
                                            <p:cond delay="0"/>
                                          </p:stCondLst>
                                        </p:cTn>
                                        <p:tgtEl>
                                          <p:spTgt spid="868"/>
                                        </p:tgtEl>
                                        <p:attrNameLst>
                                          <p:attrName>style.visibility</p:attrName>
                                        </p:attrNameLst>
                                      </p:cBhvr>
                                      <p:to>
                                        <p:strVal val="visible"/>
                                      </p:to>
                                    </p:set>
                                    <p:animEffect transition="in" filter="fade">
                                      <p:cBhvr>
                                        <p:cTn id="18" dur="1000"/>
                                        <p:tgtEl>
                                          <p:spTgt spid="868"/>
                                        </p:tgtEl>
                                      </p:cBhvr>
                                    </p:animEffect>
                                  </p:childTnLst>
                                </p:cTn>
                              </p:par>
                              <p:par>
                                <p:cTn id="19" presetID="10" presetClass="entr" presetSubtype="0" fill="hold" nodeType="withEffect">
                                  <p:stCondLst>
                                    <p:cond delay="0"/>
                                  </p:stCondLst>
                                  <p:childTnLst>
                                    <p:set>
                                      <p:cBhvr>
                                        <p:cTn id="20" dur="1" fill="hold">
                                          <p:stCondLst>
                                            <p:cond delay="0"/>
                                          </p:stCondLst>
                                        </p:cTn>
                                        <p:tgtEl>
                                          <p:spTgt spid="869"/>
                                        </p:tgtEl>
                                        <p:attrNameLst>
                                          <p:attrName>style.visibility</p:attrName>
                                        </p:attrNameLst>
                                      </p:cBhvr>
                                      <p:to>
                                        <p:strVal val="visible"/>
                                      </p:to>
                                    </p:set>
                                    <p:animEffect transition="in" filter="fade">
                                      <p:cBhvr>
                                        <p:cTn id="21" dur="1000"/>
                                        <p:tgtEl>
                                          <p:spTgt spid="869"/>
                                        </p:tgtEl>
                                      </p:cBhvr>
                                    </p:animEffect>
                                  </p:childTnLst>
                                </p:cTn>
                              </p:par>
                              <p:par>
                                <p:cTn id="22" presetID="10" presetClass="entr" presetSubtype="0" fill="hold" nodeType="withEffect">
                                  <p:stCondLst>
                                    <p:cond delay="0"/>
                                  </p:stCondLst>
                                  <p:childTnLst>
                                    <p:set>
                                      <p:cBhvr>
                                        <p:cTn id="23" dur="1" fill="hold">
                                          <p:stCondLst>
                                            <p:cond delay="0"/>
                                          </p:stCondLst>
                                        </p:cTn>
                                        <p:tgtEl>
                                          <p:spTgt spid="870"/>
                                        </p:tgtEl>
                                        <p:attrNameLst>
                                          <p:attrName>style.visibility</p:attrName>
                                        </p:attrNameLst>
                                      </p:cBhvr>
                                      <p:to>
                                        <p:strVal val="visible"/>
                                      </p:to>
                                    </p:set>
                                    <p:animEffect transition="in" filter="fade">
                                      <p:cBhvr>
                                        <p:cTn id="24" dur="1000"/>
                                        <p:tgtEl>
                                          <p:spTgt spid="870"/>
                                        </p:tgtEl>
                                      </p:cBhvr>
                                    </p:animEffect>
                                  </p:childTnLst>
                                </p:cTn>
                              </p:par>
                              <p:par>
                                <p:cTn id="25" presetID="10" presetClass="entr" presetSubtype="0" fill="hold" nodeType="withEffect">
                                  <p:stCondLst>
                                    <p:cond delay="0"/>
                                  </p:stCondLst>
                                  <p:childTnLst>
                                    <p:set>
                                      <p:cBhvr>
                                        <p:cTn id="26" dur="1" fill="hold">
                                          <p:stCondLst>
                                            <p:cond delay="0"/>
                                          </p:stCondLst>
                                        </p:cTn>
                                        <p:tgtEl>
                                          <p:spTgt spid="871"/>
                                        </p:tgtEl>
                                        <p:attrNameLst>
                                          <p:attrName>style.visibility</p:attrName>
                                        </p:attrNameLst>
                                      </p:cBhvr>
                                      <p:to>
                                        <p:strVal val="visible"/>
                                      </p:to>
                                    </p:set>
                                    <p:animEffect transition="in" filter="fade">
                                      <p:cBhvr>
                                        <p:cTn id="27" dur="1000"/>
                                        <p:tgtEl>
                                          <p:spTgt spid="871"/>
                                        </p:tgtEl>
                                      </p:cBhvr>
                                    </p:animEffect>
                                  </p:childTnLst>
                                </p:cTn>
                              </p:par>
                              <p:par>
                                <p:cTn id="28" presetID="10" presetClass="entr" presetSubtype="0" fill="hold" nodeType="withEffect">
                                  <p:stCondLst>
                                    <p:cond delay="0"/>
                                  </p:stCondLst>
                                  <p:childTnLst>
                                    <p:set>
                                      <p:cBhvr>
                                        <p:cTn id="29" dur="1" fill="hold">
                                          <p:stCondLst>
                                            <p:cond delay="0"/>
                                          </p:stCondLst>
                                        </p:cTn>
                                        <p:tgtEl>
                                          <p:spTgt spid="872"/>
                                        </p:tgtEl>
                                        <p:attrNameLst>
                                          <p:attrName>style.visibility</p:attrName>
                                        </p:attrNameLst>
                                      </p:cBhvr>
                                      <p:to>
                                        <p:strVal val="visible"/>
                                      </p:to>
                                    </p:set>
                                    <p:animEffect transition="in" filter="fade">
                                      <p:cBhvr>
                                        <p:cTn id="30" dur="1000"/>
                                        <p:tgtEl>
                                          <p:spTgt spid="872"/>
                                        </p:tgtEl>
                                      </p:cBhvr>
                                    </p:animEffect>
                                  </p:childTnLst>
                                </p:cTn>
                              </p:par>
                              <p:par>
                                <p:cTn id="31" presetID="10" presetClass="entr" presetSubtype="0" fill="hold" nodeType="withEffect">
                                  <p:stCondLst>
                                    <p:cond delay="0"/>
                                  </p:stCondLst>
                                  <p:childTnLst>
                                    <p:set>
                                      <p:cBhvr>
                                        <p:cTn id="32" dur="1" fill="hold">
                                          <p:stCondLst>
                                            <p:cond delay="0"/>
                                          </p:stCondLst>
                                        </p:cTn>
                                        <p:tgtEl>
                                          <p:spTgt spid="873"/>
                                        </p:tgtEl>
                                        <p:attrNameLst>
                                          <p:attrName>style.visibility</p:attrName>
                                        </p:attrNameLst>
                                      </p:cBhvr>
                                      <p:to>
                                        <p:strVal val="visible"/>
                                      </p:to>
                                    </p:set>
                                    <p:animEffect transition="in" filter="fade">
                                      <p:cBhvr>
                                        <p:cTn id="33" dur="1000"/>
                                        <p:tgtEl>
                                          <p:spTgt spid="873"/>
                                        </p:tgtEl>
                                      </p:cBhvr>
                                    </p:animEffect>
                                  </p:childTnLst>
                                </p:cTn>
                              </p:par>
                              <p:par>
                                <p:cTn id="34" presetID="10" presetClass="entr" presetSubtype="0" fill="hold" nodeType="withEffect">
                                  <p:stCondLst>
                                    <p:cond delay="0"/>
                                  </p:stCondLst>
                                  <p:childTnLst>
                                    <p:set>
                                      <p:cBhvr>
                                        <p:cTn id="35" dur="1" fill="hold">
                                          <p:stCondLst>
                                            <p:cond delay="0"/>
                                          </p:stCondLst>
                                        </p:cTn>
                                        <p:tgtEl>
                                          <p:spTgt spid="874"/>
                                        </p:tgtEl>
                                        <p:attrNameLst>
                                          <p:attrName>style.visibility</p:attrName>
                                        </p:attrNameLst>
                                      </p:cBhvr>
                                      <p:to>
                                        <p:strVal val="visible"/>
                                      </p:to>
                                    </p:set>
                                    <p:animEffect transition="in" filter="fade">
                                      <p:cBhvr>
                                        <p:cTn id="36" dur="1000"/>
                                        <p:tgtEl>
                                          <p:spTgt spid="874"/>
                                        </p:tgtEl>
                                      </p:cBhvr>
                                    </p:animEffect>
                                  </p:childTnLst>
                                </p:cTn>
                              </p:par>
                              <p:par>
                                <p:cTn id="37" presetID="10" presetClass="entr" presetSubtype="0" fill="hold" nodeType="withEffect">
                                  <p:stCondLst>
                                    <p:cond delay="0"/>
                                  </p:stCondLst>
                                  <p:childTnLst>
                                    <p:set>
                                      <p:cBhvr>
                                        <p:cTn id="38" dur="1" fill="hold">
                                          <p:stCondLst>
                                            <p:cond delay="0"/>
                                          </p:stCondLst>
                                        </p:cTn>
                                        <p:tgtEl>
                                          <p:spTgt spid="875"/>
                                        </p:tgtEl>
                                        <p:attrNameLst>
                                          <p:attrName>style.visibility</p:attrName>
                                        </p:attrNameLst>
                                      </p:cBhvr>
                                      <p:to>
                                        <p:strVal val="visible"/>
                                      </p:to>
                                    </p:set>
                                    <p:animEffect transition="in" filter="fade">
                                      <p:cBhvr>
                                        <p:cTn id="39" dur="1000"/>
                                        <p:tgtEl>
                                          <p:spTgt spid="875"/>
                                        </p:tgtEl>
                                      </p:cBhvr>
                                    </p:animEffect>
                                  </p:childTnLst>
                                </p:cTn>
                              </p:par>
                              <p:par>
                                <p:cTn id="40" presetID="10" presetClass="entr" presetSubtype="0" fill="hold" nodeType="withEffect">
                                  <p:stCondLst>
                                    <p:cond delay="0"/>
                                  </p:stCondLst>
                                  <p:childTnLst>
                                    <p:set>
                                      <p:cBhvr>
                                        <p:cTn id="41" dur="1" fill="hold">
                                          <p:stCondLst>
                                            <p:cond delay="0"/>
                                          </p:stCondLst>
                                        </p:cTn>
                                        <p:tgtEl>
                                          <p:spTgt spid="876"/>
                                        </p:tgtEl>
                                        <p:attrNameLst>
                                          <p:attrName>style.visibility</p:attrName>
                                        </p:attrNameLst>
                                      </p:cBhvr>
                                      <p:to>
                                        <p:strVal val="visible"/>
                                      </p:to>
                                    </p:set>
                                    <p:animEffect transition="in" filter="fade">
                                      <p:cBhvr>
                                        <p:cTn id="42" dur="1000"/>
                                        <p:tgtEl>
                                          <p:spTgt spid="876"/>
                                        </p:tgtEl>
                                      </p:cBhvr>
                                    </p:animEffect>
                                  </p:childTnLst>
                                </p:cTn>
                              </p:par>
                              <p:par>
                                <p:cTn id="43" presetID="10" presetClass="entr" presetSubtype="0" fill="hold" nodeType="withEffect">
                                  <p:stCondLst>
                                    <p:cond delay="0"/>
                                  </p:stCondLst>
                                  <p:childTnLst>
                                    <p:set>
                                      <p:cBhvr>
                                        <p:cTn id="44" dur="1" fill="hold">
                                          <p:stCondLst>
                                            <p:cond delay="0"/>
                                          </p:stCondLst>
                                        </p:cTn>
                                        <p:tgtEl>
                                          <p:spTgt spid="877"/>
                                        </p:tgtEl>
                                        <p:attrNameLst>
                                          <p:attrName>style.visibility</p:attrName>
                                        </p:attrNameLst>
                                      </p:cBhvr>
                                      <p:to>
                                        <p:strVal val="visible"/>
                                      </p:to>
                                    </p:set>
                                    <p:animEffect transition="in" filter="fade">
                                      <p:cBhvr>
                                        <p:cTn id="45" dur="1000"/>
                                        <p:tgtEl>
                                          <p:spTgt spid="877"/>
                                        </p:tgtEl>
                                      </p:cBhvr>
                                    </p:animEffect>
                                  </p:childTnLst>
                                </p:cTn>
                              </p:par>
                              <p:par>
                                <p:cTn id="46" presetID="10" presetClass="entr" presetSubtype="0" fill="hold" nodeType="withEffect">
                                  <p:stCondLst>
                                    <p:cond delay="0"/>
                                  </p:stCondLst>
                                  <p:childTnLst>
                                    <p:set>
                                      <p:cBhvr>
                                        <p:cTn id="47" dur="1" fill="hold">
                                          <p:stCondLst>
                                            <p:cond delay="0"/>
                                          </p:stCondLst>
                                        </p:cTn>
                                        <p:tgtEl>
                                          <p:spTgt spid="878"/>
                                        </p:tgtEl>
                                        <p:attrNameLst>
                                          <p:attrName>style.visibility</p:attrName>
                                        </p:attrNameLst>
                                      </p:cBhvr>
                                      <p:to>
                                        <p:strVal val="visible"/>
                                      </p:to>
                                    </p:set>
                                    <p:animEffect transition="in" filter="fade">
                                      <p:cBhvr>
                                        <p:cTn id="48" dur="1000"/>
                                        <p:tgtEl>
                                          <p:spTgt spid="878"/>
                                        </p:tgtEl>
                                      </p:cBhvr>
                                    </p:animEffect>
                                  </p:childTnLst>
                                </p:cTn>
                              </p:par>
                              <p:par>
                                <p:cTn id="49" presetID="10" presetClass="entr" presetSubtype="0" fill="hold" nodeType="withEffect">
                                  <p:stCondLst>
                                    <p:cond delay="0"/>
                                  </p:stCondLst>
                                  <p:childTnLst>
                                    <p:set>
                                      <p:cBhvr>
                                        <p:cTn id="50" dur="1" fill="hold">
                                          <p:stCondLst>
                                            <p:cond delay="0"/>
                                          </p:stCondLst>
                                        </p:cTn>
                                        <p:tgtEl>
                                          <p:spTgt spid="879"/>
                                        </p:tgtEl>
                                        <p:attrNameLst>
                                          <p:attrName>style.visibility</p:attrName>
                                        </p:attrNameLst>
                                      </p:cBhvr>
                                      <p:to>
                                        <p:strVal val="visible"/>
                                      </p:to>
                                    </p:set>
                                    <p:animEffect transition="in" filter="fade">
                                      <p:cBhvr>
                                        <p:cTn id="51" dur="1000"/>
                                        <p:tgtEl>
                                          <p:spTgt spid="879"/>
                                        </p:tgtEl>
                                      </p:cBhvr>
                                    </p:animEffect>
                                  </p:childTnLst>
                                </p:cTn>
                              </p:par>
                              <p:par>
                                <p:cTn id="52" presetID="10" presetClass="entr" presetSubtype="0" fill="hold" nodeType="withEffect">
                                  <p:stCondLst>
                                    <p:cond delay="0"/>
                                  </p:stCondLst>
                                  <p:childTnLst>
                                    <p:set>
                                      <p:cBhvr>
                                        <p:cTn id="53" dur="1" fill="hold">
                                          <p:stCondLst>
                                            <p:cond delay="0"/>
                                          </p:stCondLst>
                                        </p:cTn>
                                        <p:tgtEl>
                                          <p:spTgt spid="880"/>
                                        </p:tgtEl>
                                        <p:attrNameLst>
                                          <p:attrName>style.visibility</p:attrName>
                                        </p:attrNameLst>
                                      </p:cBhvr>
                                      <p:to>
                                        <p:strVal val="visible"/>
                                      </p:to>
                                    </p:set>
                                    <p:animEffect transition="in" filter="fade">
                                      <p:cBhvr>
                                        <p:cTn id="54" dur="1000"/>
                                        <p:tgtEl>
                                          <p:spTgt spid="880"/>
                                        </p:tgtEl>
                                      </p:cBhvr>
                                    </p:animEffect>
                                  </p:childTnLst>
                                </p:cTn>
                              </p:par>
                              <p:par>
                                <p:cTn id="55" presetID="10" presetClass="entr" presetSubtype="0" fill="hold" nodeType="withEffect">
                                  <p:stCondLst>
                                    <p:cond delay="0"/>
                                  </p:stCondLst>
                                  <p:childTnLst>
                                    <p:set>
                                      <p:cBhvr>
                                        <p:cTn id="56" dur="1" fill="hold">
                                          <p:stCondLst>
                                            <p:cond delay="0"/>
                                          </p:stCondLst>
                                        </p:cTn>
                                        <p:tgtEl>
                                          <p:spTgt spid="881"/>
                                        </p:tgtEl>
                                        <p:attrNameLst>
                                          <p:attrName>style.visibility</p:attrName>
                                        </p:attrNameLst>
                                      </p:cBhvr>
                                      <p:to>
                                        <p:strVal val="visible"/>
                                      </p:to>
                                    </p:set>
                                    <p:animEffect transition="in" filter="fade">
                                      <p:cBhvr>
                                        <p:cTn id="57" dur="1000"/>
                                        <p:tgtEl>
                                          <p:spTgt spid="881"/>
                                        </p:tgtEl>
                                      </p:cBhvr>
                                    </p:animEffect>
                                  </p:childTnLst>
                                </p:cTn>
                              </p:par>
                              <p:par>
                                <p:cTn id="58" presetID="10" presetClass="entr" presetSubtype="0" fill="hold" nodeType="withEffect">
                                  <p:stCondLst>
                                    <p:cond delay="0"/>
                                  </p:stCondLst>
                                  <p:childTnLst>
                                    <p:set>
                                      <p:cBhvr>
                                        <p:cTn id="59" dur="1" fill="hold">
                                          <p:stCondLst>
                                            <p:cond delay="0"/>
                                          </p:stCondLst>
                                        </p:cTn>
                                        <p:tgtEl>
                                          <p:spTgt spid="882"/>
                                        </p:tgtEl>
                                        <p:attrNameLst>
                                          <p:attrName>style.visibility</p:attrName>
                                        </p:attrNameLst>
                                      </p:cBhvr>
                                      <p:to>
                                        <p:strVal val="visible"/>
                                      </p:to>
                                    </p:set>
                                    <p:animEffect transition="in" filter="fade">
                                      <p:cBhvr>
                                        <p:cTn id="60" dur="1000"/>
                                        <p:tgtEl>
                                          <p:spTgt spid="882"/>
                                        </p:tgtEl>
                                      </p:cBhvr>
                                    </p:animEffect>
                                  </p:childTnLst>
                                </p:cTn>
                              </p:par>
                              <p:par>
                                <p:cTn id="61" presetID="10" presetClass="entr" presetSubtype="0" fill="hold" nodeType="withEffect">
                                  <p:stCondLst>
                                    <p:cond delay="0"/>
                                  </p:stCondLst>
                                  <p:childTnLst>
                                    <p:set>
                                      <p:cBhvr>
                                        <p:cTn id="62" dur="1" fill="hold">
                                          <p:stCondLst>
                                            <p:cond delay="0"/>
                                          </p:stCondLst>
                                        </p:cTn>
                                        <p:tgtEl>
                                          <p:spTgt spid="883"/>
                                        </p:tgtEl>
                                        <p:attrNameLst>
                                          <p:attrName>style.visibility</p:attrName>
                                        </p:attrNameLst>
                                      </p:cBhvr>
                                      <p:to>
                                        <p:strVal val="visible"/>
                                      </p:to>
                                    </p:set>
                                    <p:animEffect transition="in" filter="fade">
                                      <p:cBhvr>
                                        <p:cTn id="63" dur="1000"/>
                                        <p:tgtEl>
                                          <p:spTgt spid="883"/>
                                        </p:tgtEl>
                                      </p:cBhvr>
                                    </p:animEffect>
                                  </p:childTnLst>
                                </p:cTn>
                              </p:par>
                              <p:par>
                                <p:cTn id="64" presetID="10" presetClass="entr" presetSubtype="0" fill="hold" nodeType="withEffect">
                                  <p:stCondLst>
                                    <p:cond delay="0"/>
                                  </p:stCondLst>
                                  <p:childTnLst>
                                    <p:set>
                                      <p:cBhvr>
                                        <p:cTn id="65" dur="1" fill="hold">
                                          <p:stCondLst>
                                            <p:cond delay="0"/>
                                          </p:stCondLst>
                                        </p:cTn>
                                        <p:tgtEl>
                                          <p:spTgt spid="884"/>
                                        </p:tgtEl>
                                        <p:attrNameLst>
                                          <p:attrName>style.visibility</p:attrName>
                                        </p:attrNameLst>
                                      </p:cBhvr>
                                      <p:to>
                                        <p:strVal val="visible"/>
                                      </p:to>
                                    </p:set>
                                    <p:animEffect transition="in" filter="fade">
                                      <p:cBhvr>
                                        <p:cTn id="66" dur="1000"/>
                                        <p:tgtEl>
                                          <p:spTgt spid="8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85"/>
                                        </p:tgtEl>
                                        <p:attrNameLst>
                                          <p:attrName>style.visibility</p:attrName>
                                        </p:attrNameLst>
                                      </p:cBhvr>
                                      <p:to>
                                        <p:strVal val="visible"/>
                                      </p:to>
                                    </p:set>
                                    <p:animEffect transition="in" filter="fade">
                                      <p:cBhvr>
                                        <p:cTn id="71" dur="1000"/>
                                        <p:tgtEl>
                                          <p:spTgt spid="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Centrality</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Indicates importance of  vertices within a graph </a:t>
            </a:r>
            <a:r>
              <a:rPr lang="en-US" dirty="0" err="1" smtClean="0"/>
              <a:t>wrt</a:t>
            </a:r>
            <a:r>
              <a:rPr lang="en-US" dirty="0" smtClean="0"/>
              <a:t> </a:t>
            </a:r>
            <a:r>
              <a:rPr lang="fr-FR" dirty="0" smtClean="0"/>
              <a:t>prominence</a:t>
            </a:r>
            <a:r>
              <a:rPr lang="fr-FR" dirty="0"/>
              <a:t>/ structural importance/ critical position/ popularity</a:t>
            </a:r>
            <a:endParaRPr lang="en-US" dirty="0" smtClean="0"/>
          </a:p>
          <a:p>
            <a:r>
              <a:rPr lang="en-US" dirty="0" smtClean="0"/>
              <a:t>Useful for  identifying</a:t>
            </a:r>
          </a:p>
          <a:p>
            <a:pPr lvl="1"/>
            <a:r>
              <a:rPr lang="en-US" dirty="0" smtClean="0"/>
              <a:t>influential person(s) in a social network</a:t>
            </a:r>
          </a:p>
          <a:p>
            <a:pPr lvl="1"/>
            <a:r>
              <a:rPr lang="en-US" dirty="0" smtClean="0"/>
              <a:t>key infrastructure nodes in the Internet or urban</a:t>
            </a:r>
            <a:r>
              <a:rPr lang="en-US" dirty="0" smtClean="0">
                <a:hlinkClick r:id="rId2" tooltip="Urban network"/>
              </a:rPr>
              <a:t> </a:t>
            </a:r>
            <a:r>
              <a:rPr lang="en-US" dirty="0" smtClean="0"/>
              <a:t>networks</a:t>
            </a:r>
          </a:p>
          <a:p>
            <a:pPr lvl="1"/>
            <a:r>
              <a:rPr lang="en-US" dirty="0" smtClean="0"/>
              <a:t> super-spreaders of disease</a:t>
            </a:r>
          </a:p>
          <a:p>
            <a:r>
              <a:rPr lang="en-US" dirty="0" smtClean="0"/>
              <a:t>Session dedicated to different measures</a:t>
            </a:r>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707491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9"/>
          <p:cNvSpPr txBox="1">
            <a:spLocks noGrp="1"/>
          </p:cNvSpPr>
          <p:nvPr>
            <p:ph type="title"/>
          </p:nvPr>
        </p:nvSpPr>
        <p:spPr>
          <a:xfrm>
            <a:off x="311700" y="62833"/>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Degree Centrality</a:t>
            </a:r>
            <a:endParaRPr/>
          </a:p>
        </p:txBody>
      </p:sp>
      <p:sp>
        <p:nvSpPr>
          <p:cNvPr id="932" name="Google Shape;932;p39"/>
          <p:cNvSpPr txBox="1"/>
          <p:nvPr/>
        </p:nvSpPr>
        <p:spPr>
          <a:xfrm>
            <a:off x="311700" y="1070167"/>
            <a:ext cx="5289000" cy="45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a:latin typeface="PT Sans Narrow"/>
                <a:ea typeface="PT Sans Narrow"/>
                <a:cs typeface="PT Sans Narrow"/>
                <a:sym typeface="PT Sans Narrow"/>
              </a:rPr>
              <a:t>Higher the degree – higher the importance.</a:t>
            </a:r>
            <a:endParaRPr sz="1800">
              <a:latin typeface="PT Sans Narrow"/>
              <a:ea typeface="PT Sans Narrow"/>
              <a:cs typeface="PT Sans Narrow"/>
              <a:sym typeface="PT Sans Narrow"/>
            </a:endParaRPr>
          </a:p>
        </p:txBody>
      </p:sp>
      <p:sp>
        <p:nvSpPr>
          <p:cNvPr id="933" name="Google Shape;933;p39"/>
          <p:cNvSpPr/>
          <p:nvPr/>
        </p:nvSpPr>
        <p:spPr>
          <a:xfrm>
            <a:off x="1197261" y="207995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934" name="Google Shape;934;p39"/>
          <p:cNvSpPr/>
          <p:nvPr/>
        </p:nvSpPr>
        <p:spPr>
          <a:xfrm>
            <a:off x="223375" y="321045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935" name="Google Shape;935;p39"/>
          <p:cNvSpPr/>
          <p:nvPr/>
        </p:nvSpPr>
        <p:spPr>
          <a:xfrm>
            <a:off x="1197119" y="3210457"/>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936" name="Google Shape;936;p39"/>
          <p:cNvSpPr/>
          <p:nvPr/>
        </p:nvSpPr>
        <p:spPr>
          <a:xfrm>
            <a:off x="2513622" y="3210457"/>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937" name="Google Shape;937;p39"/>
          <p:cNvSpPr/>
          <p:nvPr/>
        </p:nvSpPr>
        <p:spPr>
          <a:xfrm>
            <a:off x="2507728" y="207995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938" name="Google Shape;938;p39"/>
          <p:cNvSpPr/>
          <p:nvPr/>
        </p:nvSpPr>
        <p:spPr>
          <a:xfrm>
            <a:off x="3348305" y="3210457"/>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939" name="Google Shape;939;p39"/>
          <p:cNvSpPr/>
          <p:nvPr/>
        </p:nvSpPr>
        <p:spPr>
          <a:xfrm>
            <a:off x="2513693" y="463279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940" name="Google Shape;940;p39"/>
          <p:cNvSpPr/>
          <p:nvPr/>
        </p:nvSpPr>
        <p:spPr>
          <a:xfrm>
            <a:off x="1197119" y="463279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941" name="Google Shape;941;p39"/>
          <p:cNvCxnSpPr>
            <a:stCxn id="934" idx="7"/>
            <a:endCxn id="933" idx="3"/>
          </p:cNvCxnSpPr>
          <p:nvPr/>
        </p:nvCxnSpPr>
        <p:spPr>
          <a:xfrm rot="10800000" flipH="1">
            <a:off x="641787" y="2562429"/>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942" name="Google Shape;942;p39"/>
          <p:cNvCxnSpPr>
            <a:stCxn id="933" idx="6"/>
            <a:endCxn id="937" idx="2"/>
          </p:cNvCxnSpPr>
          <p:nvPr/>
        </p:nvCxnSpPr>
        <p:spPr>
          <a:xfrm>
            <a:off x="1687461" y="2362551"/>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943" name="Google Shape;943;p39"/>
          <p:cNvCxnSpPr>
            <a:stCxn id="933" idx="4"/>
            <a:endCxn id="935" idx="0"/>
          </p:cNvCxnSpPr>
          <p:nvPr/>
        </p:nvCxnSpPr>
        <p:spPr>
          <a:xfrm>
            <a:off x="1442361" y="2645151"/>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944" name="Google Shape;944;p39"/>
          <p:cNvCxnSpPr>
            <a:stCxn id="935" idx="4"/>
            <a:endCxn id="940" idx="0"/>
          </p:cNvCxnSpPr>
          <p:nvPr/>
        </p:nvCxnSpPr>
        <p:spPr>
          <a:xfrm>
            <a:off x="1442219" y="3775657"/>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945" name="Google Shape;945;p39"/>
          <p:cNvCxnSpPr>
            <a:endCxn id="936" idx="0"/>
          </p:cNvCxnSpPr>
          <p:nvPr/>
        </p:nvCxnSpPr>
        <p:spPr>
          <a:xfrm>
            <a:off x="2755722" y="2644457"/>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946" name="Google Shape;946;p39"/>
          <p:cNvCxnSpPr>
            <a:stCxn id="936" idx="4"/>
            <a:endCxn id="939" idx="0"/>
          </p:cNvCxnSpPr>
          <p:nvPr/>
        </p:nvCxnSpPr>
        <p:spPr>
          <a:xfrm>
            <a:off x="2755722" y="3775657"/>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947" name="Google Shape;947;p39"/>
          <p:cNvCxnSpPr>
            <a:stCxn id="940" idx="6"/>
            <a:endCxn id="939" idx="2"/>
          </p:cNvCxnSpPr>
          <p:nvPr/>
        </p:nvCxnSpPr>
        <p:spPr>
          <a:xfrm>
            <a:off x="1687319" y="4915391"/>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948" name="Google Shape;948;p39"/>
          <p:cNvCxnSpPr>
            <a:stCxn id="935" idx="6"/>
            <a:endCxn id="936" idx="2"/>
          </p:cNvCxnSpPr>
          <p:nvPr/>
        </p:nvCxnSpPr>
        <p:spPr>
          <a:xfrm>
            <a:off x="1687319" y="3493057"/>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949" name="Google Shape;949;p39"/>
          <p:cNvCxnSpPr>
            <a:stCxn id="937" idx="5"/>
            <a:endCxn id="938" idx="1"/>
          </p:cNvCxnSpPr>
          <p:nvPr/>
        </p:nvCxnSpPr>
        <p:spPr>
          <a:xfrm>
            <a:off x="2926140" y="2562379"/>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950" name="Google Shape;950;p39"/>
          <p:cNvCxnSpPr>
            <a:stCxn id="933" idx="5"/>
            <a:endCxn id="936" idx="1"/>
          </p:cNvCxnSpPr>
          <p:nvPr/>
        </p:nvCxnSpPr>
        <p:spPr>
          <a:xfrm>
            <a:off x="1615673" y="2562379"/>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951" name="Google Shape;951;p39"/>
          <p:cNvCxnSpPr>
            <a:stCxn id="934" idx="6"/>
            <a:endCxn id="935" idx="2"/>
          </p:cNvCxnSpPr>
          <p:nvPr/>
        </p:nvCxnSpPr>
        <p:spPr>
          <a:xfrm>
            <a:off x="713575" y="3493057"/>
            <a:ext cx="483600" cy="0"/>
          </a:xfrm>
          <a:prstGeom prst="straightConnector1">
            <a:avLst/>
          </a:prstGeom>
          <a:noFill/>
          <a:ln w="19050" cap="flat" cmpd="sng">
            <a:solidFill>
              <a:srgbClr val="000000"/>
            </a:solidFill>
            <a:prstDash val="solid"/>
            <a:round/>
            <a:headEnd type="none" w="med" len="med"/>
            <a:tailEnd type="none" w="med" len="med"/>
          </a:ln>
        </p:spPr>
      </p:cxnSp>
      <p:sp>
        <p:nvSpPr>
          <p:cNvPr id="952" name="Google Shape;952;p39"/>
          <p:cNvSpPr txBox="1"/>
          <p:nvPr/>
        </p:nvSpPr>
        <p:spPr>
          <a:xfrm>
            <a:off x="4114800" y="1989533"/>
            <a:ext cx="4514400" cy="1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1"/>
                </a:solidFill>
                <a:latin typeface="PT Sans Narrow"/>
                <a:ea typeface="PT Sans Narrow"/>
                <a:cs typeface="PT Sans Narrow"/>
                <a:sym typeface="PT Sans Narrow"/>
              </a:rPr>
              <a:t>  </a:t>
            </a:r>
            <a:r>
              <a:rPr lang="en" sz="2400" b="1" dirty="0" smtClean="0">
                <a:solidFill>
                  <a:schemeClr val="accent1"/>
                </a:solidFill>
                <a:latin typeface="PT Sans Narrow"/>
                <a:ea typeface="PT Sans Narrow"/>
                <a:cs typeface="PT Sans Narrow"/>
                <a:sym typeface="PT Sans Narrow"/>
              </a:rPr>
              <a:t>V1  </a:t>
            </a:r>
            <a:r>
              <a:rPr lang="en" sz="2400" b="1" dirty="0">
                <a:solidFill>
                  <a:schemeClr val="accent1"/>
                </a:solidFill>
                <a:latin typeface="PT Sans Narrow"/>
                <a:ea typeface="PT Sans Narrow"/>
                <a:cs typeface="PT Sans Narrow"/>
                <a:sym typeface="PT Sans Narrow"/>
              </a:rPr>
              <a:t>V4  V5  V2  V3  V7  V8  V6</a:t>
            </a:r>
            <a:endParaRPr sz="2400" b="1" dirty="0">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r>
              <a:rPr lang="en" sz="2400" dirty="0" smtClean="0">
                <a:latin typeface="PT Sans Narrow"/>
                <a:ea typeface="PT Sans Narrow"/>
                <a:cs typeface="PT Sans Narrow"/>
                <a:sym typeface="PT Sans Narrow"/>
              </a:rPr>
              <a:t>  </a:t>
            </a:r>
            <a:r>
              <a:rPr lang="en" sz="2400" dirty="0">
                <a:latin typeface="PT Sans Narrow"/>
                <a:ea typeface="PT Sans Narrow"/>
                <a:cs typeface="PT Sans Narrow"/>
                <a:sym typeface="PT Sans Narrow"/>
              </a:rPr>
              <a:t>4     4    4    3     2     2    2     1</a:t>
            </a: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p:txBody>
      </p:sp>
      <p:sp>
        <p:nvSpPr>
          <p:cNvPr id="954" name="Google Shape;954;p39"/>
          <p:cNvSpPr/>
          <p:nvPr/>
        </p:nvSpPr>
        <p:spPr>
          <a:xfrm>
            <a:off x="1197261" y="2084100"/>
            <a:ext cx="490200" cy="565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955" name="Google Shape;955;p39"/>
          <p:cNvSpPr/>
          <p:nvPr/>
        </p:nvSpPr>
        <p:spPr>
          <a:xfrm>
            <a:off x="1197019" y="3210424"/>
            <a:ext cx="490200" cy="565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956" name="Google Shape;956;p39"/>
          <p:cNvSpPr/>
          <p:nvPr/>
        </p:nvSpPr>
        <p:spPr>
          <a:xfrm>
            <a:off x="2506555" y="3215075"/>
            <a:ext cx="484200" cy="565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1041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2"/>
                                        </p:tgtEl>
                                        <p:attrNameLst>
                                          <p:attrName>style.visibility</p:attrName>
                                        </p:attrNameLst>
                                      </p:cBhvr>
                                      <p:to>
                                        <p:strVal val="visible"/>
                                      </p:to>
                                    </p:set>
                                    <p:animEffect transition="in" filter="fade">
                                      <p:cBhvr>
                                        <p:cTn id="7" dur="1000"/>
                                        <p:tgtEl>
                                          <p:spTgt spid="9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3"/>
                                        </p:tgtEl>
                                        <p:attrNameLst>
                                          <p:attrName>style.visibility</p:attrName>
                                        </p:attrNameLst>
                                      </p:cBhvr>
                                      <p:to>
                                        <p:strVal val="visible"/>
                                      </p:to>
                                    </p:set>
                                    <p:animEffect transition="in" filter="fade">
                                      <p:cBhvr>
                                        <p:cTn id="12" dur="1000"/>
                                        <p:tgtEl>
                                          <p:spTgt spid="933"/>
                                        </p:tgtEl>
                                      </p:cBhvr>
                                    </p:animEffect>
                                  </p:childTnLst>
                                </p:cTn>
                              </p:par>
                              <p:par>
                                <p:cTn id="13" presetID="10" presetClass="entr" presetSubtype="0" fill="hold" nodeType="withEffect">
                                  <p:stCondLst>
                                    <p:cond delay="0"/>
                                  </p:stCondLst>
                                  <p:childTnLst>
                                    <p:set>
                                      <p:cBhvr>
                                        <p:cTn id="14" dur="1" fill="hold">
                                          <p:stCondLst>
                                            <p:cond delay="0"/>
                                          </p:stCondLst>
                                        </p:cTn>
                                        <p:tgtEl>
                                          <p:spTgt spid="934"/>
                                        </p:tgtEl>
                                        <p:attrNameLst>
                                          <p:attrName>style.visibility</p:attrName>
                                        </p:attrNameLst>
                                      </p:cBhvr>
                                      <p:to>
                                        <p:strVal val="visible"/>
                                      </p:to>
                                    </p:set>
                                    <p:animEffect transition="in" filter="fade">
                                      <p:cBhvr>
                                        <p:cTn id="15" dur="1000"/>
                                        <p:tgtEl>
                                          <p:spTgt spid="934"/>
                                        </p:tgtEl>
                                      </p:cBhvr>
                                    </p:animEffect>
                                  </p:childTnLst>
                                </p:cTn>
                              </p:par>
                              <p:par>
                                <p:cTn id="16" presetID="10" presetClass="entr" presetSubtype="0" fill="hold" nodeType="withEffect">
                                  <p:stCondLst>
                                    <p:cond delay="0"/>
                                  </p:stCondLst>
                                  <p:childTnLst>
                                    <p:set>
                                      <p:cBhvr>
                                        <p:cTn id="17" dur="1" fill="hold">
                                          <p:stCondLst>
                                            <p:cond delay="0"/>
                                          </p:stCondLst>
                                        </p:cTn>
                                        <p:tgtEl>
                                          <p:spTgt spid="935"/>
                                        </p:tgtEl>
                                        <p:attrNameLst>
                                          <p:attrName>style.visibility</p:attrName>
                                        </p:attrNameLst>
                                      </p:cBhvr>
                                      <p:to>
                                        <p:strVal val="visible"/>
                                      </p:to>
                                    </p:set>
                                    <p:animEffect transition="in" filter="fade">
                                      <p:cBhvr>
                                        <p:cTn id="18" dur="1000"/>
                                        <p:tgtEl>
                                          <p:spTgt spid="935"/>
                                        </p:tgtEl>
                                      </p:cBhvr>
                                    </p:animEffect>
                                  </p:childTnLst>
                                </p:cTn>
                              </p:par>
                              <p:par>
                                <p:cTn id="19" presetID="10" presetClass="entr" presetSubtype="0" fill="hold" nodeType="withEffect">
                                  <p:stCondLst>
                                    <p:cond delay="0"/>
                                  </p:stCondLst>
                                  <p:childTnLst>
                                    <p:set>
                                      <p:cBhvr>
                                        <p:cTn id="20" dur="1" fill="hold">
                                          <p:stCondLst>
                                            <p:cond delay="0"/>
                                          </p:stCondLst>
                                        </p:cTn>
                                        <p:tgtEl>
                                          <p:spTgt spid="936"/>
                                        </p:tgtEl>
                                        <p:attrNameLst>
                                          <p:attrName>style.visibility</p:attrName>
                                        </p:attrNameLst>
                                      </p:cBhvr>
                                      <p:to>
                                        <p:strVal val="visible"/>
                                      </p:to>
                                    </p:set>
                                    <p:animEffect transition="in" filter="fade">
                                      <p:cBhvr>
                                        <p:cTn id="21" dur="1000"/>
                                        <p:tgtEl>
                                          <p:spTgt spid="936"/>
                                        </p:tgtEl>
                                      </p:cBhvr>
                                    </p:animEffect>
                                  </p:childTnLst>
                                </p:cTn>
                              </p:par>
                              <p:par>
                                <p:cTn id="22" presetID="10" presetClass="entr" presetSubtype="0" fill="hold" nodeType="withEffect">
                                  <p:stCondLst>
                                    <p:cond delay="0"/>
                                  </p:stCondLst>
                                  <p:childTnLst>
                                    <p:set>
                                      <p:cBhvr>
                                        <p:cTn id="23" dur="1" fill="hold">
                                          <p:stCondLst>
                                            <p:cond delay="0"/>
                                          </p:stCondLst>
                                        </p:cTn>
                                        <p:tgtEl>
                                          <p:spTgt spid="937"/>
                                        </p:tgtEl>
                                        <p:attrNameLst>
                                          <p:attrName>style.visibility</p:attrName>
                                        </p:attrNameLst>
                                      </p:cBhvr>
                                      <p:to>
                                        <p:strVal val="visible"/>
                                      </p:to>
                                    </p:set>
                                    <p:animEffect transition="in" filter="fade">
                                      <p:cBhvr>
                                        <p:cTn id="24" dur="1000"/>
                                        <p:tgtEl>
                                          <p:spTgt spid="937"/>
                                        </p:tgtEl>
                                      </p:cBhvr>
                                    </p:animEffect>
                                  </p:childTnLst>
                                </p:cTn>
                              </p:par>
                              <p:par>
                                <p:cTn id="25" presetID="10" presetClass="entr" presetSubtype="0" fill="hold" nodeType="withEffect">
                                  <p:stCondLst>
                                    <p:cond delay="0"/>
                                  </p:stCondLst>
                                  <p:childTnLst>
                                    <p:set>
                                      <p:cBhvr>
                                        <p:cTn id="26" dur="1" fill="hold">
                                          <p:stCondLst>
                                            <p:cond delay="0"/>
                                          </p:stCondLst>
                                        </p:cTn>
                                        <p:tgtEl>
                                          <p:spTgt spid="938"/>
                                        </p:tgtEl>
                                        <p:attrNameLst>
                                          <p:attrName>style.visibility</p:attrName>
                                        </p:attrNameLst>
                                      </p:cBhvr>
                                      <p:to>
                                        <p:strVal val="visible"/>
                                      </p:to>
                                    </p:set>
                                    <p:animEffect transition="in" filter="fade">
                                      <p:cBhvr>
                                        <p:cTn id="27" dur="1000"/>
                                        <p:tgtEl>
                                          <p:spTgt spid="938"/>
                                        </p:tgtEl>
                                      </p:cBhvr>
                                    </p:animEffect>
                                  </p:childTnLst>
                                </p:cTn>
                              </p:par>
                              <p:par>
                                <p:cTn id="28" presetID="10" presetClass="entr" presetSubtype="0" fill="hold" nodeType="withEffect">
                                  <p:stCondLst>
                                    <p:cond delay="0"/>
                                  </p:stCondLst>
                                  <p:childTnLst>
                                    <p:set>
                                      <p:cBhvr>
                                        <p:cTn id="29" dur="1" fill="hold">
                                          <p:stCondLst>
                                            <p:cond delay="0"/>
                                          </p:stCondLst>
                                        </p:cTn>
                                        <p:tgtEl>
                                          <p:spTgt spid="939"/>
                                        </p:tgtEl>
                                        <p:attrNameLst>
                                          <p:attrName>style.visibility</p:attrName>
                                        </p:attrNameLst>
                                      </p:cBhvr>
                                      <p:to>
                                        <p:strVal val="visible"/>
                                      </p:to>
                                    </p:set>
                                    <p:animEffect transition="in" filter="fade">
                                      <p:cBhvr>
                                        <p:cTn id="30" dur="1000"/>
                                        <p:tgtEl>
                                          <p:spTgt spid="939"/>
                                        </p:tgtEl>
                                      </p:cBhvr>
                                    </p:animEffect>
                                  </p:childTnLst>
                                </p:cTn>
                              </p:par>
                              <p:par>
                                <p:cTn id="31" presetID="10" presetClass="entr" presetSubtype="0" fill="hold" nodeType="withEffect">
                                  <p:stCondLst>
                                    <p:cond delay="0"/>
                                  </p:stCondLst>
                                  <p:childTnLst>
                                    <p:set>
                                      <p:cBhvr>
                                        <p:cTn id="32" dur="1" fill="hold">
                                          <p:stCondLst>
                                            <p:cond delay="0"/>
                                          </p:stCondLst>
                                        </p:cTn>
                                        <p:tgtEl>
                                          <p:spTgt spid="940"/>
                                        </p:tgtEl>
                                        <p:attrNameLst>
                                          <p:attrName>style.visibility</p:attrName>
                                        </p:attrNameLst>
                                      </p:cBhvr>
                                      <p:to>
                                        <p:strVal val="visible"/>
                                      </p:to>
                                    </p:set>
                                    <p:animEffect transition="in" filter="fade">
                                      <p:cBhvr>
                                        <p:cTn id="33" dur="1000"/>
                                        <p:tgtEl>
                                          <p:spTgt spid="940"/>
                                        </p:tgtEl>
                                      </p:cBhvr>
                                    </p:animEffect>
                                  </p:childTnLst>
                                </p:cTn>
                              </p:par>
                              <p:par>
                                <p:cTn id="34" presetID="10" presetClass="entr" presetSubtype="0" fill="hold" nodeType="withEffect">
                                  <p:stCondLst>
                                    <p:cond delay="0"/>
                                  </p:stCondLst>
                                  <p:childTnLst>
                                    <p:set>
                                      <p:cBhvr>
                                        <p:cTn id="35" dur="1" fill="hold">
                                          <p:stCondLst>
                                            <p:cond delay="0"/>
                                          </p:stCondLst>
                                        </p:cTn>
                                        <p:tgtEl>
                                          <p:spTgt spid="941"/>
                                        </p:tgtEl>
                                        <p:attrNameLst>
                                          <p:attrName>style.visibility</p:attrName>
                                        </p:attrNameLst>
                                      </p:cBhvr>
                                      <p:to>
                                        <p:strVal val="visible"/>
                                      </p:to>
                                    </p:set>
                                    <p:animEffect transition="in" filter="fade">
                                      <p:cBhvr>
                                        <p:cTn id="36" dur="1000"/>
                                        <p:tgtEl>
                                          <p:spTgt spid="941"/>
                                        </p:tgtEl>
                                      </p:cBhvr>
                                    </p:animEffect>
                                  </p:childTnLst>
                                </p:cTn>
                              </p:par>
                              <p:par>
                                <p:cTn id="37" presetID="10" presetClass="entr" presetSubtype="0" fill="hold" nodeType="withEffect">
                                  <p:stCondLst>
                                    <p:cond delay="0"/>
                                  </p:stCondLst>
                                  <p:childTnLst>
                                    <p:set>
                                      <p:cBhvr>
                                        <p:cTn id="38" dur="1" fill="hold">
                                          <p:stCondLst>
                                            <p:cond delay="0"/>
                                          </p:stCondLst>
                                        </p:cTn>
                                        <p:tgtEl>
                                          <p:spTgt spid="942"/>
                                        </p:tgtEl>
                                        <p:attrNameLst>
                                          <p:attrName>style.visibility</p:attrName>
                                        </p:attrNameLst>
                                      </p:cBhvr>
                                      <p:to>
                                        <p:strVal val="visible"/>
                                      </p:to>
                                    </p:set>
                                    <p:animEffect transition="in" filter="fade">
                                      <p:cBhvr>
                                        <p:cTn id="39" dur="1000"/>
                                        <p:tgtEl>
                                          <p:spTgt spid="942"/>
                                        </p:tgtEl>
                                      </p:cBhvr>
                                    </p:animEffect>
                                  </p:childTnLst>
                                </p:cTn>
                              </p:par>
                              <p:par>
                                <p:cTn id="40" presetID="10" presetClass="entr" presetSubtype="0" fill="hold" nodeType="withEffect">
                                  <p:stCondLst>
                                    <p:cond delay="0"/>
                                  </p:stCondLst>
                                  <p:childTnLst>
                                    <p:set>
                                      <p:cBhvr>
                                        <p:cTn id="41" dur="1" fill="hold">
                                          <p:stCondLst>
                                            <p:cond delay="0"/>
                                          </p:stCondLst>
                                        </p:cTn>
                                        <p:tgtEl>
                                          <p:spTgt spid="943"/>
                                        </p:tgtEl>
                                        <p:attrNameLst>
                                          <p:attrName>style.visibility</p:attrName>
                                        </p:attrNameLst>
                                      </p:cBhvr>
                                      <p:to>
                                        <p:strVal val="visible"/>
                                      </p:to>
                                    </p:set>
                                    <p:animEffect transition="in" filter="fade">
                                      <p:cBhvr>
                                        <p:cTn id="42" dur="1000"/>
                                        <p:tgtEl>
                                          <p:spTgt spid="943"/>
                                        </p:tgtEl>
                                      </p:cBhvr>
                                    </p:animEffect>
                                  </p:childTnLst>
                                </p:cTn>
                              </p:par>
                              <p:par>
                                <p:cTn id="43" presetID="10" presetClass="entr" presetSubtype="0" fill="hold" nodeType="withEffect">
                                  <p:stCondLst>
                                    <p:cond delay="0"/>
                                  </p:stCondLst>
                                  <p:childTnLst>
                                    <p:set>
                                      <p:cBhvr>
                                        <p:cTn id="44" dur="1" fill="hold">
                                          <p:stCondLst>
                                            <p:cond delay="0"/>
                                          </p:stCondLst>
                                        </p:cTn>
                                        <p:tgtEl>
                                          <p:spTgt spid="944"/>
                                        </p:tgtEl>
                                        <p:attrNameLst>
                                          <p:attrName>style.visibility</p:attrName>
                                        </p:attrNameLst>
                                      </p:cBhvr>
                                      <p:to>
                                        <p:strVal val="visible"/>
                                      </p:to>
                                    </p:set>
                                    <p:animEffect transition="in" filter="fade">
                                      <p:cBhvr>
                                        <p:cTn id="45" dur="1000"/>
                                        <p:tgtEl>
                                          <p:spTgt spid="944"/>
                                        </p:tgtEl>
                                      </p:cBhvr>
                                    </p:animEffect>
                                  </p:childTnLst>
                                </p:cTn>
                              </p:par>
                              <p:par>
                                <p:cTn id="46" presetID="10" presetClass="entr" presetSubtype="0" fill="hold" nodeType="withEffect">
                                  <p:stCondLst>
                                    <p:cond delay="0"/>
                                  </p:stCondLst>
                                  <p:childTnLst>
                                    <p:set>
                                      <p:cBhvr>
                                        <p:cTn id="47" dur="1" fill="hold">
                                          <p:stCondLst>
                                            <p:cond delay="0"/>
                                          </p:stCondLst>
                                        </p:cTn>
                                        <p:tgtEl>
                                          <p:spTgt spid="945"/>
                                        </p:tgtEl>
                                        <p:attrNameLst>
                                          <p:attrName>style.visibility</p:attrName>
                                        </p:attrNameLst>
                                      </p:cBhvr>
                                      <p:to>
                                        <p:strVal val="visible"/>
                                      </p:to>
                                    </p:set>
                                    <p:animEffect transition="in" filter="fade">
                                      <p:cBhvr>
                                        <p:cTn id="48" dur="1000"/>
                                        <p:tgtEl>
                                          <p:spTgt spid="945"/>
                                        </p:tgtEl>
                                      </p:cBhvr>
                                    </p:animEffect>
                                  </p:childTnLst>
                                </p:cTn>
                              </p:par>
                              <p:par>
                                <p:cTn id="49" presetID="10" presetClass="entr" presetSubtype="0" fill="hold" nodeType="withEffect">
                                  <p:stCondLst>
                                    <p:cond delay="0"/>
                                  </p:stCondLst>
                                  <p:childTnLst>
                                    <p:set>
                                      <p:cBhvr>
                                        <p:cTn id="50" dur="1" fill="hold">
                                          <p:stCondLst>
                                            <p:cond delay="0"/>
                                          </p:stCondLst>
                                        </p:cTn>
                                        <p:tgtEl>
                                          <p:spTgt spid="946"/>
                                        </p:tgtEl>
                                        <p:attrNameLst>
                                          <p:attrName>style.visibility</p:attrName>
                                        </p:attrNameLst>
                                      </p:cBhvr>
                                      <p:to>
                                        <p:strVal val="visible"/>
                                      </p:to>
                                    </p:set>
                                    <p:animEffect transition="in" filter="fade">
                                      <p:cBhvr>
                                        <p:cTn id="51" dur="1000"/>
                                        <p:tgtEl>
                                          <p:spTgt spid="946"/>
                                        </p:tgtEl>
                                      </p:cBhvr>
                                    </p:animEffect>
                                  </p:childTnLst>
                                </p:cTn>
                              </p:par>
                              <p:par>
                                <p:cTn id="52" presetID="10" presetClass="entr" presetSubtype="0" fill="hold" nodeType="withEffect">
                                  <p:stCondLst>
                                    <p:cond delay="0"/>
                                  </p:stCondLst>
                                  <p:childTnLst>
                                    <p:set>
                                      <p:cBhvr>
                                        <p:cTn id="53" dur="1" fill="hold">
                                          <p:stCondLst>
                                            <p:cond delay="0"/>
                                          </p:stCondLst>
                                        </p:cTn>
                                        <p:tgtEl>
                                          <p:spTgt spid="947"/>
                                        </p:tgtEl>
                                        <p:attrNameLst>
                                          <p:attrName>style.visibility</p:attrName>
                                        </p:attrNameLst>
                                      </p:cBhvr>
                                      <p:to>
                                        <p:strVal val="visible"/>
                                      </p:to>
                                    </p:set>
                                    <p:animEffect transition="in" filter="fade">
                                      <p:cBhvr>
                                        <p:cTn id="54" dur="1000"/>
                                        <p:tgtEl>
                                          <p:spTgt spid="947"/>
                                        </p:tgtEl>
                                      </p:cBhvr>
                                    </p:animEffect>
                                  </p:childTnLst>
                                </p:cTn>
                              </p:par>
                              <p:par>
                                <p:cTn id="55" presetID="10" presetClass="entr" presetSubtype="0" fill="hold" nodeType="withEffect">
                                  <p:stCondLst>
                                    <p:cond delay="0"/>
                                  </p:stCondLst>
                                  <p:childTnLst>
                                    <p:set>
                                      <p:cBhvr>
                                        <p:cTn id="56" dur="1" fill="hold">
                                          <p:stCondLst>
                                            <p:cond delay="0"/>
                                          </p:stCondLst>
                                        </p:cTn>
                                        <p:tgtEl>
                                          <p:spTgt spid="948"/>
                                        </p:tgtEl>
                                        <p:attrNameLst>
                                          <p:attrName>style.visibility</p:attrName>
                                        </p:attrNameLst>
                                      </p:cBhvr>
                                      <p:to>
                                        <p:strVal val="visible"/>
                                      </p:to>
                                    </p:set>
                                    <p:animEffect transition="in" filter="fade">
                                      <p:cBhvr>
                                        <p:cTn id="57" dur="1000"/>
                                        <p:tgtEl>
                                          <p:spTgt spid="948"/>
                                        </p:tgtEl>
                                      </p:cBhvr>
                                    </p:animEffect>
                                  </p:childTnLst>
                                </p:cTn>
                              </p:par>
                              <p:par>
                                <p:cTn id="58" presetID="10" presetClass="entr" presetSubtype="0" fill="hold" nodeType="withEffect">
                                  <p:stCondLst>
                                    <p:cond delay="0"/>
                                  </p:stCondLst>
                                  <p:childTnLst>
                                    <p:set>
                                      <p:cBhvr>
                                        <p:cTn id="59" dur="1" fill="hold">
                                          <p:stCondLst>
                                            <p:cond delay="0"/>
                                          </p:stCondLst>
                                        </p:cTn>
                                        <p:tgtEl>
                                          <p:spTgt spid="949"/>
                                        </p:tgtEl>
                                        <p:attrNameLst>
                                          <p:attrName>style.visibility</p:attrName>
                                        </p:attrNameLst>
                                      </p:cBhvr>
                                      <p:to>
                                        <p:strVal val="visible"/>
                                      </p:to>
                                    </p:set>
                                    <p:animEffect transition="in" filter="fade">
                                      <p:cBhvr>
                                        <p:cTn id="60" dur="1000"/>
                                        <p:tgtEl>
                                          <p:spTgt spid="949"/>
                                        </p:tgtEl>
                                      </p:cBhvr>
                                    </p:animEffect>
                                  </p:childTnLst>
                                </p:cTn>
                              </p:par>
                              <p:par>
                                <p:cTn id="61" presetID="10" presetClass="entr" presetSubtype="0" fill="hold" nodeType="withEffect">
                                  <p:stCondLst>
                                    <p:cond delay="0"/>
                                  </p:stCondLst>
                                  <p:childTnLst>
                                    <p:set>
                                      <p:cBhvr>
                                        <p:cTn id="62" dur="1" fill="hold">
                                          <p:stCondLst>
                                            <p:cond delay="0"/>
                                          </p:stCondLst>
                                        </p:cTn>
                                        <p:tgtEl>
                                          <p:spTgt spid="950"/>
                                        </p:tgtEl>
                                        <p:attrNameLst>
                                          <p:attrName>style.visibility</p:attrName>
                                        </p:attrNameLst>
                                      </p:cBhvr>
                                      <p:to>
                                        <p:strVal val="visible"/>
                                      </p:to>
                                    </p:set>
                                    <p:animEffect transition="in" filter="fade">
                                      <p:cBhvr>
                                        <p:cTn id="63" dur="1000"/>
                                        <p:tgtEl>
                                          <p:spTgt spid="950"/>
                                        </p:tgtEl>
                                      </p:cBhvr>
                                    </p:animEffect>
                                  </p:childTnLst>
                                </p:cTn>
                              </p:par>
                              <p:par>
                                <p:cTn id="64" presetID="10" presetClass="entr" presetSubtype="0" fill="hold" nodeType="withEffect">
                                  <p:stCondLst>
                                    <p:cond delay="0"/>
                                  </p:stCondLst>
                                  <p:childTnLst>
                                    <p:set>
                                      <p:cBhvr>
                                        <p:cTn id="65" dur="1" fill="hold">
                                          <p:stCondLst>
                                            <p:cond delay="0"/>
                                          </p:stCondLst>
                                        </p:cTn>
                                        <p:tgtEl>
                                          <p:spTgt spid="951"/>
                                        </p:tgtEl>
                                        <p:attrNameLst>
                                          <p:attrName>style.visibility</p:attrName>
                                        </p:attrNameLst>
                                      </p:cBhvr>
                                      <p:to>
                                        <p:strVal val="visible"/>
                                      </p:to>
                                    </p:set>
                                    <p:animEffect transition="in" filter="fade">
                                      <p:cBhvr>
                                        <p:cTn id="66" dur="1000"/>
                                        <p:tgtEl>
                                          <p:spTgt spid="9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52"/>
                                        </p:tgtEl>
                                        <p:attrNameLst>
                                          <p:attrName>style.visibility</p:attrName>
                                        </p:attrNameLst>
                                      </p:cBhvr>
                                      <p:to>
                                        <p:strVal val="visible"/>
                                      </p:to>
                                    </p:set>
                                    <p:animEffect transition="in" filter="fade">
                                      <p:cBhvr>
                                        <p:cTn id="71" dur="1000"/>
                                        <p:tgtEl>
                                          <p:spTgt spid="95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954"/>
                                        </p:tgtEl>
                                        <p:attrNameLst>
                                          <p:attrName>style.visibility</p:attrName>
                                        </p:attrNameLst>
                                      </p:cBhvr>
                                      <p:to>
                                        <p:strVal val="visible"/>
                                      </p:to>
                                    </p:set>
                                    <p:animEffect transition="in" filter="fade">
                                      <p:cBhvr>
                                        <p:cTn id="76" dur="1000"/>
                                        <p:tgtEl>
                                          <p:spTgt spid="95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55"/>
                                        </p:tgtEl>
                                        <p:attrNameLst>
                                          <p:attrName>style.visibility</p:attrName>
                                        </p:attrNameLst>
                                      </p:cBhvr>
                                      <p:to>
                                        <p:strVal val="visible"/>
                                      </p:to>
                                    </p:set>
                                    <p:animEffect transition="in" filter="fade">
                                      <p:cBhvr>
                                        <p:cTn id="81" dur="1000"/>
                                        <p:tgtEl>
                                          <p:spTgt spid="95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56"/>
                                        </p:tgtEl>
                                        <p:attrNameLst>
                                          <p:attrName>style.visibility</p:attrName>
                                        </p:attrNameLst>
                                      </p:cBhvr>
                                      <p:to>
                                        <p:strVal val="visible"/>
                                      </p:to>
                                    </p:set>
                                    <p:animEffect transition="in" filter="fade">
                                      <p:cBhvr>
                                        <p:cTn id="86" dur="1000"/>
                                        <p:tgtEl>
                                          <p:spTgt spid="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Coefficient</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01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58687"/>
            <a:ext cx="79248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Google Shape;1030;p43"/>
          <p:cNvSpPr txBox="1"/>
          <p:nvPr/>
        </p:nvSpPr>
        <p:spPr>
          <a:xfrm rot="19127599">
            <a:off x="585322" y="3103462"/>
            <a:ext cx="7636500" cy="725182"/>
          </a:xfrm>
          <a:prstGeom prst="rect">
            <a:avLst/>
          </a:prstGeom>
          <a:solidFill>
            <a:srgbClr val="FFFF00"/>
          </a:solid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 sz="2000" dirty="0">
                <a:latin typeface="PT Sans Narrow"/>
                <a:ea typeface="PT Sans Narrow"/>
                <a:cs typeface="PT Sans Narrow"/>
                <a:sym typeface="PT Sans Narrow"/>
              </a:rPr>
              <a:t>Quantifies cohesion  - </a:t>
            </a:r>
            <a:r>
              <a:rPr lang="en" sz="2000" b="1" i="1" dirty="0">
                <a:latin typeface="PT Sans Narrow"/>
                <a:ea typeface="PT Sans Narrow"/>
                <a:cs typeface="PT Sans Narrow"/>
                <a:sym typeface="PT Sans Narrow"/>
              </a:rPr>
              <a:t>“how many of my friends are friends”</a:t>
            </a:r>
            <a:endParaRPr sz="2000" b="1" i="1" dirty="0">
              <a:latin typeface="PT Sans Narrow"/>
              <a:ea typeface="PT Sans Narrow"/>
              <a:cs typeface="PT Sans Narrow"/>
              <a:sym typeface="PT Sans Narrow"/>
            </a:endParaRPr>
          </a:p>
        </p:txBody>
      </p:sp>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25450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44"/>
          <p:cNvSpPr txBox="1"/>
          <p:nvPr/>
        </p:nvSpPr>
        <p:spPr>
          <a:xfrm>
            <a:off x="99225" y="-115433"/>
            <a:ext cx="1407900" cy="7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1"/>
                </a:solidFill>
                <a:latin typeface="PT Sans Narrow"/>
                <a:ea typeface="PT Sans Narrow"/>
                <a:cs typeface="PT Sans Narrow"/>
                <a:sym typeface="PT Sans Narrow"/>
              </a:rPr>
              <a:t>Star:</a:t>
            </a:r>
            <a:endParaRPr sz="2400">
              <a:solidFill>
                <a:schemeClr val="accent1"/>
              </a:solidFill>
              <a:latin typeface="PT Sans Narrow"/>
              <a:ea typeface="PT Sans Narrow"/>
              <a:cs typeface="PT Sans Narrow"/>
              <a:sym typeface="PT Sans Narrow"/>
            </a:endParaRPr>
          </a:p>
        </p:txBody>
      </p:sp>
      <p:sp>
        <p:nvSpPr>
          <p:cNvPr id="1043" name="Google Shape;1043;p44"/>
          <p:cNvSpPr/>
          <p:nvPr/>
        </p:nvSpPr>
        <p:spPr>
          <a:xfrm>
            <a:off x="113775" y="999876"/>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44" name="Google Shape;1044;p44"/>
          <p:cNvSpPr txBox="1"/>
          <p:nvPr/>
        </p:nvSpPr>
        <p:spPr>
          <a:xfrm>
            <a:off x="3191350" y="-72033"/>
            <a:ext cx="21930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1"/>
                </a:solidFill>
                <a:latin typeface="PT Sans Narrow"/>
                <a:ea typeface="PT Sans Narrow"/>
                <a:cs typeface="PT Sans Narrow"/>
                <a:sym typeface="PT Sans Narrow"/>
              </a:rPr>
              <a:t>Ring:</a:t>
            </a:r>
            <a:endParaRPr sz="2400">
              <a:solidFill>
                <a:schemeClr val="accent1"/>
              </a:solidFill>
              <a:latin typeface="PT Sans Narrow"/>
              <a:ea typeface="PT Sans Narrow"/>
              <a:cs typeface="PT Sans Narrow"/>
              <a:sym typeface="PT Sans Narrow"/>
            </a:endParaRPr>
          </a:p>
        </p:txBody>
      </p:sp>
      <p:sp>
        <p:nvSpPr>
          <p:cNvPr id="1045" name="Google Shape;1045;p44"/>
          <p:cNvSpPr/>
          <p:nvPr/>
        </p:nvSpPr>
        <p:spPr>
          <a:xfrm>
            <a:off x="689019" y="780433"/>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46" name="Google Shape;1046;p44"/>
          <p:cNvSpPr/>
          <p:nvPr/>
        </p:nvSpPr>
        <p:spPr>
          <a:xfrm>
            <a:off x="1293429" y="999876"/>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47" name="Google Shape;1047;p44"/>
          <p:cNvSpPr/>
          <p:nvPr/>
        </p:nvSpPr>
        <p:spPr>
          <a:xfrm>
            <a:off x="373736" y="1950164"/>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48" name="Google Shape;1048;p44"/>
          <p:cNvSpPr/>
          <p:nvPr/>
        </p:nvSpPr>
        <p:spPr>
          <a:xfrm>
            <a:off x="689027" y="1471627"/>
            <a:ext cx="228300" cy="297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T Sans Narrow"/>
                <a:ea typeface="PT Sans Narrow"/>
                <a:cs typeface="PT Sans Narrow"/>
                <a:sym typeface="PT Sans Narrow"/>
              </a:rPr>
              <a:t>i  </a:t>
            </a:r>
            <a:endParaRPr b="1">
              <a:latin typeface="PT Sans Narrow"/>
              <a:ea typeface="PT Sans Narrow"/>
              <a:cs typeface="PT Sans Narrow"/>
              <a:sym typeface="PT Sans Narrow"/>
            </a:endParaRPr>
          </a:p>
        </p:txBody>
      </p:sp>
      <p:sp>
        <p:nvSpPr>
          <p:cNvPr id="1049" name="Google Shape;1049;p44"/>
          <p:cNvSpPr/>
          <p:nvPr/>
        </p:nvSpPr>
        <p:spPr>
          <a:xfrm>
            <a:off x="1051277" y="1950164"/>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50" name="Google Shape;1050;p44"/>
          <p:cNvSpPr/>
          <p:nvPr/>
        </p:nvSpPr>
        <p:spPr>
          <a:xfrm>
            <a:off x="3438813" y="705233"/>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51" name="Google Shape;1051;p44"/>
          <p:cNvSpPr/>
          <p:nvPr/>
        </p:nvSpPr>
        <p:spPr>
          <a:xfrm>
            <a:off x="4084975" y="1056567"/>
            <a:ext cx="333000" cy="4116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PT Sans Narrow"/>
                <a:ea typeface="PT Sans Narrow"/>
                <a:cs typeface="PT Sans Narrow"/>
                <a:sym typeface="PT Sans Narrow"/>
              </a:rPr>
              <a:t>i</a:t>
            </a:r>
            <a:endParaRPr sz="1800" b="1">
              <a:latin typeface="PT Sans Narrow"/>
              <a:ea typeface="PT Sans Narrow"/>
              <a:cs typeface="PT Sans Narrow"/>
              <a:sym typeface="PT Sans Narrow"/>
            </a:endParaRPr>
          </a:p>
        </p:txBody>
      </p:sp>
      <p:sp>
        <p:nvSpPr>
          <p:cNvPr id="1052" name="Google Shape;1052;p44"/>
          <p:cNvSpPr/>
          <p:nvPr/>
        </p:nvSpPr>
        <p:spPr>
          <a:xfrm>
            <a:off x="2792650" y="1056551"/>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53" name="Google Shape;1053;p44"/>
          <p:cNvSpPr/>
          <p:nvPr/>
        </p:nvSpPr>
        <p:spPr>
          <a:xfrm>
            <a:off x="3438850" y="2501600"/>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54" name="Google Shape;1054;p44"/>
          <p:cNvSpPr/>
          <p:nvPr/>
        </p:nvSpPr>
        <p:spPr>
          <a:xfrm>
            <a:off x="4085000" y="1935867"/>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55" name="Google Shape;1055;p44"/>
          <p:cNvSpPr/>
          <p:nvPr/>
        </p:nvSpPr>
        <p:spPr>
          <a:xfrm>
            <a:off x="2792650" y="1935867"/>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cxnSp>
        <p:nvCxnSpPr>
          <p:cNvPr id="1056" name="Google Shape;1056;p44"/>
          <p:cNvCxnSpPr>
            <a:stCxn id="1043" idx="5"/>
            <a:endCxn id="1048" idx="1"/>
          </p:cNvCxnSpPr>
          <p:nvPr/>
        </p:nvCxnSpPr>
        <p:spPr>
          <a:xfrm>
            <a:off x="308641" y="1253552"/>
            <a:ext cx="413700" cy="261600"/>
          </a:xfrm>
          <a:prstGeom prst="straightConnector1">
            <a:avLst/>
          </a:prstGeom>
          <a:noFill/>
          <a:ln w="19050" cap="flat" cmpd="sng">
            <a:solidFill>
              <a:srgbClr val="000000"/>
            </a:solidFill>
            <a:prstDash val="solid"/>
            <a:round/>
            <a:headEnd type="none" w="med" len="med"/>
            <a:tailEnd type="none" w="med" len="med"/>
          </a:ln>
        </p:spPr>
      </p:cxnSp>
      <p:cxnSp>
        <p:nvCxnSpPr>
          <p:cNvPr id="1057" name="Google Shape;1057;p44"/>
          <p:cNvCxnSpPr>
            <a:stCxn id="1045" idx="4"/>
            <a:endCxn id="1048" idx="0"/>
          </p:cNvCxnSpPr>
          <p:nvPr/>
        </p:nvCxnSpPr>
        <p:spPr>
          <a:xfrm>
            <a:off x="803169" y="1077633"/>
            <a:ext cx="0" cy="394000"/>
          </a:xfrm>
          <a:prstGeom prst="straightConnector1">
            <a:avLst/>
          </a:prstGeom>
          <a:noFill/>
          <a:ln w="19050" cap="flat" cmpd="sng">
            <a:solidFill>
              <a:srgbClr val="000000"/>
            </a:solidFill>
            <a:prstDash val="solid"/>
            <a:round/>
            <a:headEnd type="none" w="med" len="med"/>
            <a:tailEnd type="none" w="med" len="med"/>
          </a:ln>
        </p:spPr>
      </p:cxnSp>
      <p:cxnSp>
        <p:nvCxnSpPr>
          <p:cNvPr id="1058" name="Google Shape;1058;p44"/>
          <p:cNvCxnSpPr>
            <a:stCxn id="1046" idx="3"/>
            <a:endCxn id="1048" idx="7"/>
          </p:cNvCxnSpPr>
          <p:nvPr/>
        </p:nvCxnSpPr>
        <p:spPr>
          <a:xfrm flipH="1">
            <a:off x="883763" y="1253552"/>
            <a:ext cx="443100" cy="261600"/>
          </a:xfrm>
          <a:prstGeom prst="straightConnector1">
            <a:avLst/>
          </a:prstGeom>
          <a:noFill/>
          <a:ln w="19050" cap="flat" cmpd="sng">
            <a:solidFill>
              <a:srgbClr val="000000"/>
            </a:solidFill>
            <a:prstDash val="solid"/>
            <a:round/>
            <a:headEnd type="none" w="med" len="med"/>
            <a:tailEnd type="none" w="med" len="med"/>
          </a:ln>
        </p:spPr>
      </p:cxnSp>
      <p:cxnSp>
        <p:nvCxnSpPr>
          <p:cNvPr id="1059" name="Google Shape;1059;p44"/>
          <p:cNvCxnSpPr>
            <a:stCxn id="1047" idx="7"/>
            <a:endCxn id="1048" idx="3"/>
          </p:cNvCxnSpPr>
          <p:nvPr/>
        </p:nvCxnSpPr>
        <p:spPr>
          <a:xfrm rot="10800000" flipH="1">
            <a:off x="568602" y="1725287"/>
            <a:ext cx="153900" cy="268400"/>
          </a:xfrm>
          <a:prstGeom prst="straightConnector1">
            <a:avLst/>
          </a:prstGeom>
          <a:noFill/>
          <a:ln w="19050" cap="flat" cmpd="sng">
            <a:solidFill>
              <a:srgbClr val="000000"/>
            </a:solidFill>
            <a:prstDash val="solid"/>
            <a:round/>
            <a:headEnd type="none" w="med" len="med"/>
            <a:tailEnd type="none" w="med" len="med"/>
          </a:ln>
        </p:spPr>
      </p:cxnSp>
      <p:cxnSp>
        <p:nvCxnSpPr>
          <p:cNvPr id="1060" name="Google Shape;1060;p44"/>
          <p:cNvCxnSpPr>
            <a:stCxn id="1049" idx="1"/>
            <a:endCxn id="1048" idx="5"/>
          </p:cNvCxnSpPr>
          <p:nvPr/>
        </p:nvCxnSpPr>
        <p:spPr>
          <a:xfrm rot="10800000">
            <a:off x="884011" y="1725287"/>
            <a:ext cx="200700" cy="268400"/>
          </a:xfrm>
          <a:prstGeom prst="straightConnector1">
            <a:avLst/>
          </a:prstGeom>
          <a:noFill/>
          <a:ln w="19050" cap="flat" cmpd="sng">
            <a:solidFill>
              <a:srgbClr val="000000"/>
            </a:solidFill>
            <a:prstDash val="solid"/>
            <a:round/>
            <a:headEnd type="none" w="med" len="med"/>
            <a:tailEnd type="none" w="med" len="med"/>
          </a:ln>
        </p:spPr>
      </p:cxnSp>
      <p:cxnSp>
        <p:nvCxnSpPr>
          <p:cNvPr id="1061" name="Google Shape;1061;p44"/>
          <p:cNvCxnSpPr>
            <a:stCxn id="1050" idx="6"/>
            <a:endCxn id="1051" idx="1"/>
          </p:cNvCxnSpPr>
          <p:nvPr/>
        </p:nvCxnSpPr>
        <p:spPr>
          <a:xfrm>
            <a:off x="3771813" y="911033"/>
            <a:ext cx="361800" cy="206000"/>
          </a:xfrm>
          <a:prstGeom prst="curvedConnector2">
            <a:avLst/>
          </a:prstGeom>
          <a:noFill/>
          <a:ln w="19050" cap="flat" cmpd="sng">
            <a:solidFill>
              <a:srgbClr val="FF0000"/>
            </a:solidFill>
            <a:prstDash val="dash"/>
            <a:round/>
            <a:headEnd type="none" w="med" len="med"/>
            <a:tailEnd type="none" w="med" len="med"/>
          </a:ln>
        </p:spPr>
      </p:cxnSp>
      <p:cxnSp>
        <p:nvCxnSpPr>
          <p:cNvPr id="1062" name="Google Shape;1062;p44"/>
          <p:cNvCxnSpPr>
            <a:stCxn id="1050" idx="2"/>
            <a:endCxn id="1052" idx="7"/>
          </p:cNvCxnSpPr>
          <p:nvPr/>
        </p:nvCxnSpPr>
        <p:spPr>
          <a:xfrm flipH="1">
            <a:off x="3077013" y="911033"/>
            <a:ext cx="361800" cy="205600"/>
          </a:xfrm>
          <a:prstGeom prst="curvedConnector2">
            <a:avLst/>
          </a:prstGeom>
          <a:noFill/>
          <a:ln w="19050" cap="flat" cmpd="sng">
            <a:solidFill>
              <a:schemeClr val="dk2"/>
            </a:solidFill>
            <a:prstDash val="solid"/>
            <a:round/>
            <a:headEnd type="none" w="med" len="med"/>
            <a:tailEnd type="none" w="med" len="med"/>
          </a:ln>
        </p:spPr>
      </p:cxnSp>
      <p:cxnSp>
        <p:nvCxnSpPr>
          <p:cNvPr id="1063" name="Google Shape;1063;p44"/>
          <p:cNvCxnSpPr>
            <a:stCxn id="1055" idx="4"/>
            <a:endCxn id="1053" idx="2"/>
          </p:cNvCxnSpPr>
          <p:nvPr/>
        </p:nvCxnSpPr>
        <p:spPr>
          <a:xfrm rot="-5400000" flipH="1">
            <a:off x="3019000" y="2287617"/>
            <a:ext cx="360000" cy="479700"/>
          </a:xfrm>
          <a:prstGeom prst="curvedConnector2">
            <a:avLst/>
          </a:prstGeom>
          <a:noFill/>
          <a:ln w="19050" cap="flat" cmpd="sng">
            <a:solidFill>
              <a:schemeClr val="dk2"/>
            </a:solidFill>
            <a:prstDash val="solid"/>
            <a:round/>
            <a:headEnd type="none" w="med" len="med"/>
            <a:tailEnd type="none" w="med" len="med"/>
          </a:ln>
        </p:spPr>
      </p:cxnSp>
      <p:cxnSp>
        <p:nvCxnSpPr>
          <p:cNvPr id="1064" name="Google Shape;1064;p44"/>
          <p:cNvCxnSpPr>
            <a:stCxn id="1053" idx="6"/>
            <a:endCxn id="1054" idx="4"/>
          </p:cNvCxnSpPr>
          <p:nvPr/>
        </p:nvCxnSpPr>
        <p:spPr>
          <a:xfrm rot="10800000" flipH="1">
            <a:off x="3771850" y="2347400"/>
            <a:ext cx="479700" cy="360000"/>
          </a:xfrm>
          <a:prstGeom prst="curvedConnector2">
            <a:avLst/>
          </a:prstGeom>
          <a:noFill/>
          <a:ln w="19050" cap="flat" cmpd="sng">
            <a:solidFill>
              <a:schemeClr val="dk2"/>
            </a:solidFill>
            <a:prstDash val="solid"/>
            <a:round/>
            <a:headEnd type="none" w="med" len="med"/>
            <a:tailEnd type="none" w="med" len="med"/>
          </a:ln>
        </p:spPr>
      </p:cxnSp>
      <p:cxnSp>
        <p:nvCxnSpPr>
          <p:cNvPr id="1065" name="Google Shape;1065;p44"/>
          <p:cNvCxnSpPr>
            <a:stCxn id="1052" idx="4"/>
            <a:endCxn id="1055" idx="0"/>
          </p:cNvCxnSpPr>
          <p:nvPr/>
        </p:nvCxnSpPr>
        <p:spPr>
          <a:xfrm>
            <a:off x="2959150" y="1468151"/>
            <a:ext cx="0" cy="467600"/>
          </a:xfrm>
          <a:prstGeom prst="straightConnector1">
            <a:avLst/>
          </a:prstGeom>
          <a:noFill/>
          <a:ln w="19050" cap="flat" cmpd="sng">
            <a:solidFill>
              <a:schemeClr val="dk2"/>
            </a:solidFill>
            <a:prstDash val="solid"/>
            <a:round/>
            <a:headEnd type="none" w="med" len="med"/>
            <a:tailEnd type="none" w="med" len="med"/>
          </a:ln>
        </p:spPr>
      </p:cxnSp>
      <p:cxnSp>
        <p:nvCxnSpPr>
          <p:cNvPr id="1066" name="Google Shape;1066;p44"/>
          <p:cNvCxnSpPr>
            <a:stCxn id="1051" idx="4"/>
            <a:endCxn id="1054" idx="0"/>
          </p:cNvCxnSpPr>
          <p:nvPr/>
        </p:nvCxnSpPr>
        <p:spPr>
          <a:xfrm>
            <a:off x="4251475" y="1468167"/>
            <a:ext cx="0" cy="467600"/>
          </a:xfrm>
          <a:prstGeom prst="straightConnector1">
            <a:avLst/>
          </a:prstGeom>
          <a:noFill/>
          <a:ln w="19050" cap="flat" cmpd="sng">
            <a:solidFill>
              <a:srgbClr val="FF0000"/>
            </a:solidFill>
            <a:prstDash val="dash"/>
            <a:round/>
            <a:headEnd type="none" w="med" len="med"/>
            <a:tailEnd type="none" w="med" len="med"/>
          </a:ln>
        </p:spPr>
      </p:cxnSp>
      <p:sp>
        <p:nvSpPr>
          <p:cNvPr id="1067" name="Google Shape;1067;p44"/>
          <p:cNvSpPr txBox="1"/>
          <p:nvPr/>
        </p:nvSpPr>
        <p:spPr>
          <a:xfrm>
            <a:off x="917270" y="2185867"/>
            <a:ext cx="1070692" cy="6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accent1"/>
                </a:solidFill>
                <a:latin typeface="PT Sans Narrow"/>
                <a:ea typeface="PT Sans Narrow"/>
                <a:cs typeface="PT Sans Narrow"/>
                <a:sym typeface="PT Sans Narrow"/>
              </a:rPr>
              <a:t>c</a:t>
            </a:r>
            <a:r>
              <a:rPr lang="en" sz="2400" b="1" baseline="-25000" dirty="0">
                <a:solidFill>
                  <a:schemeClr val="accent1"/>
                </a:solidFill>
                <a:latin typeface="PT Sans Narrow"/>
                <a:ea typeface="PT Sans Narrow"/>
                <a:cs typeface="PT Sans Narrow"/>
                <a:sym typeface="PT Sans Narrow"/>
              </a:rPr>
              <a:t>i </a:t>
            </a:r>
            <a:r>
              <a:rPr lang="en" sz="2400" b="1" dirty="0">
                <a:solidFill>
                  <a:schemeClr val="accent1"/>
                </a:solidFill>
                <a:latin typeface="PT Sans Narrow"/>
                <a:ea typeface="PT Sans Narrow"/>
                <a:cs typeface="PT Sans Narrow"/>
                <a:sym typeface="PT Sans Narrow"/>
              </a:rPr>
              <a:t> = 0</a:t>
            </a:r>
            <a:r>
              <a:rPr lang="en" sz="2400" b="1" baseline="-25000" dirty="0">
                <a:solidFill>
                  <a:schemeClr val="accent1"/>
                </a:solidFill>
                <a:latin typeface="PT Sans Narrow"/>
                <a:ea typeface="PT Sans Narrow"/>
                <a:cs typeface="PT Sans Narrow"/>
                <a:sym typeface="PT Sans Narrow"/>
              </a:rPr>
              <a:t>    </a:t>
            </a:r>
            <a:endParaRPr sz="2400" dirty="0"/>
          </a:p>
        </p:txBody>
      </p:sp>
      <p:sp>
        <p:nvSpPr>
          <p:cNvPr id="1068" name="Google Shape;1068;p44"/>
          <p:cNvSpPr txBox="1"/>
          <p:nvPr/>
        </p:nvSpPr>
        <p:spPr>
          <a:xfrm>
            <a:off x="4133613" y="2185867"/>
            <a:ext cx="1190455" cy="6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accent1"/>
                </a:solidFill>
                <a:latin typeface="PT Sans Narrow"/>
                <a:ea typeface="PT Sans Narrow"/>
                <a:cs typeface="PT Sans Narrow"/>
                <a:sym typeface="PT Sans Narrow"/>
              </a:rPr>
              <a:t>c</a:t>
            </a:r>
            <a:r>
              <a:rPr lang="en" sz="2400" b="1" baseline="-25000" dirty="0">
                <a:solidFill>
                  <a:schemeClr val="accent1"/>
                </a:solidFill>
                <a:latin typeface="PT Sans Narrow"/>
                <a:ea typeface="PT Sans Narrow"/>
                <a:cs typeface="PT Sans Narrow"/>
                <a:sym typeface="PT Sans Narrow"/>
              </a:rPr>
              <a:t>i </a:t>
            </a:r>
            <a:r>
              <a:rPr lang="en" sz="2400" b="1" dirty="0">
                <a:solidFill>
                  <a:schemeClr val="accent1"/>
                </a:solidFill>
                <a:latin typeface="PT Sans Narrow"/>
                <a:ea typeface="PT Sans Narrow"/>
                <a:cs typeface="PT Sans Narrow"/>
                <a:sym typeface="PT Sans Narrow"/>
              </a:rPr>
              <a:t> = 0</a:t>
            </a:r>
            <a:r>
              <a:rPr lang="en" sz="2400" b="1" baseline="-25000" dirty="0">
                <a:solidFill>
                  <a:schemeClr val="accent1"/>
                </a:solidFill>
                <a:latin typeface="PT Sans Narrow"/>
                <a:ea typeface="PT Sans Narrow"/>
                <a:cs typeface="PT Sans Narrow"/>
                <a:sym typeface="PT Sans Narrow"/>
              </a:rPr>
              <a:t>    </a:t>
            </a:r>
            <a:endParaRPr sz="2400" dirty="0"/>
          </a:p>
        </p:txBody>
      </p:sp>
      <p:sp>
        <p:nvSpPr>
          <p:cNvPr id="1069" name="Google Shape;1069;p44"/>
          <p:cNvSpPr txBox="1"/>
          <p:nvPr/>
        </p:nvSpPr>
        <p:spPr>
          <a:xfrm>
            <a:off x="5855475" y="-72049"/>
            <a:ext cx="2425200" cy="5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1"/>
                </a:solidFill>
                <a:latin typeface="PT Sans Narrow"/>
                <a:ea typeface="PT Sans Narrow"/>
                <a:cs typeface="PT Sans Narrow"/>
                <a:sym typeface="PT Sans Narrow"/>
              </a:rPr>
              <a:t>Complete:</a:t>
            </a:r>
            <a:endParaRPr sz="2400">
              <a:solidFill>
                <a:schemeClr val="accent1"/>
              </a:solidFill>
              <a:latin typeface="PT Sans Narrow"/>
              <a:ea typeface="PT Sans Narrow"/>
              <a:cs typeface="PT Sans Narrow"/>
              <a:sym typeface="PT Sans Narrow"/>
            </a:endParaRPr>
          </a:p>
        </p:txBody>
      </p:sp>
      <p:sp>
        <p:nvSpPr>
          <p:cNvPr id="1070" name="Google Shape;1070;p44"/>
          <p:cNvSpPr/>
          <p:nvPr/>
        </p:nvSpPr>
        <p:spPr>
          <a:xfrm>
            <a:off x="6335138" y="705217"/>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71" name="Google Shape;1071;p44"/>
          <p:cNvSpPr/>
          <p:nvPr/>
        </p:nvSpPr>
        <p:spPr>
          <a:xfrm>
            <a:off x="6981300" y="1056551"/>
            <a:ext cx="333000" cy="4116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PT Sans Narrow"/>
                <a:ea typeface="PT Sans Narrow"/>
                <a:cs typeface="PT Sans Narrow"/>
                <a:sym typeface="PT Sans Narrow"/>
              </a:rPr>
              <a:t>i</a:t>
            </a:r>
            <a:endParaRPr sz="1800" b="1">
              <a:latin typeface="PT Sans Narrow"/>
              <a:ea typeface="PT Sans Narrow"/>
              <a:cs typeface="PT Sans Narrow"/>
              <a:sym typeface="PT Sans Narrow"/>
            </a:endParaRPr>
          </a:p>
        </p:txBody>
      </p:sp>
      <p:sp>
        <p:nvSpPr>
          <p:cNvPr id="1072" name="Google Shape;1072;p44"/>
          <p:cNvSpPr/>
          <p:nvPr/>
        </p:nvSpPr>
        <p:spPr>
          <a:xfrm>
            <a:off x="5688975" y="1056533"/>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73" name="Google Shape;1073;p44"/>
          <p:cNvSpPr/>
          <p:nvPr/>
        </p:nvSpPr>
        <p:spPr>
          <a:xfrm>
            <a:off x="6335175" y="2501584"/>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74" name="Google Shape;1074;p44"/>
          <p:cNvSpPr/>
          <p:nvPr/>
        </p:nvSpPr>
        <p:spPr>
          <a:xfrm>
            <a:off x="6981325" y="1935851"/>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75" name="Google Shape;1075;p44"/>
          <p:cNvSpPr/>
          <p:nvPr/>
        </p:nvSpPr>
        <p:spPr>
          <a:xfrm>
            <a:off x="5688975" y="1935851"/>
            <a:ext cx="333000" cy="4116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cxnSp>
        <p:nvCxnSpPr>
          <p:cNvPr id="1076" name="Google Shape;1076;p44"/>
          <p:cNvCxnSpPr>
            <a:stCxn id="1070" idx="6"/>
            <a:endCxn id="1071" idx="1"/>
          </p:cNvCxnSpPr>
          <p:nvPr/>
        </p:nvCxnSpPr>
        <p:spPr>
          <a:xfrm>
            <a:off x="6668138" y="911017"/>
            <a:ext cx="361800" cy="206000"/>
          </a:xfrm>
          <a:prstGeom prst="curvedConnector2">
            <a:avLst/>
          </a:prstGeom>
          <a:noFill/>
          <a:ln w="19050" cap="flat" cmpd="sng">
            <a:solidFill>
              <a:srgbClr val="FF0000"/>
            </a:solidFill>
            <a:prstDash val="dash"/>
            <a:round/>
            <a:headEnd type="none" w="med" len="med"/>
            <a:tailEnd type="none" w="med" len="med"/>
          </a:ln>
        </p:spPr>
      </p:cxnSp>
      <p:cxnSp>
        <p:nvCxnSpPr>
          <p:cNvPr id="1077" name="Google Shape;1077;p44"/>
          <p:cNvCxnSpPr>
            <a:stCxn id="1070" idx="2"/>
            <a:endCxn id="1072" idx="7"/>
          </p:cNvCxnSpPr>
          <p:nvPr/>
        </p:nvCxnSpPr>
        <p:spPr>
          <a:xfrm flipH="1">
            <a:off x="5973338" y="911017"/>
            <a:ext cx="361800" cy="205600"/>
          </a:xfrm>
          <a:prstGeom prst="curvedConnector2">
            <a:avLst/>
          </a:prstGeom>
          <a:noFill/>
          <a:ln w="19050" cap="flat" cmpd="sng">
            <a:solidFill>
              <a:schemeClr val="dk2"/>
            </a:solidFill>
            <a:prstDash val="solid"/>
            <a:round/>
            <a:headEnd type="none" w="med" len="med"/>
            <a:tailEnd type="none" w="med" len="med"/>
          </a:ln>
        </p:spPr>
      </p:cxnSp>
      <p:cxnSp>
        <p:nvCxnSpPr>
          <p:cNvPr id="1078" name="Google Shape;1078;p44"/>
          <p:cNvCxnSpPr>
            <a:stCxn id="1075" idx="4"/>
            <a:endCxn id="1073" idx="2"/>
          </p:cNvCxnSpPr>
          <p:nvPr/>
        </p:nvCxnSpPr>
        <p:spPr>
          <a:xfrm rot="-5400000" flipH="1">
            <a:off x="5915325" y="2287601"/>
            <a:ext cx="360000" cy="479700"/>
          </a:xfrm>
          <a:prstGeom prst="curvedConnector2">
            <a:avLst/>
          </a:prstGeom>
          <a:noFill/>
          <a:ln w="19050" cap="flat" cmpd="sng">
            <a:solidFill>
              <a:schemeClr val="dk2"/>
            </a:solidFill>
            <a:prstDash val="solid"/>
            <a:round/>
            <a:headEnd type="none" w="med" len="med"/>
            <a:tailEnd type="none" w="med" len="med"/>
          </a:ln>
        </p:spPr>
      </p:cxnSp>
      <p:cxnSp>
        <p:nvCxnSpPr>
          <p:cNvPr id="1079" name="Google Shape;1079;p44"/>
          <p:cNvCxnSpPr>
            <a:stCxn id="1073" idx="6"/>
            <a:endCxn id="1074" idx="4"/>
          </p:cNvCxnSpPr>
          <p:nvPr/>
        </p:nvCxnSpPr>
        <p:spPr>
          <a:xfrm rot="10800000" flipH="1">
            <a:off x="6668175" y="2347384"/>
            <a:ext cx="479700" cy="360000"/>
          </a:xfrm>
          <a:prstGeom prst="curvedConnector2">
            <a:avLst/>
          </a:prstGeom>
          <a:noFill/>
          <a:ln w="19050" cap="flat" cmpd="sng">
            <a:solidFill>
              <a:schemeClr val="dk2"/>
            </a:solidFill>
            <a:prstDash val="solid"/>
            <a:round/>
            <a:headEnd type="none" w="med" len="med"/>
            <a:tailEnd type="none" w="med" len="med"/>
          </a:ln>
        </p:spPr>
      </p:cxnSp>
      <p:cxnSp>
        <p:nvCxnSpPr>
          <p:cNvPr id="1080" name="Google Shape;1080;p44"/>
          <p:cNvCxnSpPr>
            <a:stCxn id="1072" idx="4"/>
            <a:endCxn id="1075" idx="0"/>
          </p:cNvCxnSpPr>
          <p:nvPr/>
        </p:nvCxnSpPr>
        <p:spPr>
          <a:xfrm>
            <a:off x="5855475" y="1468133"/>
            <a:ext cx="0" cy="467600"/>
          </a:xfrm>
          <a:prstGeom prst="straightConnector1">
            <a:avLst/>
          </a:prstGeom>
          <a:noFill/>
          <a:ln w="19050" cap="flat" cmpd="sng">
            <a:solidFill>
              <a:schemeClr val="dk2"/>
            </a:solidFill>
            <a:prstDash val="solid"/>
            <a:round/>
            <a:headEnd type="none" w="med" len="med"/>
            <a:tailEnd type="none" w="med" len="med"/>
          </a:ln>
        </p:spPr>
      </p:cxnSp>
      <p:cxnSp>
        <p:nvCxnSpPr>
          <p:cNvPr id="1081" name="Google Shape;1081;p44"/>
          <p:cNvCxnSpPr>
            <a:stCxn id="1071" idx="4"/>
            <a:endCxn id="1074" idx="0"/>
          </p:cNvCxnSpPr>
          <p:nvPr/>
        </p:nvCxnSpPr>
        <p:spPr>
          <a:xfrm>
            <a:off x="7147800" y="1468151"/>
            <a:ext cx="0" cy="467600"/>
          </a:xfrm>
          <a:prstGeom prst="straightConnector1">
            <a:avLst/>
          </a:prstGeom>
          <a:noFill/>
          <a:ln w="19050" cap="flat" cmpd="sng">
            <a:solidFill>
              <a:srgbClr val="FF0000"/>
            </a:solidFill>
            <a:prstDash val="dash"/>
            <a:round/>
            <a:headEnd type="none" w="med" len="med"/>
            <a:tailEnd type="none" w="med" len="med"/>
          </a:ln>
        </p:spPr>
      </p:cxnSp>
      <p:cxnSp>
        <p:nvCxnSpPr>
          <p:cNvPr id="1082" name="Google Shape;1082;p44"/>
          <p:cNvCxnSpPr>
            <a:stCxn id="1072" idx="6"/>
            <a:endCxn id="1071" idx="2"/>
          </p:cNvCxnSpPr>
          <p:nvPr/>
        </p:nvCxnSpPr>
        <p:spPr>
          <a:xfrm>
            <a:off x="6021975" y="1262333"/>
            <a:ext cx="959400" cy="0"/>
          </a:xfrm>
          <a:prstGeom prst="straightConnector1">
            <a:avLst/>
          </a:prstGeom>
          <a:noFill/>
          <a:ln w="19050" cap="flat" cmpd="sng">
            <a:solidFill>
              <a:srgbClr val="FF0000"/>
            </a:solidFill>
            <a:prstDash val="dash"/>
            <a:round/>
            <a:headEnd type="none" w="med" len="med"/>
            <a:tailEnd type="none" w="med" len="med"/>
          </a:ln>
        </p:spPr>
      </p:cxnSp>
      <p:cxnSp>
        <p:nvCxnSpPr>
          <p:cNvPr id="1083" name="Google Shape;1083;p44"/>
          <p:cNvCxnSpPr>
            <a:stCxn id="1072" idx="5"/>
            <a:endCxn id="1074" idx="2"/>
          </p:cNvCxnSpPr>
          <p:nvPr/>
        </p:nvCxnSpPr>
        <p:spPr>
          <a:xfrm>
            <a:off x="5973208" y="1407856"/>
            <a:ext cx="1008000" cy="733600"/>
          </a:xfrm>
          <a:prstGeom prst="straightConnector1">
            <a:avLst/>
          </a:prstGeom>
          <a:noFill/>
          <a:ln w="19050" cap="flat" cmpd="sng">
            <a:solidFill>
              <a:schemeClr val="dk2"/>
            </a:solidFill>
            <a:prstDash val="solid"/>
            <a:round/>
            <a:headEnd type="none" w="med" len="med"/>
            <a:tailEnd type="none" w="med" len="med"/>
          </a:ln>
        </p:spPr>
      </p:cxnSp>
      <p:cxnSp>
        <p:nvCxnSpPr>
          <p:cNvPr id="1084" name="Google Shape;1084;p44"/>
          <p:cNvCxnSpPr>
            <a:stCxn id="1072" idx="5"/>
            <a:endCxn id="1073" idx="1"/>
          </p:cNvCxnSpPr>
          <p:nvPr/>
        </p:nvCxnSpPr>
        <p:spPr>
          <a:xfrm>
            <a:off x="5973208" y="1407856"/>
            <a:ext cx="410700" cy="1154000"/>
          </a:xfrm>
          <a:prstGeom prst="straightConnector1">
            <a:avLst/>
          </a:prstGeom>
          <a:noFill/>
          <a:ln w="19050" cap="flat" cmpd="sng">
            <a:solidFill>
              <a:schemeClr val="dk2"/>
            </a:solidFill>
            <a:prstDash val="solid"/>
            <a:round/>
            <a:headEnd type="none" w="med" len="med"/>
            <a:tailEnd type="none" w="med" len="med"/>
          </a:ln>
        </p:spPr>
      </p:cxnSp>
      <p:cxnSp>
        <p:nvCxnSpPr>
          <p:cNvPr id="1085" name="Google Shape;1085;p44"/>
          <p:cNvCxnSpPr>
            <a:stCxn id="1071" idx="3"/>
            <a:endCxn id="1075" idx="6"/>
          </p:cNvCxnSpPr>
          <p:nvPr/>
        </p:nvCxnSpPr>
        <p:spPr>
          <a:xfrm flipH="1">
            <a:off x="6022067" y="1407872"/>
            <a:ext cx="1008000" cy="733600"/>
          </a:xfrm>
          <a:prstGeom prst="straightConnector1">
            <a:avLst/>
          </a:prstGeom>
          <a:noFill/>
          <a:ln w="19050" cap="flat" cmpd="sng">
            <a:solidFill>
              <a:srgbClr val="FF0000"/>
            </a:solidFill>
            <a:prstDash val="dash"/>
            <a:round/>
            <a:headEnd type="none" w="med" len="med"/>
            <a:tailEnd type="none" w="med" len="med"/>
          </a:ln>
        </p:spPr>
      </p:cxnSp>
      <p:cxnSp>
        <p:nvCxnSpPr>
          <p:cNvPr id="1086" name="Google Shape;1086;p44"/>
          <p:cNvCxnSpPr>
            <a:stCxn id="1071" idx="3"/>
            <a:endCxn id="1073" idx="7"/>
          </p:cNvCxnSpPr>
          <p:nvPr/>
        </p:nvCxnSpPr>
        <p:spPr>
          <a:xfrm flipH="1">
            <a:off x="6619367" y="1407872"/>
            <a:ext cx="410700" cy="1154000"/>
          </a:xfrm>
          <a:prstGeom prst="straightConnector1">
            <a:avLst/>
          </a:prstGeom>
          <a:noFill/>
          <a:ln w="19050" cap="flat" cmpd="sng">
            <a:solidFill>
              <a:srgbClr val="FF0000"/>
            </a:solidFill>
            <a:prstDash val="dash"/>
            <a:round/>
            <a:headEnd type="none" w="med" len="med"/>
            <a:tailEnd type="none" w="med" len="med"/>
          </a:ln>
        </p:spPr>
      </p:cxnSp>
      <p:cxnSp>
        <p:nvCxnSpPr>
          <p:cNvPr id="1087" name="Google Shape;1087;p44"/>
          <p:cNvCxnSpPr>
            <a:endCxn id="1070" idx="3"/>
          </p:cNvCxnSpPr>
          <p:nvPr/>
        </p:nvCxnSpPr>
        <p:spPr>
          <a:xfrm rot="10800000" flipH="1">
            <a:off x="5973204" y="1056539"/>
            <a:ext cx="410700" cy="939600"/>
          </a:xfrm>
          <a:prstGeom prst="straightConnector1">
            <a:avLst/>
          </a:prstGeom>
          <a:noFill/>
          <a:ln w="19050" cap="flat" cmpd="sng">
            <a:solidFill>
              <a:schemeClr val="dk2"/>
            </a:solidFill>
            <a:prstDash val="solid"/>
            <a:round/>
            <a:headEnd type="none" w="med" len="med"/>
            <a:tailEnd type="none" w="med" len="med"/>
          </a:ln>
        </p:spPr>
      </p:cxnSp>
      <p:cxnSp>
        <p:nvCxnSpPr>
          <p:cNvPr id="1088" name="Google Shape;1088;p44"/>
          <p:cNvCxnSpPr>
            <a:endCxn id="1070" idx="5"/>
          </p:cNvCxnSpPr>
          <p:nvPr/>
        </p:nvCxnSpPr>
        <p:spPr>
          <a:xfrm rot="10800000">
            <a:off x="6619371" y="1056539"/>
            <a:ext cx="410700" cy="939600"/>
          </a:xfrm>
          <a:prstGeom prst="straightConnector1">
            <a:avLst/>
          </a:prstGeom>
          <a:noFill/>
          <a:ln w="19050" cap="flat" cmpd="sng">
            <a:solidFill>
              <a:schemeClr val="dk2"/>
            </a:solidFill>
            <a:prstDash val="solid"/>
            <a:round/>
            <a:headEnd type="none" w="med" len="med"/>
            <a:tailEnd type="none" w="med" len="med"/>
          </a:ln>
        </p:spPr>
      </p:cxnSp>
      <p:cxnSp>
        <p:nvCxnSpPr>
          <p:cNvPr id="1089" name="Google Shape;1089;p44"/>
          <p:cNvCxnSpPr>
            <a:stCxn id="1075" idx="5"/>
            <a:endCxn id="1074" idx="3"/>
          </p:cNvCxnSpPr>
          <p:nvPr/>
        </p:nvCxnSpPr>
        <p:spPr>
          <a:xfrm>
            <a:off x="5973208" y="2287172"/>
            <a:ext cx="1056900" cy="0"/>
          </a:xfrm>
          <a:prstGeom prst="straightConnector1">
            <a:avLst/>
          </a:prstGeom>
          <a:noFill/>
          <a:ln w="19050" cap="flat" cmpd="sng">
            <a:solidFill>
              <a:schemeClr val="dk2"/>
            </a:solidFill>
            <a:prstDash val="solid"/>
            <a:round/>
            <a:headEnd type="none" w="med" len="med"/>
            <a:tailEnd type="none" w="med" len="med"/>
          </a:ln>
        </p:spPr>
      </p:cxnSp>
      <p:cxnSp>
        <p:nvCxnSpPr>
          <p:cNvPr id="1090" name="Google Shape;1090;p44"/>
          <p:cNvCxnSpPr>
            <a:stCxn id="1073" idx="0"/>
            <a:endCxn id="1070" idx="4"/>
          </p:cNvCxnSpPr>
          <p:nvPr/>
        </p:nvCxnSpPr>
        <p:spPr>
          <a:xfrm rot="10800000">
            <a:off x="6501675" y="1116784"/>
            <a:ext cx="0" cy="1384800"/>
          </a:xfrm>
          <a:prstGeom prst="straightConnector1">
            <a:avLst/>
          </a:prstGeom>
          <a:noFill/>
          <a:ln w="19050" cap="flat" cmpd="sng">
            <a:solidFill>
              <a:schemeClr val="dk2"/>
            </a:solidFill>
            <a:prstDash val="solid"/>
            <a:round/>
            <a:headEnd type="none" w="med" len="med"/>
            <a:tailEnd type="none" w="med" len="med"/>
          </a:ln>
        </p:spPr>
      </p:cxnSp>
      <p:sp>
        <p:nvSpPr>
          <p:cNvPr id="1091" name="Google Shape;1091;p44"/>
          <p:cNvSpPr txBox="1"/>
          <p:nvPr/>
        </p:nvSpPr>
        <p:spPr>
          <a:xfrm>
            <a:off x="7480874" y="2185851"/>
            <a:ext cx="1205925" cy="6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accent1"/>
                </a:solidFill>
                <a:latin typeface="PT Sans Narrow"/>
                <a:ea typeface="PT Sans Narrow"/>
                <a:cs typeface="PT Sans Narrow"/>
                <a:sym typeface="PT Sans Narrow"/>
              </a:rPr>
              <a:t>c</a:t>
            </a:r>
            <a:r>
              <a:rPr lang="en" sz="2400" b="1" baseline="-25000" dirty="0">
                <a:solidFill>
                  <a:schemeClr val="accent1"/>
                </a:solidFill>
                <a:latin typeface="PT Sans Narrow"/>
                <a:ea typeface="PT Sans Narrow"/>
                <a:cs typeface="PT Sans Narrow"/>
                <a:sym typeface="PT Sans Narrow"/>
              </a:rPr>
              <a:t>i </a:t>
            </a:r>
            <a:r>
              <a:rPr lang="en" sz="2400" b="1" dirty="0">
                <a:solidFill>
                  <a:schemeClr val="accent1"/>
                </a:solidFill>
                <a:latin typeface="PT Sans Narrow"/>
                <a:ea typeface="PT Sans Narrow"/>
                <a:cs typeface="PT Sans Narrow"/>
                <a:sym typeface="PT Sans Narrow"/>
              </a:rPr>
              <a:t> = 1</a:t>
            </a:r>
            <a:r>
              <a:rPr lang="en" sz="2400" b="1" baseline="-25000" dirty="0">
                <a:solidFill>
                  <a:schemeClr val="accent1"/>
                </a:solidFill>
                <a:latin typeface="PT Sans Narrow"/>
                <a:ea typeface="PT Sans Narrow"/>
                <a:cs typeface="PT Sans Narrow"/>
                <a:sym typeface="PT Sans Narrow"/>
              </a:rPr>
              <a:t>    </a:t>
            </a:r>
            <a:endParaRPr sz="2400" dirty="0"/>
          </a:p>
        </p:txBody>
      </p:sp>
      <p:sp>
        <p:nvSpPr>
          <p:cNvPr id="1092" name="Google Shape;1092;p44"/>
          <p:cNvSpPr/>
          <p:nvPr/>
        </p:nvSpPr>
        <p:spPr>
          <a:xfrm>
            <a:off x="113725" y="1012309"/>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93" name="Google Shape;1093;p44"/>
          <p:cNvSpPr/>
          <p:nvPr/>
        </p:nvSpPr>
        <p:spPr>
          <a:xfrm>
            <a:off x="688969" y="792867"/>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94" name="Google Shape;1094;p44"/>
          <p:cNvSpPr/>
          <p:nvPr/>
        </p:nvSpPr>
        <p:spPr>
          <a:xfrm>
            <a:off x="1293379" y="1012309"/>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95" name="Google Shape;1095;p44"/>
          <p:cNvSpPr/>
          <p:nvPr/>
        </p:nvSpPr>
        <p:spPr>
          <a:xfrm>
            <a:off x="373686" y="1962597"/>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96" name="Google Shape;1096;p44"/>
          <p:cNvSpPr/>
          <p:nvPr/>
        </p:nvSpPr>
        <p:spPr>
          <a:xfrm>
            <a:off x="688977" y="1484060"/>
            <a:ext cx="228300" cy="297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T Sans Narrow"/>
                <a:ea typeface="PT Sans Narrow"/>
                <a:cs typeface="PT Sans Narrow"/>
                <a:sym typeface="PT Sans Narrow"/>
              </a:rPr>
              <a:t>i  </a:t>
            </a:r>
            <a:endParaRPr b="1">
              <a:latin typeface="PT Sans Narrow"/>
              <a:ea typeface="PT Sans Narrow"/>
              <a:cs typeface="PT Sans Narrow"/>
              <a:sym typeface="PT Sans Narrow"/>
            </a:endParaRPr>
          </a:p>
        </p:txBody>
      </p:sp>
      <p:sp>
        <p:nvSpPr>
          <p:cNvPr id="1097" name="Google Shape;1097;p44"/>
          <p:cNvSpPr/>
          <p:nvPr/>
        </p:nvSpPr>
        <p:spPr>
          <a:xfrm>
            <a:off x="1051227" y="1962597"/>
            <a:ext cx="228300" cy="297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cxnSp>
        <p:nvCxnSpPr>
          <p:cNvPr id="1098" name="Google Shape;1098;p44"/>
          <p:cNvCxnSpPr>
            <a:stCxn id="1092" idx="5"/>
            <a:endCxn id="1096" idx="1"/>
          </p:cNvCxnSpPr>
          <p:nvPr/>
        </p:nvCxnSpPr>
        <p:spPr>
          <a:xfrm>
            <a:off x="308591" y="1265985"/>
            <a:ext cx="413700" cy="261600"/>
          </a:xfrm>
          <a:prstGeom prst="straightConnector1">
            <a:avLst/>
          </a:prstGeom>
          <a:noFill/>
          <a:ln w="19050" cap="flat" cmpd="sng">
            <a:solidFill>
              <a:srgbClr val="000000"/>
            </a:solidFill>
            <a:prstDash val="solid"/>
            <a:round/>
            <a:headEnd type="none" w="med" len="med"/>
            <a:tailEnd type="none" w="med" len="med"/>
          </a:ln>
        </p:spPr>
      </p:cxnSp>
      <p:cxnSp>
        <p:nvCxnSpPr>
          <p:cNvPr id="1099" name="Google Shape;1099;p44"/>
          <p:cNvCxnSpPr>
            <a:stCxn id="1093" idx="4"/>
            <a:endCxn id="1096" idx="0"/>
          </p:cNvCxnSpPr>
          <p:nvPr/>
        </p:nvCxnSpPr>
        <p:spPr>
          <a:xfrm>
            <a:off x="803119" y="1090067"/>
            <a:ext cx="0" cy="394000"/>
          </a:xfrm>
          <a:prstGeom prst="straightConnector1">
            <a:avLst/>
          </a:prstGeom>
          <a:noFill/>
          <a:ln w="19050" cap="flat" cmpd="sng">
            <a:solidFill>
              <a:srgbClr val="000000"/>
            </a:solidFill>
            <a:prstDash val="solid"/>
            <a:round/>
            <a:headEnd type="none" w="med" len="med"/>
            <a:tailEnd type="none" w="med" len="med"/>
          </a:ln>
        </p:spPr>
      </p:cxnSp>
      <p:cxnSp>
        <p:nvCxnSpPr>
          <p:cNvPr id="1100" name="Google Shape;1100;p44"/>
          <p:cNvCxnSpPr>
            <a:stCxn id="1094" idx="3"/>
            <a:endCxn id="1096" idx="7"/>
          </p:cNvCxnSpPr>
          <p:nvPr/>
        </p:nvCxnSpPr>
        <p:spPr>
          <a:xfrm flipH="1">
            <a:off x="883713" y="1265985"/>
            <a:ext cx="443100" cy="261600"/>
          </a:xfrm>
          <a:prstGeom prst="straightConnector1">
            <a:avLst/>
          </a:prstGeom>
          <a:noFill/>
          <a:ln w="19050" cap="flat" cmpd="sng">
            <a:solidFill>
              <a:srgbClr val="000000"/>
            </a:solidFill>
            <a:prstDash val="solid"/>
            <a:round/>
            <a:headEnd type="none" w="med" len="med"/>
            <a:tailEnd type="none" w="med" len="med"/>
          </a:ln>
        </p:spPr>
      </p:cxnSp>
      <p:cxnSp>
        <p:nvCxnSpPr>
          <p:cNvPr id="1101" name="Google Shape;1101;p44"/>
          <p:cNvCxnSpPr>
            <a:stCxn id="1095" idx="7"/>
            <a:endCxn id="1096" idx="3"/>
          </p:cNvCxnSpPr>
          <p:nvPr/>
        </p:nvCxnSpPr>
        <p:spPr>
          <a:xfrm rot="10800000" flipH="1">
            <a:off x="568552" y="1737720"/>
            <a:ext cx="153900" cy="268400"/>
          </a:xfrm>
          <a:prstGeom prst="straightConnector1">
            <a:avLst/>
          </a:prstGeom>
          <a:noFill/>
          <a:ln w="19050" cap="flat" cmpd="sng">
            <a:solidFill>
              <a:srgbClr val="000000"/>
            </a:solidFill>
            <a:prstDash val="solid"/>
            <a:round/>
            <a:headEnd type="none" w="med" len="med"/>
            <a:tailEnd type="none" w="med" len="med"/>
          </a:ln>
        </p:spPr>
      </p:cxnSp>
      <p:cxnSp>
        <p:nvCxnSpPr>
          <p:cNvPr id="1102" name="Google Shape;1102;p44"/>
          <p:cNvCxnSpPr>
            <a:stCxn id="1097" idx="1"/>
            <a:endCxn id="1096" idx="5"/>
          </p:cNvCxnSpPr>
          <p:nvPr/>
        </p:nvCxnSpPr>
        <p:spPr>
          <a:xfrm rot="10800000">
            <a:off x="883961" y="1737720"/>
            <a:ext cx="200700" cy="268400"/>
          </a:xfrm>
          <a:prstGeom prst="straightConnector1">
            <a:avLst/>
          </a:prstGeom>
          <a:noFill/>
          <a:ln w="19050" cap="flat" cmpd="sng">
            <a:solidFill>
              <a:srgbClr val="000000"/>
            </a:solidFill>
            <a:prstDash val="solid"/>
            <a:round/>
            <a:headEnd type="none" w="med" len="med"/>
            <a:tailEnd type="none" w="med" len="med"/>
          </a:ln>
        </p:spPr>
      </p:cxnSp>
      <p:sp>
        <p:nvSpPr>
          <p:cNvPr id="1103" name="Google Shape;1103;p44"/>
          <p:cNvSpPr/>
          <p:nvPr/>
        </p:nvSpPr>
        <p:spPr>
          <a:xfrm>
            <a:off x="1087661" y="367823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104" name="Google Shape;1104;p44"/>
          <p:cNvSpPr/>
          <p:nvPr/>
        </p:nvSpPr>
        <p:spPr>
          <a:xfrm>
            <a:off x="113775" y="480874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105" name="Google Shape;1105;p44"/>
          <p:cNvSpPr/>
          <p:nvPr/>
        </p:nvSpPr>
        <p:spPr>
          <a:xfrm>
            <a:off x="1087519" y="480874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106" name="Google Shape;1106;p44"/>
          <p:cNvSpPr/>
          <p:nvPr/>
        </p:nvSpPr>
        <p:spPr>
          <a:xfrm>
            <a:off x="2404022" y="480874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107" name="Google Shape;1107;p44"/>
          <p:cNvSpPr/>
          <p:nvPr/>
        </p:nvSpPr>
        <p:spPr>
          <a:xfrm>
            <a:off x="2398128" y="367823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108" name="Google Shape;1108;p44"/>
          <p:cNvSpPr/>
          <p:nvPr/>
        </p:nvSpPr>
        <p:spPr>
          <a:xfrm>
            <a:off x="3238705" y="480874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109" name="Google Shape;1109;p44"/>
          <p:cNvSpPr/>
          <p:nvPr/>
        </p:nvSpPr>
        <p:spPr>
          <a:xfrm>
            <a:off x="2404093" y="6231073"/>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110" name="Google Shape;1110;p44"/>
          <p:cNvSpPr/>
          <p:nvPr/>
        </p:nvSpPr>
        <p:spPr>
          <a:xfrm>
            <a:off x="1087519" y="623107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111" name="Google Shape;1111;p44"/>
          <p:cNvCxnSpPr>
            <a:stCxn id="1104" idx="7"/>
            <a:endCxn id="1103" idx="3"/>
          </p:cNvCxnSpPr>
          <p:nvPr/>
        </p:nvCxnSpPr>
        <p:spPr>
          <a:xfrm rot="10800000" flipH="1">
            <a:off x="532187" y="4160712"/>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1112" name="Google Shape;1112;p44"/>
          <p:cNvCxnSpPr>
            <a:stCxn id="1103" idx="6"/>
            <a:endCxn id="1107" idx="2"/>
          </p:cNvCxnSpPr>
          <p:nvPr/>
        </p:nvCxnSpPr>
        <p:spPr>
          <a:xfrm>
            <a:off x="1577861" y="3960833"/>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1113" name="Google Shape;1113;p44"/>
          <p:cNvCxnSpPr>
            <a:stCxn id="1103" idx="4"/>
            <a:endCxn id="1105" idx="0"/>
          </p:cNvCxnSpPr>
          <p:nvPr/>
        </p:nvCxnSpPr>
        <p:spPr>
          <a:xfrm>
            <a:off x="1332761" y="4243433"/>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1114" name="Google Shape;1114;p44"/>
          <p:cNvCxnSpPr>
            <a:stCxn id="1105" idx="4"/>
            <a:endCxn id="1110" idx="0"/>
          </p:cNvCxnSpPr>
          <p:nvPr/>
        </p:nvCxnSpPr>
        <p:spPr>
          <a:xfrm>
            <a:off x="1332619" y="5373941"/>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115" name="Google Shape;1115;p44"/>
          <p:cNvCxnSpPr>
            <a:endCxn id="1106" idx="0"/>
          </p:cNvCxnSpPr>
          <p:nvPr/>
        </p:nvCxnSpPr>
        <p:spPr>
          <a:xfrm>
            <a:off x="2646122" y="4242741"/>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1116" name="Google Shape;1116;p44"/>
          <p:cNvCxnSpPr>
            <a:stCxn id="1106" idx="4"/>
            <a:endCxn id="1109" idx="0"/>
          </p:cNvCxnSpPr>
          <p:nvPr/>
        </p:nvCxnSpPr>
        <p:spPr>
          <a:xfrm>
            <a:off x="2646122" y="5373941"/>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117" name="Google Shape;1117;p44"/>
          <p:cNvCxnSpPr>
            <a:stCxn id="1110" idx="6"/>
            <a:endCxn id="1109" idx="2"/>
          </p:cNvCxnSpPr>
          <p:nvPr/>
        </p:nvCxnSpPr>
        <p:spPr>
          <a:xfrm>
            <a:off x="1577719" y="6513673"/>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1118" name="Google Shape;1118;p44"/>
          <p:cNvCxnSpPr>
            <a:stCxn id="1105" idx="6"/>
            <a:endCxn id="1106" idx="2"/>
          </p:cNvCxnSpPr>
          <p:nvPr/>
        </p:nvCxnSpPr>
        <p:spPr>
          <a:xfrm>
            <a:off x="1577719" y="5091341"/>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1119" name="Google Shape;1119;p44"/>
          <p:cNvCxnSpPr>
            <a:stCxn id="1107" idx="5"/>
            <a:endCxn id="1108" idx="1"/>
          </p:cNvCxnSpPr>
          <p:nvPr/>
        </p:nvCxnSpPr>
        <p:spPr>
          <a:xfrm>
            <a:off x="2816540" y="4160661"/>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1120" name="Google Shape;1120;p44"/>
          <p:cNvCxnSpPr>
            <a:stCxn id="1103" idx="5"/>
            <a:endCxn id="1106" idx="1"/>
          </p:cNvCxnSpPr>
          <p:nvPr/>
        </p:nvCxnSpPr>
        <p:spPr>
          <a:xfrm>
            <a:off x="1506073" y="4160661"/>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1121" name="Google Shape;1121;p44"/>
          <p:cNvCxnSpPr>
            <a:stCxn id="1104" idx="6"/>
            <a:endCxn id="1105" idx="2"/>
          </p:cNvCxnSpPr>
          <p:nvPr/>
        </p:nvCxnSpPr>
        <p:spPr>
          <a:xfrm>
            <a:off x="603975" y="5091341"/>
            <a:ext cx="483600" cy="0"/>
          </a:xfrm>
          <a:prstGeom prst="straightConnector1">
            <a:avLst/>
          </a:prstGeom>
          <a:noFill/>
          <a:ln w="19050" cap="flat" cmpd="sng">
            <a:solidFill>
              <a:srgbClr val="000000"/>
            </a:solidFill>
            <a:prstDash val="solid"/>
            <a:round/>
            <a:headEnd type="none" w="med" len="med"/>
            <a:tailEnd type="none" w="med" len="med"/>
          </a:ln>
        </p:spPr>
      </p:cxnSp>
      <p:sp>
        <p:nvSpPr>
          <p:cNvPr id="1122" name="Google Shape;1122;p44"/>
          <p:cNvSpPr txBox="1"/>
          <p:nvPr/>
        </p:nvSpPr>
        <p:spPr>
          <a:xfrm>
            <a:off x="6619367" y="4408133"/>
            <a:ext cx="2479433" cy="6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dirty="0">
                <a:solidFill>
                  <a:schemeClr val="accent1"/>
                </a:solidFill>
                <a:latin typeface="PT Sans Narrow"/>
                <a:ea typeface="PT Sans Narrow"/>
                <a:cs typeface="PT Sans Narrow"/>
                <a:sym typeface="PT Sans Narrow"/>
              </a:rPr>
              <a:t>c</a:t>
            </a:r>
            <a:r>
              <a:rPr lang="en" sz="2000" b="1" baseline="-25000" dirty="0">
                <a:solidFill>
                  <a:schemeClr val="accent1"/>
                </a:solidFill>
                <a:latin typeface="PT Sans Narrow"/>
                <a:ea typeface="PT Sans Narrow"/>
                <a:cs typeface="PT Sans Narrow"/>
                <a:sym typeface="PT Sans Narrow"/>
              </a:rPr>
              <a:t>V4</a:t>
            </a:r>
            <a:r>
              <a:rPr lang="en" sz="2000" b="1" dirty="0">
                <a:solidFill>
                  <a:schemeClr val="accent1"/>
                </a:solidFill>
                <a:latin typeface="PT Sans Narrow"/>
                <a:ea typeface="PT Sans Narrow"/>
                <a:cs typeface="PT Sans Narrow"/>
                <a:sym typeface="PT Sans Narrow"/>
              </a:rPr>
              <a:t> = 2 / (4(4-1)/2</a:t>
            </a:r>
            <a:r>
              <a:rPr lang="en" sz="2400" b="1" dirty="0">
                <a:solidFill>
                  <a:schemeClr val="accent1"/>
                </a:solidFill>
                <a:latin typeface="PT Sans Narrow"/>
                <a:ea typeface="PT Sans Narrow"/>
                <a:cs typeface="PT Sans Narrow"/>
                <a:sym typeface="PT Sans Narrow"/>
              </a:rPr>
              <a:t>)</a:t>
            </a:r>
            <a:r>
              <a:rPr lang="en" sz="2400" b="1" baseline="-25000" dirty="0">
                <a:solidFill>
                  <a:schemeClr val="accent1"/>
                </a:solidFill>
                <a:latin typeface="PT Sans Narrow"/>
                <a:ea typeface="PT Sans Narrow"/>
                <a:cs typeface="PT Sans Narrow"/>
                <a:sym typeface="PT Sans Narrow"/>
              </a:rPr>
              <a:t>    </a:t>
            </a:r>
            <a:endParaRPr sz="2400" dirty="0"/>
          </a:p>
        </p:txBody>
      </p:sp>
      <p:sp>
        <p:nvSpPr>
          <p:cNvPr id="1123" name="Google Shape;1123;p44"/>
          <p:cNvSpPr/>
          <p:nvPr/>
        </p:nvSpPr>
        <p:spPr>
          <a:xfrm>
            <a:off x="4834011" y="367823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124" name="Google Shape;1124;p44"/>
          <p:cNvSpPr/>
          <p:nvPr/>
        </p:nvSpPr>
        <p:spPr>
          <a:xfrm>
            <a:off x="3860125" y="480874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125" name="Google Shape;1125;p44"/>
          <p:cNvSpPr/>
          <p:nvPr/>
        </p:nvSpPr>
        <p:spPr>
          <a:xfrm>
            <a:off x="4833869" y="4808741"/>
            <a:ext cx="490200" cy="565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126" name="Google Shape;1126;p44"/>
          <p:cNvSpPr/>
          <p:nvPr/>
        </p:nvSpPr>
        <p:spPr>
          <a:xfrm>
            <a:off x="6150372" y="480874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127" name="Google Shape;1127;p44"/>
          <p:cNvSpPr/>
          <p:nvPr/>
        </p:nvSpPr>
        <p:spPr>
          <a:xfrm>
            <a:off x="4833869" y="623107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128" name="Google Shape;1128;p44"/>
          <p:cNvCxnSpPr>
            <a:stCxn id="1124" idx="7"/>
            <a:endCxn id="1123" idx="3"/>
          </p:cNvCxnSpPr>
          <p:nvPr/>
        </p:nvCxnSpPr>
        <p:spPr>
          <a:xfrm rot="10800000" flipH="1">
            <a:off x="4278537" y="4160712"/>
            <a:ext cx="627300" cy="730800"/>
          </a:xfrm>
          <a:prstGeom prst="straightConnector1">
            <a:avLst/>
          </a:prstGeom>
          <a:noFill/>
          <a:ln w="28575" cap="flat" cmpd="sng">
            <a:solidFill>
              <a:srgbClr val="000000"/>
            </a:solidFill>
            <a:prstDash val="solid"/>
            <a:round/>
            <a:headEnd type="none" w="med" len="med"/>
            <a:tailEnd type="none" w="med" len="med"/>
          </a:ln>
        </p:spPr>
      </p:cxnSp>
      <p:cxnSp>
        <p:nvCxnSpPr>
          <p:cNvPr id="1129" name="Google Shape;1129;p44"/>
          <p:cNvCxnSpPr>
            <a:stCxn id="1123" idx="4"/>
            <a:endCxn id="1125" idx="0"/>
          </p:cNvCxnSpPr>
          <p:nvPr/>
        </p:nvCxnSpPr>
        <p:spPr>
          <a:xfrm>
            <a:off x="5079111" y="4243433"/>
            <a:ext cx="0" cy="565200"/>
          </a:xfrm>
          <a:prstGeom prst="straightConnector1">
            <a:avLst/>
          </a:prstGeom>
          <a:noFill/>
          <a:ln w="19050" cap="flat" cmpd="sng">
            <a:solidFill>
              <a:srgbClr val="FF0000"/>
            </a:solidFill>
            <a:prstDash val="dash"/>
            <a:round/>
            <a:headEnd type="none" w="med" len="med"/>
            <a:tailEnd type="none" w="med" len="med"/>
          </a:ln>
        </p:spPr>
      </p:cxnSp>
      <p:cxnSp>
        <p:nvCxnSpPr>
          <p:cNvPr id="1130" name="Google Shape;1130;p44"/>
          <p:cNvCxnSpPr>
            <a:stCxn id="1125" idx="4"/>
            <a:endCxn id="1127" idx="0"/>
          </p:cNvCxnSpPr>
          <p:nvPr/>
        </p:nvCxnSpPr>
        <p:spPr>
          <a:xfrm>
            <a:off x="5078969" y="5373941"/>
            <a:ext cx="0" cy="857200"/>
          </a:xfrm>
          <a:prstGeom prst="straightConnector1">
            <a:avLst/>
          </a:prstGeom>
          <a:noFill/>
          <a:ln w="19050" cap="flat" cmpd="sng">
            <a:solidFill>
              <a:srgbClr val="FF0000"/>
            </a:solidFill>
            <a:prstDash val="dash"/>
            <a:round/>
            <a:headEnd type="none" w="med" len="med"/>
            <a:tailEnd type="none" w="med" len="med"/>
          </a:ln>
        </p:spPr>
      </p:cxnSp>
      <p:cxnSp>
        <p:nvCxnSpPr>
          <p:cNvPr id="1131" name="Google Shape;1131;p44"/>
          <p:cNvCxnSpPr>
            <a:stCxn id="1125" idx="6"/>
            <a:endCxn id="1126" idx="2"/>
          </p:cNvCxnSpPr>
          <p:nvPr/>
        </p:nvCxnSpPr>
        <p:spPr>
          <a:xfrm>
            <a:off x="5324069" y="5091341"/>
            <a:ext cx="826200" cy="0"/>
          </a:xfrm>
          <a:prstGeom prst="straightConnector1">
            <a:avLst/>
          </a:prstGeom>
          <a:noFill/>
          <a:ln w="19050" cap="flat" cmpd="sng">
            <a:solidFill>
              <a:srgbClr val="FF0000"/>
            </a:solidFill>
            <a:prstDash val="dash"/>
            <a:round/>
            <a:headEnd type="none" w="med" len="med"/>
            <a:tailEnd type="none" w="med" len="med"/>
          </a:ln>
        </p:spPr>
      </p:cxnSp>
      <p:cxnSp>
        <p:nvCxnSpPr>
          <p:cNvPr id="1132" name="Google Shape;1132;p44"/>
          <p:cNvCxnSpPr>
            <a:stCxn id="1123" idx="5"/>
            <a:endCxn id="1126" idx="1"/>
          </p:cNvCxnSpPr>
          <p:nvPr/>
        </p:nvCxnSpPr>
        <p:spPr>
          <a:xfrm>
            <a:off x="5252423" y="4160661"/>
            <a:ext cx="969000" cy="730800"/>
          </a:xfrm>
          <a:prstGeom prst="straightConnector1">
            <a:avLst/>
          </a:prstGeom>
          <a:noFill/>
          <a:ln w="28575" cap="flat" cmpd="sng">
            <a:solidFill>
              <a:srgbClr val="000000"/>
            </a:solidFill>
            <a:prstDash val="solid"/>
            <a:round/>
            <a:headEnd type="none" w="med" len="med"/>
            <a:tailEnd type="none" w="med" len="med"/>
          </a:ln>
        </p:spPr>
      </p:cxnSp>
      <p:cxnSp>
        <p:nvCxnSpPr>
          <p:cNvPr id="1133" name="Google Shape;1133;p44"/>
          <p:cNvCxnSpPr>
            <a:stCxn id="1124" idx="6"/>
            <a:endCxn id="1125" idx="2"/>
          </p:cNvCxnSpPr>
          <p:nvPr/>
        </p:nvCxnSpPr>
        <p:spPr>
          <a:xfrm>
            <a:off x="4350325" y="5091341"/>
            <a:ext cx="483600" cy="0"/>
          </a:xfrm>
          <a:prstGeom prst="straightConnector1">
            <a:avLst/>
          </a:prstGeom>
          <a:noFill/>
          <a:ln w="19050" cap="flat" cmpd="sng">
            <a:solidFill>
              <a:srgbClr val="FF0000"/>
            </a:solidFill>
            <a:prstDash val="dash"/>
            <a:round/>
            <a:headEnd type="none" w="med" len="med"/>
            <a:tailEnd type="none" w="med" len="med"/>
          </a:ln>
        </p:spPr>
      </p:cxnSp>
      <p:sp>
        <p:nvSpPr>
          <p:cNvPr id="1135" name="Google Shape;1135;p44"/>
          <p:cNvSpPr txBox="1"/>
          <p:nvPr/>
        </p:nvSpPr>
        <p:spPr>
          <a:xfrm>
            <a:off x="6887954" y="5032341"/>
            <a:ext cx="2117400" cy="6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i="1" dirty="0">
                <a:solidFill>
                  <a:schemeClr val="accent1"/>
                </a:solidFill>
                <a:latin typeface="PT Sans Narrow"/>
                <a:ea typeface="PT Sans Narrow"/>
                <a:cs typeface="PT Sans Narrow"/>
                <a:sym typeface="PT Sans Narrow"/>
              </a:rPr>
              <a:t>    </a:t>
            </a:r>
            <a:r>
              <a:rPr lang="en" sz="2000" b="1" dirty="0">
                <a:solidFill>
                  <a:schemeClr val="accent1"/>
                </a:solidFill>
                <a:latin typeface="PT Sans Narrow"/>
                <a:ea typeface="PT Sans Narrow"/>
                <a:cs typeface="PT Sans Narrow"/>
                <a:sym typeface="PT Sans Narrow"/>
              </a:rPr>
              <a:t>= 1 / 3</a:t>
            </a:r>
            <a:r>
              <a:rPr lang="en" sz="2000" b="1" baseline="-25000" dirty="0">
                <a:solidFill>
                  <a:schemeClr val="accent1"/>
                </a:solidFill>
                <a:latin typeface="PT Sans Narrow"/>
                <a:ea typeface="PT Sans Narrow"/>
                <a:cs typeface="PT Sans Narrow"/>
                <a:sym typeface="PT Sans Narrow"/>
              </a:rPr>
              <a:t>   </a:t>
            </a:r>
            <a:endParaRPr sz="2000" dirty="0"/>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6461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3"/>
                                        </p:tgtEl>
                                        <p:attrNameLst>
                                          <p:attrName>style.visibility</p:attrName>
                                        </p:attrNameLst>
                                      </p:cBhvr>
                                      <p:to>
                                        <p:strVal val="visible"/>
                                      </p:to>
                                    </p:set>
                                    <p:animEffect transition="in" filter="fade">
                                      <p:cBhvr>
                                        <p:cTn id="7" dur="1000"/>
                                        <p:tgtEl>
                                          <p:spTgt spid="1043"/>
                                        </p:tgtEl>
                                      </p:cBhvr>
                                    </p:animEffect>
                                  </p:childTnLst>
                                </p:cTn>
                              </p:par>
                              <p:par>
                                <p:cTn id="8" presetID="10" presetClass="entr" presetSubtype="0" fill="hold" nodeType="withEffect">
                                  <p:stCondLst>
                                    <p:cond delay="0"/>
                                  </p:stCondLst>
                                  <p:childTnLst>
                                    <p:set>
                                      <p:cBhvr>
                                        <p:cTn id="9" dur="1" fill="hold">
                                          <p:stCondLst>
                                            <p:cond delay="0"/>
                                          </p:stCondLst>
                                        </p:cTn>
                                        <p:tgtEl>
                                          <p:spTgt spid="1045"/>
                                        </p:tgtEl>
                                        <p:attrNameLst>
                                          <p:attrName>style.visibility</p:attrName>
                                        </p:attrNameLst>
                                      </p:cBhvr>
                                      <p:to>
                                        <p:strVal val="visible"/>
                                      </p:to>
                                    </p:set>
                                    <p:animEffect transition="in" filter="fade">
                                      <p:cBhvr>
                                        <p:cTn id="10" dur="1000"/>
                                        <p:tgtEl>
                                          <p:spTgt spid="1045"/>
                                        </p:tgtEl>
                                      </p:cBhvr>
                                    </p:animEffect>
                                  </p:childTnLst>
                                </p:cTn>
                              </p:par>
                              <p:par>
                                <p:cTn id="11" presetID="10" presetClass="entr" presetSubtype="0" fill="hold" nodeType="withEffect">
                                  <p:stCondLst>
                                    <p:cond delay="0"/>
                                  </p:stCondLst>
                                  <p:childTnLst>
                                    <p:set>
                                      <p:cBhvr>
                                        <p:cTn id="12" dur="1" fill="hold">
                                          <p:stCondLst>
                                            <p:cond delay="0"/>
                                          </p:stCondLst>
                                        </p:cTn>
                                        <p:tgtEl>
                                          <p:spTgt spid="1046"/>
                                        </p:tgtEl>
                                        <p:attrNameLst>
                                          <p:attrName>style.visibility</p:attrName>
                                        </p:attrNameLst>
                                      </p:cBhvr>
                                      <p:to>
                                        <p:strVal val="visible"/>
                                      </p:to>
                                    </p:set>
                                    <p:animEffect transition="in" filter="fade">
                                      <p:cBhvr>
                                        <p:cTn id="13" dur="1000"/>
                                        <p:tgtEl>
                                          <p:spTgt spid="1046"/>
                                        </p:tgtEl>
                                      </p:cBhvr>
                                    </p:animEffect>
                                  </p:childTnLst>
                                </p:cTn>
                              </p:par>
                              <p:par>
                                <p:cTn id="14" presetID="10" presetClass="entr" presetSubtype="0" fill="hold" nodeType="withEffect">
                                  <p:stCondLst>
                                    <p:cond delay="0"/>
                                  </p:stCondLst>
                                  <p:childTnLst>
                                    <p:set>
                                      <p:cBhvr>
                                        <p:cTn id="15" dur="1" fill="hold">
                                          <p:stCondLst>
                                            <p:cond delay="0"/>
                                          </p:stCondLst>
                                        </p:cTn>
                                        <p:tgtEl>
                                          <p:spTgt spid="1047"/>
                                        </p:tgtEl>
                                        <p:attrNameLst>
                                          <p:attrName>style.visibility</p:attrName>
                                        </p:attrNameLst>
                                      </p:cBhvr>
                                      <p:to>
                                        <p:strVal val="visible"/>
                                      </p:to>
                                    </p:set>
                                    <p:animEffect transition="in" filter="fade">
                                      <p:cBhvr>
                                        <p:cTn id="16" dur="1000"/>
                                        <p:tgtEl>
                                          <p:spTgt spid="1047"/>
                                        </p:tgtEl>
                                      </p:cBhvr>
                                    </p:animEffect>
                                  </p:childTnLst>
                                </p:cTn>
                              </p:par>
                              <p:par>
                                <p:cTn id="17" presetID="10" presetClass="entr" presetSubtype="0" fill="hold" nodeType="withEffect">
                                  <p:stCondLst>
                                    <p:cond delay="0"/>
                                  </p:stCondLst>
                                  <p:childTnLst>
                                    <p:set>
                                      <p:cBhvr>
                                        <p:cTn id="18" dur="1" fill="hold">
                                          <p:stCondLst>
                                            <p:cond delay="0"/>
                                          </p:stCondLst>
                                        </p:cTn>
                                        <p:tgtEl>
                                          <p:spTgt spid="1048"/>
                                        </p:tgtEl>
                                        <p:attrNameLst>
                                          <p:attrName>style.visibility</p:attrName>
                                        </p:attrNameLst>
                                      </p:cBhvr>
                                      <p:to>
                                        <p:strVal val="visible"/>
                                      </p:to>
                                    </p:set>
                                    <p:animEffect transition="in" filter="fade">
                                      <p:cBhvr>
                                        <p:cTn id="19" dur="1000"/>
                                        <p:tgtEl>
                                          <p:spTgt spid="1048"/>
                                        </p:tgtEl>
                                      </p:cBhvr>
                                    </p:animEffect>
                                  </p:childTnLst>
                                </p:cTn>
                              </p:par>
                              <p:par>
                                <p:cTn id="20" presetID="10" presetClass="entr" presetSubtype="0" fill="hold" nodeType="withEffect">
                                  <p:stCondLst>
                                    <p:cond delay="0"/>
                                  </p:stCondLst>
                                  <p:childTnLst>
                                    <p:set>
                                      <p:cBhvr>
                                        <p:cTn id="21" dur="1" fill="hold">
                                          <p:stCondLst>
                                            <p:cond delay="0"/>
                                          </p:stCondLst>
                                        </p:cTn>
                                        <p:tgtEl>
                                          <p:spTgt spid="1049"/>
                                        </p:tgtEl>
                                        <p:attrNameLst>
                                          <p:attrName>style.visibility</p:attrName>
                                        </p:attrNameLst>
                                      </p:cBhvr>
                                      <p:to>
                                        <p:strVal val="visible"/>
                                      </p:to>
                                    </p:set>
                                    <p:animEffect transition="in" filter="fade">
                                      <p:cBhvr>
                                        <p:cTn id="22" dur="1000"/>
                                        <p:tgtEl>
                                          <p:spTgt spid="1049"/>
                                        </p:tgtEl>
                                      </p:cBhvr>
                                    </p:animEffect>
                                  </p:childTnLst>
                                </p:cTn>
                              </p:par>
                              <p:par>
                                <p:cTn id="23" presetID="10" presetClass="entr" presetSubtype="0" fill="hold" nodeType="withEffect">
                                  <p:stCondLst>
                                    <p:cond delay="0"/>
                                  </p:stCondLst>
                                  <p:childTnLst>
                                    <p:set>
                                      <p:cBhvr>
                                        <p:cTn id="24" dur="1" fill="hold">
                                          <p:stCondLst>
                                            <p:cond delay="0"/>
                                          </p:stCondLst>
                                        </p:cTn>
                                        <p:tgtEl>
                                          <p:spTgt spid="1056"/>
                                        </p:tgtEl>
                                        <p:attrNameLst>
                                          <p:attrName>style.visibility</p:attrName>
                                        </p:attrNameLst>
                                      </p:cBhvr>
                                      <p:to>
                                        <p:strVal val="visible"/>
                                      </p:to>
                                    </p:set>
                                    <p:animEffect transition="in" filter="fade">
                                      <p:cBhvr>
                                        <p:cTn id="25" dur="1000"/>
                                        <p:tgtEl>
                                          <p:spTgt spid="1056"/>
                                        </p:tgtEl>
                                      </p:cBhvr>
                                    </p:animEffect>
                                  </p:childTnLst>
                                </p:cTn>
                              </p:par>
                              <p:par>
                                <p:cTn id="26" presetID="10" presetClass="entr" presetSubtype="0" fill="hold" nodeType="withEffect">
                                  <p:stCondLst>
                                    <p:cond delay="0"/>
                                  </p:stCondLst>
                                  <p:childTnLst>
                                    <p:set>
                                      <p:cBhvr>
                                        <p:cTn id="27" dur="1" fill="hold">
                                          <p:stCondLst>
                                            <p:cond delay="0"/>
                                          </p:stCondLst>
                                        </p:cTn>
                                        <p:tgtEl>
                                          <p:spTgt spid="1057"/>
                                        </p:tgtEl>
                                        <p:attrNameLst>
                                          <p:attrName>style.visibility</p:attrName>
                                        </p:attrNameLst>
                                      </p:cBhvr>
                                      <p:to>
                                        <p:strVal val="visible"/>
                                      </p:to>
                                    </p:set>
                                    <p:animEffect transition="in" filter="fade">
                                      <p:cBhvr>
                                        <p:cTn id="28" dur="1000"/>
                                        <p:tgtEl>
                                          <p:spTgt spid="1057"/>
                                        </p:tgtEl>
                                      </p:cBhvr>
                                    </p:animEffect>
                                  </p:childTnLst>
                                </p:cTn>
                              </p:par>
                              <p:par>
                                <p:cTn id="29" presetID="10" presetClass="entr" presetSubtype="0" fill="hold" nodeType="withEffect">
                                  <p:stCondLst>
                                    <p:cond delay="0"/>
                                  </p:stCondLst>
                                  <p:childTnLst>
                                    <p:set>
                                      <p:cBhvr>
                                        <p:cTn id="30" dur="1" fill="hold">
                                          <p:stCondLst>
                                            <p:cond delay="0"/>
                                          </p:stCondLst>
                                        </p:cTn>
                                        <p:tgtEl>
                                          <p:spTgt spid="1058"/>
                                        </p:tgtEl>
                                        <p:attrNameLst>
                                          <p:attrName>style.visibility</p:attrName>
                                        </p:attrNameLst>
                                      </p:cBhvr>
                                      <p:to>
                                        <p:strVal val="visible"/>
                                      </p:to>
                                    </p:set>
                                    <p:animEffect transition="in" filter="fade">
                                      <p:cBhvr>
                                        <p:cTn id="31" dur="1000"/>
                                        <p:tgtEl>
                                          <p:spTgt spid="1058"/>
                                        </p:tgtEl>
                                      </p:cBhvr>
                                    </p:animEffect>
                                  </p:childTnLst>
                                </p:cTn>
                              </p:par>
                              <p:par>
                                <p:cTn id="32" presetID="10" presetClass="entr" presetSubtype="0" fill="hold" nodeType="withEffect">
                                  <p:stCondLst>
                                    <p:cond delay="0"/>
                                  </p:stCondLst>
                                  <p:childTnLst>
                                    <p:set>
                                      <p:cBhvr>
                                        <p:cTn id="33" dur="1" fill="hold">
                                          <p:stCondLst>
                                            <p:cond delay="0"/>
                                          </p:stCondLst>
                                        </p:cTn>
                                        <p:tgtEl>
                                          <p:spTgt spid="1059"/>
                                        </p:tgtEl>
                                        <p:attrNameLst>
                                          <p:attrName>style.visibility</p:attrName>
                                        </p:attrNameLst>
                                      </p:cBhvr>
                                      <p:to>
                                        <p:strVal val="visible"/>
                                      </p:to>
                                    </p:set>
                                    <p:animEffect transition="in" filter="fade">
                                      <p:cBhvr>
                                        <p:cTn id="34" dur="1000"/>
                                        <p:tgtEl>
                                          <p:spTgt spid="1059"/>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1000"/>
                                        <p:tgtEl>
                                          <p:spTgt spid="1060"/>
                                        </p:tgtEl>
                                      </p:cBhvr>
                                    </p:animEffect>
                                  </p:childTnLst>
                                </p:cTn>
                              </p:par>
                              <p:par>
                                <p:cTn id="38" presetID="10" presetClass="entr" presetSubtype="0" fill="hold" nodeType="withEffect">
                                  <p:stCondLst>
                                    <p:cond delay="0"/>
                                  </p:stCondLst>
                                  <p:childTnLst>
                                    <p:set>
                                      <p:cBhvr>
                                        <p:cTn id="39" dur="1" fill="hold">
                                          <p:stCondLst>
                                            <p:cond delay="0"/>
                                          </p:stCondLst>
                                        </p:cTn>
                                        <p:tgtEl>
                                          <p:spTgt spid="1092"/>
                                        </p:tgtEl>
                                        <p:attrNameLst>
                                          <p:attrName>style.visibility</p:attrName>
                                        </p:attrNameLst>
                                      </p:cBhvr>
                                      <p:to>
                                        <p:strVal val="visible"/>
                                      </p:to>
                                    </p:set>
                                    <p:animEffect transition="in" filter="fade">
                                      <p:cBhvr>
                                        <p:cTn id="40" dur="1000"/>
                                        <p:tgtEl>
                                          <p:spTgt spid="1092"/>
                                        </p:tgtEl>
                                      </p:cBhvr>
                                    </p:animEffect>
                                  </p:childTnLst>
                                </p:cTn>
                              </p:par>
                              <p:par>
                                <p:cTn id="41" presetID="10" presetClass="entr" presetSubtype="0" fill="hold" nodeType="withEffect">
                                  <p:stCondLst>
                                    <p:cond delay="0"/>
                                  </p:stCondLst>
                                  <p:childTnLst>
                                    <p:set>
                                      <p:cBhvr>
                                        <p:cTn id="42" dur="1" fill="hold">
                                          <p:stCondLst>
                                            <p:cond delay="0"/>
                                          </p:stCondLst>
                                        </p:cTn>
                                        <p:tgtEl>
                                          <p:spTgt spid="1093"/>
                                        </p:tgtEl>
                                        <p:attrNameLst>
                                          <p:attrName>style.visibility</p:attrName>
                                        </p:attrNameLst>
                                      </p:cBhvr>
                                      <p:to>
                                        <p:strVal val="visible"/>
                                      </p:to>
                                    </p:set>
                                    <p:animEffect transition="in" filter="fade">
                                      <p:cBhvr>
                                        <p:cTn id="43" dur="1000"/>
                                        <p:tgtEl>
                                          <p:spTgt spid="1093"/>
                                        </p:tgtEl>
                                      </p:cBhvr>
                                    </p:animEffect>
                                  </p:childTnLst>
                                </p:cTn>
                              </p:par>
                              <p:par>
                                <p:cTn id="44" presetID="10" presetClass="entr" presetSubtype="0" fill="hold" nodeType="withEffect">
                                  <p:stCondLst>
                                    <p:cond delay="0"/>
                                  </p:stCondLst>
                                  <p:childTnLst>
                                    <p:set>
                                      <p:cBhvr>
                                        <p:cTn id="45" dur="1" fill="hold">
                                          <p:stCondLst>
                                            <p:cond delay="0"/>
                                          </p:stCondLst>
                                        </p:cTn>
                                        <p:tgtEl>
                                          <p:spTgt spid="1094"/>
                                        </p:tgtEl>
                                        <p:attrNameLst>
                                          <p:attrName>style.visibility</p:attrName>
                                        </p:attrNameLst>
                                      </p:cBhvr>
                                      <p:to>
                                        <p:strVal val="visible"/>
                                      </p:to>
                                    </p:set>
                                    <p:animEffect transition="in" filter="fade">
                                      <p:cBhvr>
                                        <p:cTn id="46" dur="1000"/>
                                        <p:tgtEl>
                                          <p:spTgt spid="1094"/>
                                        </p:tgtEl>
                                      </p:cBhvr>
                                    </p:animEffect>
                                  </p:childTnLst>
                                </p:cTn>
                              </p:par>
                              <p:par>
                                <p:cTn id="47" presetID="10" presetClass="entr" presetSubtype="0" fill="hold" nodeType="withEffect">
                                  <p:stCondLst>
                                    <p:cond delay="0"/>
                                  </p:stCondLst>
                                  <p:childTnLst>
                                    <p:set>
                                      <p:cBhvr>
                                        <p:cTn id="48" dur="1" fill="hold">
                                          <p:stCondLst>
                                            <p:cond delay="0"/>
                                          </p:stCondLst>
                                        </p:cTn>
                                        <p:tgtEl>
                                          <p:spTgt spid="1095"/>
                                        </p:tgtEl>
                                        <p:attrNameLst>
                                          <p:attrName>style.visibility</p:attrName>
                                        </p:attrNameLst>
                                      </p:cBhvr>
                                      <p:to>
                                        <p:strVal val="visible"/>
                                      </p:to>
                                    </p:set>
                                    <p:animEffect transition="in" filter="fade">
                                      <p:cBhvr>
                                        <p:cTn id="49" dur="1000"/>
                                        <p:tgtEl>
                                          <p:spTgt spid="1095"/>
                                        </p:tgtEl>
                                      </p:cBhvr>
                                    </p:animEffect>
                                  </p:childTnLst>
                                </p:cTn>
                              </p:par>
                              <p:par>
                                <p:cTn id="50" presetID="10" presetClass="entr" presetSubtype="0" fill="hold" nodeType="withEffect">
                                  <p:stCondLst>
                                    <p:cond delay="0"/>
                                  </p:stCondLst>
                                  <p:childTnLst>
                                    <p:set>
                                      <p:cBhvr>
                                        <p:cTn id="51" dur="1" fill="hold">
                                          <p:stCondLst>
                                            <p:cond delay="0"/>
                                          </p:stCondLst>
                                        </p:cTn>
                                        <p:tgtEl>
                                          <p:spTgt spid="1096"/>
                                        </p:tgtEl>
                                        <p:attrNameLst>
                                          <p:attrName>style.visibility</p:attrName>
                                        </p:attrNameLst>
                                      </p:cBhvr>
                                      <p:to>
                                        <p:strVal val="visible"/>
                                      </p:to>
                                    </p:set>
                                    <p:animEffect transition="in" filter="fade">
                                      <p:cBhvr>
                                        <p:cTn id="52" dur="1000"/>
                                        <p:tgtEl>
                                          <p:spTgt spid="1096"/>
                                        </p:tgtEl>
                                      </p:cBhvr>
                                    </p:animEffect>
                                  </p:childTnLst>
                                </p:cTn>
                              </p:par>
                              <p:par>
                                <p:cTn id="53" presetID="10" presetClass="entr" presetSubtype="0" fill="hold" nodeType="withEffect">
                                  <p:stCondLst>
                                    <p:cond delay="0"/>
                                  </p:stCondLst>
                                  <p:childTnLst>
                                    <p:set>
                                      <p:cBhvr>
                                        <p:cTn id="54" dur="1" fill="hold">
                                          <p:stCondLst>
                                            <p:cond delay="0"/>
                                          </p:stCondLst>
                                        </p:cTn>
                                        <p:tgtEl>
                                          <p:spTgt spid="1097"/>
                                        </p:tgtEl>
                                        <p:attrNameLst>
                                          <p:attrName>style.visibility</p:attrName>
                                        </p:attrNameLst>
                                      </p:cBhvr>
                                      <p:to>
                                        <p:strVal val="visible"/>
                                      </p:to>
                                    </p:set>
                                    <p:animEffect transition="in" filter="fade">
                                      <p:cBhvr>
                                        <p:cTn id="55" dur="1000"/>
                                        <p:tgtEl>
                                          <p:spTgt spid="1097"/>
                                        </p:tgtEl>
                                      </p:cBhvr>
                                    </p:animEffect>
                                  </p:childTnLst>
                                </p:cTn>
                              </p:par>
                              <p:par>
                                <p:cTn id="56" presetID="10" presetClass="entr" presetSubtype="0" fill="hold" nodeType="withEffect">
                                  <p:stCondLst>
                                    <p:cond delay="0"/>
                                  </p:stCondLst>
                                  <p:childTnLst>
                                    <p:set>
                                      <p:cBhvr>
                                        <p:cTn id="57" dur="1" fill="hold">
                                          <p:stCondLst>
                                            <p:cond delay="0"/>
                                          </p:stCondLst>
                                        </p:cTn>
                                        <p:tgtEl>
                                          <p:spTgt spid="1098"/>
                                        </p:tgtEl>
                                        <p:attrNameLst>
                                          <p:attrName>style.visibility</p:attrName>
                                        </p:attrNameLst>
                                      </p:cBhvr>
                                      <p:to>
                                        <p:strVal val="visible"/>
                                      </p:to>
                                    </p:set>
                                    <p:animEffect transition="in" filter="fade">
                                      <p:cBhvr>
                                        <p:cTn id="58" dur="1000"/>
                                        <p:tgtEl>
                                          <p:spTgt spid="1098"/>
                                        </p:tgtEl>
                                      </p:cBhvr>
                                    </p:animEffect>
                                  </p:childTnLst>
                                </p:cTn>
                              </p:par>
                              <p:par>
                                <p:cTn id="59" presetID="10" presetClass="entr" presetSubtype="0" fill="hold" nodeType="withEffect">
                                  <p:stCondLst>
                                    <p:cond delay="0"/>
                                  </p:stCondLst>
                                  <p:childTnLst>
                                    <p:set>
                                      <p:cBhvr>
                                        <p:cTn id="60" dur="1" fill="hold">
                                          <p:stCondLst>
                                            <p:cond delay="0"/>
                                          </p:stCondLst>
                                        </p:cTn>
                                        <p:tgtEl>
                                          <p:spTgt spid="1099"/>
                                        </p:tgtEl>
                                        <p:attrNameLst>
                                          <p:attrName>style.visibility</p:attrName>
                                        </p:attrNameLst>
                                      </p:cBhvr>
                                      <p:to>
                                        <p:strVal val="visible"/>
                                      </p:to>
                                    </p:set>
                                    <p:animEffect transition="in" filter="fade">
                                      <p:cBhvr>
                                        <p:cTn id="61" dur="1000"/>
                                        <p:tgtEl>
                                          <p:spTgt spid="1099"/>
                                        </p:tgtEl>
                                      </p:cBhvr>
                                    </p:animEffect>
                                  </p:childTnLst>
                                </p:cTn>
                              </p:par>
                              <p:par>
                                <p:cTn id="62" presetID="10" presetClass="entr" presetSubtype="0" fill="hold" nodeType="withEffect">
                                  <p:stCondLst>
                                    <p:cond delay="0"/>
                                  </p:stCondLst>
                                  <p:childTnLst>
                                    <p:set>
                                      <p:cBhvr>
                                        <p:cTn id="63" dur="1" fill="hold">
                                          <p:stCondLst>
                                            <p:cond delay="0"/>
                                          </p:stCondLst>
                                        </p:cTn>
                                        <p:tgtEl>
                                          <p:spTgt spid="1100"/>
                                        </p:tgtEl>
                                        <p:attrNameLst>
                                          <p:attrName>style.visibility</p:attrName>
                                        </p:attrNameLst>
                                      </p:cBhvr>
                                      <p:to>
                                        <p:strVal val="visible"/>
                                      </p:to>
                                    </p:set>
                                    <p:animEffect transition="in" filter="fade">
                                      <p:cBhvr>
                                        <p:cTn id="64" dur="1000"/>
                                        <p:tgtEl>
                                          <p:spTgt spid="1100"/>
                                        </p:tgtEl>
                                      </p:cBhvr>
                                    </p:animEffect>
                                  </p:childTnLst>
                                </p:cTn>
                              </p:par>
                              <p:par>
                                <p:cTn id="65" presetID="10" presetClass="entr" presetSubtype="0" fill="hold" nodeType="withEffect">
                                  <p:stCondLst>
                                    <p:cond delay="0"/>
                                  </p:stCondLst>
                                  <p:childTnLst>
                                    <p:set>
                                      <p:cBhvr>
                                        <p:cTn id="66" dur="1" fill="hold">
                                          <p:stCondLst>
                                            <p:cond delay="0"/>
                                          </p:stCondLst>
                                        </p:cTn>
                                        <p:tgtEl>
                                          <p:spTgt spid="1101"/>
                                        </p:tgtEl>
                                        <p:attrNameLst>
                                          <p:attrName>style.visibility</p:attrName>
                                        </p:attrNameLst>
                                      </p:cBhvr>
                                      <p:to>
                                        <p:strVal val="visible"/>
                                      </p:to>
                                    </p:set>
                                    <p:animEffect transition="in" filter="fade">
                                      <p:cBhvr>
                                        <p:cTn id="67" dur="1000"/>
                                        <p:tgtEl>
                                          <p:spTgt spid="1101"/>
                                        </p:tgtEl>
                                      </p:cBhvr>
                                    </p:animEffect>
                                  </p:childTnLst>
                                </p:cTn>
                              </p:par>
                              <p:par>
                                <p:cTn id="68" presetID="10" presetClass="entr" presetSubtype="0" fill="hold" nodeType="withEffect">
                                  <p:stCondLst>
                                    <p:cond delay="0"/>
                                  </p:stCondLst>
                                  <p:childTnLst>
                                    <p:set>
                                      <p:cBhvr>
                                        <p:cTn id="69" dur="1" fill="hold">
                                          <p:stCondLst>
                                            <p:cond delay="0"/>
                                          </p:stCondLst>
                                        </p:cTn>
                                        <p:tgtEl>
                                          <p:spTgt spid="1102"/>
                                        </p:tgtEl>
                                        <p:attrNameLst>
                                          <p:attrName>style.visibility</p:attrName>
                                        </p:attrNameLst>
                                      </p:cBhvr>
                                      <p:to>
                                        <p:strVal val="visible"/>
                                      </p:to>
                                    </p:set>
                                    <p:animEffect transition="in" filter="fade">
                                      <p:cBhvr>
                                        <p:cTn id="70" dur="1000"/>
                                        <p:tgtEl>
                                          <p:spTgt spid="110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67"/>
                                        </p:tgtEl>
                                        <p:attrNameLst>
                                          <p:attrName>style.visibility</p:attrName>
                                        </p:attrNameLst>
                                      </p:cBhvr>
                                      <p:to>
                                        <p:strVal val="visible"/>
                                      </p:to>
                                    </p:set>
                                    <p:animEffect transition="in" filter="fade">
                                      <p:cBhvr>
                                        <p:cTn id="75" dur="1000"/>
                                        <p:tgtEl>
                                          <p:spTgt spid="106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044"/>
                                        </p:tgtEl>
                                        <p:attrNameLst>
                                          <p:attrName>style.visibility</p:attrName>
                                        </p:attrNameLst>
                                      </p:cBhvr>
                                      <p:to>
                                        <p:strVal val="visible"/>
                                      </p:to>
                                    </p:set>
                                    <p:animEffect transition="in" filter="fade">
                                      <p:cBhvr>
                                        <p:cTn id="80" dur="1000"/>
                                        <p:tgtEl>
                                          <p:spTgt spid="10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50"/>
                                        </p:tgtEl>
                                        <p:attrNameLst>
                                          <p:attrName>style.visibility</p:attrName>
                                        </p:attrNameLst>
                                      </p:cBhvr>
                                      <p:to>
                                        <p:strVal val="visible"/>
                                      </p:to>
                                    </p:set>
                                    <p:animEffect transition="in" filter="fade">
                                      <p:cBhvr>
                                        <p:cTn id="85" dur="1100"/>
                                        <p:tgtEl>
                                          <p:spTgt spid="1050"/>
                                        </p:tgtEl>
                                      </p:cBhvr>
                                    </p:animEffect>
                                  </p:childTnLst>
                                </p:cTn>
                              </p:par>
                              <p:par>
                                <p:cTn id="86" presetID="10" presetClass="entr" presetSubtype="0" fill="hold" nodeType="withEffect">
                                  <p:stCondLst>
                                    <p:cond delay="0"/>
                                  </p:stCondLst>
                                  <p:childTnLst>
                                    <p:set>
                                      <p:cBhvr>
                                        <p:cTn id="87" dur="1" fill="hold">
                                          <p:stCondLst>
                                            <p:cond delay="0"/>
                                          </p:stCondLst>
                                        </p:cTn>
                                        <p:tgtEl>
                                          <p:spTgt spid="1051"/>
                                        </p:tgtEl>
                                        <p:attrNameLst>
                                          <p:attrName>style.visibility</p:attrName>
                                        </p:attrNameLst>
                                      </p:cBhvr>
                                      <p:to>
                                        <p:strVal val="visible"/>
                                      </p:to>
                                    </p:set>
                                    <p:animEffect transition="in" filter="fade">
                                      <p:cBhvr>
                                        <p:cTn id="88" dur="1000"/>
                                        <p:tgtEl>
                                          <p:spTgt spid="1051"/>
                                        </p:tgtEl>
                                      </p:cBhvr>
                                    </p:animEffect>
                                  </p:childTnLst>
                                </p:cTn>
                              </p:par>
                              <p:par>
                                <p:cTn id="89" presetID="10" presetClass="entr" presetSubtype="0" fill="hold" nodeType="withEffect">
                                  <p:stCondLst>
                                    <p:cond delay="0"/>
                                  </p:stCondLst>
                                  <p:childTnLst>
                                    <p:set>
                                      <p:cBhvr>
                                        <p:cTn id="90" dur="1" fill="hold">
                                          <p:stCondLst>
                                            <p:cond delay="0"/>
                                          </p:stCondLst>
                                        </p:cTn>
                                        <p:tgtEl>
                                          <p:spTgt spid="1052"/>
                                        </p:tgtEl>
                                        <p:attrNameLst>
                                          <p:attrName>style.visibility</p:attrName>
                                        </p:attrNameLst>
                                      </p:cBhvr>
                                      <p:to>
                                        <p:strVal val="visible"/>
                                      </p:to>
                                    </p:set>
                                    <p:animEffect transition="in" filter="fade">
                                      <p:cBhvr>
                                        <p:cTn id="91" dur="1000"/>
                                        <p:tgtEl>
                                          <p:spTgt spid="1052"/>
                                        </p:tgtEl>
                                      </p:cBhvr>
                                    </p:animEffect>
                                  </p:childTnLst>
                                </p:cTn>
                              </p:par>
                              <p:par>
                                <p:cTn id="92" presetID="10" presetClass="entr" presetSubtype="0" fill="hold" nodeType="withEffect">
                                  <p:stCondLst>
                                    <p:cond delay="0"/>
                                  </p:stCondLst>
                                  <p:childTnLst>
                                    <p:set>
                                      <p:cBhvr>
                                        <p:cTn id="93" dur="1" fill="hold">
                                          <p:stCondLst>
                                            <p:cond delay="0"/>
                                          </p:stCondLst>
                                        </p:cTn>
                                        <p:tgtEl>
                                          <p:spTgt spid="1053"/>
                                        </p:tgtEl>
                                        <p:attrNameLst>
                                          <p:attrName>style.visibility</p:attrName>
                                        </p:attrNameLst>
                                      </p:cBhvr>
                                      <p:to>
                                        <p:strVal val="visible"/>
                                      </p:to>
                                    </p:set>
                                    <p:animEffect transition="in" filter="fade">
                                      <p:cBhvr>
                                        <p:cTn id="94" dur="1000"/>
                                        <p:tgtEl>
                                          <p:spTgt spid="1053"/>
                                        </p:tgtEl>
                                      </p:cBhvr>
                                    </p:animEffect>
                                  </p:childTnLst>
                                </p:cTn>
                              </p:par>
                              <p:par>
                                <p:cTn id="95" presetID="10" presetClass="entr" presetSubtype="0" fill="hold" nodeType="withEffect">
                                  <p:stCondLst>
                                    <p:cond delay="0"/>
                                  </p:stCondLst>
                                  <p:childTnLst>
                                    <p:set>
                                      <p:cBhvr>
                                        <p:cTn id="96" dur="1" fill="hold">
                                          <p:stCondLst>
                                            <p:cond delay="0"/>
                                          </p:stCondLst>
                                        </p:cTn>
                                        <p:tgtEl>
                                          <p:spTgt spid="1054"/>
                                        </p:tgtEl>
                                        <p:attrNameLst>
                                          <p:attrName>style.visibility</p:attrName>
                                        </p:attrNameLst>
                                      </p:cBhvr>
                                      <p:to>
                                        <p:strVal val="visible"/>
                                      </p:to>
                                    </p:set>
                                    <p:animEffect transition="in" filter="fade">
                                      <p:cBhvr>
                                        <p:cTn id="97" dur="1000"/>
                                        <p:tgtEl>
                                          <p:spTgt spid="1054"/>
                                        </p:tgtEl>
                                      </p:cBhvr>
                                    </p:animEffect>
                                  </p:childTnLst>
                                </p:cTn>
                              </p:par>
                              <p:par>
                                <p:cTn id="98" presetID="10" presetClass="entr" presetSubtype="0" fill="hold" nodeType="withEffect">
                                  <p:stCondLst>
                                    <p:cond delay="0"/>
                                  </p:stCondLst>
                                  <p:childTnLst>
                                    <p:set>
                                      <p:cBhvr>
                                        <p:cTn id="99" dur="1" fill="hold">
                                          <p:stCondLst>
                                            <p:cond delay="0"/>
                                          </p:stCondLst>
                                        </p:cTn>
                                        <p:tgtEl>
                                          <p:spTgt spid="1055"/>
                                        </p:tgtEl>
                                        <p:attrNameLst>
                                          <p:attrName>style.visibility</p:attrName>
                                        </p:attrNameLst>
                                      </p:cBhvr>
                                      <p:to>
                                        <p:strVal val="visible"/>
                                      </p:to>
                                    </p:set>
                                    <p:animEffect transition="in" filter="fade">
                                      <p:cBhvr>
                                        <p:cTn id="100" dur="1000"/>
                                        <p:tgtEl>
                                          <p:spTgt spid="1055"/>
                                        </p:tgtEl>
                                      </p:cBhvr>
                                    </p:animEffect>
                                  </p:childTnLst>
                                </p:cTn>
                              </p:par>
                              <p:par>
                                <p:cTn id="101" presetID="10" presetClass="entr" presetSubtype="0" fill="hold" nodeType="withEffect">
                                  <p:stCondLst>
                                    <p:cond delay="0"/>
                                  </p:stCondLst>
                                  <p:childTnLst>
                                    <p:set>
                                      <p:cBhvr>
                                        <p:cTn id="102" dur="1" fill="hold">
                                          <p:stCondLst>
                                            <p:cond delay="0"/>
                                          </p:stCondLst>
                                        </p:cTn>
                                        <p:tgtEl>
                                          <p:spTgt spid="1061"/>
                                        </p:tgtEl>
                                        <p:attrNameLst>
                                          <p:attrName>style.visibility</p:attrName>
                                        </p:attrNameLst>
                                      </p:cBhvr>
                                      <p:to>
                                        <p:strVal val="visible"/>
                                      </p:to>
                                    </p:set>
                                    <p:animEffect transition="in" filter="fade">
                                      <p:cBhvr>
                                        <p:cTn id="103" dur="1000"/>
                                        <p:tgtEl>
                                          <p:spTgt spid="1061"/>
                                        </p:tgtEl>
                                      </p:cBhvr>
                                    </p:animEffect>
                                  </p:childTnLst>
                                </p:cTn>
                              </p:par>
                              <p:par>
                                <p:cTn id="104" presetID="10" presetClass="entr" presetSubtype="0" fill="hold" nodeType="withEffect">
                                  <p:stCondLst>
                                    <p:cond delay="0"/>
                                  </p:stCondLst>
                                  <p:childTnLst>
                                    <p:set>
                                      <p:cBhvr>
                                        <p:cTn id="105" dur="1" fill="hold">
                                          <p:stCondLst>
                                            <p:cond delay="0"/>
                                          </p:stCondLst>
                                        </p:cTn>
                                        <p:tgtEl>
                                          <p:spTgt spid="1062"/>
                                        </p:tgtEl>
                                        <p:attrNameLst>
                                          <p:attrName>style.visibility</p:attrName>
                                        </p:attrNameLst>
                                      </p:cBhvr>
                                      <p:to>
                                        <p:strVal val="visible"/>
                                      </p:to>
                                    </p:set>
                                    <p:animEffect transition="in" filter="fade">
                                      <p:cBhvr>
                                        <p:cTn id="106" dur="1000"/>
                                        <p:tgtEl>
                                          <p:spTgt spid="1062"/>
                                        </p:tgtEl>
                                      </p:cBhvr>
                                    </p:animEffect>
                                  </p:childTnLst>
                                </p:cTn>
                              </p:par>
                              <p:par>
                                <p:cTn id="107" presetID="10" presetClass="entr" presetSubtype="0" fill="hold" nodeType="withEffect">
                                  <p:stCondLst>
                                    <p:cond delay="0"/>
                                  </p:stCondLst>
                                  <p:childTnLst>
                                    <p:set>
                                      <p:cBhvr>
                                        <p:cTn id="108" dur="1" fill="hold">
                                          <p:stCondLst>
                                            <p:cond delay="0"/>
                                          </p:stCondLst>
                                        </p:cTn>
                                        <p:tgtEl>
                                          <p:spTgt spid="1063"/>
                                        </p:tgtEl>
                                        <p:attrNameLst>
                                          <p:attrName>style.visibility</p:attrName>
                                        </p:attrNameLst>
                                      </p:cBhvr>
                                      <p:to>
                                        <p:strVal val="visible"/>
                                      </p:to>
                                    </p:set>
                                    <p:animEffect transition="in" filter="fade">
                                      <p:cBhvr>
                                        <p:cTn id="109" dur="1000"/>
                                        <p:tgtEl>
                                          <p:spTgt spid="1063"/>
                                        </p:tgtEl>
                                      </p:cBhvr>
                                    </p:animEffect>
                                  </p:childTnLst>
                                </p:cTn>
                              </p:par>
                              <p:par>
                                <p:cTn id="110" presetID="10" presetClass="entr" presetSubtype="0" fill="hold" nodeType="withEffect">
                                  <p:stCondLst>
                                    <p:cond delay="0"/>
                                  </p:stCondLst>
                                  <p:childTnLst>
                                    <p:set>
                                      <p:cBhvr>
                                        <p:cTn id="111" dur="1" fill="hold">
                                          <p:stCondLst>
                                            <p:cond delay="0"/>
                                          </p:stCondLst>
                                        </p:cTn>
                                        <p:tgtEl>
                                          <p:spTgt spid="1064"/>
                                        </p:tgtEl>
                                        <p:attrNameLst>
                                          <p:attrName>style.visibility</p:attrName>
                                        </p:attrNameLst>
                                      </p:cBhvr>
                                      <p:to>
                                        <p:strVal val="visible"/>
                                      </p:to>
                                    </p:set>
                                    <p:animEffect transition="in" filter="fade">
                                      <p:cBhvr>
                                        <p:cTn id="112" dur="1000"/>
                                        <p:tgtEl>
                                          <p:spTgt spid="1064"/>
                                        </p:tgtEl>
                                      </p:cBhvr>
                                    </p:animEffect>
                                  </p:childTnLst>
                                </p:cTn>
                              </p:par>
                              <p:par>
                                <p:cTn id="113" presetID="10" presetClass="entr" presetSubtype="0" fill="hold" nodeType="withEffect">
                                  <p:stCondLst>
                                    <p:cond delay="0"/>
                                  </p:stCondLst>
                                  <p:childTnLst>
                                    <p:set>
                                      <p:cBhvr>
                                        <p:cTn id="114" dur="1" fill="hold">
                                          <p:stCondLst>
                                            <p:cond delay="0"/>
                                          </p:stCondLst>
                                        </p:cTn>
                                        <p:tgtEl>
                                          <p:spTgt spid="1065"/>
                                        </p:tgtEl>
                                        <p:attrNameLst>
                                          <p:attrName>style.visibility</p:attrName>
                                        </p:attrNameLst>
                                      </p:cBhvr>
                                      <p:to>
                                        <p:strVal val="visible"/>
                                      </p:to>
                                    </p:set>
                                    <p:animEffect transition="in" filter="fade">
                                      <p:cBhvr>
                                        <p:cTn id="115" dur="1000"/>
                                        <p:tgtEl>
                                          <p:spTgt spid="1065"/>
                                        </p:tgtEl>
                                      </p:cBhvr>
                                    </p:animEffect>
                                  </p:childTnLst>
                                </p:cTn>
                              </p:par>
                              <p:par>
                                <p:cTn id="116" presetID="10" presetClass="entr" presetSubtype="0" fill="hold" nodeType="withEffect">
                                  <p:stCondLst>
                                    <p:cond delay="0"/>
                                  </p:stCondLst>
                                  <p:childTnLst>
                                    <p:set>
                                      <p:cBhvr>
                                        <p:cTn id="117" dur="1" fill="hold">
                                          <p:stCondLst>
                                            <p:cond delay="0"/>
                                          </p:stCondLst>
                                        </p:cTn>
                                        <p:tgtEl>
                                          <p:spTgt spid="1066"/>
                                        </p:tgtEl>
                                        <p:attrNameLst>
                                          <p:attrName>style.visibility</p:attrName>
                                        </p:attrNameLst>
                                      </p:cBhvr>
                                      <p:to>
                                        <p:strVal val="visible"/>
                                      </p:to>
                                    </p:set>
                                    <p:animEffect transition="in" filter="fade">
                                      <p:cBhvr>
                                        <p:cTn id="118" dur="1000"/>
                                        <p:tgtEl>
                                          <p:spTgt spid="106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68"/>
                                        </p:tgtEl>
                                        <p:attrNameLst>
                                          <p:attrName>style.visibility</p:attrName>
                                        </p:attrNameLst>
                                      </p:cBhvr>
                                      <p:to>
                                        <p:strVal val="visible"/>
                                      </p:to>
                                    </p:set>
                                    <p:animEffect transition="in" filter="fade">
                                      <p:cBhvr>
                                        <p:cTn id="123" dur="1000"/>
                                        <p:tgtEl>
                                          <p:spTgt spid="106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069"/>
                                        </p:tgtEl>
                                        <p:attrNameLst>
                                          <p:attrName>style.visibility</p:attrName>
                                        </p:attrNameLst>
                                      </p:cBhvr>
                                      <p:to>
                                        <p:strVal val="visible"/>
                                      </p:to>
                                    </p:set>
                                    <p:animEffect transition="in" filter="fade">
                                      <p:cBhvr>
                                        <p:cTn id="128" dur="1000"/>
                                        <p:tgtEl>
                                          <p:spTgt spid="106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070"/>
                                        </p:tgtEl>
                                        <p:attrNameLst>
                                          <p:attrName>style.visibility</p:attrName>
                                        </p:attrNameLst>
                                      </p:cBhvr>
                                      <p:to>
                                        <p:strVal val="visible"/>
                                      </p:to>
                                    </p:set>
                                    <p:animEffect transition="in" filter="fade">
                                      <p:cBhvr>
                                        <p:cTn id="133" dur="1000"/>
                                        <p:tgtEl>
                                          <p:spTgt spid="1070"/>
                                        </p:tgtEl>
                                      </p:cBhvr>
                                    </p:animEffect>
                                  </p:childTnLst>
                                </p:cTn>
                              </p:par>
                              <p:par>
                                <p:cTn id="134" presetID="10" presetClass="entr" presetSubtype="0" fill="hold" nodeType="withEffect">
                                  <p:stCondLst>
                                    <p:cond delay="0"/>
                                  </p:stCondLst>
                                  <p:childTnLst>
                                    <p:set>
                                      <p:cBhvr>
                                        <p:cTn id="135" dur="1" fill="hold">
                                          <p:stCondLst>
                                            <p:cond delay="0"/>
                                          </p:stCondLst>
                                        </p:cTn>
                                        <p:tgtEl>
                                          <p:spTgt spid="1071"/>
                                        </p:tgtEl>
                                        <p:attrNameLst>
                                          <p:attrName>style.visibility</p:attrName>
                                        </p:attrNameLst>
                                      </p:cBhvr>
                                      <p:to>
                                        <p:strVal val="visible"/>
                                      </p:to>
                                    </p:set>
                                    <p:animEffect transition="in" filter="fade">
                                      <p:cBhvr>
                                        <p:cTn id="136" dur="1000"/>
                                        <p:tgtEl>
                                          <p:spTgt spid="1071"/>
                                        </p:tgtEl>
                                      </p:cBhvr>
                                    </p:animEffect>
                                  </p:childTnLst>
                                </p:cTn>
                              </p:par>
                              <p:par>
                                <p:cTn id="137" presetID="10" presetClass="entr" presetSubtype="0" fill="hold" nodeType="withEffect">
                                  <p:stCondLst>
                                    <p:cond delay="0"/>
                                  </p:stCondLst>
                                  <p:childTnLst>
                                    <p:set>
                                      <p:cBhvr>
                                        <p:cTn id="138" dur="1" fill="hold">
                                          <p:stCondLst>
                                            <p:cond delay="0"/>
                                          </p:stCondLst>
                                        </p:cTn>
                                        <p:tgtEl>
                                          <p:spTgt spid="1080"/>
                                        </p:tgtEl>
                                        <p:attrNameLst>
                                          <p:attrName>style.visibility</p:attrName>
                                        </p:attrNameLst>
                                      </p:cBhvr>
                                      <p:to>
                                        <p:strVal val="visible"/>
                                      </p:to>
                                    </p:set>
                                    <p:animEffect transition="in" filter="fade">
                                      <p:cBhvr>
                                        <p:cTn id="139" dur="1000"/>
                                        <p:tgtEl>
                                          <p:spTgt spid="1080"/>
                                        </p:tgtEl>
                                      </p:cBhvr>
                                    </p:animEffect>
                                  </p:childTnLst>
                                </p:cTn>
                              </p:par>
                              <p:par>
                                <p:cTn id="140" presetID="10" presetClass="entr" presetSubtype="0" fill="hold" nodeType="withEffect">
                                  <p:stCondLst>
                                    <p:cond delay="0"/>
                                  </p:stCondLst>
                                  <p:childTnLst>
                                    <p:set>
                                      <p:cBhvr>
                                        <p:cTn id="141" dur="1" fill="hold">
                                          <p:stCondLst>
                                            <p:cond delay="0"/>
                                          </p:stCondLst>
                                        </p:cTn>
                                        <p:tgtEl>
                                          <p:spTgt spid="1072"/>
                                        </p:tgtEl>
                                        <p:attrNameLst>
                                          <p:attrName>style.visibility</p:attrName>
                                        </p:attrNameLst>
                                      </p:cBhvr>
                                      <p:to>
                                        <p:strVal val="visible"/>
                                      </p:to>
                                    </p:set>
                                    <p:animEffect transition="in" filter="fade">
                                      <p:cBhvr>
                                        <p:cTn id="142" dur="1000"/>
                                        <p:tgtEl>
                                          <p:spTgt spid="1072"/>
                                        </p:tgtEl>
                                      </p:cBhvr>
                                    </p:animEffect>
                                  </p:childTnLst>
                                </p:cTn>
                              </p:par>
                              <p:par>
                                <p:cTn id="143" presetID="10" presetClass="entr" presetSubtype="0" fill="hold" nodeType="withEffect">
                                  <p:stCondLst>
                                    <p:cond delay="0"/>
                                  </p:stCondLst>
                                  <p:childTnLst>
                                    <p:set>
                                      <p:cBhvr>
                                        <p:cTn id="144" dur="1" fill="hold">
                                          <p:stCondLst>
                                            <p:cond delay="0"/>
                                          </p:stCondLst>
                                        </p:cTn>
                                        <p:tgtEl>
                                          <p:spTgt spid="1073"/>
                                        </p:tgtEl>
                                        <p:attrNameLst>
                                          <p:attrName>style.visibility</p:attrName>
                                        </p:attrNameLst>
                                      </p:cBhvr>
                                      <p:to>
                                        <p:strVal val="visible"/>
                                      </p:to>
                                    </p:set>
                                    <p:animEffect transition="in" filter="fade">
                                      <p:cBhvr>
                                        <p:cTn id="145" dur="1000"/>
                                        <p:tgtEl>
                                          <p:spTgt spid="1073"/>
                                        </p:tgtEl>
                                      </p:cBhvr>
                                    </p:animEffect>
                                  </p:childTnLst>
                                </p:cTn>
                              </p:par>
                              <p:par>
                                <p:cTn id="146" presetID="10" presetClass="entr" presetSubtype="0" fill="hold" nodeType="withEffect">
                                  <p:stCondLst>
                                    <p:cond delay="0"/>
                                  </p:stCondLst>
                                  <p:childTnLst>
                                    <p:set>
                                      <p:cBhvr>
                                        <p:cTn id="147" dur="1" fill="hold">
                                          <p:stCondLst>
                                            <p:cond delay="0"/>
                                          </p:stCondLst>
                                        </p:cTn>
                                        <p:tgtEl>
                                          <p:spTgt spid="1074"/>
                                        </p:tgtEl>
                                        <p:attrNameLst>
                                          <p:attrName>style.visibility</p:attrName>
                                        </p:attrNameLst>
                                      </p:cBhvr>
                                      <p:to>
                                        <p:strVal val="visible"/>
                                      </p:to>
                                    </p:set>
                                    <p:animEffect transition="in" filter="fade">
                                      <p:cBhvr>
                                        <p:cTn id="148" dur="1000"/>
                                        <p:tgtEl>
                                          <p:spTgt spid="1074"/>
                                        </p:tgtEl>
                                      </p:cBhvr>
                                    </p:animEffect>
                                  </p:childTnLst>
                                </p:cTn>
                              </p:par>
                              <p:par>
                                <p:cTn id="149" presetID="10" presetClass="entr" presetSubtype="0" fill="hold" nodeType="withEffect">
                                  <p:stCondLst>
                                    <p:cond delay="0"/>
                                  </p:stCondLst>
                                  <p:childTnLst>
                                    <p:set>
                                      <p:cBhvr>
                                        <p:cTn id="150" dur="1" fill="hold">
                                          <p:stCondLst>
                                            <p:cond delay="0"/>
                                          </p:stCondLst>
                                        </p:cTn>
                                        <p:tgtEl>
                                          <p:spTgt spid="1075"/>
                                        </p:tgtEl>
                                        <p:attrNameLst>
                                          <p:attrName>style.visibility</p:attrName>
                                        </p:attrNameLst>
                                      </p:cBhvr>
                                      <p:to>
                                        <p:strVal val="visible"/>
                                      </p:to>
                                    </p:set>
                                    <p:animEffect transition="in" filter="fade">
                                      <p:cBhvr>
                                        <p:cTn id="151" dur="1000"/>
                                        <p:tgtEl>
                                          <p:spTgt spid="1075"/>
                                        </p:tgtEl>
                                      </p:cBhvr>
                                    </p:animEffect>
                                  </p:childTnLst>
                                </p:cTn>
                              </p:par>
                              <p:par>
                                <p:cTn id="152" presetID="10" presetClass="entr" presetSubtype="0" fill="hold" nodeType="withEffect">
                                  <p:stCondLst>
                                    <p:cond delay="0"/>
                                  </p:stCondLst>
                                  <p:childTnLst>
                                    <p:set>
                                      <p:cBhvr>
                                        <p:cTn id="153" dur="1" fill="hold">
                                          <p:stCondLst>
                                            <p:cond delay="0"/>
                                          </p:stCondLst>
                                        </p:cTn>
                                        <p:tgtEl>
                                          <p:spTgt spid="1076"/>
                                        </p:tgtEl>
                                        <p:attrNameLst>
                                          <p:attrName>style.visibility</p:attrName>
                                        </p:attrNameLst>
                                      </p:cBhvr>
                                      <p:to>
                                        <p:strVal val="visible"/>
                                      </p:to>
                                    </p:set>
                                    <p:animEffect transition="in" filter="fade">
                                      <p:cBhvr>
                                        <p:cTn id="154" dur="1000"/>
                                        <p:tgtEl>
                                          <p:spTgt spid="1076"/>
                                        </p:tgtEl>
                                      </p:cBhvr>
                                    </p:animEffect>
                                  </p:childTnLst>
                                </p:cTn>
                              </p:par>
                              <p:par>
                                <p:cTn id="155" presetID="10" presetClass="entr" presetSubtype="0" fill="hold" nodeType="withEffect">
                                  <p:stCondLst>
                                    <p:cond delay="0"/>
                                  </p:stCondLst>
                                  <p:childTnLst>
                                    <p:set>
                                      <p:cBhvr>
                                        <p:cTn id="156" dur="1" fill="hold">
                                          <p:stCondLst>
                                            <p:cond delay="0"/>
                                          </p:stCondLst>
                                        </p:cTn>
                                        <p:tgtEl>
                                          <p:spTgt spid="1077"/>
                                        </p:tgtEl>
                                        <p:attrNameLst>
                                          <p:attrName>style.visibility</p:attrName>
                                        </p:attrNameLst>
                                      </p:cBhvr>
                                      <p:to>
                                        <p:strVal val="visible"/>
                                      </p:to>
                                    </p:set>
                                    <p:animEffect transition="in" filter="fade">
                                      <p:cBhvr>
                                        <p:cTn id="157" dur="1000"/>
                                        <p:tgtEl>
                                          <p:spTgt spid="1077"/>
                                        </p:tgtEl>
                                      </p:cBhvr>
                                    </p:animEffect>
                                  </p:childTnLst>
                                </p:cTn>
                              </p:par>
                              <p:par>
                                <p:cTn id="158" presetID="10" presetClass="entr" presetSubtype="0" fill="hold" nodeType="withEffect">
                                  <p:stCondLst>
                                    <p:cond delay="0"/>
                                  </p:stCondLst>
                                  <p:childTnLst>
                                    <p:set>
                                      <p:cBhvr>
                                        <p:cTn id="159" dur="1" fill="hold">
                                          <p:stCondLst>
                                            <p:cond delay="0"/>
                                          </p:stCondLst>
                                        </p:cTn>
                                        <p:tgtEl>
                                          <p:spTgt spid="1078"/>
                                        </p:tgtEl>
                                        <p:attrNameLst>
                                          <p:attrName>style.visibility</p:attrName>
                                        </p:attrNameLst>
                                      </p:cBhvr>
                                      <p:to>
                                        <p:strVal val="visible"/>
                                      </p:to>
                                    </p:set>
                                    <p:animEffect transition="in" filter="fade">
                                      <p:cBhvr>
                                        <p:cTn id="160" dur="1000"/>
                                        <p:tgtEl>
                                          <p:spTgt spid="1078"/>
                                        </p:tgtEl>
                                      </p:cBhvr>
                                    </p:animEffect>
                                  </p:childTnLst>
                                </p:cTn>
                              </p:par>
                              <p:par>
                                <p:cTn id="161" presetID="10" presetClass="entr" presetSubtype="0" fill="hold" nodeType="withEffect">
                                  <p:stCondLst>
                                    <p:cond delay="0"/>
                                  </p:stCondLst>
                                  <p:childTnLst>
                                    <p:set>
                                      <p:cBhvr>
                                        <p:cTn id="162" dur="1" fill="hold">
                                          <p:stCondLst>
                                            <p:cond delay="0"/>
                                          </p:stCondLst>
                                        </p:cTn>
                                        <p:tgtEl>
                                          <p:spTgt spid="1079"/>
                                        </p:tgtEl>
                                        <p:attrNameLst>
                                          <p:attrName>style.visibility</p:attrName>
                                        </p:attrNameLst>
                                      </p:cBhvr>
                                      <p:to>
                                        <p:strVal val="visible"/>
                                      </p:to>
                                    </p:set>
                                    <p:animEffect transition="in" filter="fade">
                                      <p:cBhvr>
                                        <p:cTn id="163" dur="1000"/>
                                        <p:tgtEl>
                                          <p:spTgt spid="1079"/>
                                        </p:tgtEl>
                                      </p:cBhvr>
                                    </p:animEffect>
                                  </p:childTnLst>
                                </p:cTn>
                              </p:par>
                              <p:par>
                                <p:cTn id="164" presetID="10" presetClass="entr" presetSubtype="0" fill="hold" nodeType="withEffect">
                                  <p:stCondLst>
                                    <p:cond delay="0"/>
                                  </p:stCondLst>
                                  <p:childTnLst>
                                    <p:set>
                                      <p:cBhvr>
                                        <p:cTn id="165" dur="1" fill="hold">
                                          <p:stCondLst>
                                            <p:cond delay="0"/>
                                          </p:stCondLst>
                                        </p:cTn>
                                        <p:tgtEl>
                                          <p:spTgt spid="1081"/>
                                        </p:tgtEl>
                                        <p:attrNameLst>
                                          <p:attrName>style.visibility</p:attrName>
                                        </p:attrNameLst>
                                      </p:cBhvr>
                                      <p:to>
                                        <p:strVal val="visible"/>
                                      </p:to>
                                    </p:set>
                                    <p:animEffect transition="in" filter="fade">
                                      <p:cBhvr>
                                        <p:cTn id="166" dur="1000"/>
                                        <p:tgtEl>
                                          <p:spTgt spid="1081"/>
                                        </p:tgtEl>
                                      </p:cBhvr>
                                    </p:animEffect>
                                  </p:childTnLst>
                                </p:cTn>
                              </p:par>
                              <p:par>
                                <p:cTn id="167" presetID="10" presetClass="entr" presetSubtype="0" fill="hold" nodeType="withEffect">
                                  <p:stCondLst>
                                    <p:cond delay="0"/>
                                  </p:stCondLst>
                                  <p:childTnLst>
                                    <p:set>
                                      <p:cBhvr>
                                        <p:cTn id="168" dur="1" fill="hold">
                                          <p:stCondLst>
                                            <p:cond delay="0"/>
                                          </p:stCondLst>
                                        </p:cTn>
                                        <p:tgtEl>
                                          <p:spTgt spid="1082"/>
                                        </p:tgtEl>
                                        <p:attrNameLst>
                                          <p:attrName>style.visibility</p:attrName>
                                        </p:attrNameLst>
                                      </p:cBhvr>
                                      <p:to>
                                        <p:strVal val="visible"/>
                                      </p:to>
                                    </p:set>
                                    <p:animEffect transition="in" filter="fade">
                                      <p:cBhvr>
                                        <p:cTn id="169" dur="1000"/>
                                        <p:tgtEl>
                                          <p:spTgt spid="1082"/>
                                        </p:tgtEl>
                                      </p:cBhvr>
                                    </p:animEffect>
                                  </p:childTnLst>
                                </p:cTn>
                              </p:par>
                              <p:par>
                                <p:cTn id="170" presetID="10" presetClass="entr" presetSubtype="0" fill="hold" nodeType="withEffect">
                                  <p:stCondLst>
                                    <p:cond delay="0"/>
                                  </p:stCondLst>
                                  <p:childTnLst>
                                    <p:set>
                                      <p:cBhvr>
                                        <p:cTn id="171" dur="1" fill="hold">
                                          <p:stCondLst>
                                            <p:cond delay="0"/>
                                          </p:stCondLst>
                                        </p:cTn>
                                        <p:tgtEl>
                                          <p:spTgt spid="1083"/>
                                        </p:tgtEl>
                                        <p:attrNameLst>
                                          <p:attrName>style.visibility</p:attrName>
                                        </p:attrNameLst>
                                      </p:cBhvr>
                                      <p:to>
                                        <p:strVal val="visible"/>
                                      </p:to>
                                    </p:set>
                                    <p:animEffect transition="in" filter="fade">
                                      <p:cBhvr>
                                        <p:cTn id="172" dur="1000"/>
                                        <p:tgtEl>
                                          <p:spTgt spid="1083"/>
                                        </p:tgtEl>
                                      </p:cBhvr>
                                    </p:animEffect>
                                  </p:childTnLst>
                                </p:cTn>
                              </p:par>
                              <p:par>
                                <p:cTn id="173" presetID="10" presetClass="entr" presetSubtype="0" fill="hold" nodeType="withEffect">
                                  <p:stCondLst>
                                    <p:cond delay="0"/>
                                  </p:stCondLst>
                                  <p:childTnLst>
                                    <p:set>
                                      <p:cBhvr>
                                        <p:cTn id="174" dur="1" fill="hold">
                                          <p:stCondLst>
                                            <p:cond delay="0"/>
                                          </p:stCondLst>
                                        </p:cTn>
                                        <p:tgtEl>
                                          <p:spTgt spid="1084"/>
                                        </p:tgtEl>
                                        <p:attrNameLst>
                                          <p:attrName>style.visibility</p:attrName>
                                        </p:attrNameLst>
                                      </p:cBhvr>
                                      <p:to>
                                        <p:strVal val="visible"/>
                                      </p:to>
                                    </p:set>
                                    <p:animEffect transition="in" filter="fade">
                                      <p:cBhvr>
                                        <p:cTn id="175" dur="1000"/>
                                        <p:tgtEl>
                                          <p:spTgt spid="1084"/>
                                        </p:tgtEl>
                                      </p:cBhvr>
                                    </p:animEffect>
                                  </p:childTnLst>
                                </p:cTn>
                              </p:par>
                              <p:par>
                                <p:cTn id="176" presetID="10" presetClass="entr" presetSubtype="0" fill="hold" nodeType="withEffect">
                                  <p:stCondLst>
                                    <p:cond delay="0"/>
                                  </p:stCondLst>
                                  <p:childTnLst>
                                    <p:set>
                                      <p:cBhvr>
                                        <p:cTn id="177" dur="1" fill="hold">
                                          <p:stCondLst>
                                            <p:cond delay="0"/>
                                          </p:stCondLst>
                                        </p:cTn>
                                        <p:tgtEl>
                                          <p:spTgt spid="1085"/>
                                        </p:tgtEl>
                                        <p:attrNameLst>
                                          <p:attrName>style.visibility</p:attrName>
                                        </p:attrNameLst>
                                      </p:cBhvr>
                                      <p:to>
                                        <p:strVal val="visible"/>
                                      </p:to>
                                    </p:set>
                                    <p:animEffect transition="in" filter="fade">
                                      <p:cBhvr>
                                        <p:cTn id="178" dur="1000"/>
                                        <p:tgtEl>
                                          <p:spTgt spid="1085"/>
                                        </p:tgtEl>
                                      </p:cBhvr>
                                    </p:animEffect>
                                  </p:childTnLst>
                                </p:cTn>
                              </p:par>
                              <p:par>
                                <p:cTn id="179" presetID="10" presetClass="entr" presetSubtype="0" fill="hold" nodeType="withEffect">
                                  <p:stCondLst>
                                    <p:cond delay="0"/>
                                  </p:stCondLst>
                                  <p:childTnLst>
                                    <p:set>
                                      <p:cBhvr>
                                        <p:cTn id="180" dur="1" fill="hold">
                                          <p:stCondLst>
                                            <p:cond delay="0"/>
                                          </p:stCondLst>
                                        </p:cTn>
                                        <p:tgtEl>
                                          <p:spTgt spid="1086"/>
                                        </p:tgtEl>
                                        <p:attrNameLst>
                                          <p:attrName>style.visibility</p:attrName>
                                        </p:attrNameLst>
                                      </p:cBhvr>
                                      <p:to>
                                        <p:strVal val="visible"/>
                                      </p:to>
                                    </p:set>
                                    <p:animEffect transition="in" filter="fade">
                                      <p:cBhvr>
                                        <p:cTn id="181" dur="1000"/>
                                        <p:tgtEl>
                                          <p:spTgt spid="1086"/>
                                        </p:tgtEl>
                                      </p:cBhvr>
                                    </p:animEffect>
                                  </p:childTnLst>
                                </p:cTn>
                              </p:par>
                              <p:par>
                                <p:cTn id="182" presetID="10" presetClass="entr" presetSubtype="0" fill="hold" nodeType="withEffect">
                                  <p:stCondLst>
                                    <p:cond delay="0"/>
                                  </p:stCondLst>
                                  <p:childTnLst>
                                    <p:set>
                                      <p:cBhvr>
                                        <p:cTn id="183" dur="1" fill="hold">
                                          <p:stCondLst>
                                            <p:cond delay="0"/>
                                          </p:stCondLst>
                                        </p:cTn>
                                        <p:tgtEl>
                                          <p:spTgt spid="1087"/>
                                        </p:tgtEl>
                                        <p:attrNameLst>
                                          <p:attrName>style.visibility</p:attrName>
                                        </p:attrNameLst>
                                      </p:cBhvr>
                                      <p:to>
                                        <p:strVal val="visible"/>
                                      </p:to>
                                    </p:set>
                                    <p:animEffect transition="in" filter="fade">
                                      <p:cBhvr>
                                        <p:cTn id="184" dur="1000"/>
                                        <p:tgtEl>
                                          <p:spTgt spid="1087"/>
                                        </p:tgtEl>
                                      </p:cBhvr>
                                    </p:animEffect>
                                  </p:childTnLst>
                                </p:cTn>
                              </p:par>
                              <p:par>
                                <p:cTn id="185" presetID="10" presetClass="entr" presetSubtype="0" fill="hold" nodeType="withEffect">
                                  <p:stCondLst>
                                    <p:cond delay="0"/>
                                  </p:stCondLst>
                                  <p:childTnLst>
                                    <p:set>
                                      <p:cBhvr>
                                        <p:cTn id="186" dur="1" fill="hold">
                                          <p:stCondLst>
                                            <p:cond delay="0"/>
                                          </p:stCondLst>
                                        </p:cTn>
                                        <p:tgtEl>
                                          <p:spTgt spid="1088"/>
                                        </p:tgtEl>
                                        <p:attrNameLst>
                                          <p:attrName>style.visibility</p:attrName>
                                        </p:attrNameLst>
                                      </p:cBhvr>
                                      <p:to>
                                        <p:strVal val="visible"/>
                                      </p:to>
                                    </p:set>
                                    <p:animEffect transition="in" filter="fade">
                                      <p:cBhvr>
                                        <p:cTn id="187" dur="1000"/>
                                        <p:tgtEl>
                                          <p:spTgt spid="1088"/>
                                        </p:tgtEl>
                                      </p:cBhvr>
                                    </p:animEffect>
                                  </p:childTnLst>
                                </p:cTn>
                              </p:par>
                              <p:par>
                                <p:cTn id="188" presetID="10" presetClass="entr" presetSubtype="0" fill="hold" nodeType="withEffect">
                                  <p:stCondLst>
                                    <p:cond delay="0"/>
                                  </p:stCondLst>
                                  <p:childTnLst>
                                    <p:set>
                                      <p:cBhvr>
                                        <p:cTn id="189" dur="1" fill="hold">
                                          <p:stCondLst>
                                            <p:cond delay="0"/>
                                          </p:stCondLst>
                                        </p:cTn>
                                        <p:tgtEl>
                                          <p:spTgt spid="1089"/>
                                        </p:tgtEl>
                                        <p:attrNameLst>
                                          <p:attrName>style.visibility</p:attrName>
                                        </p:attrNameLst>
                                      </p:cBhvr>
                                      <p:to>
                                        <p:strVal val="visible"/>
                                      </p:to>
                                    </p:set>
                                    <p:animEffect transition="in" filter="fade">
                                      <p:cBhvr>
                                        <p:cTn id="190" dur="1000"/>
                                        <p:tgtEl>
                                          <p:spTgt spid="1089"/>
                                        </p:tgtEl>
                                      </p:cBhvr>
                                    </p:animEffect>
                                  </p:childTnLst>
                                </p:cTn>
                              </p:par>
                              <p:par>
                                <p:cTn id="191" presetID="10" presetClass="entr" presetSubtype="0" fill="hold" nodeType="withEffect">
                                  <p:stCondLst>
                                    <p:cond delay="0"/>
                                  </p:stCondLst>
                                  <p:childTnLst>
                                    <p:set>
                                      <p:cBhvr>
                                        <p:cTn id="192" dur="1" fill="hold">
                                          <p:stCondLst>
                                            <p:cond delay="0"/>
                                          </p:stCondLst>
                                        </p:cTn>
                                        <p:tgtEl>
                                          <p:spTgt spid="1090"/>
                                        </p:tgtEl>
                                        <p:attrNameLst>
                                          <p:attrName>style.visibility</p:attrName>
                                        </p:attrNameLst>
                                      </p:cBhvr>
                                      <p:to>
                                        <p:strVal val="visible"/>
                                      </p:to>
                                    </p:set>
                                    <p:animEffect transition="in" filter="fade">
                                      <p:cBhvr>
                                        <p:cTn id="193" dur="1000"/>
                                        <p:tgtEl>
                                          <p:spTgt spid="1090"/>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1091"/>
                                        </p:tgtEl>
                                        <p:attrNameLst>
                                          <p:attrName>style.visibility</p:attrName>
                                        </p:attrNameLst>
                                      </p:cBhvr>
                                      <p:to>
                                        <p:strVal val="visible"/>
                                      </p:to>
                                    </p:set>
                                    <p:animEffect transition="in" filter="fade">
                                      <p:cBhvr>
                                        <p:cTn id="198" dur="1000"/>
                                        <p:tgtEl>
                                          <p:spTgt spid="1091"/>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1103"/>
                                        </p:tgtEl>
                                        <p:attrNameLst>
                                          <p:attrName>style.visibility</p:attrName>
                                        </p:attrNameLst>
                                      </p:cBhvr>
                                      <p:to>
                                        <p:strVal val="visible"/>
                                      </p:to>
                                    </p:set>
                                    <p:animEffect transition="in" filter="fade">
                                      <p:cBhvr>
                                        <p:cTn id="203" dur="1000"/>
                                        <p:tgtEl>
                                          <p:spTgt spid="1103"/>
                                        </p:tgtEl>
                                      </p:cBhvr>
                                    </p:animEffect>
                                  </p:childTnLst>
                                </p:cTn>
                              </p:par>
                              <p:par>
                                <p:cTn id="204" presetID="10" presetClass="entr" presetSubtype="0" fill="hold" nodeType="withEffect">
                                  <p:stCondLst>
                                    <p:cond delay="0"/>
                                  </p:stCondLst>
                                  <p:childTnLst>
                                    <p:set>
                                      <p:cBhvr>
                                        <p:cTn id="205" dur="1" fill="hold">
                                          <p:stCondLst>
                                            <p:cond delay="0"/>
                                          </p:stCondLst>
                                        </p:cTn>
                                        <p:tgtEl>
                                          <p:spTgt spid="1104"/>
                                        </p:tgtEl>
                                        <p:attrNameLst>
                                          <p:attrName>style.visibility</p:attrName>
                                        </p:attrNameLst>
                                      </p:cBhvr>
                                      <p:to>
                                        <p:strVal val="visible"/>
                                      </p:to>
                                    </p:set>
                                    <p:animEffect transition="in" filter="fade">
                                      <p:cBhvr>
                                        <p:cTn id="206" dur="1000"/>
                                        <p:tgtEl>
                                          <p:spTgt spid="1104"/>
                                        </p:tgtEl>
                                      </p:cBhvr>
                                    </p:animEffect>
                                  </p:childTnLst>
                                </p:cTn>
                              </p:par>
                              <p:par>
                                <p:cTn id="207" presetID="10" presetClass="entr" presetSubtype="0" fill="hold" nodeType="withEffect">
                                  <p:stCondLst>
                                    <p:cond delay="0"/>
                                  </p:stCondLst>
                                  <p:childTnLst>
                                    <p:set>
                                      <p:cBhvr>
                                        <p:cTn id="208" dur="1" fill="hold">
                                          <p:stCondLst>
                                            <p:cond delay="0"/>
                                          </p:stCondLst>
                                        </p:cTn>
                                        <p:tgtEl>
                                          <p:spTgt spid="1105"/>
                                        </p:tgtEl>
                                        <p:attrNameLst>
                                          <p:attrName>style.visibility</p:attrName>
                                        </p:attrNameLst>
                                      </p:cBhvr>
                                      <p:to>
                                        <p:strVal val="visible"/>
                                      </p:to>
                                    </p:set>
                                    <p:animEffect transition="in" filter="fade">
                                      <p:cBhvr>
                                        <p:cTn id="209" dur="1000"/>
                                        <p:tgtEl>
                                          <p:spTgt spid="1105"/>
                                        </p:tgtEl>
                                      </p:cBhvr>
                                    </p:animEffect>
                                  </p:childTnLst>
                                </p:cTn>
                              </p:par>
                              <p:par>
                                <p:cTn id="210" presetID="10" presetClass="entr" presetSubtype="0" fill="hold" nodeType="withEffect">
                                  <p:stCondLst>
                                    <p:cond delay="0"/>
                                  </p:stCondLst>
                                  <p:childTnLst>
                                    <p:set>
                                      <p:cBhvr>
                                        <p:cTn id="211" dur="1" fill="hold">
                                          <p:stCondLst>
                                            <p:cond delay="0"/>
                                          </p:stCondLst>
                                        </p:cTn>
                                        <p:tgtEl>
                                          <p:spTgt spid="1106"/>
                                        </p:tgtEl>
                                        <p:attrNameLst>
                                          <p:attrName>style.visibility</p:attrName>
                                        </p:attrNameLst>
                                      </p:cBhvr>
                                      <p:to>
                                        <p:strVal val="visible"/>
                                      </p:to>
                                    </p:set>
                                    <p:animEffect transition="in" filter="fade">
                                      <p:cBhvr>
                                        <p:cTn id="212" dur="1000"/>
                                        <p:tgtEl>
                                          <p:spTgt spid="1106"/>
                                        </p:tgtEl>
                                      </p:cBhvr>
                                    </p:animEffect>
                                  </p:childTnLst>
                                </p:cTn>
                              </p:par>
                              <p:par>
                                <p:cTn id="213" presetID="10" presetClass="entr" presetSubtype="0" fill="hold" nodeType="withEffect">
                                  <p:stCondLst>
                                    <p:cond delay="0"/>
                                  </p:stCondLst>
                                  <p:childTnLst>
                                    <p:set>
                                      <p:cBhvr>
                                        <p:cTn id="214" dur="1" fill="hold">
                                          <p:stCondLst>
                                            <p:cond delay="0"/>
                                          </p:stCondLst>
                                        </p:cTn>
                                        <p:tgtEl>
                                          <p:spTgt spid="1107"/>
                                        </p:tgtEl>
                                        <p:attrNameLst>
                                          <p:attrName>style.visibility</p:attrName>
                                        </p:attrNameLst>
                                      </p:cBhvr>
                                      <p:to>
                                        <p:strVal val="visible"/>
                                      </p:to>
                                    </p:set>
                                    <p:animEffect transition="in" filter="fade">
                                      <p:cBhvr>
                                        <p:cTn id="215" dur="1000"/>
                                        <p:tgtEl>
                                          <p:spTgt spid="1107"/>
                                        </p:tgtEl>
                                      </p:cBhvr>
                                    </p:animEffect>
                                  </p:childTnLst>
                                </p:cTn>
                              </p:par>
                              <p:par>
                                <p:cTn id="216" presetID="10" presetClass="entr" presetSubtype="0" fill="hold" nodeType="withEffect">
                                  <p:stCondLst>
                                    <p:cond delay="0"/>
                                  </p:stCondLst>
                                  <p:childTnLst>
                                    <p:set>
                                      <p:cBhvr>
                                        <p:cTn id="217" dur="1" fill="hold">
                                          <p:stCondLst>
                                            <p:cond delay="0"/>
                                          </p:stCondLst>
                                        </p:cTn>
                                        <p:tgtEl>
                                          <p:spTgt spid="1108"/>
                                        </p:tgtEl>
                                        <p:attrNameLst>
                                          <p:attrName>style.visibility</p:attrName>
                                        </p:attrNameLst>
                                      </p:cBhvr>
                                      <p:to>
                                        <p:strVal val="visible"/>
                                      </p:to>
                                    </p:set>
                                    <p:animEffect transition="in" filter="fade">
                                      <p:cBhvr>
                                        <p:cTn id="218" dur="1000"/>
                                        <p:tgtEl>
                                          <p:spTgt spid="1108"/>
                                        </p:tgtEl>
                                      </p:cBhvr>
                                    </p:animEffect>
                                  </p:childTnLst>
                                </p:cTn>
                              </p:par>
                              <p:par>
                                <p:cTn id="219" presetID="10" presetClass="entr" presetSubtype="0" fill="hold" nodeType="withEffect">
                                  <p:stCondLst>
                                    <p:cond delay="0"/>
                                  </p:stCondLst>
                                  <p:childTnLst>
                                    <p:set>
                                      <p:cBhvr>
                                        <p:cTn id="220" dur="1" fill="hold">
                                          <p:stCondLst>
                                            <p:cond delay="0"/>
                                          </p:stCondLst>
                                        </p:cTn>
                                        <p:tgtEl>
                                          <p:spTgt spid="1109"/>
                                        </p:tgtEl>
                                        <p:attrNameLst>
                                          <p:attrName>style.visibility</p:attrName>
                                        </p:attrNameLst>
                                      </p:cBhvr>
                                      <p:to>
                                        <p:strVal val="visible"/>
                                      </p:to>
                                    </p:set>
                                    <p:animEffect transition="in" filter="fade">
                                      <p:cBhvr>
                                        <p:cTn id="221" dur="1000"/>
                                        <p:tgtEl>
                                          <p:spTgt spid="1109"/>
                                        </p:tgtEl>
                                      </p:cBhvr>
                                    </p:animEffect>
                                  </p:childTnLst>
                                </p:cTn>
                              </p:par>
                              <p:par>
                                <p:cTn id="222" presetID="10" presetClass="entr" presetSubtype="0" fill="hold" nodeType="withEffect">
                                  <p:stCondLst>
                                    <p:cond delay="0"/>
                                  </p:stCondLst>
                                  <p:childTnLst>
                                    <p:set>
                                      <p:cBhvr>
                                        <p:cTn id="223" dur="1" fill="hold">
                                          <p:stCondLst>
                                            <p:cond delay="0"/>
                                          </p:stCondLst>
                                        </p:cTn>
                                        <p:tgtEl>
                                          <p:spTgt spid="1110"/>
                                        </p:tgtEl>
                                        <p:attrNameLst>
                                          <p:attrName>style.visibility</p:attrName>
                                        </p:attrNameLst>
                                      </p:cBhvr>
                                      <p:to>
                                        <p:strVal val="visible"/>
                                      </p:to>
                                    </p:set>
                                    <p:animEffect transition="in" filter="fade">
                                      <p:cBhvr>
                                        <p:cTn id="224" dur="1000"/>
                                        <p:tgtEl>
                                          <p:spTgt spid="1110"/>
                                        </p:tgtEl>
                                      </p:cBhvr>
                                    </p:animEffect>
                                  </p:childTnLst>
                                </p:cTn>
                              </p:par>
                              <p:par>
                                <p:cTn id="225" presetID="10" presetClass="entr" presetSubtype="0" fill="hold" nodeType="withEffect">
                                  <p:stCondLst>
                                    <p:cond delay="0"/>
                                  </p:stCondLst>
                                  <p:childTnLst>
                                    <p:set>
                                      <p:cBhvr>
                                        <p:cTn id="226" dur="1" fill="hold">
                                          <p:stCondLst>
                                            <p:cond delay="0"/>
                                          </p:stCondLst>
                                        </p:cTn>
                                        <p:tgtEl>
                                          <p:spTgt spid="1111"/>
                                        </p:tgtEl>
                                        <p:attrNameLst>
                                          <p:attrName>style.visibility</p:attrName>
                                        </p:attrNameLst>
                                      </p:cBhvr>
                                      <p:to>
                                        <p:strVal val="visible"/>
                                      </p:to>
                                    </p:set>
                                    <p:animEffect transition="in" filter="fade">
                                      <p:cBhvr>
                                        <p:cTn id="227" dur="1000"/>
                                        <p:tgtEl>
                                          <p:spTgt spid="1111"/>
                                        </p:tgtEl>
                                      </p:cBhvr>
                                    </p:animEffect>
                                  </p:childTnLst>
                                </p:cTn>
                              </p:par>
                              <p:par>
                                <p:cTn id="228" presetID="10" presetClass="entr" presetSubtype="0" fill="hold" nodeType="withEffect">
                                  <p:stCondLst>
                                    <p:cond delay="0"/>
                                  </p:stCondLst>
                                  <p:childTnLst>
                                    <p:set>
                                      <p:cBhvr>
                                        <p:cTn id="229" dur="1" fill="hold">
                                          <p:stCondLst>
                                            <p:cond delay="0"/>
                                          </p:stCondLst>
                                        </p:cTn>
                                        <p:tgtEl>
                                          <p:spTgt spid="1112"/>
                                        </p:tgtEl>
                                        <p:attrNameLst>
                                          <p:attrName>style.visibility</p:attrName>
                                        </p:attrNameLst>
                                      </p:cBhvr>
                                      <p:to>
                                        <p:strVal val="visible"/>
                                      </p:to>
                                    </p:set>
                                    <p:animEffect transition="in" filter="fade">
                                      <p:cBhvr>
                                        <p:cTn id="230" dur="1000"/>
                                        <p:tgtEl>
                                          <p:spTgt spid="1112"/>
                                        </p:tgtEl>
                                      </p:cBhvr>
                                    </p:animEffect>
                                  </p:childTnLst>
                                </p:cTn>
                              </p:par>
                              <p:par>
                                <p:cTn id="231" presetID="10" presetClass="entr" presetSubtype="0" fill="hold" nodeType="withEffect">
                                  <p:stCondLst>
                                    <p:cond delay="0"/>
                                  </p:stCondLst>
                                  <p:childTnLst>
                                    <p:set>
                                      <p:cBhvr>
                                        <p:cTn id="232" dur="1" fill="hold">
                                          <p:stCondLst>
                                            <p:cond delay="0"/>
                                          </p:stCondLst>
                                        </p:cTn>
                                        <p:tgtEl>
                                          <p:spTgt spid="1113"/>
                                        </p:tgtEl>
                                        <p:attrNameLst>
                                          <p:attrName>style.visibility</p:attrName>
                                        </p:attrNameLst>
                                      </p:cBhvr>
                                      <p:to>
                                        <p:strVal val="visible"/>
                                      </p:to>
                                    </p:set>
                                    <p:animEffect transition="in" filter="fade">
                                      <p:cBhvr>
                                        <p:cTn id="233" dur="1000"/>
                                        <p:tgtEl>
                                          <p:spTgt spid="1113"/>
                                        </p:tgtEl>
                                      </p:cBhvr>
                                    </p:animEffect>
                                  </p:childTnLst>
                                </p:cTn>
                              </p:par>
                              <p:par>
                                <p:cTn id="234" presetID="10" presetClass="entr" presetSubtype="0" fill="hold" nodeType="withEffect">
                                  <p:stCondLst>
                                    <p:cond delay="0"/>
                                  </p:stCondLst>
                                  <p:childTnLst>
                                    <p:set>
                                      <p:cBhvr>
                                        <p:cTn id="235" dur="1" fill="hold">
                                          <p:stCondLst>
                                            <p:cond delay="0"/>
                                          </p:stCondLst>
                                        </p:cTn>
                                        <p:tgtEl>
                                          <p:spTgt spid="1114"/>
                                        </p:tgtEl>
                                        <p:attrNameLst>
                                          <p:attrName>style.visibility</p:attrName>
                                        </p:attrNameLst>
                                      </p:cBhvr>
                                      <p:to>
                                        <p:strVal val="visible"/>
                                      </p:to>
                                    </p:set>
                                    <p:animEffect transition="in" filter="fade">
                                      <p:cBhvr>
                                        <p:cTn id="236" dur="1000"/>
                                        <p:tgtEl>
                                          <p:spTgt spid="1114"/>
                                        </p:tgtEl>
                                      </p:cBhvr>
                                    </p:animEffect>
                                  </p:childTnLst>
                                </p:cTn>
                              </p:par>
                              <p:par>
                                <p:cTn id="237" presetID="10" presetClass="entr" presetSubtype="0" fill="hold" nodeType="withEffect">
                                  <p:stCondLst>
                                    <p:cond delay="0"/>
                                  </p:stCondLst>
                                  <p:childTnLst>
                                    <p:set>
                                      <p:cBhvr>
                                        <p:cTn id="238" dur="1" fill="hold">
                                          <p:stCondLst>
                                            <p:cond delay="0"/>
                                          </p:stCondLst>
                                        </p:cTn>
                                        <p:tgtEl>
                                          <p:spTgt spid="1115"/>
                                        </p:tgtEl>
                                        <p:attrNameLst>
                                          <p:attrName>style.visibility</p:attrName>
                                        </p:attrNameLst>
                                      </p:cBhvr>
                                      <p:to>
                                        <p:strVal val="visible"/>
                                      </p:to>
                                    </p:set>
                                    <p:animEffect transition="in" filter="fade">
                                      <p:cBhvr>
                                        <p:cTn id="239" dur="1000"/>
                                        <p:tgtEl>
                                          <p:spTgt spid="1115"/>
                                        </p:tgtEl>
                                      </p:cBhvr>
                                    </p:animEffect>
                                  </p:childTnLst>
                                </p:cTn>
                              </p:par>
                              <p:par>
                                <p:cTn id="240" presetID="10" presetClass="entr" presetSubtype="0" fill="hold" nodeType="withEffect">
                                  <p:stCondLst>
                                    <p:cond delay="0"/>
                                  </p:stCondLst>
                                  <p:childTnLst>
                                    <p:set>
                                      <p:cBhvr>
                                        <p:cTn id="241" dur="1" fill="hold">
                                          <p:stCondLst>
                                            <p:cond delay="0"/>
                                          </p:stCondLst>
                                        </p:cTn>
                                        <p:tgtEl>
                                          <p:spTgt spid="1116"/>
                                        </p:tgtEl>
                                        <p:attrNameLst>
                                          <p:attrName>style.visibility</p:attrName>
                                        </p:attrNameLst>
                                      </p:cBhvr>
                                      <p:to>
                                        <p:strVal val="visible"/>
                                      </p:to>
                                    </p:set>
                                    <p:animEffect transition="in" filter="fade">
                                      <p:cBhvr>
                                        <p:cTn id="242" dur="1000"/>
                                        <p:tgtEl>
                                          <p:spTgt spid="1116"/>
                                        </p:tgtEl>
                                      </p:cBhvr>
                                    </p:animEffect>
                                  </p:childTnLst>
                                </p:cTn>
                              </p:par>
                              <p:par>
                                <p:cTn id="243" presetID="10" presetClass="entr" presetSubtype="0" fill="hold" nodeType="withEffect">
                                  <p:stCondLst>
                                    <p:cond delay="0"/>
                                  </p:stCondLst>
                                  <p:childTnLst>
                                    <p:set>
                                      <p:cBhvr>
                                        <p:cTn id="244" dur="1" fill="hold">
                                          <p:stCondLst>
                                            <p:cond delay="0"/>
                                          </p:stCondLst>
                                        </p:cTn>
                                        <p:tgtEl>
                                          <p:spTgt spid="1117"/>
                                        </p:tgtEl>
                                        <p:attrNameLst>
                                          <p:attrName>style.visibility</p:attrName>
                                        </p:attrNameLst>
                                      </p:cBhvr>
                                      <p:to>
                                        <p:strVal val="visible"/>
                                      </p:to>
                                    </p:set>
                                    <p:animEffect transition="in" filter="fade">
                                      <p:cBhvr>
                                        <p:cTn id="245" dur="1000"/>
                                        <p:tgtEl>
                                          <p:spTgt spid="1117"/>
                                        </p:tgtEl>
                                      </p:cBhvr>
                                    </p:animEffect>
                                  </p:childTnLst>
                                </p:cTn>
                              </p:par>
                              <p:par>
                                <p:cTn id="246" presetID="10" presetClass="entr" presetSubtype="0" fill="hold" nodeType="withEffect">
                                  <p:stCondLst>
                                    <p:cond delay="0"/>
                                  </p:stCondLst>
                                  <p:childTnLst>
                                    <p:set>
                                      <p:cBhvr>
                                        <p:cTn id="247" dur="1" fill="hold">
                                          <p:stCondLst>
                                            <p:cond delay="0"/>
                                          </p:stCondLst>
                                        </p:cTn>
                                        <p:tgtEl>
                                          <p:spTgt spid="1118"/>
                                        </p:tgtEl>
                                        <p:attrNameLst>
                                          <p:attrName>style.visibility</p:attrName>
                                        </p:attrNameLst>
                                      </p:cBhvr>
                                      <p:to>
                                        <p:strVal val="visible"/>
                                      </p:to>
                                    </p:set>
                                    <p:animEffect transition="in" filter="fade">
                                      <p:cBhvr>
                                        <p:cTn id="248" dur="1000"/>
                                        <p:tgtEl>
                                          <p:spTgt spid="1118"/>
                                        </p:tgtEl>
                                      </p:cBhvr>
                                    </p:animEffect>
                                  </p:childTnLst>
                                </p:cTn>
                              </p:par>
                              <p:par>
                                <p:cTn id="249" presetID="10" presetClass="entr" presetSubtype="0" fill="hold" nodeType="withEffect">
                                  <p:stCondLst>
                                    <p:cond delay="0"/>
                                  </p:stCondLst>
                                  <p:childTnLst>
                                    <p:set>
                                      <p:cBhvr>
                                        <p:cTn id="250" dur="1" fill="hold">
                                          <p:stCondLst>
                                            <p:cond delay="0"/>
                                          </p:stCondLst>
                                        </p:cTn>
                                        <p:tgtEl>
                                          <p:spTgt spid="1119"/>
                                        </p:tgtEl>
                                        <p:attrNameLst>
                                          <p:attrName>style.visibility</p:attrName>
                                        </p:attrNameLst>
                                      </p:cBhvr>
                                      <p:to>
                                        <p:strVal val="visible"/>
                                      </p:to>
                                    </p:set>
                                    <p:animEffect transition="in" filter="fade">
                                      <p:cBhvr>
                                        <p:cTn id="251" dur="1000"/>
                                        <p:tgtEl>
                                          <p:spTgt spid="1119"/>
                                        </p:tgtEl>
                                      </p:cBhvr>
                                    </p:animEffect>
                                  </p:childTnLst>
                                </p:cTn>
                              </p:par>
                              <p:par>
                                <p:cTn id="252" presetID="10" presetClass="entr" presetSubtype="0" fill="hold" nodeType="withEffect">
                                  <p:stCondLst>
                                    <p:cond delay="0"/>
                                  </p:stCondLst>
                                  <p:childTnLst>
                                    <p:set>
                                      <p:cBhvr>
                                        <p:cTn id="253" dur="1" fill="hold">
                                          <p:stCondLst>
                                            <p:cond delay="0"/>
                                          </p:stCondLst>
                                        </p:cTn>
                                        <p:tgtEl>
                                          <p:spTgt spid="1120"/>
                                        </p:tgtEl>
                                        <p:attrNameLst>
                                          <p:attrName>style.visibility</p:attrName>
                                        </p:attrNameLst>
                                      </p:cBhvr>
                                      <p:to>
                                        <p:strVal val="visible"/>
                                      </p:to>
                                    </p:set>
                                    <p:animEffect transition="in" filter="fade">
                                      <p:cBhvr>
                                        <p:cTn id="254" dur="1000"/>
                                        <p:tgtEl>
                                          <p:spTgt spid="1120"/>
                                        </p:tgtEl>
                                      </p:cBhvr>
                                    </p:animEffect>
                                  </p:childTnLst>
                                </p:cTn>
                              </p:par>
                              <p:par>
                                <p:cTn id="255" presetID="10" presetClass="entr" presetSubtype="0" fill="hold" nodeType="withEffect">
                                  <p:stCondLst>
                                    <p:cond delay="0"/>
                                  </p:stCondLst>
                                  <p:childTnLst>
                                    <p:set>
                                      <p:cBhvr>
                                        <p:cTn id="256" dur="1" fill="hold">
                                          <p:stCondLst>
                                            <p:cond delay="0"/>
                                          </p:stCondLst>
                                        </p:cTn>
                                        <p:tgtEl>
                                          <p:spTgt spid="1121"/>
                                        </p:tgtEl>
                                        <p:attrNameLst>
                                          <p:attrName>style.visibility</p:attrName>
                                        </p:attrNameLst>
                                      </p:cBhvr>
                                      <p:to>
                                        <p:strVal val="visible"/>
                                      </p:to>
                                    </p:set>
                                    <p:animEffect transition="in" filter="fade">
                                      <p:cBhvr>
                                        <p:cTn id="257" dur="1000"/>
                                        <p:tgtEl>
                                          <p:spTgt spid="1121"/>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nodeType="clickEffect">
                                  <p:stCondLst>
                                    <p:cond delay="0"/>
                                  </p:stCondLst>
                                  <p:childTnLst>
                                    <p:set>
                                      <p:cBhvr>
                                        <p:cTn id="261" dur="1" fill="hold">
                                          <p:stCondLst>
                                            <p:cond delay="0"/>
                                          </p:stCondLst>
                                        </p:cTn>
                                        <p:tgtEl>
                                          <p:spTgt spid="1123"/>
                                        </p:tgtEl>
                                        <p:attrNameLst>
                                          <p:attrName>style.visibility</p:attrName>
                                        </p:attrNameLst>
                                      </p:cBhvr>
                                      <p:to>
                                        <p:strVal val="visible"/>
                                      </p:to>
                                    </p:set>
                                    <p:animEffect transition="in" filter="fade">
                                      <p:cBhvr>
                                        <p:cTn id="262" dur="1000"/>
                                        <p:tgtEl>
                                          <p:spTgt spid="1123"/>
                                        </p:tgtEl>
                                      </p:cBhvr>
                                    </p:animEffect>
                                  </p:childTnLst>
                                </p:cTn>
                              </p:par>
                              <p:par>
                                <p:cTn id="263" presetID="10" presetClass="entr" presetSubtype="0" fill="hold" nodeType="withEffect">
                                  <p:stCondLst>
                                    <p:cond delay="0"/>
                                  </p:stCondLst>
                                  <p:childTnLst>
                                    <p:set>
                                      <p:cBhvr>
                                        <p:cTn id="264" dur="1" fill="hold">
                                          <p:stCondLst>
                                            <p:cond delay="0"/>
                                          </p:stCondLst>
                                        </p:cTn>
                                        <p:tgtEl>
                                          <p:spTgt spid="1124"/>
                                        </p:tgtEl>
                                        <p:attrNameLst>
                                          <p:attrName>style.visibility</p:attrName>
                                        </p:attrNameLst>
                                      </p:cBhvr>
                                      <p:to>
                                        <p:strVal val="visible"/>
                                      </p:to>
                                    </p:set>
                                    <p:animEffect transition="in" filter="fade">
                                      <p:cBhvr>
                                        <p:cTn id="265" dur="1000"/>
                                        <p:tgtEl>
                                          <p:spTgt spid="1124"/>
                                        </p:tgtEl>
                                      </p:cBhvr>
                                    </p:animEffect>
                                  </p:childTnLst>
                                </p:cTn>
                              </p:par>
                              <p:par>
                                <p:cTn id="266" presetID="10" presetClass="entr" presetSubtype="0" fill="hold" nodeType="withEffect">
                                  <p:stCondLst>
                                    <p:cond delay="0"/>
                                  </p:stCondLst>
                                  <p:childTnLst>
                                    <p:set>
                                      <p:cBhvr>
                                        <p:cTn id="267" dur="1" fill="hold">
                                          <p:stCondLst>
                                            <p:cond delay="0"/>
                                          </p:stCondLst>
                                        </p:cTn>
                                        <p:tgtEl>
                                          <p:spTgt spid="1125"/>
                                        </p:tgtEl>
                                        <p:attrNameLst>
                                          <p:attrName>style.visibility</p:attrName>
                                        </p:attrNameLst>
                                      </p:cBhvr>
                                      <p:to>
                                        <p:strVal val="visible"/>
                                      </p:to>
                                    </p:set>
                                    <p:animEffect transition="in" filter="fade">
                                      <p:cBhvr>
                                        <p:cTn id="268" dur="1000"/>
                                        <p:tgtEl>
                                          <p:spTgt spid="1125"/>
                                        </p:tgtEl>
                                      </p:cBhvr>
                                    </p:animEffect>
                                  </p:childTnLst>
                                </p:cTn>
                              </p:par>
                              <p:par>
                                <p:cTn id="269" presetID="10" presetClass="entr" presetSubtype="0" fill="hold" nodeType="withEffect">
                                  <p:stCondLst>
                                    <p:cond delay="0"/>
                                  </p:stCondLst>
                                  <p:childTnLst>
                                    <p:set>
                                      <p:cBhvr>
                                        <p:cTn id="270" dur="1" fill="hold">
                                          <p:stCondLst>
                                            <p:cond delay="0"/>
                                          </p:stCondLst>
                                        </p:cTn>
                                        <p:tgtEl>
                                          <p:spTgt spid="1126"/>
                                        </p:tgtEl>
                                        <p:attrNameLst>
                                          <p:attrName>style.visibility</p:attrName>
                                        </p:attrNameLst>
                                      </p:cBhvr>
                                      <p:to>
                                        <p:strVal val="visible"/>
                                      </p:to>
                                    </p:set>
                                    <p:animEffect transition="in" filter="fade">
                                      <p:cBhvr>
                                        <p:cTn id="271" dur="1000"/>
                                        <p:tgtEl>
                                          <p:spTgt spid="1126"/>
                                        </p:tgtEl>
                                      </p:cBhvr>
                                    </p:animEffect>
                                  </p:childTnLst>
                                </p:cTn>
                              </p:par>
                              <p:par>
                                <p:cTn id="272" presetID="10" presetClass="entr" presetSubtype="0" fill="hold" nodeType="withEffect">
                                  <p:stCondLst>
                                    <p:cond delay="0"/>
                                  </p:stCondLst>
                                  <p:childTnLst>
                                    <p:set>
                                      <p:cBhvr>
                                        <p:cTn id="273" dur="1" fill="hold">
                                          <p:stCondLst>
                                            <p:cond delay="0"/>
                                          </p:stCondLst>
                                        </p:cTn>
                                        <p:tgtEl>
                                          <p:spTgt spid="1127"/>
                                        </p:tgtEl>
                                        <p:attrNameLst>
                                          <p:attrName>style.visibility</p:attrName>
                                        </p:attrNameLst>
                                      </p:cBhvr>
                                      <p:to>
                                        <p:strVal val="visible"/>
                                      </p:to>
                                    </p:set>
                                    <p:animEffect transition="in" filter="fade">
                                      <p:cBhvr>
                                        <p:cTn id="274" dur="1000"/>
                                        <p:tgtEl>
                                          <p:spTgt spid="1127"/>
                                        </p:tgtEl>
                                      </p:cBhvr>
                                    </p:animEffect>
                                  </p:childTnLst>
                                </p:cTn>
                              </p:par>
                              <p:par>
                                <p:cTn id="275" presetID="10" presetClass="entr" presetSubtype="0" fill="hold" nodeType="withEffect">
                                  <p:stCondLst>
                                    <p:cond delay="0"/>
                                  </p:stCondLst>
                                  <p:childTnLst>
                                    <p:set>
                                      <p:cBhvr>
                                        <p:cTn id="276" dur="1" fill="hold">
                                          <p:stCondLst>
                                            <p:cond delay="0"/>
                                          </p:stCondLst>
                                        </p:cTn>
                                        <p:tgtEl>
                                          <p:spTgt spid="1128"/>
                                        </p:tgtEl>
                                        <p:attrNameLst>
                                          <p:attrName>style.visibility</p:attrName>
                                        </p:attrNameLst>
                                      </p:cBhvr>
                                      <p:to>
                                        <p:strVal val="visible"/>
                                      </p:to>
                                    </p:set>
                                    <p:animEffect transition="in" filter="fade">
                                      <p:cBhvr>
                                        <p:cTn id="277" dur="1000"/>
                                        <p:tgtEl>
                                          <p:spTgt spid="1128"/>
                                        </p:tgtEl>
                                      </p:cBhvr>
                                    </p:animEffect>
                                  </p:childTnLst>
                                </p:cTn>
                              </p:par>
                              <p:par>
                                <p:cTn id="278" presetID="10" presetClass="entr" presetSubtype="0" fill="hold" nodeType="withEffect">
                                  <p:stCondLst>
                                    <p:cond delay="0"/>
                                  </p:stCondLst>
                                  <p:childTnLst>
                                    <p:set>
                                      <p:cBhvr>
                                        <p:cTn id="279" dur="1" fill="hold">
                                          <p:stCondLst>
                                            <p:cond delay="0"/>
                                          </p:stCondLst>
                                        </p:cTn>
                                        <p:tgtEl>
                                          <p:spTgt spid="1129"/>
                                        </p:tgtEl>
                                        <p:attrNameLst>
                                          <p:attrName>style.visibility</p:attrName>
                                        </p:attrNameLst>
                                      </p:cBhvr>
                                      <p:to>
                                        <p:strVal val="visible"/>
                                      </p:to>
                                    </p:set>
                                    <p:animEffect transition="in" filter="fade">
                                      <p:cBhvr>
                                        <p:cTn id="280" dur="1000"/>
                                        <p:tgtEl>
                                          <p:spTgt spid="1129"/>
                                        </p:tgtEl>
                                      </p:cBhvr>
                                    </p:animEffect>
                                  </p:childTnLst>
                                </p:cTn>
                              </p:par>
                              <p:par>
                                <p:cTn id="281" presetID="10" presetClass="entr" presetSubtype="0" fill="hold" nodeType="withEffect">
                                  <p:stCondLst>
                                    <p:cond delay="0"/>
                                  </p:stCondLst>
                                  <p:childTnLst>
                                    <p:set>
                                      <p:cBhvr>
                                        <p:cTn id="282" dur="1" fill="hold">
                                          <p:stCondLst>
                                            <p:cond delay="0"/>
                                          </p:stCondLst>
                                        </p:cTn>
                                        <p:tgtEl>
                                          <p:spTgt spid="1130"/>
                                        </p:tgtEl>
                                        <p:attrNameLst>
                                          <p:attrName>style.visibility</p:attrName>
                                        </p:attrNameLst>
                                      </p:cBhvr>
                                      <p:to>
                                        <p:strVal val="visible"/>
                                      </p:to>
                                    </p:set>
                                    <p:animEffect transition="in" filter="fade">
                                      <p:cBhvr>
                                        <p:cTn id="283" dur="1000"/>
                                        <p:tgtEl>
                                          <p:spTgt spid="1130"/>
                                        </p:tgtEl>
                                      </p:cBhvr>
                                    </p:animEffect>
                                  </p:childTnLst>
                                </p:cTn>
                              </p:par>
                              <p:par>
                                <p:cTn id="284" presetID="10" presetClass="entr" presetSubtype="0" fill="hold" nodeType="withEffect">
                                  <p:stCondLst>
                                    <p:cond delay="0"/>
                                  </p:stCondLst>
                                  <p:childTnLst>
                                    <p:set>
                                      <p:cBhvr>
                                        <p:cTn id="285" dur="1" fill="hold">
                                          <p:stCondLst>
                                            <p:cond delay="0"/>
                                          </p:stCondLst>
                                        </p:cTn>
                                        <p:tgtEl>
                                          <p:spTgt spid="1131"/>
                                        </p:tgtEl>
                                        <p:attrNameLst>
                                          <p:attrName>style.visibility</p:attrName>
                                        </p:attrNameLst>
                                      </p:cBhvr>
                                      <p:to>
                                        <p:strVal val="visible"/>
                                      </p:to>
                                    </p:set>
                                    <p:animEffect transition="in" filter="fade">
                                      <p:cBhvr>
                                        <p:cTn id="286" dur="1000"/>
                                        <p:tgtEl>
                                          <p:spTgt spid="1131"/>
                                        </p:tgtEl>
                                      </p:cBhvr>
                                    </p:animEffect>
                                  </p:childTnLst>
                                </p:cTn>
                              </p:par>
                              <p:par>
                                <p:cTn id="287" presetID="10" presetClass="entr" presetSubtype="0" fill="hold" nodeType="withEffect">
                                  <p:stCondLst>
                                    <p:cond delay="0"/>
                                  </p:stCondLst>
                                  <p:childTnLst>
                                    <p:set>
                                      <p:cBhvr>
                                        <p:cTn id="288" dur="1" fill="hold">
                                          <p:stCondLst>
                                            <p:cond delay="0"/>
                                          </p:stCondLst>
                                        </p:cTn>
                                        <p:tgtEl>
                                          <p:spTgt spid="1132"/>
                                        </p:tgtEl>
                                        <p:attrNameLst>
                                          <p:attrName>style.visibility</p:attrName>
                                        </p:attrNameLst>
                                      </p:cBhvr>
                                      <p:to>
                                        <p:strVal val="visible"/>
                                      </p:to>
                                    </p:set>
                                    <p:animEffect transition="in" filter="fade">
                                      <p:cBhvr>
                                        <p:cTn id="289" dur="1000"/>
                                        <p:tgtEl>
                                          <p:spTgt spid="1132"/>
                                        </p:tgtEl>
                                      </p:cBhvr>
                                    </p:animEffect>
                                  </p:childTnLst>
                                </p:cTn>
                              </p:par>
                              <p:par>
                                <p:cTn id="290" presetID="10" presetClass="entr" presetSubtype="0" fill="hold" nodeType="withEffect">
                                  <p:stCondLst>
                                    <p:cond delay="0"/>
                                  </p:stCondLst>
                                  <p:childTnLst>
                                    <p:set>
                                      <p:cBhvr>
                                        <p:cTn id="291" dur="1" fill="hold">
                                          <p:stCondLst>
                                            <p:cond delay="0"/>
                                          </p:stCondLst>
                                        </p:cTn>
                                        <p:tgtEl>
                                          <p:spTgt spid="1133"/>
                                        </p:tgtEl>
                                        <p:attrNameLst>
                                          <p:attrName>style.visibility</p:attrName>
                                        </p:attrNameLst>
                                      </p:cBhvr>
                                      <p:to>
                                        <p:strVal val="visible"/>
                                      </p:to>
                                    </p:set>
                                    <p:animEffect transition="in" filter="fade">
                                      <p:cBhvr>
                                        <p:cTn id="292" dur="1000"/>
                                        <p:tgtEl>
                                          <p:spTgt spid="1133"/>
                                        </p:tgtEl>
                                      </p:cBhvr>
                                    </p:animEffect>
                                  </p:childTnLst>
                                </p:cTn>
                              </p:par>
                            </p:childTnLst>
                          </p:cTn>
                        </p:par>
                      </p:childTnLst>
                    </p:cTn>
                  </p:par>
                  <p:par>
                    <p:cTn id="293" fill="hold">
                      <p:stCondLst>
                        <p:cond delay="indefinite"/>
                      </p:stCondLst>
                      <p:childTnLst>
                        <p:par>
                          <p:cTn id="294" fill="hold">
                            <p:stCondLst>
                              <p:cond delay="0"/>
                            </p:stCondLst>
                            <p:childTnLst>
                              <p:par>
                                <p:cTn id="295" presetID="10" presetClass="entr" presetSubtype="0" fill="hold" nodeType="clickEffect">
                                  <p:stCondLst>
                                    <p:cond delay="0"/>
                                  </p:stCondLst>
                                  <p:childTnLst>
                                    <p:set>
                                      <p:cBhvr>
                                        <p:cTn id="296" dur="1" fill="hold">
                                          <p:stCondLst>
                                            <p:cond delay="0"/>
                                          </p:stCondLst>
                                        </p:cTn>
                                        <p:tgtEl>
                                          <p:spTgt spid="1122"/>
                                        </p:tgtEl>
                                        <p:attrNameLst>
                                          <p:attrName>style.visibility</p:attrName>
                                        </p:attrNameLst>
                                      </p:cBhvr>
                                      <p:to>
                                        <p:strVal val="visible"/>
                                      </p:to>
                                    </p:set>
                                    <p:animEffect transition="in" filter="fade">
                                      <p:cBhvr>
                                        <p:cTn id="297" dur="1000"/>
                                        <p:tgtEl>
                                          <p:spTgt spid="1122"/>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ntr" presetSubtype="0" fill="hold" nodeType="clickEffect">
                                  <p:stCondLst>
                                    <p:cond delay="0"/>
                                  </p:stCondLst>
                                  <p:childTnLst>
                                    <p:set>
                                      <p:cBhvr>
                                        <p:cTn id="301" dur="1" fill="hold">
                                          <p:stCondLst>
                                            <p:cond delay="0"/>
                                          </p:stCondLst>
                                        </p:cTn>
                                        <p:tgtEl>
                                          <p:spTgt spid="1135"/>
                                        </p:tgtEl>
                                        <p:attrNameLst>
                                          <p:attrName>style.visibility</p:attrName>
                                        </p:attrNameLst>
                                      </p:cBhvr>
                                      <p:to>
                                        <p:strVal val="visible"/>
                                      </p:to>
                                    </p:set>
                                    <p:animEffect transition="in" filter="fade">
                                      <p:cBhvr>
                                        <p:cTn id="302" dur="10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5"/>
          <p:cNvSpPr txBox="1">
            <a:spLocks noGrp="1"/>
          </p:cNvSpPr>
          <p:nvPr>
            <p:ph type="title"/>
          </p:nvPr>
        </p:nvSpPr>
        <p:spPr>
          <a:xfrm>
            <a:off x="311700" y="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Eccentricity</a:t>
            </a:r>
            <a:endParaRPr/>
          </a:p>
        </p:txBody>
      </p:sp>
      <p:sp>
        <p:nvSpPr>
          <p:cNvPr id="1143" name="Google Shape;1143;p45"/>
          <p:cNvSpPr/>
          <p:nvPr/>
        </p:nvSpPr>
        <p:spPr>
          <a:xfrm>
            <a:off x="1266824" y="256093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144" name="Google Shape;1144;p45"/>
          <p:cNvSpPr/>
          <p:nvPr/>
        </p:nvSpPr>
        <p:spPr>
          <a:xfrm>
            <a:off x="292938" y="369144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145" name="Google Shape;1145;p45"/>
          <p:cNvSpPr/>
          <p:nvPr/>
        </p:nvSpPr>
        <p:spPr>
          <a:xfrm>
            <a:off x="1266682" y="3691441"/>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146" name="Google Shape;1146;p45"/>
          <p:cNvSpPr/>
          <p:nvPr/>
        </p:nvSpPr>
        <p:spPr>
          <a:xfrm>
            <a:off x="2583184" y="369144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147" name="Google Shape;1147;p45"/>
          <p:cNvSpPr/>
          <p:nvPr/>
        </p:nvSpPr>
        <p:spPr>
          <a:xfrm>
            <a:off x="2577291" y="256093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148" name="Google Shape;1148;p45"/>
          <p:cNvSpPr/>
          <p:nvPr/>
        </p:nvSpPr>
        <p:spPr>
          <a:xfrm>
            <a:off x="3417867" y="3691441"/>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149" name="Google Shape;1149;p45"/>
          <p:cNvSpPr/>
          <p:nvPr/>
        </p:nvSpPr>
        <p:spPr>
          <a:xfrm>
            <a:off x="2583255" y="5113773"/>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150" name="Google Shape;1150;p45"/>
          <p:cNvSpPr/>
          <p:nvPr/>
        </p:nvSpPr>
        <p:spPr>
          <a:xfrm>
            <a:off x="1266682" y="5113773"/>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151" name="Google Shape;1151;p45"/>
          <p:cNvCxnSpPr>
            <a:stCxn id="1144" idx="7"/>
            <a:endCxn id="1143" idx="3"/>
          </p:cNvCxnSpPr>
          <p:nvPr/>
        </p:nvCxnSpPr>
        <p:spPr>
          <a:xfrm rot="10800000" flipH="1">
            <a:off x="711349" y="3043412"/>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1152" name="Google Shape;1152;p45"/>
          <p:cNvCxnSpPr>
            <a:stCxn id="1143" idx="6"/>
            <a:endCxn id="1147" idx="2"/>
          </p:cNvCxnSpPr>
          <p:nvPr/>
        </p:nvCxnSpPr>
        <p:spPr>
          <a:xfrm>
            <a:off x="1757024" y="2843533"/>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1153" name="Google Shape;1153;p45"/>
          <p:cNvCxnSpPr>
            <a:stCxn id="1143" idx="4"/>
            <a:endCxn id="1145" idx="0"/>
          </p:cNvCxnSpPr>
          <p:nvPr/>
        </p:nvCxnSpPr>
        <p:spPr>
          <a:xfrm>
            <a:off x="1511924" y="3126133"/>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1154" name="Google Shape;1154;p45"/>
          <p:cNvCxnSpPr>
            <a:stCxn id="1145" idx="4"/>
            <a:endCxn id="1150" idx="0"/>
          </p:cNvCxnSpPr>
          <p:nvPr/>
        </p:nvCxnSpPr>
        <p:spPr>
          <a:xfrm>
            <a:off x="1511782" y="4256641"/>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155" name="Google Shape;1155;p45"/>
          <p:cNvCxnSpPr>
            <a:endCxn id="1146" idx="0"/>
          </p:cNvCxnSpPr>
          <p:nvPr/>
        </p:nvCxnSpPr>
        <p:spPr>
          <a:xfrm>
            <a:off x="2825284" y="3125441"/>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1156" name="Google Shape;1156;p45"/>
          <p:cNvCxnSpPr>
            <a:stCxn id="1146" idx="4"/>
            <a:endCxn id="1149" idx="0"/>
          </p:cNvCxnSpPr>
          <p:nvPr/>
        </p:nvCxnSpPr>
        <p:spPr>
          <a:xfrm>
            <a:off x="2825284" y="4256641"/>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157" name="Google Shape;1157;p45"/>
          <p:cNvCxnSpPr>
            <a:stCxn id="1150" idx="6"/>
            <a:endCxn id="1149" idx="2"/>
          </p:cNvCxnSpPr>
          <p:nvPr/>
        </p:nvCxnSpPr>
        <p:spPr>
          <a:xfrm>
            <a:off x="1756882" y="5396373"/>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1158" name="Google Shape;1158;p45"/>
          <p:cNvCxnSpPr>
            <a:stCxn id="1145" idx="6"/>
            <a:endCxn id="1146" idx="2"/>
          </p:cNvCxnSpPr>
          <p:nvPr/>
        </p:nvCxnSpPr>
        <p:spPr>
          <a:xfrm>
            <a:off x="1756882" y="3974041"/>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1159" name="Google Shape;1159;p45"/>
          <p:cNvCxnSpPr>
            <a:stCxn id="1147" idx="5"/>
            <a:endCxn id="1148" idx="1"/>
          </p:cNvCxnSpPr>
          <p:nvPr/>
        </p:nvCxnSpPr>
        <p:spPr>
          <a:xfrm>
            <a:off x="2995703" y="3043361"/>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1160" name="Google Shape;1160;p45"/>
          <p:cNvCxnSpPr>
            <a:stCxn id="1143" idx="5"/>
            <a:endCxn id="1146" idx="1"/>
          </p:cNvCxnSpPr>
          <p:nvPr/>
        </p:nvCxnSpPr>
        <p:spPr>
          <a:xfrm>
            <a:off x="1685236" y="3043361"/>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1161" name="Google Shape;1161;p45"/>
          <p:cNvCxnSpPr>
            <a:stCxn id="1144" idx="6"/>
            <a:endCxn id="1145" idx="2"/>
          </p:cNvCxnSpPr>
          <p:nvPr/>
        </p:nvCxnSpPr>
        <p:spPr>
          <a:xfrm>
            <a:off x="783138" y="3974041"/>
            <a:ext cx="483600" cy="0"/>
          </a:xfrm>
          <a:prstGeom prst="straightConnector1">
            <a:avLst/>
          </a:prstGeom>
          <a:noFill/>
          <a:ln w="19050" cap="flat" cmpd="sng">
            <a:solidFill>
              <a:srgbClr val="000000"/>
            </a:solidFill>
            <a:prstDash val="solid"/>
            <a:round/>
            <a:headEnd type="none" w="med" len="med"/>
            <a:tailEnd type="none" w="med" len="med"/>
          </a:ln>
        </p:spPr>
      </p:cxnSp>
      <p:sp>
        <p:nvSpPr>
          <p:cNvPr id="1162" name="Google Shape;1162;p45"/>
          <p:cNvSpPr txBox="1"/>
          <p:nvPr/>
        </p:nvSpPr>
        <p:spPr>
          <a:xfrm>
            <a:off x="3794825" y="2211667"/>
            <a:ext cx="5153375" cy="11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1"/>
                </a:solidFill>
                <a:latin typeface="PT Sans Narrow"/>
                <a:ea typeface="PT Sans Narrow"/>
                <a:cs typeface="PT Sans Narrow"/>
                <a:sym typeface="PT Sans Narrow"/>
              </a:rPr>
              <a:t> </a:t>
            </a:r>
            <a:r>
              <a:rPr lang="en" sz="2400" b="1" dirty="0" smtClean="0">
                <a:solidFill>
                  <a:schemeClr val="accent1"/>
                </a:solidFill>
                <a:latin typeface="PT Sans Narrow"/>
                <a:ea typeface="PT Sans Narrow"/>
                <a:cs typeface="PT Sans Narrow"/>
                <a:sym typeface="PT Sans Narrow"/>
              </a:rPr>
              <a:t>      V1  </a:t>
            </a:r>
            <a:r>
              <a:rPr lang="en" sz="2400" b="1" dirty="0">
                <a:solidFill>
                  <a:schemeClr val="accent1"/>
                </a:solidFill>
                <a:latin typeface="PT Sans Narrow"/>
                <a:ea typeface="PT Sans Narrow"/>
                <a:cs typeface="PT Sans Narrow"/>
                <a:sym typeface="PT Sans Narrow"/>
              </a:rPr>
              <a:t>V2  V3  V4  V5  V6  V7  V8</a:t>
            </a:r>
            <a:endParaRPr sz="2400" b="1" dirty="0">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r>
              <a:rPr lang="en" sz="2400" b="1" dirty="0" smtClean="0">
                <a:latin typeface="PT Sans Narrow"/>
                <a:ea typeface="PT Sans Narrow"/>
                <a:cs typeface="PT Sans Narrow"/>
                <a:sym typeface="PT Sans Narrow"/>
              </a:rPr>
              <a:t>Ecc:</a:t>
            </a:r>
            <a:r>
              <a:rPr lang="en" sz="2400" dirty="0" smtClean="0">
                <a:latin typeface="PT Sans Narrow"/>
                <a:ea typeface="PT Sans Narrow"/>
                <a:cs typeface="PT Sans Narrow"/>
                <a:sym typeface="PT Sans Narrow"/>
              </a:rPr>
              <a:t> 2     </a:t>
            </a:r>
            <a:r>
              <a:rPr lang="en" sz="2400" dirty="0">
                <a:latin typeface="PT Sans Narrow"/>
                <a:ea typeface="PT Sans Narrow"/>
                <a:cs typeface="PT Sans Narrow"/>
                <a:sym typeface="PT Sans Narrow"/>
              </a:rPr>
              <a:t>3    3     3    2    4     4    3</a:t>
            </a: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p:txBody>
      </p:sp>
      <p:sp>
        <p:nvSpPr>
          <p:cNvPr id="1163" name="Google Shape;1163;p45"/>
          <p:cNvSpPr/>
          <p:nvPr/>
        </p:nvSpPr>
        <p:spPr>
          <a:xfrm>
            <a:off x="1266824" y="2560933"/>
            <a:ext cx="490200" cy="5652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164" name="Google Shape;1164;p45"/>
          <p:cNvSpPr/>
          <p:nvPr/>
        </p:nvSpPr>
        <p:spPr>
          <a:xfrm>
            <a:off x="292938" y="3691441"/>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165" name="Google Shape;1165;p45"/>
          <p:cNvSpPr/>
          <p:nvPr/>
        </p:nvSpPr>
        <p:spPr>
          <a:xfrm>
            <a:off x="1266682" y="3691441"/>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166" name="Google Shape;1166;p45"/>
          <p:cNvSpPr/>
          <p:nvPr/>
        </p:nvSpPr>
        <p:spPr>
          <a:xfrm>
            <a:off x="2583184" y="3691441"/>
            <a:ext cx="484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167" name="Google Shape;1167;p45"/>
          <p:cNvSpPr/>
          <p:nvPr/>
        </p:nvSpPr>
        <p:spPr>
          <a:xfrm>
            <a:off x="2577291" y="2560933"/>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168" name="Google Shape;1168;p45"/>
          <p:cNvSpPr/>
          <p:nvPr/>
        </p:nvSpPr>
        <p:spPr>
          <a:xfrm>
            <a:off x="3417867" y="3691441"/>
            <a:ext cx="484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169" name="Google Shape;1169;p45"/>
          <p:cNvSpPr/>
          <p:nvPr/>
        </p:nvSpPr>
        <p:spPr>
          <a:xfrm>
            <a:off x="2583255" y="5113773"/>
            <a:ext cx="484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170" name="Google Shape;1170;p45"/>
          <p:cNvSpPr/>
          <p:nvPr/>
        </p:nvSpPr>
        <p:spPr>
          <a:xfrm>
            <a:off x="1266682" y="5113773"/>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171" name="Google Shape;1171;p45"/>
          <p:cNvCxnSpPr>
            <a:stCxn id="1164" idx="7"/>
            <a:endCxn id="1163" idx="3"/>
          </p:cNvCxnSpPr>
          <p:nvPr/>
        </p:nvCxnSpPr>
        <p:spPr>
          <a:xfrm rot="10800000" flipH="1">
            <a:off x="711349" y="3043412"/>
            <a:ext cx="627300" cy="730800"/>
          </a:xfrm>
          <a:prstGeom prst="straightConnector1">
            <a:avLst/>
          </a:prstGeom>
          <a:noFill/>
          <a:ln w="28575" cap="flat" cmpd="sng">
            <a:solidFill>
              <a:srgbClr val="FF0000"/>
            </a:solidFill>
            <a:prstDash val="solid"/>
            <a:round/>
            <a:headEnd type="none" w="med" len="med"/>
            <a:tailEnd type="none" w="med" len="med"/>
          </a:ln>
        </p:spPr>
      </p:cxnSp>
      <p:cxnSp>
        <p:nvCxnSpPr>
          <p:cNvPr id="1172" name="Google Shape;1172;p45"/>
          <p:cNvCxnSpPr>
            <a:stCxn id="1163" idx="6"/>
            <a:endCxn id="1167" idx="2"/>
          </p:cNvCxnSpPr>
          <p:nvPr/>
        </p:nvCxnSpPr>
        <p:spPr>
          <a:xfrm>
            <a:off x="1757024" y="2843533"/>
            <a:ext cx="820200" cy="0"/>
          </a:xfrm>
          <a:prstGeom prst="straightConnector1">
            <a:avLst/>
          </a:prstGeom>
          <a:noFill/>
          <a:ln w="28575" cap="flat" cmpd="sng">
            <a:solidFill>
              <a:srgbClr val="FF0000"/>
            </a:solidFill>
            <a:prstDash val="solid"/>
            <a:round/>
            <a:headEnd type="none" w="med" len="med"/>
            <a:tailEnd type="none" w="med" len="med"/>
          </a:ln>
        </p:spPr>
      </p:cxnSp>
      <p:cxnSp>
        <p:nvCxnSpPr>
          <p:cNvPr id="1173" name="Google Shape;1173;p45"/>
          <p:cNvCxnSpPr>
            <a:stCxn id="1163" idx="4"/>
            <a:endCxn id="1165" idx="0"/>
          </p:cNvCxnSpPr>
          <p:nvPr/>
        </p:nvCxnSpPr>
        <p:spPr>
          <a:xfrm>
            <a:off x="1511924" y="3126133"/>
            <a:ext cx="0" cy="565200"/>
          </a:xfrm>
          <a:prstGeom prst="straightConnector1">
            <a:avLst/>
          </a:prstGeom>
          <a:noFill/>
          <a:ln w="28575" cap="flat" cmpd="sng">
            <a:solidFill>
              <a:srgbClr val="FF0000"/>
            </a:solidFill>
            <a:prstDash val="solid"/>
            <a:round/>
            <a:headEnd type="none" w="med" len="med"/>
            <a:tailEnd type="none" w="med" len="med"/>
          </a:ln>
        </p:spPr>
      </p:cxnSp>
      <p:cxnSp>
        <p:nvCxnSpPr>
          <p:cNvPr id="1174" name="Google Shape;1174;p45"/>
          <p:cNvCxnSpPr>
            <a:stCxn id="1165" idx="4"/>
            <a:endCxn id="1170" idx="0"/>
          </p:cNvCxnSpPr>
          <p:nvPr/>
        </p:nvCxnSpPr>
        <p:spPr>
          <a:xfrm>
            <a:off x="1511782" y="4256641"/>
            <a:ext cx="0" cy="857200"/>
          </a:xfrm>
          <a:prstGeom prst="straightConnector1">
            <a:avLst/>
          </a:prstGeom>
          <a:noFill/>
          <a:ln w="28575" cap="flat" cmpd="sng">
            <a:solidFill>
              <a:srgbClr val="FF0000"/>
            </a:solidFill>
            <a:prstDash val="solid"/>
            <a:round/>
            <a:headEnd type="none" w="med" len="med"/>
            <a:tailEnd type="none" w="med" len="med"/>
          </a:ln>
        </p:spPr>
      </p:cxnSp>
      <p:cxnSp>
        <p:nvCxnSpPr>
          <p:cNvPr id="1175" name="Google Shape;1175;p45"/>
          <p:cNvCxnSpPr>
            <a:stCxn id="1166" idx="4"/>
            <a:endCxn id="1169" idx="0"/>
          </p:cNvCxnSpPr>
          <p:nvPr/>
        </p:nvCxnSpPr>
        <p:spPr>
          <a:xfrm>
            <a:off x="2825284" y="4256641"/>
            <a:ext cx="0" cy="857200"/>
          </a:xfrm>
          <a:prstGeom prst="straightConnector1">
            <a:avLst/>
          </a:prstGeom>
          <a:noFill/>
          <a:ln w="28575" cap="flat" cmpd="sng">
            <a:solidFill>
              <a:srgbClr val="FF0000"/>
            </a:solidFill>
            <a:prstDash val="solid"/>
            <a:round/>
            <a:headEnd type="none" w="med" len="med"/>
            <a:tailEnd type="none" w="med" len="med"/>
          </a:ln>
        </p:spPr>
      </p:cxnSp>
      <p:cxnSp>
        <p:nvCxnSpPr>
          <p:cNvPr id="1176" name="Google Shape;1176;p45"/>
          <p:cNvCxnSpPr>
            <a:stCxn id="1167" idx="5"/>
            <a:endCxn id="1168" idx="1"/>
          </p:cNvCxnSpPr>
          <p:nvPr/>
        </p:nvCxnSpPr>
        <p:spPr>
          <a:xfrm>
            <a:off x="2995703" y="3043361"/>
            <a:ext cx="493200" cy="730800"/>
          </a:xfrm>
          <a:prstGeom prst="straightConnector1">
            <a:avLst/>
          </a:prstGeom>
          <a:noFill/>
          <a:ln w="28575" cap="flat" cmpd="sng">
            <a:solidFill>
              <a:srgbClr val="FF0000"/>
            </a:solidFill>
            <a:prstDash val="solid"/>
            <a:round/>
            <a:headEnd type="none" w="med" len="med"/>
            <a:tailEnd type="none" w="med" len="med"/>
          </a:ln>
        </p:spPr>
      </p:cxnSp>
      <p:cxnSp>
        <p:nvCxnSpPr>
          <p:cNvPr id="1177" name="Google Shape;1177;p45"/>
          <p:cNvCxnSpPr>
            <a:stCxn id="1163" idx="5"/>
            <a:endCxn id="1166" idx="1"/>
          </p:cNvCxnSpPr>
          <p:nvPr/>
        </p:nvCxnSpPr>
        <p:spPr>
          <a:xfrm>
            <a:off x="1685236" y="3043361"/>
            <a:ext cx="969000" cy="730800"/>
          </a:xfrm>
          <a:prstGeom prst="straightConnector1">
            <a:avLst/>
          </a:prstGeom>
          <a:noFill/>
          <a:ln w="28575" cap="flat" cmpd="sng">
            <a:solidFill>
              <a:srgbClr val="FF0000"/>
            </a:solidFill>
            <a:prstDash val="solid"/>
            <a:round/>
            <a:headEnd type="none" w="med" len="med"/>
            <a:tailEnd type="none" w="med" len="med"/>
          </a:ln>
        </p:spPr>
      </p:cxnSp>
      <p:sp>
        <p:nvSpPr>
          <p:cNvPr id="1178" name="Google Shape;1178;p45"/>
          <p:cNvSpPr txBox="1"/>
          <p:nvPr/>
        </p:nvSpPr>
        <p:spPr>
          <a:xfrm>
            <a:off x="311700" y="3242300"/>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179" name="Google Shape;1179;p45"/>
          <p:cNvSpPr txBox="1"/>
          <p:nvPr/>
        </p:nvSpPr>
        <p:spPr>
          <a:xfrm>
            <a:off x="1237525" y="3267384"/>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180" name="Google Shape;1180;p45"/>
          <p:cNvSpPr txBox="1"/>
          <p:nvPr/>
        </p:nvSpPr>
        <p:spPr>
          <a:xfrm>
            <a:off x="2241438" y="3532617"/>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181" name="Google Shape;1181;p45"/>
          <p:cNvSpPr txBox="1"/>
          <p:nvPr/>
        </p:nvSpPr>
        <p:spPr>
          <a:xfrm>
            <a:off x="2511150" y="2952967"/>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
        <p:nvSpPr>
          <p:cNvPr id="1182" name="Google Shape;1182;p45"/>
          <p:cNvSpPr txBox="1"/>
          <p:nvPr/>
        </p:nvSpPr>
        <p:spPr>
          <a:xfrm>
            <a:off x="3525125" y="3242300"/>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1183" name="Google Shape;1183;p45"/>
          <p:cNvSpPr txBox="1"/>
          <p:nvPr/>
        </p:nvSpPr>
        <p:spPr>
          <a:xfrm>
            <a:off x="1128025" y="4821933"/>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1184" name="Google Shape;1184;p45"/>
          <p:cNvSpPr txBox="1"/>
          <p:nvPr/>
        </p:nvSpPr>
        <p:spPr>
          <a:xfrm>
            <a:off x="3067375" y="4930733"/>
            <a:ext cx="269700" cy="2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a:p>
        </p:txBody>
      </p:sp>
      <p:sp>
        <p:nvSpPr>
          <p:cNvPr id="1186" name="Google Shape;1186;p45"/>
          <p:cNvSpPr txBox="1"/>
          <p:nvPr/>
        </p:nvSpPr>
        <p:spPr>
          <a:xfrm>
            <a:off x="4138775" y="4515933"/>
            <a:ext cx="4790100" cy="5652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 sz="1800" b="1" dirty="0">
                <a:solidFill>
                  <a:schemeClr val="accent1"/>
                </a:solidFill>
                <a:latin typeface="PT Sans Narrow"/>
                <a:ea typeface="PT Sans Narrow"/>
                <a:cs typeface="PT Sans Narrow"/>
                <a:sym typeface="PT Sans Narrow"/>
              </a:rPr>
              <a:t>Radius </a:t>
            </a:r>
            <a:r>
              <a:rPr lang="en" sz="1800" dirty="0">
                <a:latin typeface="PT Sans Narrow"/>
                <a:ea typeface="PT Sans Narrow"/>
                <a:cs typeface="PT Sans Narrow"/>
                <a:sym typeface="PT Sans Narrow"/>
              </a:rPr>
              <a:t>of graph = </a:t>
            </a:r>
            <a:r>
              <a:rPr lang="en" sz="1800" b="1" dirty="0">
                <a:latin typeface="PT Sans Narrow"/>
                <a:ea typeface="PT Sans Narrow"/>
                <a:cs typeface="PT Sans Narrow"/>
                <a:sym typeface="PT Sans Narrow"/>
              </a:rPr>
              <a:t>min </a:t>
            </a:r>
            <a:r>
              <a:rPr lang="en" sz="1800" dirty="0">
                <a:latin typeface="PT Sans Narrow"/>
                <a:ea typeface="PT Sans Narrow"/>
                <a:cs typeface="PT Sans Narrow"/>
                <a:sym typeface="PT Sans Narrow"/>
              </a:rPr>
              <a:t>(</a:t>
            </a:r>
            <a:r>
              <a:rPr lang="en" sz="1800" dirty="0" smtClean="0">
                <a:latin typeface="PT Sans Narrow"/>
                <a:ea typeface="PT Sans Narrow"/>
                <a:cs typeface="PT Sans Narrow"/>
                <a:sym typeface="PT Sans Narrow"/>
              </a:rPr>
              <a:t>Ecc) </a:t>
            </a:r>
            <a:r>
              <a:rPr lang="en" sz="1800" dirty="0">
                <a:latin typeface="PT Sans Narrow"/>
                <a:ea typeface="PT Sans Narrow"/>
                <a:cs typeface="PT Sans Narrow"/>
                <a:sym typeface="PT Sans Narrow"/>
              </a:rPr>
              <a:t>= 2</a:t>
            </a:r>
            <a:endParaRPr sz="1800" dirty="0">
              <a:latin typeface="PT Sans Narrow"/>
              <a:ea typeface="PT Sans Narrow"/>
              <a:cs typeface="PT Sans Narrow"/>
              <a:sym typeface="PT Sans Narrow"/>
            </a:endParaRPr>
          </a:p>
        </p:txBody>
      </p:sp>
      <p:sp>
        <p:nvSpPr>
          <p:cNvPr id="1187" name="Google Shape;1187;p45"/>
          <p:cNvSpPr txBox="1"/>
          <p:nvPr/>
        </p:nvSpPr>
        <p:spPr>
          <a:xfrm>
            <a:off x="4138775" y="5257633"/>
            <a:ext cx="4790100" cy="5652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 sz="1800" b="1" dirty="0">
                <a:solidFill>
                  <a:schemeClr val="accent1"/>
                </a:solidFill>
                <a:latin typeface="PT Sans Narrow"/>
                <a:ea typeface="PT Sans Narrow"/>
                <a:cs typeface="PT Sans Narrow"/>
                <a:sym typeface="PT Sans Narrow"/>
              </a:rPr>
              <a:t>Diameter</a:t>
            </a:r>
            <a:r>
              <a:rPr lang="en" sz="1800" dirty="0">
                <a:latin typeface="PT Sans Narrow"/>
                <a:ea typeface="PT Sans Narrow"/>
                <a:cs typeface="PT Sans Narrow"/>
                <a:sym typeface="PT Sans Narrow"/>
              </a:rPr>
              <a:t> of graph =</a:t>
            </a:r>
            <a:r>
              <a:rPr lang="en" sz="1800" b="1" dirty="0">
                <a:latin typeface="PT Sans Narrow"/>
                <a:ea typeface="PT Sans Narrow"/>
                <a:cs typeface="PT Sans Narrow"/>
                <a:sym typeface="PT Sans Narrow"/>
              </a:rPr>
              <a:t> max </a:t>
            </a:r>
            <a:r>
              <a:rPr lang="en" sz="1800" dirty="0">
                <a:latin typeface="PT Sans Narrow"/>
                <a:ea typeface="PT Sans Narrow"/>
                <a:cs typeface="PT Sans Narrow"/>
                <a:sym typeface="PT Sans Narrow"/>
              </a:rPr>
              <a:t>(</a:t>
            </a:r>
            <a:r>
              <a:rPr lang="en" sz="1800" dirty="0" smtClean="0">
                <a:latin typeface="PT Sans Narrow"/>
                <a:ea typeface="PT Sans Narrow"/>
                <a:cs typeface="PT Sans Narrow"/>
                <a:sym typeface="PT Sans Narrow"/>
              </a:rPr>
              <a:t>Ecc) </a:t>
            </a:r>
            <a:r>
              <a:rPr lang="en" sz="1800" dirty="0">
                <a:latin typeface="PT Sans Narrow"/>
                <a:ea typeface="PT Sans Narrow"/>
                <a:cs typeface="PT Sans Narrow"/>
                <a:sym typeface="PT Sans Narrow"/>
              </a:rPr>
              <a:t>= 4</a:t>
            </a:r>
            <a:endParaRPr sz="1800" dirty="0">
              <a:latin typeface="PT Sans Narrow"/>
              <a:ea typeface="PT Sans Narrow"/>
              <a:cs typeface="PT Sans Narrow"/>
              <a:sym typeface="PT Sans Narrow"/>
            </a:endParaRPr>
          </a:p>
        </p:txBody>
      </p:sp>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7543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80169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3"/>
                                        </p:tgtEl>
                                        <p:attrNameLst>
                                          <p:attrName>style.visibility</p:attrName>
                                        </p:attrNameLst>
                                      </p:cBhvr>
                                      <p:to>
                                        <p:strVal val="visible"/>
                                      </p:to>
                                    </p:set>
                                    <p:animEffect transition="in" filter="fade">
                                      <p:cBhvr>
                                        <p:cTn id="7" dur="1000"/>
                                        <p:tgtEl>
                                          <p:spTgt spid="1143"/>
                                        </p:tgtEl>
                                      </p:cBhvr>
                                    </p:animEffect>
                                  </p:childTnLst>
                                </p:cTn>
                              </p:par>
                              <p:par>
                                <p:cTn id="8" presetID="10" presetClass="entr" presetSubtype="0" fill="hold" nodeType="withEffect">
                                  <p:stCondLst>
                                    <p:cond delay="0"/>
                                  </p:stCondLst>
                                  <p:childTnLst>
                                    <p:set>
                                      <p:cBhvr>
                                        <p:cTn id="9" dur="1" fill="hold">
                                          <p:stCondLst>
                                            <p:cond delay="0"/>
                                          </p:stCondLst>
                                        </p:cTn>
                                        <p:tgtEl>
                                          <p:spTgt spid="1144"/>
                                        </p:tgtEl>
                                        <p:attrNameLst>
                                          <p:attrName>style.visibility</p:attrName>
                                        </p:attrNameLst>
                                      </p:cBhvr>
                                      <p:to>
                                        <p:strVal val="visible"/>
                                      </p:to>
                                    </p:set>
                                    <p:animEffect transition="in" filter="fade">
                                      <p:cBhvr>
                                        <p:cTn id="10" dur="1000"/>
                                        <p:tgtEl>
                                          <p:spTgt spid="1144"/>
                                        </p:tgtEl>
                                      </p:cBhvr>
                                    </p:animEffect>
                                  </p:childTnLst>
                                </p:cTn>
                              </p:par>
                              <p:par>
                                <p:cTn id="11" presetID="10" presetClass="entr" presetSubtype="0" fill="hold" nodeType="withEffect">
                                  <p:stCondLst>
                                    <p:cond delay="0"/>
                                  </p:stCondLst>
                                  <p:childTnLst>
                                    <p:set>
                                      <p:cBhvr>
                                        <p:cTn id="12" dur="1" fill="hold">
                                          <p:stCondLst>
                                            <p:cond delay="0"/>
                                          </p:stCondLst>
                                        </p:cTn>
                                        <p:tgtEl>
                                          <p:spTgt spid="1145"/>
                                        </p:tgtEl>
                                        <p:attrNameLst>
                                          <p:attrName>style.visibility</p:attrName>
                                        </p:attrNameLst>
                                      </p:cBhvr>
                                      <p:to>
                                        <p:strVal val="visible"/>
                                      </p:to>
                                    </p:set>
                                    <p:animEffect transition="in" filter="fade">
                                      <p:cBhvr>
                                        <p:cTn id="13" dur="1000"/>
                                        <p:tgtEl>
                                          <p:spTgt spid="1145"/>
                                        </p:tgtEl>
                                      </p:cBhvr>
                                    </p:animEffect>
                                  </p:childTnLst>
                                </p:cTn>
                              </p:par>
                              <p:par>
                                <p:cTn id="14" presetID="10" presetClass="entr" presetSubtype="0" fill="hold" nodeType="withEffect">
                                  <p:stCondLst>
                                    <p:cond delay="0"/>
                                  </p:stCondLst>
                                  <p:childTnLst>
                                    <p:set>
                                      <p:cBhvr>
                                        <p:cTn id="15" dur="1" fill="hold">
                                          <p:stCondLst>
                                            <p:cond delay="0"/>
                                          </p:stCondLst>
                                        </p:cTn>
                                        <p:tgtEl>
                                          <p:spTgt spid="1146"/>
                                        </p:tgtEl>
                                        <p:attrNameLst>
                                          <p:attrName>style.visibility</p:attrName>
                                        </p:attrNameLst>
                                      </p:cBhvr>
                                      <p:to>
                                        <p:strVal val="visible"/>
                                      </p:to>
                                    </p:set>
                                    <p:animEffect transition="in" filter="fade">
                                      <p:cBhvr>
                                        <p:cTn id="16" dur="1000"/>
                                        <p:tgtEl>
                                          <p:spTgt spid="1146"/>
                                        </p:tgtEl>
                                      </p:cBhvr>
                                    </p:animEffect>
                                  </p:childTnLst>
                                </p:cTn>
                              </p:par>
                              <p:par>
                                <p:cTn id="17" presetID="10" presetClass="entr" presetSubtype="0" fill="hold" nodeType="withEffect">
                                  <p:stCondLst>
                                    <p:cond delay="0"/>
                                  </p:stCondLst>
                                  <p:childTnLst>
                                    <p:set>
                                      <p:cBhvr>
                                        <p:cTn id="18" dur="1" fill="hold">
                                          <p:stCondLst>
                                            <p:cond delay="0"/>
                                          </p:stCondLst>
                                        </p:cTn>
                                        <p:tgtEl>
                                          <p:spTgt spid="1147"/>
                                        </p:tgtEl>
                                        <p:attrNameLst>
                                          <p:attrName>style.visibility</p:attrName>
                                        </p:attrNameLst>
                                      </p:cBhvr>
                                      <p:to>
                                        <p:strVal val="visible"/>
                                      </p:to>
                                    </p:set>
                                    <p:animEffect transition="in" filter="fade">
                                      <p:cBhvr>
                                        <p:cTn id="19" dur="1000"/>
                                        <p:tgtEl>
                                          <p:spTgt spid="1147"/>
                                        </p:tgtEl>
                                      </p:cBhvr>
                                    </p:animEffect>
                                  </p:childTnLst>
                                </p:cTn>
                              </p:par>
                              <p:par>
                                <p:cTn id="20" presetID="10" presetClass="entr" presetSubtype="0" fill="hold" nodeType="withEffect">
                                  <p:stCondLst>
                                    <p:cond delay="0"/>
                                  </p:stCondLst>
                                  <p:childTnLst>
                                    <p:set>
                                      <p:cBhvr>
                                        <p:cTn id="21" dur="1" fill="hold">
                                          <p:stCondLst>
                                            <p:cond delay="0"/>
                                          </p:stCondLst>
                                        </p:cTn>
                                        <p:tgtEl>
                                          <p:spTgt spid="1148"/>
                                        </p:tgtEl>
                                        <p:attrNameLst>
                                          <p:attrName>style.visibility</p:attrName>
                                        </p:attrNameLst>
                                      </p:cBhvr>
                                      <p:to>
                                        <p:strVal val="visible"/>
                                      </p:to>
                                    </p:set>
                                    <p:animEffect transition="in" filter="fade">
                                      <p:cBhvr>
                                        <p:cTn id="22" dur="1000"/>
                                        <p:tgtEl>
                                          <p:spTgt spid="1148"/>
                                        </p:tgtEl>
                                      </p:cBhvr>
                                    </p:animEffect>
                                  </p:childTnLst>
                                </p:cTn>
                              </p:par>
                              <p:par>
                                <p:cTn id="23" presetID="10" presetClass="entr" presetSubtype="0" fill="hold" nodeType="withEffect">
                                  <p:stCondLst>
                                    <p:cond delay="0"/>
                                  </p:stCondLst>
                                  <p:childTnLst>
                                    <p:set>
                                      <p:cBhvr>
                                        <p:cTn id="24" dur="1" fill="hold">
                                          <p:stCondLst>
                                            <p:cond delay="0"/>
                                          </p:stCondLst>
                                        </p:cTn>
                                        <p:tgtEl>
                                          <p:spTgt spid="1149"/>
                                        </p:tgtEl>
                                        <p:attrNameLst>
                                          <p:attrName>style.visibility</p:attrName>
                                        </p:attrNameLst>
                                      </p:cBhvr>
                                      <p:to>
                                        <p:strVal val="visible"/>
                                      </p:to>
                                    </p:set>
                                    <p:animEffect transition="in" filter="fade">
                                      <p:cBhvr>
                                        <p:cTn id="25" dur="1000"/>
                                        <p:tgtEl>
                                          <p:spTgt spid="1149"/>
                                        </p:tgtEl>
                                      </p:cBhvr>
                                    </p:animEffect>
                                  </p:childTnLst>
                                </p:cTn>
                              </p:par>
                              <p:par>
                                <p:cTn id="26" presetID="10" presetClass="entr" presetSubtype="0" fill="hold" nodeType="withEffect">
                                  <p:stCondLst>
                                    <p:cond delay="0"/>
                                  </p:stCondLst>
                                  <p:childTnLst>
                                    <p:set>
                                      <p:cBhvr>
                                        <p:cTn id="27" dur="1" fill="hold">
                                          <p:stCondLst>
                                            <p:cond delay="0"/>
                                          </p:stCondLst>
                                        </p:cTn>
                                        <p:tgtEl>
                                          <p:spTgt spid="1150"/>
                                        </p:tgtEl>
                                        <p:attrNameLst>
                                          <p:attrName>style.visibility</p:attrName>
                                        </p:attrNameLst>
                                      </p:cBhvr>
                                      <p:to>
                                        <p:strVal val="visible"/>
                                      </p:to>
                                    </p:set>
                                    <p:animEffect transition="in" filter="fade">
                                      <p:cBhvr>
                                        <p:cTn id="28" dur="1000"/>
                                        <p:tgtEl>
                                          <p:spTgt spid="1150"/>
                                        </p:tgtEl>
                                      </p:cBhvr>
                                    </p:animEffect>
                                  </p:childTnLst>
                                </p:cTn>
                              </p:par>
                              <p:par>
                                <p:cTn id="29" presetID="10" presetClass="entr" presetSubtype="0" fill="hold" nodeType="withEffect">
                                  <p:stCondLst>
                                    <p:cond delay="0"/>
                                  </p:stCondLst>
                                  <p:childTnLst>
                                    <p:set>
                                      <p:cBhvr>
                                        <p:cTn id="30" dur="1" fill="hold">
                                          <p:stCondLst>
                                            <p:cond delay="0"/>
                                          </p:stCondLst>
                                        </p:cTn>
                                        <p:tgtEl>
                                          <p:spTgt spid="1151"/>
                                        </p:tgtEl>
                                        <p:attrNameLst>
                                          <p:attrName>style.visibility</p:attrName>
                                        </p:attrNameLst>
                                      </p:cBhvr>
                                      <p:to>
                                        <p:strVal val="visible"/>
                                      </p:to>
                                    </p:set>
                                    <p:animEffect transition="in" filter="fade">
                                      <p:cBhvr>
                                        <p:cTn id="31" dur="1000"/>
                                        <p:tgtEl>
                                          <p:spTgt spid="1151"/>
                                        </p:tgtEl>
                                      </p:cBhvr>
                                    </p:animEffect>
                                  </p:childTnLst>
                                </p:cTn>
                              </p:par>
                              <p:par>
                                <p:cTn id="32" presetID="10" presetClass="entr" presetSubtype="0" fill="hold" nodeType="withEffect">
                                  <p:stCondLst>
                                    <p:cond delay="0"/>
                                  </p:stCondLst>
                                  <p:childTnLst>
                                    <p:set>
                                      <p:cBhvr>
                                        <p:cTn id="33" dur="1" fill="hold">
                                          <p:stCondLst>
                                            <p:cond delay="0"/>
                                          </p:stCondLst>
                                        </p:cTn>
                                        <p:tgtEl>
                                          <p:spTgt spid="1152"/>
                                        </p:tgtEl>
                                        <p:attrNameLst>
                                          <p:attrName>style.visibility</p:attrName>
                                        </p:attrNameLst>
                                      </p:cBhvr>
                                      <p:to>
                                        <p:strVal val="visible"/>
                                      </p:to>
                                    </p:set>
                                    <p:animEffect transition="in" filter="fade">
                                      <p:cBhvr>
                                        <p:cTn id="34" dur="1000"/>
                                        <p:tgtEl>
                                          <p:spTgt spid="1152"/>
                                        </p:tgtEl>
                                      </p:cBhvr>
                                    </p:animEffect>
                                  </p:childTnLst>
                                </p:cTn>
                              </p:par>
                              <p:par>
                                <p:cTn id="35" presetID="10" presetClass="entr" presetSubtype="0" fill="hold" nodeType="withEffect">
                                  <p:stCondLst>
                                    <p:cond delay="0"/>
                                  </p:stCondLst>
                                  <p:childTnLst>
                                    <p:set>
                                      <p:cBhvr>
                                        <p:cTn id="36" dur="1" fill="hold">
                                          <p:stCondLst>
                                            <p:cond delay="0"/>
                                          </p:stCondLst>
                                        </p:cTn>
                                        <p:tgtEl>
                                          <p:spTgt spid="1153"/>
                                        </p:tgtEl>
                                        <p:attrNameLst>
                                          <p:attrName>style.visibility</p:attrName>
                                        </p:attrNameLst>
                                      </p:cBhvr>
                                      <p:to>
                                        <p:strVal val="visible"/>
                                      </p:to>
                                    </p:set>
                                    <p:animEffect transition="in" filter="fade">
                                      <p:cBhvr>
                                        <p:cTn id="37" dur="1000"/>
                                        <p:tgtEl>
                                          <p:spTgt spid="1153"/>
                                        </p:tgtEl>
                                      </p:cBhvr>
                                    </p:animEffect>
                                  </p:childTnLst>
                                </p:cTn>
                              </p:par>
                              <p:par>
                                <p:cTn id="38" presetID="10" presetClass="entr" presetSubtype="0" fill="hold" nodeType="withEffect">
                                  <p:stCondLst>
                                    <p:cond delay="0"/>
                                  </p:stCondLst>
                                  <p:childTnLst>
                                    <p:set>
                                      <p:cBhvr>
                                        <p:cTn id="39" dur="1" fill="hold">
                                          <p:stCondLst>
                                            <p:cond delay="0"/>
                                          </p:stCondLst>
                                        </p:cTn>
                                        <p:tgtEl>
                                          <p:spTgt spid="1154"/>
                                        </p:tgtEl>
                                        <p:attrNameLst>
                                          <p:attrName>style.visibility</p:attrName>
                                        </p:attrNameLst>
                                      </p:cBhvr>
                                      <p:to>
                                        <p:strVal val="visible"/>
                                      </p:to>
                                    </p:set>
                                    <p:animEffect transition="in" filter="fade">
                                      <p:cBhvr>
                                        <p:cTn id="40" dur="1000"/>
                                        <p:tgtEl>
                                          <p:spTgt spid="1154"/>
                                        </p:tgtEl>
                                      </p:cBhvr>
                                    </p:animEffect>
                                  </p:childTnLst>
                                </p:cTn>
                              </p:par>
                              <p:par>
                                <p:cTn id="41" presetID="10" presetClass="entr" presetSubtype="0" fill="hold" nodeType="withEffect">
                                  <p:stCondLst>
                                    <p:cond delay="0"/>
                                  </p:stCondLst>
                                  <p:childTnLst>
                                    <p:set>
                                      <p:cBhvr>
                                        <p:cTn id="42" dur="1" fill="hold">
                                          <p:stCondLst>
                                            <p:cond delay="0"/>
                                          </p:stCondLst>
                                        </p:cTn>
                                        <p:tgtEl>
                                          <p:spTgt spid="1155"/>
                                        </p:tgtEl>
                                        <p:attrNameLst>
                                          <p:attrName>style.visibility</p:attrName>
                                        </p:attrNameLst>
                                      </p:cBhvr>
                                      <p:to>
                                        <p:strVal val="visible"/>
                                      </p:to>
                                    </p:set>
                                    <p:animEffect transition="in" filter="fade">
                                      <p:cBhvr>
                                        <p:cTn id="43" dur="1000"/>
                                        <p:tgtEl>
                                          <p:spTgt spid="1155"/>
                                        </p:tgtEl>
                                      </p:cBhvr>
                                    </p:animEffect>
                                  </p:childTnLst>
                                </p:cTn>
                              </p:par>
                              <p:par>
                                <p:cTn id="44" presetID="10" presetClass="entr" presetSubtype="0" fill="hold" nodeType="withEffect">
                                  <p:stCondLst>
                                    <p:cond delay="0"/>
                                  </p:stCondLst>
                                  <p:childTnLst>
                                    <p:set>
                                      <p:cBhvr>
                                        <p:cTn id="45" dur="1" fill="hold">
                                          <p:stCondLst>
                                            <p:cond delay="0"/>
                                          </p:stCondLst>
                                        </p:cTn>
                                        <p:tgtEl>
                                          <p:spTgt spid="1156"/>
                                        </p:tgtEl>
                                        <p:attrNameLst>
                                          <p:attrName>style.visibility</p:attrName>
                                        </p:attrNameLst>
                                      </p:cBhvr>
                                      <p:to>
                                        <p:strVal val="visible"/>
                                      </p:to>
                                    </p:set>
                                    <p:animEffect transition="in" filter="fade">
                                      <p:cBhvr>
                                        <p:cTn id="46" dur="1000"/>
                                        <p:tgtEl>
                                          <p:spTgt spid="1156"/>
                                        </p:tgtEl>
                                      </p:cBhvr>
                                    </p:animEffect>
                                  </p:childTnLst>
                                </p:cTn>
                              </p:par>
                              <p:par>
                                <p:cTn id="47" presetID="10" presetClass="entr" presetSubtype="0" fill="hold" nodeType="withEffect">
                                  <p:stCondLst>
                                    <p:cond delay="0"/>
                                  </p:stCondLst>
                                  <p:childTnLst>
                                    <p:set>
                                      <p:cBhvr>
                                        <p:cTn id="48" dur="1" fill="hold">
                                          <p:stCondLst>
                                            <p:cond delay="0"/>
                                          </p:stCondLst>
                                        </p:cTn>
                                        <p:tgtEl>
                                          <p:spTgt spid="1158"/>
                                        </p:tgtEl>
                                        <p:attrNameLst>
                                          <p:attrName>style.visibility</p:attrName>
                                        </p:attrNameLst>
                                      </p:cBhvr>
                                      <p:to>
                                        <p:strVal val="visible"/>
                                      </p:to>
                                    </p:set>
                                    <p:animEffect transition="in" filter="fade">
                                      <p:cBhvr>
                                        <p:cTn id="49" dur="1000"/>
                                        <p:tgtEl>
                                          <p:spTgt spid="1158"/>
                                        </p:tgtEl>
                                      </p:cBhvr>
                                    </p:animEffect>
                                  </p:childTnLst>
                                </p:cTn>
                              </p:par>
                              <p:par>
                                <p:cTn id="50" presetID="10" presetClass="entr" presetSubtype="0" fill="hold" nodeType="withEffect">
                                  <p:stCondLst>
                                    <p:cond delay="0"/>
                                  </p:stCondLst>
                                  <p:childTnLst>
                                    <p:set>
                                      <p:cBhvr>
                                        <p:cTn id="51" dur="1" fill="hold">
                                          <p:stCondLst>
                                            <p:cond delay="0"/>
                                          </p:stCondLst>
                                        </p:cTn>
                                        <p:tgtEl>
                                          <p:spTgt spid="1159"/>
                                        </p:tgtEl>
                                        <p:attrNameLst>
                                          <p:attrName>style.visibility</p:attrName>
                                        </p:attrNameLst>
                                      </p:cBhvr>
                                      <p:to>
                                        <p:strVal val="visible"/>
                                      </p:to>
                                    </p:set>
                                    <p:animEffect transition="in" filter="fade">
                                      <p:cBhvr>
                                        <p:cTn id="52" dur="1000"/>
                                        <p:tgtEl>
                                          <p:spTgt spid="1159"/>
                                        </p:tgtEl>
                                      </p:cBhvr>
                                    </p:animEffect>
                                  </p:childTnLst>
                                </p:cTn>
                              </p:par>
                              <p:par>
                                <p:cTn id="53" presetID="10" presetClass="entr" presetSubtype="0" fill="hold" nodeType="withEffect">
                                  <p:stCondLst>
                                    <p:cond delay="0"/>
                                  </p:stCondLst>
                                  <p:childTnLst>
                                    <p:set>
                                      <p:cBhvr>
                                        <p:cTn id="54" dur="1" fill="hold">
                                          <p:stCondLst>
                                            <p:cond delay="0"/>
                                          </p:stCondLst>
                                        </p:cTn>
                                        <p:tgtEl>
                                          <p:spTgt spid="1160"/>
                                        </p:tgtEl>
                                        <p:attrNameLst>
                                          <p:attrName>style.visibility</p:attrName>
                                        </p:attrNameLst>
                                      </p:cBhvr>
                                      <p:to>
                                        <p:strVal val="visible"/>
                                      </p:to>
                                    </p:set>
                                    <p:animEffect transition="in" filter="fade">
                                      <p:cBhvr>
                                        <p:cTn id="55" dur="1000"/>
                                        <p:tgtEl>
                                          <p:spTgt spid="1160"/>
                                        </p:tgtEl>
                                      </p:cBhvr>
                                    </p:animEffect>
                                  </p:childTnLst>
                                </p:cTn>
                              </p:par>
                              <p:par>
                                <p:cTn id="56" presetID="10" presetClass="entr" presetSubtype="0" fill="hold" nodeType="withEffect">
                                  <p:stCondLst>
                                    <p:cond delay="0"/>
                                  </p:stCondLst>
                                  <p:childTnLst>
                                    <p:set>
                                      <p:cBhvr>
                                        <p:cTn id="57" dur="1" fill="hold">
                                          <p:stCondLst>
                                            <p:cond delay="0"/>
                                          </p:stCondLst>
                                        </p:cTn>
                                        <p:tgtEl>
                                          <p:spTgt spid="1157"/>
                                        </p:tgtEl>
                                        <p:attrNameLst>
                                          <p:attrName>style.visibility</p:attrName>
                                        </p:attrNameLst>
                                      </p:cBhvr>
                                      <p:to>
                                        <p:strVal val="visible"/>
                                      </p:to>
                                    </p:set>
                                    <p:animEffect transition="in" filter="fade">
                                      <p:cBhvr>
                                        <p:cTn id="58" dur="1000"/>
                                        <p:tgtEl>
                                          <p:spTgt spid="1157"/>
                                        </p:tgtEl>
                                      </p:cBhvr>
                                    </p:animEffect>
                                  </p:childTnLst>
                                </p:cTn>
                              </p:par>
                              <p:par>
                                <p:cTn id="59" presetID="10" presetClass="entr" presetSubtype="0" fill="hold" nodeType="withEffect">
                                  <p:stCondLst>
                                    <p:cond delay="0"/>
                                  </p:stCondLst>
                                  <p:childTnLst>
                                    <p:set>
                                      <p:cBhvr>
                                        <p:cTn id="60" dur="1" fill="hold">
                                          <p:stCondLst>
                                            <p:cond delay="0"/>
                                          </p:stCondLst>
                                        </p:cTn>
                                        <p:tgtEl>
                                          <p:spTgt spid="1161"/>
                                        </p:tgtEl>
                                        <p:attrNameLst>
                                          <p:attrName>style.visibility</p:attrName>
                                        </p:attrNameLst>
                                      </p:cBhvr>
                                      <p:to>
                                        <p:strVal val="visible"/>
                                      </p:to>
                                    </p:set>
                                    <p:animEffect transition="in" filter="fade">
                                      <p:cBhvr>
                                        <p:cTn id="61" dur="1000"/>
                                        <p:tgtEl>
                                          <p:spTgt spid="11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62"/>
                                        </p:tgtEl>
                                        <p:attrNameLst>
                                          <p:attrName>style.visibility</p:attrName>
                                        </p:attrNameLst>
                                      </p:cBhvr>
                                      <p:to>
                                        <p:strVal val="visible"/>
                                      </p:to>
                                    </p:set>
                                    <p:animEffect transition="in" filter="fade">
                                      <p:cBhvr>
                                        <p:cTn id="66" dur="1000"/>
                                        <p:tgtEl>
                                          <p:spTgt spid="116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63"/>
                                        </p:tgtEl>
                                        <p:attrNameLst>
                                          <p:attrName>style.visibility</p:attrName>
                                        </p:attrNameLst>
                                      </p:cBhvr>
                                      <p:to>
                                        <p:strVal val="visible"/>
                                      </p:to>
                                    </p:set>
                                    <p:animEffect transition="in" filter="fade">
                                      <p:cBhvr>
                                        <p:cTn id="71" dur="1000"/>
                                        <p:tgtEl>
                                          <p:spTgt spid="116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71"/>
                                        </p:tgtEl>
                                        <p:attrNameLst>
                                          <p:attrName>style.visibility</p:attrName>
                                        </p:attrNameLst>
                                      </p:cBhvr>
                                      <p:to>
                                        <p:strVal val="visible"/>
                                      </p:to>
                                    </p:set>
                                    <p:animEffect transition="in" filter="fade">
                                      <p:cBhvr>
                                        <p:cTn id="76" dur="1000"/>
                                        <p:tgtEl>
                                          <p:spTgt spid="117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164"/>
                                        </p:tgtEl>
                                        <p:attrNameLst>
                                          <p:attrName>style.visibility</p:attrName>
                                        </p:attrNameLst>
                                      </p:cBhvr>
                                      <p:to>
                                        <p:strVal val="visible"/>
                                      </p:to>
                                    </p:set>
                                    <p:animEffect transition="in" filter="fade">
                                      <p:cBhvr>
                                        <p:cTn id="81" dur="1000"/>
                                        <p:tgtEl>
                                          <p:spTgt spid="11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178"/>
                                        </p:tgtEl>
                                        <p:attrNameLst>
                                          <p:attrName>style.visibility</p:attrName>
                                        </p:attrNameLst>
                                      </p:cBhvr>
                                      <p:to>
                                        <p:strVal val="visible"/>
                                      </p:to>
                                    </p:set>
                                    <p:animEffect transition="in" filter="fade">
                                      <p:cBhvr>
                                        <p:cTn id="86" dur="1000"/>
                                        <p:tgtEl>
                                          <p:spTgt spid="117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163"/>
                                        </p:tgtEl>
                                        <p:attrNameLst>
                                          <p:attrName>style.visibility</p:attrName>
                                        </p:attrNameLst>
                                      </p:cBhvr>
                                      <p:to>
                                        <p:strVal val="visible"/>
                                      </p:to>
                                    </p:set>
                                    <p:animEffect transition="in" filter="fade">
                                      <p:cBhvr>
                                        <p:cTn id="91" dur="1000"/>
                                        <p:tgtEl>
                                          <p:spTgt spid="116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173"/>
                                        </p:tgtEl>
                                        <p:attrNameLst>
                                          <p:attrName>style.visibility</p:attrName>
                                        </p:attrNameLst>
                                      </p:cBhvr>
                                      <p:to>
                                        <p:strVal val="visible"/>
                                      </p:to>
                                    </p:set>
                                    <p:animEffect transition="in" filter="fade">
                                      <p:cBhvr>
                                        <p:cTn id="96" dur="1000"/>
                                        <p:tgtEl>
                                          <p:spTgt spid="117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165"/>
                                        </p:tgtEl>
                                        <p:attrNameLst>
                                          <p:attrName>style.visibility</p:attrName>
                                        </p:attrNameLst>
                                      </p:cBhvr>
                                      <p:to>
                                        <p:strVal val="visible"/>
                                      </p:to>
                                    </p:set>
                                    <p:animEffect transition="in" filter="fade">
                                      <p:cBhvr>
                                        <p:cTn id="101" dur="1000"/>
                                        <p:tgtEl>
                                          <p:spTgt spid="116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179"/>
                                        </p:tgtEl>
                                        <p:attrNameLst>
                                          <p:attrName>style.visibility</p:attrName>
                                        </p:attrNameLst>
                                      </p:cBhvr>
                                      <p:to>
                                        <p:strVal val="visible"/>
                                      </p:to>
                                    </p:set>
                                    <p:animEffect transition="in" filter="fade">
                                      <p:cBhvr>
                                        <p:cTn id="106" dur="1000"/>
                                        <p:tgtEl>
                                          <p:spTgt spid="11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163"/>
                                        </p:tgtEl>
                                        <p:attrNameLst>
                                          <p:attrName>style.visibility</p:attrName>
                                        </p:attrNameLst>
                                      </p:cBhvr>
                                      <p:to>
                                        <p:strVal val="visible"/>
                                      </p:to>
                                    </p:set>
                                    <p:animEffect transition="in" filter="fade">
                                      <p:cBhvr>
                                        <p:cTn id="111" dur="1000"/>
                                        <p:tgtEl>
                                          <p:spTgt spid="116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177"/>
                                        </p:tgtEl>
                                        <p:attrNameLst>
                                          <p:attrName>style.visibility</p:attrName>
                                        </p:attrNameLst>
                                      </p:cBhvr>
                                      <p:to>
                                        <p:strVal val="visible"/>
                                      </p:to>
                                    </p:set>
                                    <p:animEffect transition="in" filter="fade">
                                      <p:cBhvr>
                                        <p:cTn id="116" dur="1000"/>
                                        <p:tgtEl>
                                          <p:spTgt spid="117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166"/>
                                        </p:tgtEl>
                                        <p:attrNameLst>
                                          <p:attrName>style.visibility</p:attrName>
                                        </p:attrNameLst>
                                      </p:cBhvr>
                                      <p:to>
                                        <p:strVal val="visible"/>
                                      </p:to>
                                    </p:set>
                                    <p:animEffect transition="in" filter="fade">
                                      <p:cBhvr>
                                        <p:cTn id="121" dur="1000"/>
                                        <p:tgtEl>
                                          <p:spTgt spid="116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180"/>
                                        </p:tgtEl>
                                        <p:attrNameLst>
                                          <p:attrName>style.visibility</p:attrName>
                                        </p:attrNameLst>
                                      </p:cBhvr>
                                      <p:to>
                                        <p:strVal val="visible"/>
                                      </p:to>
                                    </p:set>
                                    <p:animEffect transition="in" filter="fade">
                                      <p:cBhvr>
                                        <p:cTn id="126" dur="1000"/>
                                        <p:tgtEl>
                                          <p:spTgt spid="118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163"/>
                                        </p:tgtEl>
                                        <p:attrNameLst>
                                          <p:attrName>style.visibility</p:attrName>
                                        </p:attrNameLst>
                                      </p:cBhvr>
                                      <p:to>
                                        <p:strVal val="visible"/>
                                      </p:to>
                                    </p:set>
                                    <p:animEffect transition="in" filter="fade">
                                      <p:cBhvr>
                                        <p:cTn id="131" dur="1000"/>
                                        <p:tgtEl>
                                          <p:spTgt spid="116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172"/>
                                        </p:tgtEl>
                                        <p:attrNameLst>
                                          <p:attrName>style.visibility</p:attrName>
                                        </p:attrNameLst>
                                      </p:cBhvr>
                                      <p:to>
                                        <p:strVal val="visible"/>
                                      </p:to>
                                    </p:set>
                                    <p:animEffect transition="in" filter="fade">
                                      <p:cBhvr>
                                        <p:cTn id="136" dur="1000"/>
                                        <p:tgtEl>
                                          <p:spTgt spid="117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167"/>
                                        </p:tgtEl>
                                        <p:attrNameLst>
                                          <p:attrName>style.visibility</p:attrName>
                                        </p:attrNameLst>
                                      </p:cBhvr>
                                      <p:to>
                                        <p:strVal val="visible"/>
                                      </p:to>
                                    </p:set>
                                    <p:animEffect transition="in" filter="fade">
                                      <p:cBhvr>
                                        <p:cTn id="141" dur="1000"/>
                                        <p:tgtEl>
                                          <p:spTgt spid="116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181"/>
                                        </p:tgtEl>
                                        <p:attrNameLst>
                                          <p:attrName>style.visibility</p:attrName>
                                        </p:attrNameLst>
                                      </p:cBhvr>
                                      <p:to>
                                        <p:strVal val="visible"/>
                                      </p:to>
                                    </p:set>
                                    <p:animEffect transition="in" filter="fade">
                                      <p:cBhvr>
                                        <p:cTn id="146" dur="1000"/>
                                        <p:tgtEl>
                                          <p:spTgt spid="118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163"/>
                                        </p:tgtEl>
                                        <p:attrNameLst>
                                          <p:attrName>style.visibility</p:attrName>
                                        </p:attrNameLst>
                                      </p:cBhvr>
                                      <p:to>
                                        <p:strVal val="visible"/>
                                      </p:to>
                                    </p:set>
                                    <p:animEffect transition="in" filter="fade">
                                      <p:cBhvr>
                                        <p:cTn id="151" dur="1000"/>
                                        <p:tgtEl>
                                          <p:spTgt spid="116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172"/>
                                        </p:tgtEl>
                                        <p:attrNameLst>
                                          <p:attrName>style.visibility</p:attrName>
                                        </p:attrNameLst>
                                      </p:cBhvr>
                                      <p:to>
                                        <p:strVal val="visible"/>
                                      </p:to>
                                    </p:set>
                                    <p:animEffect transition="in" filter="fade">
                                      <p:cBhvr>
                                        <p:cTn id="156" dur="1000"/>
                                        <p:tgtEl>
                                          <p:spTgt spid="1172"/>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176"/>
                                        </p:tgtEl>
                                        <p:attrNameLst>
                                          <p:attrName>style.visibility</p:attrName>
                                        </p:attrNameLst>
                                      </p:cBhvr>
                                      <p:to>
                                        <p:strVal val="visible"/>
                                      </p:to>
                                    </p:set>
                                    <p:animEffect transition="in" filter="fade">
                                      <p:cBhvr>
                                        <p:cTn id="161" dur="1000"/>
                                        <p:tgtEl>
                                          <p:spTgt spid="1176"/>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1168"/>
                                        </p:tgtEl>
                                        <p:attrNameLst>
                                          <p:attrName>style.visibility</p:attrName>
                                        </p:attrNameLst>
                                      </p:cBhvr>
                                      <p:to>
                                        <p:strVal val="visible"/>
                                      </p:to>
                                    </p:set>
                                    <p:animEffect transition="in" filter="fade">
                                      <p:cBhvr>
                                        <p:cTn id="166" dur="1000"/>
                                        <p:tgtEl>
                                          <p:spTgt spid="1168"/>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1182"/>
                                        </p:tgtEl>
                                        <p:attrNameLst>
                                          <p:attrName>style.visibility</p:attrName>
                                        </p:attrNameLst>
                                      </p:cBhvr>
                                      <p:to>
                                        <p:strVal val="visible"/>
                                      </p:to>
                                    </p:set>
                                    <p:animEffect transition="in" filter="fade">
                                      <p:cBhvr>
                                        <p:cTn id="171" dur="1000"/>
                                        <p:tgtEl>
                                          <p:spTgt spid="1182"/>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1163"/>
                                        </p:tgtEl>
                                        <p:attrNameLst>
                                          <p:attrName>style.visibility</p:attrName>
                                        </p:attrNameLst>
                                      </p:cBhvr>
                                      <p:to>
                                        <p:strVal val="visible"/>
                                      </p:to>
                                    </p:set>
                                    <p:animEffect transition="in" filter="fade">
                                      <p:cBhvr>
                                        <p:cTn id="176" dur="1000"/>
                                        <p:tgtEl>
                                          <p:spTgt spid="1163"/>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1173"/>
                                        </p:tgtEl>
                                        <p:attrNameLst>
                                          <p:attrName>style.visibility</p:attrName>
                                        </p:attrNameLst>
                                      </p:cBhvr>
                                      <p:to>
                                        <p:strVal val="visible"/>
                                      </p:to>
                                    </p:set>
                                    <p:animEffect transition="in" filter="fade">
                                      <p:cBhvr>
                                        <p:cTn id="181" dur="1000"/>
                                        <p:tgtEl>
                                          <p:spTgt spid="1173"/>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174"/>
                                        </p:tgtEl>
                                        <p:attrNameLst>
                                          <p:attrName>style.visibility</p:attrName>
                                        </p:attrNameLst>
                                      </p:cBhvr>
                                      <p:to>
                                        <p:strVal val="visible"/>
                                      </p:to>
                                    </p:set>
                                    <p:animEffect transition="in" filter="fade">
                                      <p:cBhvr>
                                        <p:cTn id="186" dur="1000"/>
                                        <p:tgtEl>
                                          <p:spTgt spid="1174"/>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170"/>
                                        </p:tgtEl>
                                        <p:attrNameLst>
                                          <p:attrName>style.visibility</p:attrName>
                                        </p:attrNameLst>
                                      </p:cBhvr>
                                      <p:to>
                                        <p:strVal val="visible"/>
                                      </p:to>
                                    </p:set>
                                    <p:animEffect transition="in" filter="fade">
                                      <p:cBhvr>
                                        <p:cTn id="191" dur="1000"/>
                                        <p:tgtEl>
                                          <p:spTgt spid="1170"/>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1183"/>
                                        </p:tgtEl>
                                        <p:attrNameLst>
                                          <p:attrName>style.visibility</p:attrName>
                                        </p:attrNameLst>
                                      </p:cBhvr>
                                      <p:to>
                                        <p:strVal val="visible"/>
                                      </p:to>
                                    </p:set>
                                    <p:animEffect transition="in" filter="fade">
                                      <p:cBhvr>
                                        <p:cTn id="196" dur="1000"/>
                                        <p:tgtEl>
                                          <p:spTgt spid="1183"/>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163"/>
                                        </p:tgtEl>
                                        <p:attrNameLst>
                                          <p:attrName>style.visibility</p:attrName>
                                        </p:attrNameLst>
                                      </p:cBhvr>
                                      <p:to>
                                        <p:strVal val="visible"/>
                                      </p:to>
                                    </p:set>
                                    <p:animEffect transition="in" filter="fade">
                                      <p:cBhvr>
                                        <p:cTn id="201" dur="1000"/>
                                        <p:tgtEl>
                                          <p:spTgt spid="1163"/>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1177"/>
                                        </p:tgtEl>
                                        <p:attrNameLst>
                                          <p:attrName>style.visibility</p:attrName>
                                        </p:attrNameLst>
                                      </p:cBhvr>
                                      <p:to>
                                        <p:strVal val="visible"/>
                                      </p:to>
                                    </p:set>
                                    <p:animEffect transition="in" filter="fade">
                                      <p:cBhvr>
                                        <p:cTn id="206" dur="1000"/>
                                        <p:tgtEl>
                                          <p:spTgt spid="1177"/>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175"/>
                                        </p:tgtEl>
                                        <p:attrNameLst>
                                          <p:attrName>style.visibility</p:attrName>
                                        </p:attrNameLst>
                                      </p:cBhvr>
                                      <p:to>
                                        <p:strVal val="visible"/>
                                      </p:to>
                                    </p:set>
                                    <p:animEffect transition="in" filter="fade">
                                      <p:cBhvr>
                                        <p:cTn id="211" dur="1000"/>
                                        <p:tgtEl>
                                          <p:spTgt spid="1175"/>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1169"/>
                                        </p:tgtEl>
                                        <p:attrNameLst>
                                          <p:attrName>style.visibility</p:attrName>
                                        </p:attrNameLst>
                                      </p:cBhvr>
                                      <p:to>
                                        <p:strVal val="visible"/>
                                      </p:to>
                                    </p:set>
                                    <p:animEffect transition="in" filter="fade">
                                      <p:cBhvr>
                                        <p:cTn id="216" dur="1000"/>
                                        <p:tgtEl>
                                          <p:spTgt spid="1169"/>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184"/>
                                        </p:tgtEl>
                                        <p:attrNameLst>
                                          <p:attrName>style.visibility</p:attrName>
                                        </p:attrNameLst>
                                      </p:cBhvr>
                                      <p:to>
                                        <p:strVal val="visible"/>
                                      </p:to>
                                    </p:set>
                                    <p:animEffect transition="in" filter="fade">
                                      <p:cBhvr>
                                        <p:cTn id="221" dur="1000"/>
                                        <p:tgtEl>
                                          <p:spTgt spid="1184"/>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1186"/>
                                        </p:tgtEl>
                                        <p:attrNameLst>
                                          <p:attrName>style.visibility</p:attrName>
                                        </p:attrNameLst>
                                      </p:cBhvr>
                                      <p:to>
                                        <p:strVal val="visible"/>
                                      </p:to>
                                    </p:set>
                                    <p:animEffect transition="in" filter="fade">
                                      <p:cBhvr>
                                        <p:cTn id="226" dur="1000"/>
                                        <p:tgtEl>
                                          <p:spTgt spid="1186"/>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1187"/>
                                        </p:tgtEl>
                                        <p:attrNameLst>
                                          <p:attrName>style.visibility</p:attrName>
                                        </p:attrNameLst>
                                      </p:cBhvr>
                                      <p:to>
                                        <p:strVal val="visible"/>
                                      </p:to>
                                    </p:set>
                                    <p:animEffect transition="in" filter="fade">
                                      <p:cBhvr>
                                        <p:cTn id="231" dur="1000"/>
                                        <p:tgtEl>
                                          <p:spTgt spid="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46"/>
          <p:cNvSpPr txBox="1">
            <a:spLocks noGrp="1"/>
          </p:cNvSpPr>
          <p:nvPr>
            <p:ph type="title"/>
          </p:nvPr>
        </p:nvSpPr>
        <p:spPr>
          <a:xfrm>
            <a:off x="311700" y="12610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Efficiency of pair of nodes</a:t>
            </a:r>
            <a:endParaRPr/>
          </a:p>
        </p:txBody>
      </p:sp>
      <p:sp>
        <p:nvSpPr>
          <p:cNvPr id="1194" name="Google Shape;1194;p46"/>
          <p:cNvSpPr txBox="1"/>
          <p:nvPr/>
        </p:nvSpPr>
        <p:spPr>
          <a:xfrm>
            <a:off x="4724400" y="4136872"/>
            <a:ext cx="3723600" cy="1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1"/>
                </a:solidFill>
                <a:latin typeface="PT Sans Narrow"/>
                <a:ea typeface="PT Sans Narrow"/>
                <a:cs typeface="PT Sans Narrow"/>
                <a:sym typeface="PT Sans Narrow"/>
              </a:rPr>
              <a:t>Smaller the distance between the nodes, more efficient is the communication.</a:t>
            </a:r>
            <a:endParaRPr sz="2400" b="1" dirty="0">
              <a:solidFill>
                <a:schemeClr val="accent1"/>
              </a:solidFill>
              <a:latin typeface="PT Sans Narrow"/>
              <a:ea typeface="PT Sans Narrow"/>
              <a:cs typeface="PT Sans Narrow"/>
              <a:sym typeface="PT Sans Narrow"/>
            </a:endParaRPr>
          </a:p>
        </p:txBody>
      </p:sp>
      <p:sp>
        <p:nvSpPr>
          <p:cNvPr id="1195" name="Google Shape;1195;p46"/>
          <p:cNvSpPr/>
          <p:nvPr/>
        </p:nvSpPr>
        <p:spPr>
          <a:xfrm>
            <a:off x="1839411" y="2202600"/>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196" name="Google Shape;1196;p46"/>
          <p:cNvSpPr/>
          <p:nvPr/>
        </p:nvSpPr>
        <p:spPr>
          <a:xfrm>
            <a:off x="865525" y="3333108"/>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197" name="Google Shape;1197;p46"/>
          <p:cNvSpPr/>
          <p:nvPr/>
        </p:nvSpPr>
        <p:spPr>
          <a:xfrm>
            <a:off x="1839269" y="3333108"/>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198" name="Google Shape;1198;p46"/>
          <p:cNvSpPr/>
          <p:nvPr/>
        </p:nvSpPr>
        <p:spPr>
          <a:xfrm>
            <a:off x="3155772" y="3333108"/>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199" name="Google Shape;1199;p46"/>
          <p:cNvSpPr/>
          <p:nvPr/>
        </p:nvSpPr>
        <p:spPr>
          <a:xfrm>
            <a:off x="3149878" y="2202600"/>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200" name="Google Shape;1200;p46"/>
          <p:cNvSpPr/>
          <p:nvPr/>
        </p:nvSpPr>
        <p:spPr>
          <a:xfrm>
            <a:off x="3990455" y="3333108"/>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201" name="Google Shape;1201;p46"/>
          <p:cNvSpPr/>
          <p:nvPr/>
        </p:nvSpPr>
        <p:spPr>
          <a:xfrm>
            <a:off x="3155843" y="4755440"/>
            <a:ext cx="484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202" name="Google Shape;1202;p46"/>
          <p:cNvSpPr/>
          <p:nvPr/>
        </p:nvSpPr>
        <p:spPr>
          <a:xfrm>
            <a:off x="1839269" y="4755440"/>
            <a:ext cx="490200" cy="565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203" name="Google Shape;1203;p46"/>
          <p:cNvCxnSpPr>
            <a:stCxn id="1196" idx="7"/>
            <a:endCxn id="1195" idx="3"/>
          </p:cNvCxnSpPr>
          <p:nvPr/>
        </p:nvCxnSpPr>
        <p:spPr>
          <a:xfrm rot="10800000" flipH="1">
            <a:off x="1283937" y="2685079"/>
            <a:ext cx="627300" cy="730800"/>
          </a:xfrm>
          <a:prstGeom prst="straightConnector1">
            <a:avLst/>
          </a:prstGeom>
          <a:noFill/>
          <a:ln w="19050" cap="flat" cmpd="sng">
            <a:solidFill>
              <a:srgbClr val="000000"/>
            </a:solidFill>
            <a:prstDash val="solid"/>
            <a:round/>
            <a:headEnd type="none" w="med" len="med"/>
            <a:tailEnd type="none" w="med" len="med"/>
          </a:ln>
        </p:spPr>
      </p:cxnSp>
      <p:cxnSp>
        <p:nvCxnSpPr>
          <p:cNvPr id="1204" name="Google Shape;1204;p46"/>
          <p:cNvCxnSpPr>
            <a:stCxn id="1195" idx="6"/>
            <a:endCxn id="1199" idx="2"/>
          </p:cNvCxnSpPr>
          <p:nvPr/>
        </p:nvCxnSpPr>
        <p:spPr>
          <a:xfrm>
            <a:off x="2329611" y="2485200"/>
            <a:ext cx="820200" cy="0"/>
          </a:xfrm>
          <a:prstGeom prst="straightConnector1">
            <a:avLst/>
          </a:prstGeom>
          <a:noFill/>
          <a:ln w="19050" cap="flat" cmpd="sng">
            <a:solidFill>
              <a:srgbClr val="000000"/>
            </a:solidFill>
            <a:prstDash val="solid"/>
            <a:round/>
            <a:headEnd type="none" w="med" len="med"/>
            <a:tailEnd type="none" w="med" len="med"/>
          </a:ln>
        </p:spPr>
      </p:cxnSp>
      <p:cxnSp>
        <p:nvCxnSpPr>
          <p:cNvPr id="1205" name="Google Shape;1205;p46"/>
          <p:cNvCxnSpPr>
            <a:stCxn id="1195" idx="4"/>
            <a:endCxn id="1197" idx="0"/>
          </p:cNvCxnSpPr>
          <p:nvPr/>
        </p:nvCxnSpPr>
        <p:spPr>
          <a:xfrm>
            <a:off x="2084511" y="2767800"/>
            <a:ext cx="0" cy="565200"/>
          </a:xfrm>
          <a:prstGeom prst="straightConnector1">
            <a:avLst/>
          </a:prstGeom>
          <a:noFill/>
          <a:ln w="19050" cap="flat" cmpd="sng">
            <a:solidFill>
              <a:srgbClr val="000000"/>
            </a:solidFill>
            <a:prstDash val="solid"/>
            <a:round/>
            <a:headEnd type="none" w="med" len="med"/>
            <a:tailEnd type="none" w="med" len="med"/>
          </a:ln>
        </p:spPr>
      </p:cxnSp>
      <p:cxnSp>
        <p:nvCxnSpPr>
          <p:cNvPr id="1206" name="Google Shape;1206;p46"/>
          <p:cNvCxnSpPr>
            <a:stCxn id="1197" idx="4"/>
            <a:endCxn id="1202" idx="0"/>
          </p:cNvCxnSpPr>
          <p:nvPr/>
        </p:nvCxnSpPr>
        <p:spPr>
          <a:xfrm>
            <a:off x="2084369" y="3898308"/>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207" name="Google Shape;1207;p46"/>
          <p:cNvCxnSpPr>
            <a:endCxn id="1198" idx="0"/>
          </p:cNvCxnSpPr>
          <p:nvPr/>
        </p:nvCxnSpPr>
        <p:spPr>
          <a:xfrm>
            <a:off x="3397872" y="2767108"/>
            <a:ext cx="0" cy="566000"/>
          </a:xfrm>
          <a:prstGeom prst="straightConnector1">
            <a:avLst/>
          </a:prstGeom>
          <a:noFill/>
          <a:ln w="19050" cap="flat" cmpd="sng">
            <a:solidFill>
              <a:srgbClr val="000000"/>
            </a:solidFill>
            <a:prstDash val="solid"/>
            <a:round/>
            <a:headEnd type="none" w="med" len="med"/>
            <a:tailEnd type="none" w="med" len="med"/>
          </a:ln>
        </p:spPr>
      </p:cxnSp>
      <p:cxnSp>
        <p:nvCxnSpPr>
          <p:cNvPr id="1208" name="Google Shape;1208;p46"/>
          <p:cNvCxnSpPr>
            <a:stCxn id="1198" idx="4"/>
            <a:endCxn id="1201" idx="0"/>
          </p:cNvCxnSpPr>
          <p:nvPr/>
        </p:nvCxnSpPr>
        <p:spPr>
          <a:xfrm>
            <a:off x="3397872" y="3898308"/>
            <a:ext cx="0" cy="857200"/>
          </a:xfrm>
          <a:prstGeom prst="straightConnector1">
            <a:avLst/>
          </a:prstGeom>
          <a:noFill/>
          <a:ln w="19050" cap="flat" cmpd="sng">
            <a:solidFill>
              <a:srgbClr val="000000"/>
            </a:solidFill>
            <a:prstDash val="solid"/>
            <a:round/>
            <a:headEnd type="none" w="med" len="med"/>
            <a:tailEnd type="none" w="med" len="med"/>
          </a:ln>
        </p:spPr>
      </p:cxnSp>
      <p:cxnSp>
        <p:nvCxnSpPr>
          <p:cNvPr id="1209" name="Google Shape;1209;p46"/>
          <p:cNvCxnSpPr>
            <a:stCxn id="1202" idx="6"/>
            <a:endCxn id="1201" idx="2"/>
          </p:cNvCxnSpPr>
          <p:nvPr/>
        </p:nvCxnSpPr>
        <p:spPr>
          <a:xfrm>
            <a:off x="2329469" y="5038040"/>
            <a:ext cx="826500" cy="0"/>
          </a:xfrm>
          <a:prstGeom prst="straightConnector1">
            <a:avLst/>
          </a:prstGeom>
          <a:noFill/>
          <a:ln w="19050" cap="flat" cmpd="sng">
            <a:solidFill>
              <a:srgbClr val="000000"/>
            </a:solidFill>
            <a:prstDash val="solid"/>
            <a:round/>
            <a:headEnd type="none" w="med" len="med"/>
            <a:tailEnd type="none" w="med" len="med"/>
          </a:ln>
        </p:spPr>
      </p:cxnSp>
      <p:cxnSp>
        <p:nvCxnSpPr>
          <p:cNvPr id="1210" name="Google Shape;1210;p46"/>
          <p:cNvCxnSpPr>
            <a:stCxn id="1197" idx="6"/>
            <a:endCxn id="1198" idx="2"/>
          </p:cNvCxnSpPr>
          <p:nvPr/>
        </p:nvCxnSpPr>
        <p:spPr>
          <a:xfrm>
            <a:off x="2329469" y="3615708"/>
            <a:ext cx="826200" cy="0"/>
          </a:xfrm>
          <a:prstGeom prst="straightConnector1">
            <a:avLst/>
          </a:prstGeom>
          <a:noFill/>
          <a:ln w="19050" cap="flat" cmpd="sng">
            <a:solidFill>
              <a:srgbClr val="000000"/>
            </a:solidFill>
            <a:prstDash val="solid"/>
            <a:round/>
            <a:headEnd type="none" w="med" len="med"/>
            <a:tailEnd type="none" w="med" len="med"/>
          </a:ln>
        </p:spPr>
      </p:cxnSp>
      <p:cxnSp>
        <p:nvCxnSpPr>
          <p:cNvPr id="1211" name="Google Shape;1211;p46"/>
          <p:cNvCxnSpPr>
            <a:stCxn id="1199" idx="5"/>
            <a:endCxn id="1200" idx="1"/>
          </p:cNvCxnSpPr>
          <p:nvPr/>
        </p:nvCxnSpPr>
        <p:spPr>
          <a:xfrm>
            <a:off x="3568290" y="2685028"/>
            <a:ext cx="493200" cy="730800"/>
          </a:xfrm>
          <a:prstGeom prst="straightConnector1">
            <a:avLst/>
          </a:prstGeom>
          <a:noFill/>
          <a:ln w="19050" cap="flat" cmpd="sng">
            <a:solidFill>
              <a:srgbClr val="000000"/>
            </a:solidFill>
            <a:prstDash val="solid"/>
            <a:round/>
            <a:headEnd type="none" w="med" len="med"/>
            <a:tailEnd type="none" w="med" len="med"/>
          </a:ln>
        </p:spPr>
      </p:cxnSp>
      <p:cxnSp>
        <p:nvCxnSpPr>
          <p:cNvPr id="1212" name="Google Shape;1212;p46"/>
          <p:cNvCxnSpPr>
            <a:stCxn id="1195" idx="5"/>
            <a:endCxn id="1198" idx="1"/>
          </p:cNvCxnSpPr>
          <p:nvPr/>
        </p:nvCxnSpPr>
        <p:spPr>
          <a:xfrm>
            <a:off x="2257823" y="2685028"/>
            <a:ext cx="969000" cy="730800"/>
          </a:xfrm>
          <a:prstGeom prst="straightConnector1">
            <a:avLst/>
          </a:prstGeom>
          <a:noFill/>
          <a:ln w="19050" cap="flat" cmpd="sng">
            <a:solidFill>
              <a:srgbClr val="000000"/>
            </a:solidFill>
            <a:prstDash val="solid"/>
            <a:round/>
            <a:headEnd type="none" w="med" len="med"/>
            <a:tailEnd type="none" w="med" len="med"/>
          </a:ln>
        </p:spPr>
      </p:cxnSp>
      <p:cxnSp>
        <p:nvCxnSpPr>
          <p:cNvPr id="1213" name="Google Shape;1213;p46"/>
          <p:cNvCxnSpPr>
            <a:stCxn id="1196" idx="6"/>
            <a:endCxn id="1197" idx="2"/>
          </p:cNvCxnSpPr>
          <p:nvPr/>
        </p:nvCxnSpPr>
        <p:spPr>
          <a:xfrm>
            <a:off x="1355725" y="3615708"/>
            <a:ext cx="483600" cy="0"/>
          </a:xfrm>
          <a:prstGeom prst="straightConnector1">
            <a:avLst/>
          </a:prstGeom>
          <a:noFill/>
          <a:ln w="19050" cap="flat" cmpd="sng">
            <a:solidFill>
              <a:srgbClr val="000000"/>
            </a:solidFill>
            <a:prstDash val="solid"/>
            <a:round/>
            <a:headEnd type="none" w="med" len="med"/>
            <a:tailEnd type="none" w="med" len="med"/>
          </a:ln>
        </p:spPr>
      </p:cxnSp>
      <p:sp>
        <p:nvSpPr>
          <p:cNvPr id="1214" name="Google Shape;1214;p46"/>
          <p:cNvSpPr/>
          <p:nvPr/>
        </p:nvSpPr>
        <p:spPr>
          <a:xfrm>
            <a:off x="1839399" y="2202600"/>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215" name="Google Shape;1215;p46"/>
          <p:cNvSpPr/>
          <p:nvPr/>
        </p:nvSpPr>
        <p:spPr>
          <a:xfrm>
            <a:off x="865513" y="3333108"/>
            <a:ext cx="490200" cy="565200"/>
          </a:xfrm>
          <a:prstGeom prst="ellipse">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216" name="Google Shape;1216;p46"/>
          <p:cNvSpPr/>
          <p:nvPr/>
        </p:nvSpPr>
        <p:spPr>
          <a:xfrm>
            <a:off x="3149866" y="2202600"/>
            <a:ext cx="490200" cy="565200"/>
          </a:xfrm>
          <a:prstGeom prst="ellipse">
            <a:avLst/>
          </a:prstGeom>
          <a:solidFill>
            <a:srgbClr val="FF00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217" name="Google Shape;1217;p46"/>
          <p:cNvSpPr/>
          <p:nvPr/>
        </p:nvSpPr>
        <p:spPr>
          <a:xfrm>
            <a:off x="1839257" y="4755440"/>
            <a:ext cx="490200" cy="565200"/>
          </a:xfrm>
          <a:prstGeom prst="ellipse">
            <a:avLst/>
          </a:prstGeom>
          <a:solidFill>
            <a:srgbClr val="FF00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218" name="Google Shape;1218;p46"/>
          <p:cNvCxnSpPr>
            <a:stCxn id="1215" idx="7"/>
            <a:endCxn id="1214" idx="3"/>
          </p:cNvCxnSpPr>
          <p:nvPr/>
        </p:nvCxnSpPr>
        <p:spPr>
          <a:xfrm rot="10800000" flipH="1">
            <a:off x="1283924" y="2685079"/>
            <a:ext cx="627300" cy="730800"/>
          </a:xfrm>
          <a:prstGeom prst="straightConnector1">
            <a:avLst/>
          </a:prstGeom>
          <a:noFill/>
          <a:ln w="28575" cap="flat" cmpd="sng">
            <a:solidFill>
              <a:srgbClr val="00FF00"/>
            </a:solidFill>
            <a:prstDash val="solid"/>
            <a:round/>
            <a:headEnd type="none" w="med" len="med"/>
            <a:tailEnd type="none" w="med" len="med"/>
          </a:ln>
        </p:spPr>
      </p:cxnSp>
      <p:cxnSp>
        <p:nvCxnSpPr>
          <p:cNvPr id="1219" name="Google Shape;1219;p46"/>
          <p:cNvCxnSpPr/>
          <p:nvPr/>
        </p:nvCxnSpPr>
        <p:spPr>
          <a:xfrm>
            <a:off x="3397859" y="2767108"/>
            <a:ext cx="0" cy="566000"/>
          </a:xfrm>
          <a:prstGeom prst="straightConnector1">
            <a:avLst/>
          </a:prstGeom>
          <a:noFill/>
          <a:ln w="28575" cap="flat" cmpd="sng">
            <a:solidFill>
              <a:srgbClr val="FF00FF"/>
            </a:solidFill>
            <a:prstDash val="solid"/>
            <a:round/>
            <a:headEnd type="none" w="med" len="med"/>
            <a:tailEnd type="none" w="med" len="med"/>
          </a:ln>
        </p:spPr>
      </p:cxnSp>
      <p:cxnSp>
        <p:nvCxnSpPr>
          <p:cNvPr id="1221" name="Google Shape;1221;p46"/>
          <p:cNvCxnSpPr/>
          <p:nvPr/>
        </p:nvCxnSpPr>
        <p:spPr>
          <a:xfrm>
            <a:off x="3397859" y="3898308"/>
            <a:ext cx="0" cy="857200"/>
          </a:xfrm>
          <a:prstGeom prst="straightConnector1">
            <a:avLst/>
          </a:prstGeom>
          <a:noFill/>
          <a:ln w="28575" cap="flat" cmpd="sng">
            <a:solidFill>
              <a:srgbClr val="FF00FF"/>
            </a:solidFill>
            <a:prstDash val="solid"/>
            <a:round/>
            <a:headEnd type="none" w="med" len="med"/>
            <a:tailEnd type="none" w="med" len="med"/>
          </a:ln>
        </p:spPr>
      </p:cxnSp>
      <p:cxnSp>
        <p:nvCxnSpPr>
          <p:cNvPr id="1223" name="Google Shape;1223;p46"/>
          <p:cNvCxnSpPr>
            <a:stCxn id="1217" idx="6"/>
          </p:cNvCxnSpPr>
          <p:nvPr/>
        </p:nvCxnSpPr>
        <p:spPr>
          <a:xfrm>
            <a:off x="2329457" y="5038040"/>
            <a:ext cx="826500" cy="0"/>
          </a:xfrm>
          <a:prstGeom prst="straightConnector1">
            <a:avLst/>
          </a:prstGeom>
          <a:noFill/>
          <a:ln w="28575" cap="flat" cmpd="sng">
            <a:solidFill>
              <a:srgbClr val="FF00FF"/>
            </a:solidFill>
            <a:prstDash val="solid"/>
            <a:round/>
            <a:headEnd type="none" w="med" len="med"/>
            <a:tailEnd type="none" w="med" len="med"/>
          </a:ln>
        </p:spPr>
      </p:cxnSp>
      <p:sp>
        <p:nvSpPr>
          <p:cNvPr id="1224" name="Google Shape;1224;p46"/>
          <p:cNvSpPr txBox="1"/>
          <p:nvPr/>
        </p:nvSpPr>
        <p:spPr>
          <a:xfrm>
            <a:off x="901600" y="2562133"/>
            <a:ext cx="774000" cy="6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T Sans Narrow"/>
                <a:ea typeface="PT Sans Narrow"/>
                <a:cs typeface="PT Sans Narrow"/>
                <a:sym typeface="PT Sans Narrow"/>
              </a:rPr>
              <a:t>1/1=1</a:t>
            </a:r>
            <a:endParaRPr b="1">
              <a:latin typeface="PT Sans Narrow"/>
              <a:ea typeface="PT Sans Narrow"/>
              <a:cs typeface="PT Sans Narrow"/>
              <a:sym typeface="PT Sans Narrow"/>
            </a:endParaRPr>
          </a:p>
        </p:txBody>
      </p:sp>
      <p:sp>
        <p:nvSpPr>
          <p:cNvPr id="1225" name="Google Shape;1225;p46"/>
          <p:cNvSpPr txBox="1"/>
          <p:nvPr/>
        </p:nvSpPr>
        <p:spPr>
          <a:xfrm>
            <a:off x="2329599" y="5200867"/>
            <a:ext cx="897300" cy="6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T Sans Narrow"/>
                <a:ea typeface="PT Sans Narrow"/>
                <a:cs typeface="PT Sans Narrow"/>
                <a:sym typeface="PT Sans Narrow"/>
              </a:rPr>
              <a:t>1/3=0.33</a:t>
            </a:r>
            <a:endParaRPr b="1">
              <a:latin typeface="PT Sans Narrow"/>
              <a:ea typeface="PT Sans Narrow"/>
              <a:cs typeface="PT Sans Narrow"/>
              <a:sym typeface="PT Sans Narrow"/>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7369"/>
            <a:ext cx="83058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136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5"/>
                                        </p:tgtEl>
                                        <p:attrNameLst>
                                          <p:attrName>style.visibility</p:attrName>
                                        </p:attrNameLst>
                                      </p:cBhvr>
                                      <p:to>
                                        <p:strVal val="visible"/>
                                      </p:to>
                                    </p:set>
                                    <p:animEffect transition="in" filter="fade">
                                      <p:cBhvr>
                                        <p:cTn id="7" dur="1000"/>
                                        <p:tgtEl>
                                          <p:spTgt spid="1195"/>
                                        </p:tgtEl>
                                      </p:cBhvr>
                                    </p:animEffect>
                                  </p:childTnLst>
                                </p:cTn>
                              </p:par>
                              <p:par>
                                <p:cTn id="8" presetID="10" presetClass="entr" presetSubtype="0" fill="hold" nodeType="withEffect">
                                  <p:stCondLst>
                                    <p:cond delay="0"/>
                                  </p:stCondLst>
                                  <p:childTnLst>
                                    <p:set>
                                      <p:cBhvr>
                                        <p:cTn id="9" dur="1" fill="hold">
                                          <p:stCondLst>
                                            <p:cond delay="0"/>
                                          </p:stCondLst>
                                        </p:cTn>
                                        <p:tgtEl>
                                          <p:spTgt spid="1196"/>
                                        </p:tgtEl>
                                        <p:attrNameLst>
                                          <p:attrName>style.visibility</p:attrName>
                                        </p:attrNameLst>
                                      </p:cBhvr>
                                      <p:to>
                                        <p:strVal val="visible"/>
                                      </p:to>
                                    </p:set>
                                    <p:animEffect transition="in" filter="fade">
                                      <p:cBhvr>
                                        <p:cTn id="10" dur="1000"/>
                                        <p:tgtEl>
                                          <p:spTgt spid="1196"/>
                                        </p:tgtEl>
                                      </p:cBhvr>
                                    </p:animEffect>
                                  </p:childTnLst>
                                </p:cTn>
                              </p:par>
                              <p:par>
                                <p:cTn id="11" presetID="10" presetClass="entr" presetSubtype="0" fill="hold" nodeType="withEffect">
                                  <p:stCondLst>
                                    <p:cond delay="0"/>
                                  </p:stCondLst>
                                  <p:childTnLst>
                                    <p:set>
                                      <p:cBhvr>
                                        <p:cTn id="12" dur="1" fill="hold">
                                          <p:stCondLst>
                                            <p:cond delay="0"/>
                                          </p:stCondLst>
                                        </p:cTn>
                                        <p:tgtEl>
                                          <p:spTgt spid="1197"/>
                                        </p:tgtEl>
                                        <p:attrNameLst>
                                          <p:attrName>style.visibility</p:attrName>
                                        </p:attrNameLst>
                                      </p:cBhvr>
                                      <p:to>
                                        <p:strVal val="visible"/>
                                      </p:to>
                                    </p:set>
                                    <p:animEffect transition="in" filter="fade">
                                      <p:cBhvr>
                                        <p:cTn id="13" dur="1000"/>
                                        <p:tgtEl>
                                          <p:spTgt spid="1197"/>
                                        </p:tgtEl>
                                      </p:cBhvr>
                                    </p:animEffect>
                                  </p:childTnLst>
                                </p:cTn>
                              </p:par>
                              <p:par>
                                <p:cTn id="14" presetID="10" presetClass="entr" presetSubtype="0" fill="hold" nodeType="withEffect">
                                  <p:stCondLst>
                                    <p:cond delay="0"/>
                                  </p:stCondLst>
                                  <p:childTnLst>
                                    <p:set>
                                      <p:cBhvr>
                                        <p:cTn id="15" dur="1" fill="hold">
                                          <p:stCondLst>
                                            <p:cond delay="0"/>
                                          </p:stCondLst>
                                        </p:cTn>
                                        <p:tgtEl>
                                          <p:spTgt spid="1198"/>
                                        </p:tgtEl>
                                        <p:attrNameLst>
                                          <p:attrName>style.visibility</p:attrName>
                                        </p:attrNameLst>
                                      </p:cBhvr>
                                      <p:to>
                                        <p:strVal val="visible"/>
                                      </p:to>
                                    </p:set>
                                    <p:animEffect transition="in" filter="fade">
                                      <p:cBhvr>
                                        <p:cTn id="16" dur="1000"/>
                                        <p:tgtEl>
                                          <p:spTgt spid="1198"/>
                                        </p:tgtEl>
                                      </p:cBhvr>
                                    </p:animEffect>
                                  </p:childTnLst>
                                </p:cTn>
                              </p:par>
                              <p:par>
                                <p:cTn id="17" presetID="10" presetClass="entr" presetSubtype="0" fill="hold" nodeType="withEffect">
                                  <p:stCondLst>
                                    <p:cond delay="0"/>
                                  </p:stCondLst>
                                  <p:childTnLst>
                                    <p:set>
                                      <p:cBhvr>
                                        <p:cTn id="18" dur="1" fill="hold">
                                          <p:stCondLst>
                                            <p:cond delay="0"/>
                                          </p:stCondLst>
                                        </p:cTn>
                                        <p:tgtEl>
                                          <p:spTgt spid="1199"/>
                                        </p:tgtEl>
                                        <p:attrNameLst>
                                          <p:attrName>style.visibility</p:attrName>
                                        </p:attrNameLst>
                                      </p:cBhvr>
                                      <p:to>
                                        <p:strVal val="visible"/>
                                      </p:to>
                                    </p:set>
                                    <p:animEffect transition="in" filter="fade">
                                      <p:cBhvr>
                                        <p:cTn id="19" dur="1000"/>
                                        <p:tgtEl>
                                          <p:spTgt spid="1199"/>
                                        </p:tgtEl>
                                      </p:cBhvr>
                                    </p:animEffect>
                                  </p:childTnLst>
                                </p:cTn>
                              </p:par>
                              <p:par>
                                <p:cTn id="20" presetID="10" presetClass="entr" presetSubtype="0" fill="hold" nodeType="withEffect">
                                  <p:stCondLst>
                                    <p:cond delay="0"/>
                                  </p:stCondLst>
                                  <p:childTnLst>
                                    <p:set>
                                      <p:cBhvr>
                                        <p:cTn id="21" dur="1" fill="hold">
                                          <p:stCondLst>
                                            <p:cond delay="0"/>
                                          </p:stCondLst>
                                        </p:cTn>
                                        <p:tgtEl>
                                          <p:spTgt spid="1200"/>
                                        </p:tgtEl>
                                        <p:attrNameLst>
                                          <p:attrName>style.visibility</p:attrName>
                                        </p:attrNameLst>
                                      </p:cBhvr>
                                      <p:to>
                                        <p:strVal val="visible"/>
                                      </p:to>
                                    </p:set>
                                    <p:animEffect transition="in" filter="fade">
                                      <p:cBhvr>
                                        <p:cTn id="22" dur="1000"/>
                                        <p:tgtEl>
                                          <p:spTgt spid="1200"/>
                                        </p:tgtEl>
                                      </p:cBhvr>
                                    </p:animEffect>
                                  </p:childTnLst>
                                </p:cTn>
                              </p:par>
                              <p:par>
                                <p:cTn id="23" presetID="10" presetClass="entr" presetSubtype="0" fill="hold" nodeType="withEffect">
                                  <p:stCondLst>
                                    <p:cond delay="0"/>
                                  </p:stCondLst>
                                  <p:childTnLst>
                                    <p:set>
                                      <p:cBhvr>
                                        <p:cTn id="24" dur="1" fill="hold">
                                          <p:stCondLst>
                                            <p:cond delay="0"/>
                                          </p:stCondLst>
                                        </p:cTn>
                                        <p:tgtEl>
                                          <p:spTgt spid="1201"/>
                                        </p:tgtEl>
                                        <p:attrNameLst>
                                          <p:attrName>style.visibility</p:attrName>
                                        </p:attrNameLst>
                                      </p:cBhvr>
                                      <p:to>
                                        <p:strVal val="visible"/>
                                      </p:to>
                                    </p:set>
                                    <p:animEffect transition="in" filter="fade">
                                      <p:cBhvr>
                                        <p:cTn id="25" dur="1000"/>
                                        <p:tgtEl>
                                          <p:spTgt spid="1201"/>
                                        </p:tgtEl>
                                      </p:cBhvr>
                                    </p:animEffect>
                                  </p:childTnLst>
                                </p:cTn>
                              </p:par>
                              <p:par>
                                <p:cTn id="26" presetID="10" presetClass="entr" presetSubtype="0" fill="hold" nodeType="withEffect">
                                  <p:stCondLst>
                                    <p:cond delay="0"/>
                                  </p:stCondLst>
                                  <p:childTnLst>
                                    <p:set>
                                      <p:cBhvr>
                                        <p:cTn id="27" dur="1" fill="hold">
                                          <p:stCondLst>
                                            <p:cond delay="0"/>
                                          </p:stCondLst>
                                        </p:cTn>
                                        <p:tgtEl>
                                          <p:spTgt spid="1202"/>
                                        </p:tgtEl>
                                        <p:attrNameLst>
                                          <p:attrName>style.visibility</p:attrName>
                                        </p:attrNameLst>
                                      </p:cBhvr>
                                      <p:to>
                                        <p:strVal val="visible"/>
                                      </p:to>
                                    </p:set>
                                    <p:animEffect transition="in" filter="fade">
                                      <p:cBhvr>
                                        <p:cTn id="28" dur="1000"/>
                                        <p:tgtEl>
                                          <p:spTgt spid="1202"/>
                                        </p:tgtEl>
                                      </p:cBhvr>
                                    </p:animEffect>
                                  </p:childTnLst>
                                </p:cTn>
                              </p:par>
                              <p:par>
                                <p:cTn id="29" presetID="10" presetClass="entr" presetSubtype="0" fill="hold" nodeType="withEffect">
                                  <p:stCondLst>
                                    <p:cond delay="0"/>
                                  </p:stCondLst>
                                  <p:childTnLst>
                                    <p:set>
                                      <p:cBhvr>
                                        <p:cTn id="30" dur="1" fill="hold">
                                          <p:stCondLst>
                                            <p:cond delay="0"/>
                                          </p:stCondLst>
                                        </p:cTn>
                                        <p:tgtEl>
                                          <p:spTgt spid="1203"/>
                                        </p:tgtEl>
                                        <p:attrNameLst>
                                          <p:attrName>style.visibility</p:attrName>
                                        </p:attrNameLst>
                                      </p:cBhvr>
                                      <p:to>
                                        <p:strVal val="visible"/>
                                      </p:to>
                                    </p:set>
                                    <p:animEffect transition="in" filter="fade">
                                      <p:cBhvr>
                                        <p:cTn id="31" dur="1000"/>
                                        <p:tgtEl>
                                          <p:spTgt spid="1203"/>
                                        </p:tgtEl>
                                      </p:cBhvr>
                                    </p:animEffect>
                                  </p:childTnLst>
                                </p:cTn>
                              </p:par>
                              <p:par>
                                <p:cTn id="32" presetID="10" presetClass="entr" presetSubtype="0" fill="hold" nodeType="withEffect">
                                  <p:stCondLst>
                                    <p:cond delay="0"/>
                                  </p:stCondLst>
                                  <p:childTnLst>
                                    <p:set>
                                      <p:cBhvr>
                                        <p:cTn id="33" dur="1" fill="hold">
                                          <p:stCondLst>
                                            <p:cond delay="0"/>
                                          </p:stCondLst>
                                        </p:cTn>
                                        <p:tgtEl>
                                          <p:spTgt spid="1204"/>
                                        </p:tgtEl>
                                        <p:attrNameLst>
                                          <p:attrName>style.visibility</p:attrName>
                                        </p:attrNameLst>
                                      </p:cBhvr>
                                      <p:to>
                                        <p:strVal val="visible"/>
                                      </p:to>
                                    </p:set>
                                    <p:animEffect transition="in" filter="fade">
                                      <p:cBhvr>
                                        <p:cTn id="34" dur="1000"/>
                                        <p:tgtEl>
                                          <p:spTgt spid="1204"/>
                                        </p:tgtEl>
                                      </p:cBhvr>
                                    </p:animEffect>
                                  </p:childTnLst>
                                </p:cTn>
                              </p:par>
                              <p:par>
                                <p:cTn id="35" presetID="10" presetClass="entr" presetSubtype="0" fill="hold" nodeType="withEffect">
                                  <p:stCondLst>
                                    <p:cond delay="0"/>
                                  </p:stCondLst>
                                  <p:childTnLst>
                                    <p:set>
                                      <p:cBhvr>
                                        <p:cTn id="36" dur="1" fill="hold">
                                          <p:stCondLst>
                                            <p:cond delay="0"/>
                                          </p:stCondLst>
                                        </p:cTn>
                                        <p:tgtEl>
                                          <p:spTgt spid="1205"/>
                                        </p:tgtEl>
                                        <p:attrNameLst>
                                          <p:attrName>style.visibility</p:attrName>
                                        </p:attrNameLst>
                                      </p:cBhvr>
                                      <p:to>
                                        <p:strVal val="visible"/>
                                      </p:to>
                                    </p:set>
                                    <p:animEffect transition="in" filter="fade">
                                      <p:cBhvr>
                                        <p:cTn id="37" dur="1000"/>
                                        <p:tgtEl>
                                          <p:spTgt spid="1205"/>
                                        </p:tgtEl>
                                      </p:cBhvr>
                                    </p:animEffect>
                                  </p:childTnLst>
                                </p:cTn>
                              </p:par>
                              <p:par>
                                <p:cTn id="38" presetID="10" presetClass="entr" presetSubtype="0" fill="hold" nodeType="withEffect">
                                  <p:stCondLst>
                                    <p:cond delay="0"/>
                                  </p:stCondLst>
                                  <p:childTnLst>
                                    <p:set>
                                      <p:cBhvr>
                                        <p:cTn id="39" dur="1" fill="hold">
                                          <p:stCondLst>
                                            <p:cond delay="0"/>
                                          </p:stCondLst>
                                        </p:cTn>
                                        <p:tgtEl>
                                          <p:spTgt spid="1206"/>
                                        </p:tgtEl>
                                        <p:attrNameLst>
                                          <p:attrName>style.visibility</p:attrName>
                                        </p:attrNameLst>
                                      </p:cBhvr>
                                      <p:to>
                                        <p:strVal val="visible"/>
                                      </p:to>
                                    </p:set>
                                    <p:animEffect transition="in" filter="fade">
                                      <p:cBhvr>
                                        <p:cTn id="40" dur="1000"/>
                                        <p:tgtEl>
                                          <p:spTgt spid="1206"/>
                                        </p:tgtEl>
                                      </p:cBhvr>
                                    </p:animEffect>
                                  </p:childTnLst>
                                </p:cTn>
                              </p:par>
                              <p:par>
                                <p:cTn id="41" presetID="10" presetClass="entr" presetSubtype="0" fill="hold" nodeType="withEffect">
                                  <p:stCondLst>
                                    <p:cond delay="0"/>
                                  </p:stCondLst>
                                  <p:childTnLst>
                                    <p:set>
                                      <p:cBhvr>
                                        <p:cTn id="42" dur="1" fill="hold">
                                          <p:stCondLst>
                                            <p:cond delay="0"/>
                                          </p:stCondLst>
                                        </p:cTn>
                                        <p:tgtEl>
                                          <p:spTgt spid="1207"/>
                                        </p:tgtEl>
                                        <p:attrNameLst>
                                          <p:attrName>style.visibility</p:attrName>
                                        </p:attrNameLst>
                                      </p:cBhvr>
                                      <p:to>
                                        <p:strVal val="visible"/>
                                      </p:to>
                                    </p:set>
                                    <p:animEffect transition="in" filter="fade">
                                      <p:cBhvr>
                                        <p:cTn id="43" dur="1000"/>
                                        <p:tgtEl>
                                          <p:spTgt spid="1207"/>
                                        </p:tgtEl>
                                      </p:cBhvr>
                                    </p:animEffect>
                                  </p:childTnLst>
                                </p:cTn>
                              </p:par>
                              <p:par>
                                <p:cTn id="44" presetID="10" presetClass="entr" presetSubtype="0" fill="hold" nodeType="withEffect">
                                  <p:stCondLst>
                                    <p:cond delay="0"/>
                                  </p:stCondLst>
                                  <p:childTnLst>
                                    <p:set>
                                      <p:cBhvr>
                                        <p:cTn id="45" dur="1" fill="hold">
                                          <p:stCondLst>
                                            <p:cond delay="0"/>
                                          </p:stCondLst>
                                        </p:cTn>
                                        <p:tgtEl>
                                          <p:spTgt spid="1208"/>
                                        </p:tgtEl>
                                        <p:attrNameLst>
                                          <p:attrName>style.visibility</p:attrName>
                                        </p:attrNameLst>
                                      </p:cBhvr>
                                      <p:to>
                                        <p:strVal val="visible"/>
                                      </p:to>
                                    </p:set>
                                    <p:animEffect transition="in" filter="fade">
                                      <p:cBhvr>
                                        <p:cTn id="46" dur="1000"/>
                                        <p:tgtEl>
                                          <p:spTgt spid="1208"/>
                                        </p:tgtEl>
                                      </p:cBhvr>
                                    </p:animEffect>
                                  </p:childTnLst>
                                </p:cTn>
                              </p:par>
                              <p:par>
                                <p:cTn id="47" presetID="10" presetClass="entr" presetSubtype="0" fill="hold" nodeType="withEffect">
                                  <p:stCondLst>
                                    <p:cond delay="0"/>
                                  </p:stCondLst>
                                  <p:childTnLst>
                                    <p:set>
                                      <p:cBhvr>
                                        <p:cTn id="48" dur="1" fill="hold">
                                          <p:stCondLst>
                                            <p:cond delay="0"/>
                                          </p:stCondLst>
                                        </p:cTn>
                                        <p:tgtEl>
                                          <p:spTgt spid="1209"/>
                                        </p:tgtEl>
                                        <p:attrNameLst>
                                          <p:attrName>style.visibility</p:attrName>
                                        </p:attrNameLst>
                                      </p:cBhvr>
                                      <p:to>
                                        <p:strVal val="visible"/>
                                      </p:to>
                                    </p:set>
                                    <p:animEffect transition="in" filter="fade">
                                      <p:cBhvr>
                                        <p:cTn id="49" dur="1000"/>
                                        <p:tgtEl>
                                          <p:spTgt spid="1209"/>
                                        </p:tgtEl>
                                      </p:cBhvr>
                                    </p:animEffect>
                                  </p:childTnLst>
                                </p:cTn>
                              </p:par>
                              <p:par>
                                <p:cTn id="50" presetID="10" presetClass="entr" presetSubtype="0" fill="hold" nodeType="withEffect">
                                  <p:stCondLst>
                                    <p:cond delay="0"/>
                                  </p:stCondLst>
                                  <p:childTnLst>
                                    <p:set>
                                      <p:cBhvr>
                                        <p:cTn id="51" dur="1" fill="hold">
                                          <p:stCondLst>
                                            <p:cond delay="0"/>
                                          </p:stCondLst>
                                        </p:cTn>
                                        <p:tgtEl>
                                          <p:spTgt spid="1210"/>
                                        </p:tgtEl>
                                        <p:attrNameLst>
                                          <p:attrName>style.visibility</p:attrName>
                                        </p:attrNameLst>
                                      </p:cBhvr>
                                      <p:to>
                                        <p:strVal val="visible"/>
                                      </p:to>
                                    </p:set>
                                    <p:animEffect transition="in" filter="fade">
                                      <p:cBhvr>
                                        <p:cTn id="52" dur="1000"/>
                                        <p:tgtEl>
                                          <p:spTgt spid="1210"/>
                                        </p:tgtEl>
                                      </p:cBhvr>
                                    </p:animEffect>
                                  </p:childTnLst>
                                </p:cTn>
                              </p:par>
                              <p:par>
                                <p:cTn id="53" presetID="10" presetClass="entr" presetSubtype="0" fill="hold" nodeType="withEffect">
                                  <p:stCondLst>
                                    <p:cond delay="0"/>
                                  </p:stCondLst>
                                  <p:childTnLst>
                                    <p:set>
                                      <p:cBhvr>
                                        <p:cTn id="54" dur="1" fill="hold">
                                          <p:stCondLst>
                                            <p:cond delay="0"/>
                                          </p:stCondLst>
                                        </p:cTn>
                                        <p:tgtEl>
                                          <p:spTgt spid="1211"/>
                                        </p:tgtEl>
                                        <p:attrNameLst>
                                          <p:attrName>style.visibility</p:attrName>
                                        </p:attrNameLst>
                                      </p:cBhvr>
                                      <p:to>
                                        <p:strVal val="visible"/>
                                      </p:to>
                                    </p:set>
                                    <p:animEffect transition="in" filter="fade">
                                      <p:cBhvr>
                                        <p:cTn id="55" dur="1000"/>
                                        <p:tgtEl>
                                          <p:spTgt spid="1211"/>
                                        </p:tgtEl>
                                      </p:cBhvr>
                                    </p:animEffect>
                                  </p:childTnLst>
                                </p:cTn>
                              </p:par>
                              <p:par>
                                <p:cTn id="56" presetID="10" presetClass="entr" presetSubtype="0" fill="hold" nodeType="withEffect">
                                  <p:stCondLst>
                                    <p:cond delay="0"/>
                                  </p:stCondLst>
                                  <p:childTnLst>
                                    <p:set>
                                      <p:cBhvr>
                                        <p:cTn id="57" dur="1" fill="hold">
                                          <p:stCondLst>
                                            <p:cond delay="0"/>
                                          </p:stCondLst>
                                        </p:cTn>
                                        <p:tgtEl>
                                          <p:spTgt spid="1212"/>
                                        </p:tgtEl>
                                        <p:attrNameLst>
                                          <p:attrName>style.visibility</p:attrName>
                                        </p:attrNameLst>
                                      </p:cBhvr>
                                      <p:to>
                                        <p:strVal val="visible"/>
                                      </p:to>
                                    </p:set>
                                    <p:animEffect transition="in" filter="fade">
                                      <p:cBhvr>
                                        <p:cTn id="58" dur="1000"/>
                                        <p:tgtEl>
                                          <p:spTgt spid="1212"/>
                                        </p:tgtEl>
                                      </p:cBhvr>
                                    </p:animEffect>
                                  </p:childTnLst>
                                </p:cTn>
                              </p:par>
                              <p:par>
                                <p:cTn id="59" presetID="10" presetClass="entr" presetSubtype="0" fill="hold" nodeType="withEffect">
                                  <p:stCondLst>
                                    <p:cond delay="0"/>
                                  </p:stCondLst>
                                  <p:childTnLst>
                                    <p:set>
                                      <p:cBhvr>
                                        <p:cTn id="60" dur="1" fill="hold">
                                          <p:stCondLst>
                                            <p:cond delay="0"/>
                                          </p:stCondLst>
                                        </p:cTn>
                                        <p:tgtEl>
                                          <p:spTgt spid="1213"/>
                                        </p:tgtEl>
                                        <p:attrNameLst>
                                          <p:attrName>style.visibility</p:attrName>
                                        </p:attrNameLst>
                                      </p:cBhvr>
                                      <p:to>
                                        <p:strVal val="visible"/>
                                      </p:to>
                                    </p:set>
                                    <p:animEffect transition="in" filter="fade">
                                      <p:cBhvr>
                                        <p:cTn id="61" dur="1000"/>
                                        <p:tgtEl>
                                          <p:spTgt spid="12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214"/>
                                        </p:tgtEl>
                                        <p:attrNameLst>
                                          <p:attrName>style.visibility</p:attrName>
                                        </p:attrNameLst>
                                      </p:cBhvr>
                                      <p:to>
                                        <p:strVal val="visible"/>
                                      </p:to>
                                    </p:set>
                                    <p:animEffect transition="in" filter="fade">
                                      <p:cBhvr>
                                        <p:cTn id="66" dur="1000"/>
                                        <p:tgtEl>
                                          <p:spTgt spid="12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15"/>
                                        </p:tgtEl>
                                        <p:attrNameLst>
                                          <p:attrName>style.visibility</p:attrName>
                                        </p:attrNameLst>
                                      </p:cBhvr>
                                      <p:to>
                                        <p:strVal val="visible"/>
                                      </p:to>
                                    </p:set>
                                    <p:animEffect transition="in" filter="fade">
                                      <p:cBhvr>
                                        <p:cTn id="71" dur="1100"/>
                                        <p:tgtEl>
                                          <p:spTgt spid="121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14"/>
                                        </p:tgtEl>
                                        <p:attrNameLst>
                                          <p:attrName>style.visibility</p:attrName>
                                        </p:attrNameLst>
                                      </p:cBhvr>
                                      <p:to>
                                        <p:strVal val="visible"/>
                                      </p:to>
                                    </p:set>
                                    <p:animEffect transition="in" filter="fade">
                                      <p:cBhvr>
                                        <p:cTn id="76" dur="1000"/>
                                        <p:tgtEl>
                                          <p:spTgt spid="12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18"/>
                                        </p:tgtEl>
                                        <p:attrNameLst>
                                          <p:attrName>style.visibility</p:attrName>
                                        </p:attrNameLst>
                                      </p:cBhvr>
                                      <p:to>
                                        <p:strVal val="visible"/>
                                      </p:to>
                                    </p:set>
                                    <p:animEffect transition="in" filter="fade">
                                      <p:cBhvr>
                                        <p:cTn id="81" dur="1000"/>
                                        <p:tgtEl>
                                          <p:spTgt spid="121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15"/>
                                        </p:tgtEl>
                                        <p:attrNameLst>
                                          <p:attrName>style.visibility</p:attrName>
                                        </p:attrNameLst>
                                      </p:cBhvr>
                                      <p:to>
                                        <p:strVal val="visible"/>
                                      </p:to>
                                    </p:set>
                                    <p:animEffect transition="in" filter="fade">
                                      <p:cBhvr>
                                        <p:cTn id="86" dur="1000"/>
                                        <p:tgtEl>
                                          <p:spTgt spid="121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224"/>
                                        </p:tgtEl>
                                        <p:attrNameLst>
                                          <p:attrName>style.visibility</p:attrName>
                                        </p:attrNameLst>
                                      </p:cBhvr>
                                      <p:to>
                                        <p:strVal val="visible"/>
                                      </p:to>
                                    </p:set>
                                    <p:animEffect transition="in" filter="fade">
                                      <p:cBhvr>
                                        <p:cTn id="91" dur="1000"/>
                                        <p:tgtEl>
                                          <p:spTgt spid="12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216"/>
                                        </p:tgtEl>
                                        <p:attrNameLst>
                                          <p:attrName>style.visibility</p:attrName>
                                        </p:attrNameLst>
                                      </p:cBhvr>
                                      <p:to>
                                        <p:strVal val="visible"/>
                                      </p:to>
                                    </p:set>
                                    <p:animEffect transition="in" filter="fade">
                                      <p:cBhvr>
                                        <p:cTn id="96" dur="1000"/>
                                        <p:tgtEl>
                                          <p:spTgt spid="121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217"/>
                                        </p:tgtEl>
                                        <p:attrNameLst>
                                          <p:attrName>style.visibility</p:attrName>
                                        </p:attrNameLst>
                                      </p:cBhvr>
                                      <p:to>
                                        <p:strVal val="visible"/>
                                      </p:to>
                                    </p:set>
                                    <p:animEffect transition="in" filter="fade">
                                      <p:cBhvr>
                                        <p:cTn id="101" dur="1000"/>
                                        <p:tgtEl>
                                          <p:spTgt spid="121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16"/>
                                        </p:tgtEl>
                                        <p:attrNameLst>
                                          <p:attrName>style.visibility</p:attrName>
                                        </p:attrNameLst>
                                      </p:cBhvr>
                                      <p:to>
                                        <p:strVal val="visible"/>
                                      </p:to>
                                    </p:set>
                                    <p:animEffect transition="in" filter="fade">
                                      <p:cBhvr>
                                        <p:cTn id="106" dur="1000"/>
                                        <p:tgtEl>
                                          <p:spTgt spid="121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219"/>
                                        </p:tgtEl>
                                        <p:attrNameLst>
                                          <p:attrName>style.visibility</p:attrName>
                                        </p:attrNameLst>
                                      </p:cBhvr>
                                      <p:to>
                                        <p:strVal val="visible"/>
                                      </p:to>
                                    </p:set>
                                    <p:animEffect transition="in" filter="fade">
                                      <p:cBhvr>
                                        <p:cTn id="111" dur="1000"/>
                                        <p:tgtEl>
                                          <p:spTgt spid="121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21"/>
                                        </p:tgtEl>
                                        <p:attrNameLst>
                                          <p:attrName>style.visibility</p:attrName>
                                        </p:attrNameLst>
                                      </p:cBhvr>
                                      <p:to>
                                        <p:strVal val="visible"/>
                                      </p:to>
                                    </p:set>
                                    <p:animEffect transition="in" filter="fade">
                                      <p:cBhvr>
                                        <p:cTn id="116" dur="1000"/>
                                        <p:tgtEl>
                                          <p:spTgt spid="122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223"/>
                                        </p:tgtEl>
                                        <p:attrNameLst>
                                          <p:attrName>style.visibility</p:attrName>
                                        </p:attrNameLst>
                                      </p:cBhvr>
                                      <p:to>
                                        <p:strVal val="visible"/>
                                      </p:to>
                                    </p:set>
                                    <p:animEffect transition="in" filter="fade">
                                      <p:cBhvr>
                                        <p:cTn id="121" dur="1000"/>
                                        <p:tgtEl>
                                          <p:spTgt spid="122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17"/>
                                        </p:tgtEl>
                                        <p:attrNameLst>
                                          <p:attrName>style.visibility</p:attrName>
                                        </p:attrNameLst>
                                      </p:cBhvr>
                                      <p:to>
                                        <p:strVal val="visible"/>
                                      </p:to>
                                    </p:set>
                                    <p:animEffect transition="in" filter="fade">
                                      <p:cBhvr>
                                        <p:cTn id="126" dur="1000"/>
                                        <p:tgtEl>
                                          <p:spTgt spid="121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225"/>
                                        </p:tgtEl>
                                        <p:attrNameLst>
                                          <p:attrName>style.visibility</p:attrName>
                                        </p:attrNameLst>
                                      </p:cBhvr>
                                      <p:to>
                                        <p:strVal val="visible"/>
                                      </p:to>
                                    </p:set>
                                    <p:animEffect transition="in" filter="fade">
                                      <p:cBhvr>
                                        <p:cTn id="131" dur="1000"/>
                                        <p:tgtEl>
                                          <p:spTgt spid="122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194"/>
                                        </p:tgtEl>
                                        <p:attrNameLst>
                                          <p:attrName>style.visibility</p:attrName>
                                        </p:attrNameLst>
                                      </p:cBhvr>
                                      <p:to>
                                        <p:strVal val="visible"/>
                                      </p:to>
                                    </p:set>
                                    <p:animEffect transition="in" filter="fade">
                                      <p:cBhvr>
                                        <p:cTn id="136" dur="1000"/>
                                        <p:tgtEl>
                                          <p:spTgt spid="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solidFill>
                  <a:schemeClr val="bg1">
                    <a:lumMod val="85000"/>
                  </a:schemeClr>
                </a:solidFill>
              </a:rPr>
              <a:t>Introduction to Network Science</a:t>
            </a:r>
          </a:p>
          <a:p>
            <a:endParaRPr lang="en-US" b="1" dirty="0" smtClean="0"/>
          </a:p>
          <a:p>
            <a:r>
              <a:rPr lang="en-US" dirty="0" smtClean="0">
                <a:solidFill>
                  <a:schemeClr val="bg1">
                    <a:lumMod val="85000"/>
                  </a:schemeClr>
                </a:solidFill>
              </a:rPr>
              <a:t>Mathematics of Network Science</a:t>
            </a:r>
          </a:p>
          <a:p>
            <a:endParaRPr lang="en-US" dirty="0" smtClean="0">
              <a:solidFill>
                <a:schemeClr val="bg1">
                  <a:lumMod val="85000"/>
                </a:schemeClr>
              </a:solidFill>
            </a:endParaRPr>
          </a:p>
          <a:p>
            <a:r>
              <a:rPr lang="en-US" dirty="0" smtClean="0">
                <a:solidFill>
                  <a:schemeClr val="bg1">
                    <a:lumMod val="85000"/>
                  </a:schemeClr>
                </a:solidFill>
              </a:rPr>
              <a:t>Characterizing Nodes in Networks</a:t>
            </a:r>
          </a:p>
          <a:p>
            <a:endParaRPr lang="en-US" dirty="0" smtClean="0">
              <a:solidFill>
                <a:schemeClr val="bg1">
                  <a:lumMod val="85000"/>
                </a:schemeClr>
              </a:solidFill>
            </a:endParaRPr>
          </a:p>
          <a:p>
            <a:r>
              <a:rPr lang="en-US" b="1" dirty="0" smtClean="0"/>
              <a:t>Characterizing Networks</a:t>
            </a:r>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968129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47134731"/>
              </p:ext>
            </p:extLst>
          </p:nvPr>
        </p:nvGraphicFramePr>
        <p:xfrm>
          <a:off x="381000" y="533400"/>
          <a:ext cx="8382000" cy="6021981"/>
        </p:xfrm>
        <a:graphic>
          <a:graphicData uri="http://schemas.openxmlformats.org/drawingml/2006/table">
            <a:tbl>
              <a:tblPr firstRow="1" firstCol="1" bandRow="1">
                <a:tableStyleId>{5C22544A-7EE6-4342-B048-85BDC9FD1C3A}</a:tableStyleId>
              </a:tblPr>
              <a:tblGrid>
                <a:gridCol w="2209800"/>
                <a:gridCol w="6172200"/>
              </a:tblGrid>
              <a:tr h="611478">
                <a:tc>
                  <a:txBody>
                    <a:bodyPr/>
                    <a:lstStyle/>
                    <a:p>
                      <a:pPr marL="0" marR="0">
                        <a:lnSpc>
                          <a:spcPct val="115000"/>
                        </a:lnSpc>
                        <a:spcBef>
                          <a:spcPts val="0"/>
                        </a:spcBef>
                        <a:spcAft>
                          <a:spcPts val="0"/>
                        </a:spcAft>
                      </a:pPr>
                      <a:r>
                        <a:rPr lang="en-US" sz="2800" dirty="0" smtClean="0">
                          <a:effectLst/>
                          <a:latin typeface="Calibri"/>
                          <a:ea typeface="Calibri"/>
                          <a:cs typeface="Times New Roman"/>
                        </a:rPr>
                        <a:t>System</a:t>
                      </a:r>
                      <a:endParaRPr lang="en-US"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smtClean="0">
                          <a:effectLst/>
                          <a:latin typeface="Calibri"/>
                          <a:ea typeface="Calibri"/>
                          <a:cs typeface="Times New Roman"/>
                        </a:rPr>
                        <a:t>Components</a:t>
                      </a:r>
                      <a:endParaRPr lang="en-US" sz="2800" dirty="0">
                        <a:effectLst/>
                        <a:latin typeface="Calibri"/>
                        <a:ea typeface="Calibri"/>
                        <a:cs typeface="Times New Roman"/>
                      </a:endParaRPr>
                    </a:p>
                  </a:txBody>
                  <a:tcPr marL="68580" marR="68580" marT="0" marB="0"/>
                </a:tc>
              </a:tr>
              <a:tr h="611478">
                <a:tc>
                  <a:txBody>
                    <a:bodyPr/>
                    <a:lstStyle/>
                    <a:p>
                      <a:pPr marL="0" marR="0">
                        <a:lnSpc>
                          <a:spcPct val="115000"/>
                        </a:lnSpc>
                        <a:spcBef>
                          <a:spcPts val="0"/>
                        </a:spcBef>
                        <a:spcAft>
                          <a:spcPts val="0"/>
                        </a:spcAft>
                      </a:pPr>
                      <a:r>
                        <a:rPr lang="en-US" sz="2800" dirty="0" smtClean="0">
                          <a:effectLst/>
                        </a:rPr>
                        <a:t>Human brain</a:t>
                      </a:r>
                      <a:endParaRPr lang="en-US"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Neurons with different functions</a:t>
                      </a:r>
                      <a:endParaRPr lang="en-US" sz="2800" dirty="0">
                        <a:effectLst/>
                        <a:latin typeface="Calibri"/>
                        <a:ea typeface="Calibri"/>
                        <a:cs typeface="Times New Roman"/>
                      </a:endParaRPr>
                    </a:p>
                  </a:txBody>
                  <a:tcPr marL="68580" marR="68580" marT="0" marB="0"/>
                </a:tc>
              </a:tr>
              <a:tr h="1187107">
                <a:tc>
                  <a:txBody>
                    <a:bodyPr/>
                    <a:lstStyle/>
                    <a:p>
                      <a:pPr marL="0" marR="0">
                        <a:lnSpc>
                          <a:spcPct val="115000"/>
                        </a:lnSpc>
                        <a:spcBef>
                          <a:spcPts val="0"/>
                        </a:spcBef>
                        <a:spcAft>
                          <a:spcPts val="0"/>
                        </a:spcAft>
                      </a:pPr>
                      <a:r>
                        <a:rPr lang="en-US" sz="2800" dirty="0">
                          <a:effectLst/>
                        </a:rPr>
                        <a:t>Ecosystem </a:t>
                      </a:r>
                    </a:p>
                    <a:p>
                      <a:pPr marL="0" marR="0">
                        <a:lnSpc>
                          <a:spcPct val="115000"/>
                        </a:lnSpc>
                        <a:spcBef>
                          <a:spcPts val="0"/>
                        </a:spcBef>
                        <a:spcAft>
                          <a:spcPts val="0"/>
                        </a:spcAft>
                      </a:pPr>
                      <a:r>
                        <a:rPr lang="en-US" sz="2800" dirty="0" smtClean="0">
                          <a:effectLst/>
                        </a:rPr>
                        <a:t> </a:t>
                      </a:r>
                      <a:endParaRPr lang="en-US"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Plant species, animal species, water bodies, soil, </a:t>
                      </a:r>
                      <a:r>
                        <a:rPr lang="en-US" sz="2800" dirty="0" smtClean="0">
                          <a:effectLst/>
                        </a:rPr>
                        <a:t>rocks</a:t>
                      </a:r>
                      <a:endParaRPr lang="en-US" sz="2800" dirty="0">
                        <a:effectLst/>
                        <a:latin typeface="Calibri"/>
                        <a:ea typeface="Calibri"/>
                        <a:cs typeface="Times New Roman"/>
                      </a:endParaRPr>
                    </a:p>
                  </a:txBody>
                  <a:tcPr marL="68580" marR="68580" marT="0" marB="0"/>
                </a:tc>
              </a:tr>
              <a:tr h="611478">
                <a:tc>
                  <a:txBody>
                    <a:bodyPr/>
                    <a:lstStyle/>
                    <a:p>
                      <a:pPr marL="0" marR="0">
                        <a:lnSpc>
                          <a:spcPct val="115000"/>
                        </a:lnSpc>
                        <a:spcBef>
                          <a:spcPts val="0"/>
                        </a:spcBef>
                        <a:spcAft>
                          <a:spcPts val="0"/>
                        </a:spcAft>
                      </a:pPr>
                      <a:r>
                        <a:rPr lang="en-US" sz="2800">
                          <a:effectLst/>
                        </a:rPr>
                        <a:t>Economy</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Financial institutions, private, public, companies, </a:t>
                      </a:r>
                      <a:r>
                        <a:rPr lang="en-US" sz="2800" dirty="0" smtClean="0">
                          <a:effectLst/>
                        </a:rPr>
                        <a:t>individuals</a:t>
                      </a:r>
                      <a:endParaRPr lang="en-US" sz="2800" dirty="0">
                        <a:effectLst/>
                        <a:latin typeface="Calibri"/>
                        <a:ea typeface="Calibri"/>
                        <a:cs typeface="Times New Roman"/>
                      </a:endParaRPr>
                    </a:p>
                  </a:txBody>
                  <a:tcPr marL="68580" marR="68580" marT="0" marB="0"/>
                </a:tc>
              </a:tr>
              <a:tr h="1187107">
                <a:tc>
                  <a:txBody>
                    <a:bodyPr/>
                    <a:lstStyle/>
                    <a:p>
                      <a:pPr marL="0" marR="0">
                        <a:lnSpc>
                          <a:spcPct val="115000"/>
                        </a:lnSpc>
                        <a:spcBef>
                          <a:spcPts val="0"/>
                        </a:spcBef>
                        <a:spcAft>
                          <a:spcPts val="0"/>
                        </a:spcAft>
                      </a:pPr>
                      <a:r>
                        <a:rPr lang="en-US" sz="2800">
                          <a:effectLst/>
                        </a:rPr>
                        <a:t>Collaboration</a:t>
                      </a:r>
                    </a:p>
                    <a:p>
                      <a:pPr marL="0" marR="0">
                        <a:lnSpc>
                          <a:spcPct val="115000"/>
                        </a:lnSpc>
                        <a:spcBef>
                          <a:spcPts val="0"/>
                        </a:spcBef>
                        <a:spcAft>
                          <a:spcPts val="0"/>
                        </a:spcAft>
                      </a:pPr>
                      <a:r>
                        <a:rPr lang="en-US" sz="2800">
                          <a:effectLst/>
                        </a:rPr>
                        <a:t>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Business, academic, research</a:t>
                      </a:r>
                      <a:endParaRPr lang="en-US" sz="2800" dirty="0">
                        <a:effectLst/>
                        <a:latin typeface="Calibri"/>
                        <a:ea typeface="Calibri"/>
                        <a:cs typeface="Times New Roman"/>
                      </a:endParaRPr>
                    </a:p>
                  </a:txBody>
                  <a:tcPr marL="68580" marR="68580" marT="0" marB="0"/>
                </a:tc>
              </a:tr>
              <a:tr h="1222956">
                <a:tc>
                  <a:txBody>
                    <a:bodyPr/>
                    <a:lstStyle/>
                    <a:p>
                      <a:pPr marL="0" marR="0">
                        <a:lnSpc>
                          <a:spcPct val="115000"/>
                        </a:lnSpc>
                        <a:spcBef>
                          <a:spcPts val="0"/>
                        </a:spcBef>
                        <a:spcAft>
                          <a:spcPts val="0"/>
                        </a:spcAft>
                      </a:pPr>
                      <a:r>
                        <a:rPr lang="en-US" sz="2800">
                          <a:effectLst/>
                        </a:rPr>
                        <a:t>Power grid</a:t>
                      </a:r>
                    </a:p>
                    <a:p>
                      <a:pPr marL="0" marR="0">
                        <a:lnSpc>
                          <a:spcPct val="115000"/>
                        </a:lnSpc>
                        <a:spcBef>
                          <a:spcPts val="0"/>
                        </a:spcBef>
                        <a:spcAft>
                          <a:spcPts val="0"/>
                        </a:spcAft>
                      </a:pPr>
                      <a:r>
                        <a:rPr lang="en-US" sz="2800">
                          <a:effectLst/>
                        </a:rPr>
                        <a:t>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Power generating station, transmitting stations,  transformers, distribution points, houses</a:t>
                      </a:r>
                      <a:endParaRPr lang="en-US" sz="2800" dirty="0">
                        <a:effectLst/>
                        <a:latin typeface="Calibri"/>
                        <a:ea typeface="Calibri"/>
                        <a:cs typeface="Times New Roman"/>
                      </a:endParaRPr>
                    </a:p>
                  </a:txBody>
                  <a:tcPr marL="68580" marR="68580" marT="0" marB="0"/>
                </a:tc>
              </a:tr>
            </a:tbl>
          </a:graphicData>
        </a:graphic>
      </p:graphicFrame>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02399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Gives insights into topological properties of network</a:t>
            </a:r>
          </a:p>
          <a:p>
            <a:r>
              <a:rPr lang="en-US" dirty="0" smtClean="0"/>
              <a:t>Functionality  determined by structure</a:t>
            </a:r>
          </a:p>
          <a:p>
            <a:pPr lvl="1"/>
            <a:r>
              <a:rPr lang="en-US" dirty="0" smtClean="0"/>
              <a:t>How does the information flow?</a:t>
            </a:r>
          </a:p>
          <a:p>
            <a:pPr lvl="1"/>
            <a:r>
              <a:rPr lang="en-US" dirty="0" smtClean="0"/>
              <a:t>Which nodes control the information flow?</a:t>
            </a:r>
          </a:p>
          <a:p>
            <a:pPr lvl="1"/>
            <a:r>
              <a:rPr lang="en-US" dirty="0" smtClean="0"/>
              <a:t>Which regions of the network are relatively dense?</a:t>
            </a:r>
          </a:p>
          <a:p>
            <a:pPr lvl="1"/>
            <a:r>
              <a:rPr lang="en-US" dirty="0" smtClean="0"/>
              <a:t>Which nodes are influential? </a:t>
            </a:r>
          </a:p>
          <a:p>
            <a:pPr marL="0" indent="0">
              <a:buNone/>
            </a:pPr>
            <a:r>
              <a:rPr lang="en-US" dirty="0"/>
              <a:t> </a:t>
            </a:r>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663637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Distribution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9724"/>
            <a:ext cx="822960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9918957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37"/>
          <p:cNvSpPr txBox="1">
            <a:spLocks noGrp="1"/>
          </p:cNvSpPr>
          <p:nvPr>
            <p:ph type="title"/>
          </p:nvPr>
        </p:nvSpPr>
        <p:spPr>
          <a:xfrm>
            <a:off x="311700" y="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Degree </a:t>
            </a:r>
            <a:r>
              <a:rPr lang="en" dirty="0" smtClean="0"/>
              <a:t>Distribution</a:t>
            </a:r>
            <a:endParaRPr dirty="0"/>
          </a:p>
        </p:txBody>
      </p:sp>
      <p:sp>
        <p:nvSpPr>
          <p:cNvPr id="897" name="Google Shape;897;p37"/>
          <p:cNvSpPr/>
          <p:nvPr/>
        </p:nvSpPr>
        <p:spPr>
          <a:xfrm>
            <a:off x="1137037" y="1964967"/>
            <a:ext cx="5142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898" name="Google Shape;898;p37"/>
          <p:cNvSpPr/>
          <p:nvPr/>
        </p:nvSpPr>
        <p:spPr>
          <a:xfrm>
            <a:off x="115575" y="2847612"/>
            <a:ext cx="5142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899" name="Google Shape;899;p37"/>
          <p:cNvSpPr/>
          <p:nvPr/>
        </p:nvSpPr>
        <p:spPr>
          <a:xfrm>
            <a:off x="1136888" y="2847612"/>
            <a:ext cx="5142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900" name="Google Shape;900;p37"/>
          <p:cNvSpPr/>
          <p:nvPr/>
        </p:nvSpPr>
        <p:spPr>
          <a:xfrm>
            <a:off x="2517704" y="2847612"/>
            <a:ext cx="5079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901" name="Google Shape;901;p37"/>
          <p:cNvSpPr/>
          <p:nvPr/>
        </p:nvSpPr>
        <p:spPr>
          <a:xfrm>
            <a:off x="2511523" y="1964967"/>
            <a:ext cx="5142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902" name="Google Shape;902;p37"/>
          <p:cNvSpPr/>
          <p:nvPr/>
        </p:nvSpPr>
        <p:spPr>
          <a:xfrm>
            <a:off x="3393163" y="2847612"/>
            <a:ext cx="5079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903" name="Google Shape;903;p37"/>
          <p:cNvSpPr/>
          <p:nvPr/>
        </p:nvSpPr>
        <p:spPr>
          <a:xfrm>
            <a:off x="2517778" y="3958100"/>
            <a:ext cx="5079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904" name="Google Shape;904;p37"/>
          <p:cNvSpPr/>
          <p:nvPr/>
        </p:nvSpPr>
        <p:spPr>
          <a:xfrm>
            <a:off x="1136888" y="3958100"/>
            <a:ext cx="514200" cy="4412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905" name="Google Shape;905;p37"/>
          <p:cNvCxnSpPr>
            <a:stCxn id="898" idx="7"/>
            <a:endCxn id="897" idx="3"/>
          </p:cNvCxnSpPr>
          <p:nvPr/>
        </p:nvCxnSpPr>
        <p:spPr>
          <a:xfrm rot="10800000" flipH="1">
            <a:off x="554472" y="2341424"/>
            <a:ext cx="657900" cy="570800"/>
          </a:xfrm>
          <a:prstGeom prst="straightConnector1">
            <a:avLst/>
          </a:prstGeom>
          <a:noFill/>
          <a:ln w="19050" cap="flat" cmpd="sng">
            <a:solidFill>
              <a:srgbClr val="000000"/>
            </a:solidFill>
            <a:prstDash val="solid"/>
            <a:round/>
            <a:headEnd type="none" w="med" len="med"/>
            <a:tailEnd type="none" w="med" len="med"/>
          </a:ln>
        </p:spPr>
      </p:cxnSp>
      <p:cxnSp>
        <p:nvCxnSpPr>
          <p:cNvPr id="906" name="Google Shape;906;p37"/>
          <p:cNvCxnSpPr>
            <a:stCxn id="897" idx="6"/>
            <a:endCxn id="901" idx="2"/>
          </p:cNvCxnSpPr>
          <p:nvPr/>
        </p:nvCxnSpPr>
        <p:spPr>
          <a:xfrm>
            <a:off x="1651237" y="2185567"/>
            <a:ext cx="860400" cy="0"/>
          </a:xfrm>
          <a:prstGeom prst="straightConnector1">
            <a:avLst/>
          </a:prstGeom>
          <a:noFill/>
          <a:ln w="19050" cap="flat" cmpd="sng">
            <a:solidFill>
              <a:srgbClr val="000000"/>
            </a:solidFill>
            <a:prstDash val="solid"/>
            <a:round/>
            <a:headEnd type="none" w="med" len="med"/>
            <a:tailEnd type="none" w="med" len="med"/>
          </a:ln>
        </p:spPr>
      </p:cxnSp>
      <p:cxnSp>
        <p:nvCxnSpPr>
          <p:cNvPr id="907" name="Google Shape;907;p37"/>
          <p:cNvCxnSpPr>
            <a:stCxn id="897" idx="4"/>
            <a:endCxn id="899" idx="0"/>
          </p:cNvCxnSpPr>
          <p:nvPr/>
        </p:nvCxnSpPr>
        <p:spPr>
          <a:xfrm>
            <a:off x="1394137" y="2406167"/>
            <a:ext cx="0" cy="441600"/>
          </a:xfrm>
          <a:prstGeom prst="straightConnector1">
            <a:avLst/>
          </a:prstGeom>
          <a:noFill/>
          <a:ln w="19050" cap="flat" cmpd="sng">
            <a:solidFill>
              <a:srgbClr val="000000"/>
            </a:solidFill>
            <a:prstDash val="solid"/>
            <a:round/>
            <a:headEnd type="none" w="med" len="med"/>
            <a:tailEnd type="none" w="med" len="med"/>
          </a:ln>
        </p:spPr>
      </p:cxnSp>
      <p:cxnSp>
        <p:nvCxnSpPr>
          <p:cNvPr id="908" name="Google Shape;908;p37"/>
          <p:cNvCxnSpPr>
            <a:stCxn id="899" idx="4"/>
            <a:endCxn id="904" idx="0"/>
          </p:cNvCxnSpPr>
          <p:nvPr/>
        </p:nvCxnSpPr>
        <p:spPr>
          <a:xfrm>
            <a:off x="1393988" y="3288812"/>
            <a:ext cx="0" cy="669200"/>
          </a:xfrm>
          <a:prstGeom prst="straightConnector1">
            <a:avLst/>
          </a:prstGeom>
          <a:noFill/>
          <a:ln w="19050" cap="flat" cmpd="sng">
            <a:solidFill>
              <a:srgbClr val="000000"/>
            </a:solidFill>
            <a:prstDash val="solid"/>
            <a:round/>
            <a:headEnd type="none" w="med" len="med"/>
            <a:tailEnd type="none" w="med" len="med"/>
          </a:ln>
        </p:spPr>
      </p:cxnSp>
      <p:cxnSp>
        <p:nvCxnSpPr>
          <p:cNvPr id="909" name="Google Shape;909;p37"/>
          <p:cNvCxnSpPr>
            <a:endCxn id="900" idx="0"/>
          </p:cNvCxnSpPr>
          <p:nvPr/>
        </p:nvCxnSpPr>
        <p:spPr>
          <a:xfrm>
            <a:off x="2771654" y="2405612"/>
            <a:ext cx="0" cy="442000"/>
          </a:xfrm>
          <a:prstGeom prst="straightConnector1">
            <a:avLst/>
          </a:prstGeom>
          <a:noFill/>
          <a:ln w="19050" cap="flat" cmpd="sng">
            <a:solidFill>
              <a:srgbClr val="000000"/>
            </a:solidFill>
            <a:prstDash val="solid"/>
            <a:round/>
            <a:headEnd type="none" w="med" len="med"/>
            <a:tailEnd type="none" w="med" len="med"/>
          </a:ln>
        </p:spPr>
      </p:cxnSp>
      <p:cxnSp>
        <p:nvCxnSpPr>
          <p:cNvPr id="910" name="Google Shape;910;p37"/>
          <p:cNvCxnSpPr>
            <a:stCxn id="900" idx="4"/>
            <a:endCxn id="903" idx="0"/>
          </p:cNvCxnSpPr>
          <p:nvPr/>
        </p:nvCxnSpPr>
        <p:spPr>
          <a:xfrm>
            <a:off x="2771654" y="3288812"/>
            <a:ext cx="0" cy="669200"/>
          </a:xfrm>
          <a:prstGeom prst="straightConnector1">
            <a:avLst/>
          </a:prstGeom>
          <a:noFill/>
          <a:ln w="19050" cap="flat" cmpd="sng">
            <a:solidFill>
              <a:srgbClr val="000000"/>
            </a:solidFill>
            <a:prstDash val="solid"/>
            <a:round/>
            <a:headEnd type="none" w="med" len="med"/>
            <a:tailEnd type="none" w="med" len="med"/>
          </a:ln>
        </p:spPr>
      </p:cxnSp>
      <p:cxnSp>
        <p:nvCxnSpPr>
          <p:cNvPr id="911" name="Google Shape;911;p37"/>
          <p:cNvCxnSpPr>
            <a:stCxn id="904" idx="6"/>
            <a:endCxn id="903" idx="2"/>
          </p:cNvCxnSpPr>
          <p:nvPr/>
        </p:nvCxnSpPr>
        <p:spPr>
          <a:xfrm>
            <a:off x="1651088" y="4178700"/>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912" name="Google Shape;912;p37"/>
          <p:cNvCxnSpPr>
            <a:stCxn id="899" idx="6"/>
            <a:endCxn id="900" idx="2"/>
          </p:cNvCxnSpPr>
          <p:nvPr/>
        </p:nvCxnSpPr>
        <p:spPr>
          <a:xfrm>
            <a:off x="1651088" y="3068212"/>
            <a:ext cx="866700" cy="0"/>
          </a:xfrm>
          <a:prstGeom prst="straightConnector1">
            <a:avLst/>
          </a:prstGeom>
          <a:noFill/>
          <a:ln w="19050" cap="flat" cmpd="sng">
            <a:solidFill>
              <a:srgbClr val="000000"/>
            </a:solidFill>
            <a:prstDash val="solid"/>
            <a:round/>
            <a:headEnd type="none" w="med" len="med"/>
            <a:tailEnd type="none" w="med" len="med"/>
          </a:ln>
        </p:spPr>
      </p:cxnSp>
      <p:cxnSp>
        <p:nvCxnSpPr>
          <p:cNvPr id="913" name="Google Shape;913;p37"/>
          <p:cNvCxnSpPr>
            <a:stCxn id="901" idx="5"/>
            <a:endCxn id="902" idx="1"/>
          </p:cNvCxnSpPr>
          <p:nvPr/>
        </p:nvCxnSpPr>
        <p:spPr>
          <a:xfrm>
            <a:off x="2950420" y="2341555"/>
            <a:ext cx="517200" cy="570800"/>
          </a:xfrm>
          <a:prstGeom prst="straightConnector1">
            <a:avLst/>
          </a:prstGeom>
          <a:noFill/>
          <a:ln w="19050" cap="flat" cmpd="sng">
            <a:solidFill>
              <a:srgbClr val="000000"/>
            </a:solidFill>
            <a:prstDash val="solid"/>
            <a:round/>
            <a:headEnd type="none" w="med" len="med"/>
            <a:tailEnd type="none" w="med" len="med"/>
          </a:ln>
        </p:spPr>
      </p:cxnSp>
      <p:cxnSp>
        <p:nvCxnSpPr>
          <p:cNvPr id="914" name="Google Shape;914;p37"/>
          <p:cNvCxnSpPr>
            <a:stCxn id="897" idx="5"/>
            <a:endCxn id="900" idx="1"/>
          </p:cNvCxnSpPr>
          <p:nvPr/>
        </p:nvCxnSpPr>
        <p:spPr>
          <a:xfrm>
            <a:off x="1575934" y="2341555"/>
            <a:ext cx="1016100" cy="570800"/>
          </a:xfrm>
          <a:prstGeom prst="straightConnector1">
            <a:avLst/>
          </a:prstGeom>
          <a:noFill/>
          <a:ln w="19050" cap="flat" cmpd="sng">
            <a:solidFill>
              <a:srgbClr val="000000"/>
            </a:solidFill>
            <a:prstDash val="solid"/>
            <a:round/>
            <a:headEnd type="none" w="med" len="med"/>
            <a:tailEnd type="none" w="med" len="med"/>
          </a:ln>
        </p:spPr>
      </p:cxnSp>
      <p:cxnSp>
        <p:nvCxnSpPr>
          <p:cNvPr id="915" name="Google Shape;915;p37"/>
          <p:cNvCxnSpPr>
            <a:stCxn id="898" idx="6"/>
            <a:endCxn id="899" idx="2"/>
          </p:cNvCxnSpPr>
          <p:nvPr/>
        </p:nvCxnSpPr>
        <p:spPr>
          <a:xfrm>
            <a:off x="629775" y="3068212"/>
            <a:ext cx="507000" cy="0"/>
          </a:xfrm>
          <a:prstGeom prst="straightConnector1">
            <a:avLst/>
          </a:prstGeom>
          <a:noFill/>
          <a:ln w="19050" cap="flat" cmpd="sng">
            <a:solidFill>
              <a:srgbClr val="000000"/>
            </a:solidFill>
            <a:prstDash val="solid"/>
            <a:round/>
            <a:headEnd type="none" w="med" len="med"/>
            <a:tailEnd type="none" w="med" len="med"/>
          </a:ln>
        </p:spPr>
      </p:cxnSp>
      <p:sp>
        <p:nvSpPr>
          <p:cNvPr id="916" name="Google Shape;916;p37"/>
          <p:cNvSpPr txBox="1"/>
          <p:nvPr/>
        </p:nvSpPr>
        <p:spPr>
          <a:xfrm>
            <a:off x="4876800" y="1100600"/>
            <a:ext cx="3930000" cy="10354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latin typeface="PT Sans Narrow"/>
                <a:ea typeface="PT Sans Narrow"/>
                <a:cs typeface="PT Sans Narrow"/>
                <a:sym typeface="PT Sans Narrow"/>
              </a:rPr>
              <a:t> </a:t>
            </a:r>
            <a:r>
              <a:rPr lang="en" sz="1800" b="1" dirty="0">
                <a:latin typeface="PT Sans Narrow"/>
                <a:ea typeface="PT Sans Narrow"/>
                <a:cs typeface="PT Sans Narrow"/>
                <a:sym typeface="PT Sans Narrow"/>
              </a:rPr>
              <a:t>k</a:t>
            </a:r>
            <a:r>
              <a:rPr lang="en" sz="1800" dirty="0">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0       1           2           3            4</a:t>
            </a:r>
            <a:endParaRPr sz="1800" b="1" dirty="0">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r>
              <a:rPr lang="en" sz="1800" b="1" dirty="0">
                <a:latin typeface="PT Sans Narrow"/>
                <a:ea typeface="PT Sans Narrow"/>
                <a:cs typeface="PT Sans Narrow"/>
                <a:sym typeface="PT Sans Narrow"/>
              </a:rPr>
              <a:t>N</a:t>
            </a:r>
            <a:r>
              <a:rPr lang="en" sz="1800" b="1" baseline="-25000" dirty="0">
                <a:latin typeface="PT Sans Narrow"/>
                <a:ea typeface="PT Sans Narrow"/>
                <a:cs typeface="PT Sans Narrow"/>
                <a:sym typeface="PT Sans Narrow"/>
              </a:rPr>
              <a:t>k</a:t>
            </a:r>
            <a:r>
              <a:rPr lang="en" sz="1800" b="1" dirty="0">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 </a:t>
            </a:r>
            <a:r>
              <a:rPr lang="en" sz="1800" b="1" dirty="0" smtClean="0">
                <a:solidFill>
                  <a:schemeClr val="accent1"/>
                </a:solidFill>
                <a:latin typeface="PT Sans Narrow"/>
                <a:ea typeface="PT Sans Narrow"/>
                <a:cs typeface="PT Sans Narrow"/>
                <a:sym typeface="PT Sans Narrow"/>
              </a:rPr>
              <a:t> </a:t>
            </a:r>
            <a:r>
              <a:rPr lang="en" sz="1800" dirty="0">
                <a:latin typeface="PT Sans Narrow"/>
                <a:ea typeface="PT Sans Narrow"/>
                <a:cs typeface="PT Sans Narrow"/>
                <a:sym typeface="PT Sans Narrow"/>
              </a:rPr>
              <a:t>0       1           3           1            4</a:t>
            </a:r>
            <a:endParaRPr sz="1800" dirty="0">
              <a:latin typeface="PT Sans Narrow"/>
              <a:ea typeface="PT Sans Narrow"/>
              <a:cs typeface="PT Sans Narrow"/>
              <a:sym typeface="PT Sans Narrow"/>
            </a:endParaRPr>
          </a:p>
          <a:p>
            <a:pPr marL="0" lvl="0" indent="0" algn="l" rtl="0">
              <a:spcBef>
                <a:spcPts val="0"/>
              </a:spcBef>
              <a:spcAft>
                <a:spcPts val="0"/>
              </a:spcAft>
              <a:buNone/>
            </a:pPr>
            <a:r>
              <a:rPr lang="en-US" sz="1800" b="1" dirty="0" smtClean="0">
                <a:latin typeface="PT Sans Narrow"/>
                <a:ea typeface="PT Sans Narrow"/>
                <a:cs typeface="PT Sans Narrow"/>
                <a:sym typeface="PT Sans Narrow"/>
              </a:rPr>
              <a:t>F</a:t>
            </a:r>
            <a:r>
              <a:rPr lang="en" sz="1800" b="1" baseline="-25000" dirty="0" smtClean="0">
                <a:latin typeface="PT Sans Narrow"/>
                <a:ea typeface="PT Sans Narrow"/>
                <a:cs typeface="PT Sans Narrow"/>
                <a:sym typeface="PT Sans Narrow"/>
              </a:rPr>
              <a:t>k </a:t>
            </a:r>
            <a:r>
              <a:rPr lang="en" sz="1800" dirty="0" smtClean="0">
                <a:latin typeface="PT Sans Narrow"/>
                <a:ea typeface="PT Sans Narrow"/>
                <a:cs typeface="PT Sans Narrow"/>
                <a:sym typeface="PT Sans Narrow"/>
              </a:rPr>
              <a:t>   </a:t>
            </a:r>
            <a:r>
              <a:rPr lang="en" sz="1800" dirty="0">
                <a:latin typeface="PT Sans Narrow"/>
                <a:ea typeface="PT Sans Narrow"/>
                <a:cs typeface="PT Sans Narrow"/>
                <a:sym typeface="PT Sans Narrow"/>
              </a:rPr>
              <a:t>0   0.125    0.375    0.125  </a:t>
            </a:r>
            <a:r>
              <a:rPr lang="en" sz="1800" dirty="0" smtClean="0">
                <a:latin typeface="PT Sans Narrow"/>
                <a:ea typeface="PT Sans Narrow"/>
                <a:cs typeface="PT Sans Narrow"/>
                <a:sym typeface="PT Sans Narrow"/>
              </a:rPr>
              <a:t>0.375</a:t>
            </a:r>
            <a:endParaRPr sz="1800" dirty="0">
              <a:latin typeface="PT Sans Narrow"/>
              <a:ea typeface="PT Sans Narrow"/>
              <a:cs typeface="PT Sans Narrow"/>
              <a:sym typeface="PT Sans Narrow"/>
            </a:endParaRPr>
          </a:p>
        </p:txBody>
      </p:sp>
      <p:sp>
        <p:nvSpPr>
          <p:cNvPr id="917" name="Google Shape;917;p37"/>
          <p:cNvSpPr txBox="1"/>
          <p:nvPr/>
        </p:nvSpPr>
        <p:spPr>
          <a:xfrm>
            <a:off x="372675" y="5135300"/>
            <a:ext cx="4242651" cy="7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accent1"/>
                </a:solidFill>
                <a:latin typeface="PT Sans Narrow"/>
                <a:ea typeface="PT Sans Narrow"/>
                <a:cs typeface="PT Sans Narrow"/>
                <a:sym typeface="PT Sans Narrow"/>
              </a:rPr>
              <a:t>V1  </a:t>
            </a:r>
            <a:r>
              <a:rPr lang="en" b="1" dirty="0">
                <a:solidFill>
                  <a:schemeClr val="accent1"/>
                </a:solidFill>
                <a:latin typeface="PT Sans Narrow"/>
                <a:ea typeface="PT Sans Narrow"/>
                <a:cs typeface="PT Sans Narrow"/>
                <a:sym typeface="PT Sans Narrow"/>
              </a:rPr>
              <a:t>V4  V5  V2  V3  V7  V8  </a:t>
            </a:r>
            <a:r>
              <a:rPr lang="en" b="1" dirty="0" smtClean="0">
                <a:solidFill>
                  <a:schemeClr val="accent1"/>
                </a:solidFill>
                <a:latin typeface="PT Sans Narrow"/>
                <a:ea typeface="PT Sans Narrow"/>
                <a:cs typeface="PT Sans Narrow"/>
                <a:sym typeface="PT Sans Narrow"/>
              </a:rPr>
              <a:t>V6</a:t>
            </a:r>
            <a:endParaRPr lang="en" b="1" dirty="0">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r>
              <a:rPr lang="en" dirty="0" smtClean="0">
                <a:latin typeface="PT Sans Narrow"/>
                <a:ea typeface="PT Sans Narrow"/>
                <a:cs typeface="PT Sans Narrow"/>
                <a:sym typeface="PT Sans Narrow"/>
              </a:rPr>
              <a:t> </a:t>
            </a:r>
            <a:r>
              <a:rPr lang="en" dirty="0">
                <a:latin typeface="PT Sans Narrow"/>
                <a:ea typeface="PT Sans Narrow"/>
                <a:cs typeface="PT Sans Narrow"/>
                <a:sym typeface="PT Sans Narrow"/>
              </a:rPr>
              <a:t>4     4    4    3     2     2    2     1</a:t>
            </a:r>
            <a:endParaRPr dirty="0">
              <a:latin typeface="PT Sans Narrow"/>
              <a:ea typeface="PT Sans Narrow"/>
              <a:cs typeface="PT Sans Narrow"/>
              <a:sym typeface="PT Sans Narrow"/>
            </a:endParaRPr>
          </a:p>
          <a:p>
            <a:pPr marL="0" lvl="0" indent="0" algn="l" rtl="0">
              <a:spcBef>
                <a:spcPts val="0"/>
              </a:spcBef>
              <a:spcAft>
                <a:spcPts val="0"/>
              </a:spcAft>
              <a:buNone/>
            </a:pPr>
            <a:endParaRPr dirty="0">
              <a:latin typeface="PT Sans Narrow"/>
              <a:ea typeface="PT Sans Narrow"/>
              <a:cs typeface="PT Sans Narrow"/>
              <a:sym typeface="PT Sans Narrow"/>
            </a:endParaRPr>
          </a:p>
        </p:txBody>
      </p:sp>
      <p:pic>
        <p:nvPicPr>
          <p:cNvPr id="27" name="Google Shape;887;p36"/>
          <p:cNvPicPr preferRelativeResize="0"/>
          <p:nvPr/>
        </p:nvPicPr>
        <p:blipFill>
          <a:blip r:embed="rId3">
            <a:alphaModFix/>
          </a:blip>
          <a:stretch>
            <a:fillRect/>
          </a:stretch>
        </p:blipFill>
        <p:spPr>
          <a:xfrm>
            <a:off x="3647113" y="3623410"/>
            <a:ext cx="3045255" cy="2777389"/>
          </a:xfrm>
          <a:prstGeom prst="rect">
            <a:avLst/>
          </a:prstGeom>
          <a:noFill/>
          <a:ln>
            <a:noFill/>
          </a:ln>
        </p:spPr>
      </p:pic>
      <p:pic>
        <p:nvPicPr>
          <p:cNvPr id="918" name="Google Shape;918;p37"/>
          <p:cNvPicPr preferRelativeResize="0"/>
          <p:nvPr/>
        </p:nvPicPr>
        <p:blipFill rotWithShape="1">
          <a:blip r:embed="rId4">
            <a:alphaModFix/>
          </a:blip>
          <a:srcRect t="12157"/>
          <a:stretch/>
        </p:blipFill>
        <p:spPr>
          <a:xfrm>
            <a:off x="4358226" y="2136067"/>
            <a:ext cx="4586949" cy="4264733"/>
          </a:xfrm>
          <a:prstGeom prst="rect">
            <a:avLst/>
          </a:prstGeom>
          <a:noFill/>
          <a:ln>
            <a:noFill/>
          </a:ln>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35566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7"/>
                                        </p:tgtEl>
                                        <p:attrNameLst>
                                          <p:attrName>style.visibility</p:attrName>
                                        </p:attrNameLst>
                                      </p:cBhvr>
                                      <p:to>
                                        <p:strVal val="visible"/>
                                      </p:to>
                                    </p:set>
                                    <p:animEffect transition="in" filter="fade">
                                      <p:cBhvr>
                                        <p:cTn id="7" dur="1000"/>
                                        <p:tgtEl>
                                          <p:spTgt spid="897"/>
                                        </p:tgtEl>
                                      </p:cBhvr>
                                    </p:animEffect>
                                  </p:childTnLst>
                                </p:cTn>
                              </p:par>
                              <p:par>
                                <p:cTn id="8" presetID="10" presetClass="entr" presetSubtype="0" fill="hold" nodeType="withEffect">
                                  <p:stCondLst>
                                    <p:cond delay="0"/>
                                  </p:stCondLst>
                                  <p:childTnLst>
                                    <p:set>
                                      <p:cBhvr>
                                        <p:cTn id="9" dur="1" fill="hold">
                                          <p:stCondLst>
                                            <p:cond delay="0"/>
                                          </p:stCondLst>
                                        </p:cTn>
                                        <p:tgtEl>
                                          <p:spTgt spid="898"/>
                                        </p:tgtEl>
                                        <p:attrNameLst>
                                          <p:attrName>style.visibility</p:attrName>
                                        </p:attrNameLst>
                                      </p:cBhvr>
                                      <p:to>
                                        <p:strVal val="visible"/>
                                      </p:to>
                                    </p:set>
                                    <p:animEffect transition="in" filter="fade">
                                      <p:cBhvr>
                                        <p:cTn id="10" dur="1000"/>
                                        <p:tgtEl>
                                          <p:spTgt spid="898"/>
                                        </p:tgtEl>
                                      </p:cBhvr>
                                    </p:animEffect>
                                  </p:childTnLst>
                                </p:cTn>
                              </p:par>
                              <p:par>
                                <p:cTn id="11" presetID="10" presetClass="entr" presetSubtype="0" fill="hold" nodeType="withEffect">
                                  <p:stCondLst>
                                    <p:cond delay="0"/>
                                  </p:stCondLst>
                                  <p:childTnLst>
                                    <p:set>
                                      <p:cBhvr>
                                        <p:cTn id="12" dur="1" fill="hold">
                                          <p:stCondLst>
                                            <p:cond delay="0"/>
                                          </p:stCondLst>
                                        </p:cTn>
                                        <p:tgtEl>
                                          <p:spTgt spid="899"/>
                                        </p:tgtEl>
                                        <p:attrNameLst>
                                          <p:attrName>style.visibility</p:attrName>
                                        </p:attrNameLst>
                                      </p:cBhvr>
                                      <p:to>
                                        <p:strVal val="visible"/>
                                      </p:to>
                                    </p:set>
                                    <p:animEffect transition="in" filter="fade">
                                      <p:cBhvr>
                                        <p:cTn id="13" dur="1000"/>
                                        <p:tgtEl>
                                          <p:spTgt spid="899"/>
                                        </p:tgtEl>
                                      </p:cBhvr>
                                    </p:animEffect>
                                  </p:childTnLst>
                                </p:cTn>
                              </p:par>
                              <p:par>
                                <p:cTn id="14" presetID="10" presetClass="entr" presetSubtype="0" fill="hold" nodeType="withEffect">
                                  <p:stCondLst>
                                    <p:cond delay="0"/>
                                  </p:stCondLst>
                                  <p:childTnLst>
                                    <p:set>
                                      <p:cBhvr>
                                        <p:cTn id="15" dur="1" fill="hold">
                                          <p:stCondLst>
                                            <p:cond delay="0"/>
                                          </p:stCondLst>
                                        </p:cTn>
                                        <p:tgtEl>
                                          <p:spTgt spid="900"/>
                                        </p:tgtEl>
                                        <p:attrNameLst>
                                          <p:attrName>style.visibility</p:attrName>
                                        </p:attrNameLst>
                                      </p:cBhvr>
                                      <p:to>
                                        <p:strVal val="visible"/>
                                      </p:to>
                                    </p:set>
                                    <p:animEffect transition="in" filter="fade">
                                      <p:cBhvr>
                                        <p:cTn id="16" dur="1000"/>
                                        <p:tgtEl>
                                          <p:spTgt spid="900"/>
                                        </p:tgtEl>
                                      </p:cBhvr>
                                    </p:animEffect>
                                  </p:childTnLst>
                                </p:cTn>
                              </p:par>
                              <p:par>
                                <p:cTn id="17" presetID="10" presetClass="entr" presetSubtype="0" fill="hold" nodeType="withEffect">
                                  <p:stCondLst>
                                    <p:cond delay="0"/>
                                  </p:stCondLst>
                                  <p:childTnLst>
                                    <p:set>
                                      <p:cBhvr>
                                        <p:cTn id="18" dur="1" fill="hold">
                                          <p:stCondLst>
                                            <p:cond delay="0"/>
                                          </p:stCondLst>
                                        </p:cTn>
                                        <p:tgtEl>
                                          <p:spTgt spid="901"/>
                                        </p:tgtEl>
                                        <p:attrNameLst>
                                          <p:attrName>style.visibility</p:attrName>
                                        </p:attrNameLst>
                                      </p:cBhvr>
                                      <p:to>
                                        <p:strVal val="visible"/>
                                      </p:to>
                                    </p:set>
                                    <p:animEffect transition="in" filter="fade">
                                      <p:cBhvr>
                                        <p:cTn id="19" dur="1000"/>
                                        <p:tgtEl>
                                          <p:spTgt spid="901"/>
                                        </p:tgtEl>
                                      </p:cBhvr>
                                    </p:animEffect>
                                  </p:childTnLst>
                                </p:cTn>
                              </p:par>
                              <p:par>
                                <p:cTn id="20" presetID="10" presetClass="entr" presetSubtype="0" fill="hold" nodeType="withEffect">
                                  <p:stCondLst>
                                    <p:cond delay="0"/>
                                  </p:stCondLst>
                                  <p:childTnLst>
                                    <p:set>
                                      <p:cBhvr>
                                        <p:cTn id="21" dur="1" fill="hold">
                                          <p:stCondLst>
                                            <p:cond delay="0"/>
                                          </p:stCondLst>
                                        </p:cTn>
                                        <p:tgtEl>
                                          <p:spTgt spid="902"/>
                                        </p:tgtEl>
                                        <p:attrNameLst>
                                          <p:attrName>style.visibility</p:attrName>
                                        </p:attrNameLst>
                                      </p:cBhvr>
                                      <p:to>
                                        <p:strVal val="visible"/>
                                      </p:to>
                                    </p:set>
                                    <p:animEffect transition="in" filter="fade">
                                      <p:cBhvr>
                                        <p:cTn id="22" dur="1000"/>
                                        <p:tgtEl>
                                          <p:spTgt spid="902"/>
                                        </p:tgtEl>
                                      </p:cBhvr>
                                    </p:animEffect>
                                  </p:childTnLst>
                                </p:cTn>
                              </p:par>
                              <p:par>
                                <p:cTn id="23" presetID="10" presetClass="entr" presetSubtype="0" fill="hold" nodeType="withEffect">
                                  <p:stCondLst>
                                    <p:cond delay="0"/>
                                  </p:stCondLst>
                                  <p:childTnLst>
                                    <p:set>
                                      <p:cBhvr>
                                        <p:cTn id="24" dur="1" fill="hold">
                                          <p:stCondLst>
                                            <p:cond delay="0"/>
                                          </p:stCondLst>
                                        </p:cTn>
                                        <p:tgtEl>
                                          <p:spTgt spid="903"/>
                                        </p:tgtEl>
                                        <p:attrNameLst>
                                          <p:attrName>style.visibility</p:attrName>
                                        </p:attrNameLst>
                                      </p:cBhvr>
                                      <p:to>
                                        <p:strVal val="visible"/>
                                      </p:to>
                                    </p:set>
                                    <p:animEffect transition="in" filter="fade">
                                      <p:cBhvr>
                                        <p:cTn id="25" dur="1000"/>
                                        <p:tgtEl>
                                          <p:spTgt spid="903"/>
                                        </p:tgtEl>
                                      </p:cBhvr>
                                    </p:animEffect>
                                  </p:childTnLst>
                                </p:cTn>
                              </p:par>
                              <p:par>
                                <p:cTn id="26" presetID="10" presetClass="entr" presetSubtype="0" fill="hold" nodeType="withEffect">
                                  <p:stCondLst>
                                    <p:cond delay="0"/>
                                  </p:stCondLst>
                                  <p:childTnLst>
                                    <p:set>
                                      <p:cBhvr>
                                        <p:cTn id="27" dur="1" fill="hold">
                                          <p:stCondLst>
                                            <p:cond delay="0"/>
                                          </p:stCondLst>
                                        </p:cTn>
                                        <p:tgtEl>
                                          <p:spTgt spid="904"/>
                                        </p:tgtEl>
                                        <p:attrNameLst>
                                          <p:attrName>style.visibility</p:attrName>
                                        </p:attrNameLst>
                                      </p:cBhvr>
                                      <p:to>
                                        <p:strVal val="visible"/>
                                      </p:to>
                                    </p:set>
                                    <p:animEffect transition="in" filter="fade">
                                      <p:cBhvr>
                                        <p:cTn id="28" dur="1000"/>
                                        <p:tgtEl>
                                          <p:spTgt spid="904"/>
                                        </p:tgtEl>
                                      </p:cBhvr>
                                    </p:animEffect>
                                  </p:childTnLst>
                                </p:cTn>
                              </p:par>
                              <p:par>
                                <p:cTn id="29" presetID="10" presetClass="entr" presetSubtype="0" fill="hold" nodeType="withEffect">
                                  <p:stCondLst>
                                    <p:cond delay="0"/>
                                  </p:stCondLst>
                                  <p:childTnLst>
                                    <p:set>
                                      <p:cBhvr>
                                        <p:cTn id="30" dur="1" fill="hold">
                                          <p:stCondLst>
                                            <p:cond delay="0"/>
                                          </p:stCondLst>
                                        </p:cTn>
                                        <p:tgtEl>
                                          <p:spTgt spid="905"/>
                                        </p:tgtEl>
                                        <p:attrNameLst>
                                          <p:attrName>style.visibility</p:attrName>
                                        </p:attrNameLst>
                                      </p:cBhvr>
                                      <p:to>
                                        <p:strVal val="visible"/>
                                      </p:to>
                                    </p:set>
                                    <p:animEffect transition="in" filter="fade">
                                      <p:cBhvr>
                                        <p:cTn id="31" dur="1000"/>
                                        <p:tgtEl>
                                          <p:spTgt spid="905"/>
                                        </p:tgtEl>
                                      </p:cBhvr>
                                    </p:animEffect>
                                  </p:childTnLst>
                                </p:cTn>
                              </p:par>
                              <p:par>
                                <p:cTn id="32" presetID="10" presetClass="entr" presetSubtype="0" fill="hold" nodeType="withEffect">
                                  <p:stCondLst>
                                    <p:cond delay="0"/>
                                  </p:stCondLst>
                                  <p:childTnLst>
                                    <p:set>
                                      <p:cBhvr>
                                        <p:cTn id="33" dur="1" fill="hold">
                                          <p:stCondLst>
                                            <p:cond delay="0"/>
                                          </p:stCondLst>
                                        </p:cTn>
                                        <p:tgtEl>
                                          <p:spTgt spid="906"/>
                                        </p:tgtEl>
                                        <p:attrNameLst>
                                          <p:attrName>style.visibility</p:attrName>
                                        </p:attrNameLst>
                                      </p:cBhvr>
                                      <p:to>
                                        <p:strVal val="visible"/>
                                      </p:to>
                                    </p:set>
                                    <p:animEffect transition="in" filter="fade">
                                      <p:cBhvr>
                                        <p:cTn id="34" dur="1000"/>
                                        <p:tgtEl>
                                          <p:spTgt spid="906"/>
                                        </p:tgtEl>
                                      </p:cBhvr>
                                    </p:animEffect>
                                  </p:childTnLst>
                                </p:cTn>
                              </p:par>
                              <p:par>
                                <p:cTn id="35" presetID="10" presetClass="entr" presetSubtype="0" fill="hold" nodeType="withEffect">
                                  <p:stCondLst>
                                    <p:cond delay="0"/>
                                  </p:stCondLst>
                                  <p:childTnLst>
                                    <p:set>
                                      <p:cBhvr>
                                        <p:cTn id="36" dur="1" fill="hold">
                                          <p:stCondLst>
                                            <p:cond delay="0"/>
                                          </p:stCondLst>
                                        </p:cTn>
                                        <p:tgtEl>
                                          <p:spTgt spid="907"/>
                                        </p:tgtEl>
                                        <p:attrNameLst>
                                          <p:attrName>style.visibility</p:attrName>
                                        </p:attrNameLst>
                                      </p:cBhvr>
                                      <p:to>
                                        <p:strVal val="visible"/>
                                      </p:to>
                                    </p:set>
                                    <p:animEffect transition="in" filter="fade">
                                      <p:cBhvr>
                                        <p:cTn id="37" dur="1000"/>
                                        <p:tgtEl>
                                          <p:spTgt spid="907"/>
                                        </p:tgtEl>
                                      </p:cBhvr>
                                    </p:animEffect>
                                  </p:childTnLst>
                                </p:cTn>
                              </p:par>
                              <p:par>
                                <p:cTn id="38" presetID="10" presetClass="entr" presetSubtype="0" fill="hold" nodeType="withEffect">
                                  <p:stCondLst>
                                    <p:cond delay="0"/>
                                  </p:stCondLst>
                                  <p:childTnLst>
                                    <p:set>
                                      <p:cBhvr>
                                        <p:cTn id="39" dur="1" fill="hold">
                                          <p:stCondLst>
                                            <p:cond delay="0"/>
                                          </p:stCondLst>
                                        </p:cTn>
                                        <p:tgtEl>
                                          <p:spTgt spid="908"/>
                                        </p:tgtEl>
                                        <p:attrNameLst>
                                          <p:attrName>style.visibility</p:attrName>
                                        </p:attrNameLst>
                                      </p:cBhvr>
                                      <p:to>
                                        <p:strVal val="visible"/>
                                      </p:to>
                                    </p:set>
                                    <p:animEffect transition="in" filter="fade">
                                      <p:cBhvr>
                                        <p:cTn id="40" dur="1000"/>
                                        <p:tgtEl>
                                          <p:spTgt spid="908"/>
                                        </p:tgtEl>
                                      </p:cBhvr>
                                    </p:animEffect>
                                  </p:childTnLst>
                                </p:cTn>
                              </p:par>
                              <p:par>
                                <p:cTn id="41" presetID="10" presetClass="entr" presetSubtype="0" fill="hold" nodeType="withEffect">
                                  <p:stCondLst>
                                    <p:cond delay="0"/>
                                  </p:stCondLst>
                                  <p:childTnLst>
                                    <p:set>
                                      <p:cBhvr>
                                        <p:cTn id="42" dur="1" fill="hold">
                                          <p:stCondLst>
                                            <p:cond delay="0"/>
                                          </p:stCondLst>
                                        </p:cTn>
                                        <p:tgtEl>
                                          <p:spTgt spid="909"/>
                                        </p:tgtEl>
                                        <p:attrNameLst>
                                          <p:attrName>style.visibility</p:attrName>
                                        </p:attrNameLst>
                                      </p:cBhvr>
                                      <p:to>
                                        <p:strVal val="visible"/>
                                      </p:to>
                                    </p:set>
                                    <p:animEffect transition="in" filter="fade">
                                      <p:cBhvr>
                                        <p:cTn id="43" dur="1000"/>
                                        <p:tgtEl>
                                          <p:spTgt spid="909"/>
                                        </p:tgtEl>
                                      </p:cBhvr>
                                    </p:animEffect>
                                  </p:childTnLst>
                                </p:cTn>
                              </p:par>
                              <p:par>
                                <p:cTn id="44" presetID="10" presetClass="entr" presetSubtype="0" fill="hold" nodeType="withEffect">
                                  <p:stCondLst>
                                    <p:cond delay="0"/>
                                  </p:stCondLst>
                                  <p:childTnLst>
                                    <p:set>
                                      <p:cBhvr>
                                        <p:cTn id="45" dur="1" fill="hold">
                                          <p:stCondLst>
                                            <p:cond delay="0"/>
                                          </p:stCondLst>
                                        </p:cTn>
                                        <p:tgtEl>
                                          <p:spTgt spid="910"/>
                                        </p:tgtEl>
                                        <p:attrNameLst>
                                          <p:attrName>style.visibility</p:attrName>
                                        </p:attrNameLst>
                                      </p:cBhvr>
                                      <p:to>
                                        <p:strVal val="visible"/>
                                      </p:to>
                                    </p:set>
                                    <p:animEffect transition="in" filter="fade">
                                      <p:cBhvr>
                                        <p:cTn id="46" dur="1000"/>
                                        <p:tgtEl>
                                          <p:spTgt spid="910"/>
                                        </p:tgtEl>
                                      </p:cBhvr>
                                    </p:animEffect>
                                  </p:childTnLst>
                                </p:cTn>
                              </p:par>
                              <p:par>
                                <p:cTn id="47" presetID="10" presetClass="entr" presetSubtype="0" fill="hold" nodeType="withEffect">
                                  <p:stCondLst>
                                    <p:cond delay="0"/>
                                  </p:stCondLst>
                                  <p:childTnLst>
                                    <p:set>
                                      <p:cBhvr>
                                        <p:cTn id="48" dur="1" fill="hold">
                                          <p:stCondLst>
                                            <p:cond delay="0"/>
                                          </p:stCondLst>
                                        </p:cTn>
                                        <p:tgtEl>
                                          <p:spTgt spid="911"/>
                                        </p:tgtEl>
                                        <p:attrNameLst>
                                          <p:attrName>style.visibility</p:attrName>
                                        </p:attrNameLst>
                                      </p:cBhvr>
                                      <p:to>
                                        <p:strVal val="visible"/>
                                      </p:to>
                                    </p:set>
                                    <p:animEffect transition="in" filter="fade">
                                      <p:cBhvr>
                                        <p:cTn id="49" dur="1000"/>
                                        <p:tgtEl>
                                          <p:spTgt spid="911"/>
                                        </p:tgtEl>
                                      </p:cBhvr>
                                    </p:animEffect>
                                  </p:childTnLst>
                                </p:cTn>
                              </p:par>
                              <p:par>
                                <p:cTn id="50" presetID="10" presetClass="entr" presetSubtype="0" fill="hold" nodeType="withEffect">
                                  <p:stCondLst>
                                    <p:cond delay="0"/>
                                  </p:stCondLst>
                                  <p:childTnLst>
                                    <p:set>
                                      <p:cBhvr>
                                        <p:cTn id="51" dur="1" fill="hold">
                                          <p:stCondLst>
                                            <p:cond delay="0"/>
                                          </p:stCondLst>
                                        </p:cTn>
                                        <p:tgtEl>
                                          <p:spTgt spid="912"/>
                                        </p:tgtEl>
                                        <p:attrNameLst>
                                          <p:attrName>style.visibility</p:attrName>
                                        </p:attrNameLst>
                                      </p:cBhvr>
                                      <p:to>
                                        <p:strVal val="visible"/>
                                      </p:to>
                                    </p:set>
                                    <p:animEffect transition="in" filter="fade">
                                      <p:cBhvr>
                                        <p:cTn id="52" dur="1000"/>
                                        <p:tgtEl>
                                          <p:spTgt spid="912"/>
                                        </p:tgtEl>
                                      </p:cBhvr>
                                    </p:animEffect>
                                  </p:childTnLst>
                                </p:cTn>
                              </p:par>
                              <p:par>
                                <p:cTn id="53" presetID="10" presetClass="entr" presetSubtype="0" fill="hold" nodeType="withEffect">
                                  <p:stCondLst>
                                    <p:cond delay="0"/>
                                  </p:stCondLst>
                                  <p:childTnLst>
                                    <p:set>
                                      <p:cBhvr>
                                        <p:cTn id="54" dur="1" fill="hold">
                                          <p:stCondLst>
                                            <p:cond delay="0"/>
                                          </p:stCondLst>
                                        </p:cTn>
                                        <p:tgtEl>
                                          <p:spTgt spid="913"/>
                                        </p:tgtEl>
                                        <p:attrNameLst>
                                          <p:attrName>style.visibility</p:attrName>
                                        </p:attrNameLst>
                                      </p:cBhvr>
                                      <p:to>
                                        <p:strVal val="visible"/>
                                      </p:to>
                                    </p:set>
                                    <p:animEffect transition="in" filter="fade">
                                      <p:cBhvr>
                                        <p:cTn id="55" dur="1000"/>
                                        <p:tgtEl>
                                          <p:spTgt spid="913"/>
                                        </p:tgtEl>
                                      </p:cBhvr>
                                    </p:animEffect>
                                  </p:childTnLst>
                                </p:cTn>
                              </p:par>
                              <p:par>
                                <p:cTn id="56" presetID="10" presetClass="entr" presetSubtype="0" fill="hold" nodeType="withEffect">
                                  <p:stCondLst>
                                    <p:cond delay="0"/>
                                  </p:stCondLst>
                                  <p:childTnLst>
                                    <p:set>
                                      <p:cBhvr>
                                        <p:cTn id="57" dur="1" fill="hold">
                                          <p:stCondLst>
                                            <p:cond delay="0"/>
                                          </p:stCondLst>
                                        </p:cTn>
                                        <p:tgtEl>
                                          <p:spTgt spid="914"/>
                                        </p:tgtEl>
                                        <p:attrNameLst>
                                          <p:attrName>style.visibility</p:attrName>
                                        </p:attrNameLst>
                                      </p:cBhvr>
                                      <p:to>
                                        <p:strVal val="visible"/>
                                      </p:to>
                                    </p:set>
                                    <p:animEffect transition="in" filter="fade">
                                      <p:cBhvr>
                                        <p:cTn id="58" dur="1000"/>
                                        <p:tgtEl>
                                          <p:spTgt spid="914"/>
                                        </p:tgtEl>
                                      </p:cBhvr>
                                    </p:animEffect>
                                  </p:childTnLst>
                                </p:cTn>
                              </p:par>
                              <p:par>
                                <p:cTn id="59" presetID="10" presetClass="entr" presetSubtype="0" fill="hold" nodeType="withEffect">
                                  <p:stCondLst>
                                    <p:cond delay="0"/>
                                  </p:stCondLst>
                                  <p:childTnLst>
                                    <p:set>
                                      <p:cBhvr>
                                        <p:cTn id="60" dur="1" fill="hold">
                                          <p:stCondLst>
                                            <p:cond delay="0"/>
                                          </p:stCondLst>
                                        </p:cTn>
                                        <p:tgtEl>
                                          <p:spTgt spid="915"/>
                                        </p:tgtEl>
                                        <p:attrNameLst>
                                          <p:attrName>style.visibility</p:attrName>
                                        </p:attrNameLst>
                                      </p:cBhvr>
                                      <p:to>
                                        <p:strVal val="visible"/>
                                      </p:to>
                                    </p:set>
                                    <p:animEffect transition="in" filter="fade">
                                      <p:cBhvr>
                                        <p:cTn id="61" dur="1000"/>
                                        <p:tgtEl>
                                          <p:spTgt spid="9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17"/>
                                        </p:tgtEl>
                                        <p:attrNameLst>
                                          <p:attrName>style.visibility</p:attrName>
                                        </p:attrNameLst>
                                      </p:cBhvr>
                                      <p:to>
                                        <p:strVal val="visible"/>
                                      </p:to>
                                    </p:set>
                                    <p:animEffect transition="in" filter="fade">
                                      <p:cBhvr>
                                        <p:cTn id="66" dur="1000"/>
                                        <p:tgtEl>
                                          <p:spTgt spid="91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16"/>
                                        </p:tgtEl>
                                        <p:attrNameLst>
                                          <p:attrName>style.visibility</p:attrName>
                                        </p:attrNameLst>
                                      </p:cBhvr>
                                      <p:to>
                                        <p:strVal val="visible"/>
                                      </p:to>
                                    </p:set>
                                    <p:animEffect transition="in" filter="fade">
                                      <p:cBhvr>
                                        <p:cTn id="75" dur="1000"/>
                                        <p:tgtEl>
                                          <p:spTgt spid="91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18"/>
                                        </p:tgtEl>
                                        <p:attrNameLst>
                                          <p:attrName>style.visibility</p:attrName>
                                        </p:attrNameLst>
                                      </p:cBhvr>
                                      <p:to>
                                        <p:strVal val="visible"/>
                                      </p:to>
                                    </p:set>
                                    <p:animEffect transition="in" filter="fade">
                                      <p:cBhvr>
                                        <p:cTn id="80" dur="10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66"/>
          <p:cNvSpPr txBox="1">
            <a:spLocks noGrp="1"/>
          </p:cNvSpPr>
          <p:nvPr>
            <p:ph type="title"/>
          </p:nvPr>
        </p:nvSpPr>
        <p:spPr>
          <a:xfrm>
            <a:off x="457200" y="-4"/>
            <a:ext cx="8229600" cy="731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 sz="3959"/>
              <a:t>Degree Distribution of Star Graph</a:t>
            </a:r>
            <a:endParaRPr sz="3959"/>
          </a:p>
        </p:txBody>
      </p:sp>
      <p:pic>
        <p:nvPicPr>
          <p:cNvPr id="1270" name="Google Shape;1270;p66"/>
          <p:cNvPicPr preferRelativeResize="0"/>
          <p:nvPr/>
        </p:nvPicPr>
        <p:blipFill>
          <a:blip r:embed="rId3">
            <a:alphaModFix/>
          </a:blip>
          <a:stretch>
            <a:fillRect/>
          </a:stretch>
        </p:blipFill>
        <p:spPr>
          <a:xfrm>
            <a:off x="158850" y="2468800"/>
            <a:ext cx="4143935" cy="4389200"/>
          </a:xfrm>
          <a:prstGeom prst="rect">
            <a:avLst/>
          </a:prstGeom>
          <a:noFill/>
          <a:ln>
            <a:noFill/>
          </a:ln>
        </p:spPr>
      </p:pic>
      <p:pic>
        <p:nvPicPr>
          <p:cNvPr id="1271" name="Google Shape;1271;p66"/>
          <p:cNvPicPr preferRelativeResize="0"/>
          <p:nvPr/>
        </p:nvPicPr>
        <p:blipFill>
          <a:blip r:embed="rId4">
            <a:alphaModFix/>
          </a:blip>
          <a:stretch>
            <a:fillRect/>
          </a:stretch>
        </p:blipFill>
        <p:spPr>
          <a:xfrm>
            <a:off x="5106625" y="2581675"/>
            <a:ext cx="4037375" cy="4276325"/>
          </a:xfrm>
          <a:prstGeom prst="rect">
            <a:avLst/>
          </a:prstGeom>
          <a:noFill/>
          <a:ln>
            <a:noFill/>
          </a:ln>
        </p:spPr>
      </p:pic>
      <p:sp>
        <p:nvSpPr>
          <p:cNvPr id="1272" name="Google Shape;1272;p66"/>
          <p:cNvSpPr txBox="1"/>
          <p:nvPr/>
        </p:nvSpPr>
        <p:spPr>
          <a:xfrm>
            <a:off x="4202214" y="900625"/>
            <a:ext cx="4941762" cy="1156776"/>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PT Sans Narrow"/>
              <a:buNone/>
            </a:pPr>
            <a:r>
              <a:rPr lang="en" sz="1800" b="1" dirty="0">
                <a:solidFill>
                  <a:schemeClr val="dk1"/>
                </a:solidFill>
                <a:latin typeface="PT Sans Narrow"/>
                <a:ea typeface="PT Sans Narrow"/>
                <a:cs typeface="PT Sans Narrow"/>
                <a:sym typeface="PT Sans Narrow"/>
              </a:rPr>
              <a:t> k</a:t>
            </a:r>
            <a:r>
              <a:rPr lang="en" sz="1800" dirty="0">
                <a:solidFill>
                  <a:schemeClr val="dk1"/>
                </a:solidFill>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0       1           2       3         4      5      6</a:t>
            </a:r>
            <a:endParaRPr sz="1800" b="1" dirty="0">
              <a:solidFill>
                <a:schemeClr val="accent1"/>
              </a:solidFill>
              <a:latin typeface="PT Sans Narrow"/>
              <a:ea typeface="PT Sans Narrow"/>
              <a:cs typeface="PT Sans Narrow"/>
              <a:sym typeface="PT Sans Narrow"/>
            </a:endParaRPr>
          </a:p>
          <a:p>
            <a:pPr marL="0" marR="0" lvl="0" indent="0" algn="l" rtl="0">
              <a:spcBef>
                <a:spcPts val="0"/>
              </a:spcBef>
              <a:spcAft>
                <a:spcPts val="0"/>
              </a:spcAft>
              <a:buClr>
                <a:schemeClr val="dk1"/>
              </a:buClr>
              <a:buSzPts val="1800"/>
              <a:buFont typeface="PT Sans Narrow"/>
              <a:buNone/>
            </a:pPr>
            <a:r>
              <a:rPr lang="en" sz="1800" b="1" dirty="0">
                <a:solidFill>
                  <a:schemeClr val="dk1"/>
                </a:solidFill>
                <a:latin typeface="PT Sans Narrow"/>
                <a:ea typeface="PT Sans Narrow"/>
                <a:cs typeface="PT Sans Narrow"/>
                <a:sym typeface="PT Sans Narrow"/>
              </a:rPr>
              <a:t>N</a:t>
            </a:r>
            <a:r>
              <a:rPr lang="en" sz="1800" b="1" baseline="-25000" dirty="0">
                <a:solidFill>
                  <a:schemeClr val="dk1"/>
                </a:solidFill>
                <a:latin typeface="PT Sans Narrow"/>
                <a:ea typeface="PT Sans Narrow"/>
                <a:cs typeface="PT Sans Narrow"/>
                <a:sym typeface="PT Sans Narrow"/>
              </a:rPr>
              <a:t>k</a:t>
            </a:r>
            <a:r>
              <a:rPr lang="en" sz="1800" b="1" dirty="0">
                <a:solidFill>
                  <a:schemeClr val="dk1"/>
                </a:solidFill>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  </a:t>
            </a:r>
            <a:r>
              <a:rPr lang="en" sz="1800" dirty="0">
                <a:solidFill>
                  <a:schemeClr val="dk1"/>
                </a:solidFill>
                <a:latin typeface="PT Sans Narrow"/>
                <a:ea typeface="PT Sans Narrow"/>
                <a:cs typeface="PT Sans Narrow"/>
                <a:sym typeface="PT Sans Narrow"/>
              </a:rPr>
              <a:t>0       6           0       0         0      0      1</a:t>
            </a:r>
            <a:endParaRPr sz="1800" dirty="0">
              <a:solidFill>
                <a:schemeClr val="dk1"/>
              </a:solidFill>
              <a:latin typeface="PT Sans Narrow"/>
              <a:ea typeface="PT Sans Narrow"/>
              <a:cs typeface="PT Sans Narrow"/>
              <a:sym typeface="PT Sans Narrow"/>
            </a:endParaRPr>
          </a:p>
          <a:p>
            <a:pPr marL="0" marR="0" lvl="0" indent="0" algn="l" rtl="0">
              <a:spcBef>
                <a:spcPts val="0"/>
              </a:spcBef>
              <a:spcAft>
                <a:spcPts val="0"/>
              </a:spcAft>
              <a:buClr>
                <a:schemeClr val="dk1"/>
              </a:buClr>
              <a:buSzPts val="1800"/>
              <a:buFont typeface="PT Sans Narrow"/>
              <a:buNone/>
            </a:pPr>
            <a:r>
              <a:rPr lang="en" b="1" dirty="0">
                <a:solidFill>
                  <a:schemeClr val="dk1"/>
                </a:solidFill>
                <a:latin typeface="PT Sans Narrow"/>
                <a:ea typeface="PT Sans Narrow"/>
                <a:cs typeface="PT Sans Narrow"/>
                <a:sym typeface="PT Sans Narrow"/>
              </a:rPr>
              <a:t>f</a:t>
            </a:r>
            <a:r>
              <a:rPr lang="en" sz="1800" b="1" baseline="-25000" dirty="0" smtClean="0">
                <a:solidFill>
                  <a:schemeClr val="dk1"/>
                </a:solidFill>
                <a:latin typeface="PT Sans Narrow"/>
                <a:ea typeface="PT Sans Narrow"/>
                <a:cs typeface="PT Sans Narrow"/>
                <a:sym typeface="PT Sans Narrow"/>
              </a:rPr>
              <a:t>k </a:t>
            </a:r>
            <a:r>
              <a:rPr lang="en" sz="1800" dirty="0" smtClean="0">
                <a:solidFill>
                  <a:schemeClr val="dk1"/>
                </a:solidFill>
                <a:latin typeface="PT Sans Narrow"/>
                <a:ea typeface="PT Sans Narrow"/>
                <a:cs typeface="PT Sans Narrow"/>
                <a:sym typeface="PT Sans Narrow"/>
              </a:rPr>
              <a:t>   </a:t>
            </a:r>
            <a:r>
              <a:rPr lang="en" sz="1800" dirty="0">
                <a:solidFill>
                  <a:schemeClr val="dk1"/>
                </a:solidFill>
                <a:latin typeface="PT Sans Narrow"/>
                <a:ea typeface="PT Sans Narrow"/>
                <a:cs typeface="PT Sans Narrow"/>
                <a:sym typeface="PT Sans Narrow"/>
              </a:rPr>
              <a:t>0      0.85       0       0         0      0     0.14</a:t>
            </a:r>
            <a:endParaRPr sz="1800" dirty="0">
              <a:solidFill>
                <a:schemeClr val="dk1"/>
              </a:solidFill>
              <a:latin typeface="PT Sans Narrow"/>
              <a:ea typeface="PT Sans Narrow"/>
              <a:cs typeface="PT Sans Narrow"/>
              <a:sym typeface="PT Sans Narrow"/>
            </a:endParaRPr>
          </a:p>
        </p:txBody>
      </p:sp>
      <p:pic>
        <p:nvPicPr>
          <p:cNvPr id="1273" name="Google Shape;1273;p66"/>
          <p:cNvPicPr preferRelativeResize="0"/>
          <p:nvPr/>
        </p:nvPicPr>
        <p:blipFill rotWithShape="1">
          <a:blip r:embed="rId5">
            <a:alphaModFix/>
          </a:blip>
          <a:srcRect l="19836" t="14859" r="12646" b="19561"/>
          <a:stretch/>
        </p:blipFill>
        <p:spPr>
          <a:xfrm>
            <a:off x="1912837" y="709287"/>
            <a:ext cx="2289376" cy="2355049"/>
          </a:xfrm>
          <a:prstGeom prst="rect">
            <a:avLst/>
          </a:prstGeom>
          <a:noFill/>
          <a:ln>
            <a:noFill/>
          </a:ln>
        </p:spPr>
      </p:pic>
    </p:spTree>
    <p:extLst>
      <p:ext uri="{BB962C8B-B14F-4D97-AF65-F5344CB8AC3E}">
        <p14:creationId xmlns:p14="http://schemas.microsoft.com/office/powerpoint/2010/main" val="249483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3"/>
                                        </p:tgtEl>
                                        <p:attrNameLst>
                                          <p:attrName>style.visibility</p:attrName>
                                        </p:attrNameLst>
                                      </p:cBhvr>
                                      <p:to>
                                        <p:strVal val="visible"/>
                                      </p:to>
                                    </p:set>
                                    <p:animEffect transition="in" filter="fade">
                                      <p:cBhvr>
                                        <p:cTn id="7" dur="1000"/>
                                        <p:tgtEl>
                                          <p:spTgt spid="1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2"/>
                                        </p:tgtEl>
                                        <p:attrNameLst>
                                          <p:attrName>style.visibility</p:attrName>
                                        </p:attrNameLst>
                                      </p:cBhvr>
                                      <p:to>
                                        <p:strVal val="visible"/>
                                      </p:to>
                                    </p:set>
                                    <p:animEffect transition="in" filter="fade">
                                      <p:cBhvr>
                                        <p:cTn id="12" dur="1000"/>
                                        <p:tgtEl>
                                          <p:spTgt spid="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0"/>
                                        </p:tgtEl>
                                        <p:attrNameLst>
                                          <p:attrName>style.visibility</p:attrName>
                                        </p:attrNameLst>
                                      </p:cBhvr>
                                      <p:to>
                                        <p:strVal val="visible"/>
                                      </p:to>
                                    </p:set>
                                    <p:animEffect transition="in" filter="fade">
                                      <p:cBhvr>
                                        <p:cTn id="17" dur="10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1"/>
                                        </p:tgtEl>
                                        <p:attrNameLst>
                                          <p:attrName>style.visibility</p:attrName>
                                        </p:attrNameLst>
                                      </p:cBhvr>
                                      <p:to>
                                        <p:strVal val="visible"/>
                                      </p:to>
                                    </p:set>
                                    <p:animEffect transition="in" filter="fade">
                                      <p:cBhvr>
                                        <p:cTn id="22" dur="10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66"/>
          <p:cNvSpPr txBox="1">
            <a:spLocks noGrp="1"/>
          </p:cNvSpPr>
          <p:nvPr>
            <p:ph type="title"/>
          </p:nvPr>
        </p:nvSpPr>
        <p:spPr>
          <a:xfrm>
            <a:off x="457200" y="-4"/>
            <a:ext cx="8229600" cy="731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 sz="3959"/>
              <a:t>Degree Distribution of Complete Graph</a:t>
            </a:r>
            <a:endParaRPr sz="3959"/>
          </a:p>
        </p:txBody>
      </p:sp>
      <p:sp>
        <p:nvSpPr>
          <p:cNvPr id="1259" name="Google Shape;1259;p66"/>
          <p:cNvSpPr txBox="1"/>
          <p:nvPr/>
        </p:nvSpPr>
        <p:spPr>
          <a:xfrm>
            <a:off x="4295634" y="1219200"/>
            <a:ext cx="4267200" cy="1035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PT Sans Narrow"/>
              <a:buNone/>
            </a:pPr>
            <a:r>
              <a:rPr lang="en" sz="1800" b="1" dirty="0">
                <a:solidFill>
                  <a:schemeClr val="dk1"/>
                </a:solidFill>
                <a:latin typeface="PT Sans Narrow"/>
                <a:ea typeface="PT Sans Narrow"/>
                <a:cs typeface="PT Sans Narrow"/>
                <a:sym typeface="PT Sans Narrow"/>
              </a:rPr>
              <a:t> k</a:t>
            </a:r>
            <a:r>
              <a:rPr lang="en" sz="1800" dirty="0">
                <a:solidFill>
                  <a:schemeClr val="dk1"/>
                </a:solidFill>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0       1           2       3         4</a:t>
            </a:r>
            <a:endParaRPr sz="1800" b="1" dirty="0">
              <a:solidFill>
                <a:schemeClr val="accent1"/>
              </a:solidFill>
              <a:latin typeface="PT Sans Narrow"/>
              <a:ea typeface="PT Sans Narrow"/>
              <a:cs typeface="PT Sans Narrow"/>
              <a:sym typeface="PT Sans Narrow"/>
            </a:endParaRPr>
          </a:p>
          <a:p>
            <a:pPr marL="0" marR="0" lvl="0" indent="0" algn="l" rtl="0">
              <a:spcBef>
                <a:spcPts val="0"/>
              </a:spcBef>
              <a:spcAft>
                <a:spcPts val="0"/>
              </a:spcAft>
              <a:buClr>
                <a:schemeClr val="dk1"/>
              </a:buClr>
              <a:buSzPts val="1800"/>
              <a:buFont typeface="PT Sans Narrow"/>
              <a:buNone/>
            </a:pPr>
            <a:r>
              <a:rPr lang="en" sz="1800" b="1" dirty="0">
                <a:solidFill>
                  <a:schemeClr val="dk1"/>
                </a:solidFill>
                <a:latin typeface="PT Sans Narrow"/>
                <a:ea typeface="PT Sans Narrow"/>
                <a:cs typeface="PT Sans Narrow"/>
                <a:sym typeface="PT Sans Narrow"/>
              </a:rPr>
              <a:t>N</a:t>
            </a:r>
            <a:r>
              <a:rPr lang="en" sz="1800" b="1" baseline="-25000" dirty="0">
                <a:solidFill>
                  <a:schemeClr val="dk1"/>
                </a:solidFill>
                <a:latin typeface="PT Sans Narrow"/>
                <a:ea typeface="PT Sans Narrow"/>
                <a:cs typeface="PT Sans Narrow"/>
                <a:sym typeface="PT Sans Narrow"/>
              </a:rPr>
              <a:t>k</a:t>
            </a:r>
            <a:r>
              <a:rPr lang="en" sz="1800" b="1" dirty="0">
                <a:solidFill>
                  <a:schemeClr val="dk1"/>
                </a:solidFill>
                <a:latin typeface="PT Sans Narrow"/>
                <a:ea typeface="PT Sans Narrow"/>
                <a:cs typeface="PT Sans Narrow"/>
                <a:sym typeface="PT Sans Narrow"/>
              </a:rPr>
              <a:t> </a:t>
            </a:r>
            <a:r>
              <a:rPr lang="en" sz="1800" b="1" dirty="0">
                <a:solidFill>
                  <a:schemeClr val="accent1"/>
                </a:solidFill>
                <a:latin typeface="PT Sans Narrow"/>
                <a:ea typeface="PT Sans Narrow"/>
                <a:cs typeface="PT Sans Narrow"/>
                <a:sym typeface="PT Sans Narrow"/>
              </a:rPr>
              <a:t>  </a:t>
            </a:r>
            <a:r>
              <a:rPr lang="en" sz="1800" dirty="0">
                <a:solidFill>
                  <a:schemeClr val="dk1"/>
                </a:solidFill>
                <a:latin typeface="PT Sans Narrow"/>
                <a:ea typeface="PT Sans Narrow"/>
                <a:cs typeface="PT Sans Narrow"/>
                <a:sym typeface="PT Sans Narrow"/>
              </a:rPr>
              <a:t>0       0           0       0         5      </a:t>
            </a:r>
            <a:endParaRPr sz="1800" dirty="0">
              <a:solidFill>
                <a:schemeClr val="dk1"/>
              </a:solidFill>
              <a:latin typeface="PT Sans Narrow"/>
              <a:ea typeface="PT Sans Narrow"/>
              <a:cs typeface="PT Sans Narrow"/>
              <a:sym typeface="PT Sans Narrow"/>
            </a:endParaRPr>
          </a:p>
          <a:p>
            <a:pPr marL="0" marR="0" lvl="0" indent="0" algn="l" rtl="0">
              <a:spcBef>
                <a:spcPts val="0"/>
              </a:spcBef>
              <a:spcAft>
                <a:spcPts val="0"/>
              </a:spcAft>
              <a:buClr>
                <a:schemeClr val="dk1"/>
              </a:buClr>
              <a:buSzPts val="1800"/>
              <a:buFont typeface="PT Sans Narrow"/>
              <a:buNone/>
            </a:pPr>
            <a:r>
              <a:rPr lang="en" sz="1800" b="1" dirty="0">
                <a:solidFill>
                  <a:schemeClr val="dk1"/>
                </a:solidFill>
                <a:latin typeface="PT Sans Narrow"/>
                <a:ea typeface="PT Sans Narrow"/>
                <a:cs typeface="PT Sans Narrow"/>
                <a:sym typeface="PT Sans Narrow"/>
              </a:rPr>
              <a:t>F</a:t>
            </a:r>
            <a:r>
              <a:rPr lang="en" sz="1800" b="1" baseline="-25000" dirty="0">
                <a:solidFill>
                  <a:schemeClr val="dk1"/>
                </a:solidFill>
                <a:latin typeface="PT Sans Narrow"/>
                <a:ea typeface="PT Sans Narrow"/>
                <a:cs typeface="PT Sans Narrow"/>
                <a:sym typeface="PT Sans Narrow"/>
              </a:rPr>
              <a:t>k </a:t>
            </a:r>
            <a:r>
              <a:rPr lang="en" sz="1800" dirty="0">
                <a:solidFill>
                  <a:schemeClr val="dk1"/>
                </a:solidFill>
                <a:latin typeface="PT Sans Narrow"/>
                <a:ea typeface="PT Sans Narrow"/>
                <a:cs typeface="PT Sans Narrow"/>
                <a:sym typeface="PT Sans Narrow"/>
              </a:rPr>
              <a:t>   0       0           0       0         1      </a:t>
            </a:r>
            <a:endParaRPr sz="1800" dirty="0">
              <a:solidFill>
                <a:schemeClr val="dk1"/>
              </a:solidFill>
              <a:latin typeface="PT Sans Narrow"/>
              <a:ea typeface="PT Sans Narrow"/>
              <a:cs typeface="PT Sans Narrow"/>
              <a:sym typeface="PT Sans Narrow"/>
            </a:endParaRPr>
          </a:p>
        </p:txBody>
      </p:sp>
      <p:pic>
        <p:nvPicPr>
          <p:cNvPr id="1260" name="Google Shape;1260;p66"/>
          <p:cNvPicPr preferRelativeResize="0"/>
          <p:nvPr/>
        </p:nvPicPr>
        <p:blipFill rotWithShape="1">
          <a:blip r:embed="rId3">
            <a:alphaModFix/>
          </a:blip>
          <a:srcRect l="17727" t="15056" r="11924" b="17725"/>
          <a:stretch/>
        </p:blipFill>
        <p:spPr>
          <a:xfrm>
            <a:off x="1004248" y="551234"/>
            <a:ext cx="2485400" cy="2515475"/>
          </a:xfrm>
          <a:prstGeom prst="rect">
            <a:avLst/>
          </a:prstGeom>
          <a:noFill/>
          <a:ln>
            <a:noFill/>
          </a:ln>
        </p:spPr>
      </p:pic>
      <p:pic>
        <p:nvPicPr>
          <p:cNvPr id="1261" name="Google Shape;1261;p66"/>
          <p:cNvPicPr preferRelativeResize="0"/>
          <p:nvPr/>
        </p:nvPicPr>
        <p:blipFill>
          <a:blip r:embed="rId4">
            <a:alphaModFix/>
          </a:blip>
          <a:stretch>
            <a:fillRect/>
          </a:stretch>
        </p:blipFill>
        <p:spPr>
          <a:xfrm>
            <a:off x="0" y="2985845"/>
            <a:ext cx="3655801" cy="3872155"/>
          </a:xfrm>
          <a:prstGeom prst="rect">
            <a:avLst/>
          </a:prstGeom>
          <a:noFill/>
          <a:ln>
            <a:noFill/>
          </a:ln>
        </p:spPr>
      </p:pic>
      <p:pic>
        <p:nvPicPr>
          <p:cNvPr id="1262" name="Google Shape;1262;p66"/>
          <p:cNvPicPr preferRelativeResize="0"/>
          <p:nvPr/>
        </p:nvPicPr>
        <p:blipFill>
          <a:blip r:embed="rId5">
            <a:alphaModFix/>
          </a:blip>
          <a:stretch>
            <a:fillRect/>
          </a:stretch>
        </p:blipFill>
        <p:spPr>
          <a:xfrm>
            <a:off x="5136875" y="2613750"/>
            <a:ext cx="4007100" cy="4244250"/>
          </a:xfrm>
          <a:prstGeom prst="rect">
            <a:avLst/>
          </a:prstGeom>
          <a:noFill/>
          <a:ln>
            <a:noFill/>
          </a:ln>
        </p:spPr>
      </p:pic>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94301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0"/>
                                        </p:tgtEl>
                                        <p:attrNameLst>
                                          <p:attrName>style.visibility</p:attrName>
                                        </p:attrNameLst>
                                      </p:cBhvr>
                                      <p:to>
                                        <p:strVal val="visible"/>
                                      </p:to>
                                    </p:set>
                                    <p:animEffect transition="in" filter="fade">
                                      <p:cBhvr>
                                        <p:cTn id="7" dur="1000"/>
                                        <p:tgtEl>
                                          <p:spTgt spid="1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9"/>
                                        </p:tgtEl>
                                        <p:attrNameLst>
                                          <p:attrName>style.visibility</p:attrName>
                                        </p:attrNameLst>
                                      </p:cBhvr>
                                      <p:to>
                                        <p:strVal val="visible"/>
                                      </p:to>
                                    </p:set>
                                    <p:animEffect transition="in" filter="fade">
                                      <p:cBhvr>
                                        <p:cTn id="12" dur="1000"/>
                                        <p:tgtEl>
                                          <p:spTgt spid="1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1"/>
                                        </p:tgtEl>
                                        <p:attrNameLst>
                                          <p:attrName>style.visibility</p:attrName>
                                        </p:attrNameLst>
                                      </p:cBhvr>
                                      <p:to>
                                        <p:strVal val="visible"/>
                                      </p:to>
                                    </p:set>
                                    <p:animEffect transition="in" filter="fade">
                                      <p:cBhvr>
                                        <p:cTn id="17" dur="1000"/>
                                        <p:tgtEl>
                                          <p:spTgt spid="12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2"/>
                                        </p:tgtEl>
                                        <p:attrNameLst>
                                          <p:attrName>style.visibility</p:attrName>
                                        </p:attrNameLst>
                                      </p:cBhvr>
                                      <p:to>
                                        <p:strVal val="visible"/>
                                      </p:to>
                                    </p:set>
                                    <p:animEffect transition="in" filter="fade">
                                      <p:cBhvr>
                                        <p:cTn id="22" dur="1000"/>
                                        <p:tgtEl>
                                          <p:spTgt spid="1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68"/>
          <p:cNvSpPr txBox="1">
            <a:spLocks noGrp="1"/>
          </p:cNvSpPr>
          <p:nvPr>
            <p:ph type="title"/>
          </p:nvPr>
        </p:nvSpPr>
        <p:spPr>
          <a:xfrm>
            <a:off x="101400" y="54675"/>
            <a:ext cx="8941200" cy="85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 sz="3959"/>
              <a:t>Degree Distribution of Real Networks </a:t>
            </a:r>
            <a:endParaRPr/>
          </a:p>
        </p:txBody>
      </p:sp>
      <p:pic>
        <p:nvPicPr>
          <p:cNvPr id="1288" name="Google Shape;1288;p68"/>
          <p:cNvPicPr preferRelativeResize="0"/>
          <p:nvPr/>
        </p:nvPicPr>
        <p:blipFill rotWithShape="1">
          <a:blip r:embed="rId3">
            <a:alphaModFix/>
          </a:blip>
          <a:srcRect/>
          <a:stretch/>
        </p:blipFill>
        <p:spPr>
          <a:xfrm>
            <a:off x="495300" y="905775"/>
            <a:ext cx="8153399" cy="2276475"/>
          </a:xfrm>
          <a:prstGeom prst="rect">
            <a:avLst/>
          </a:prstGeom>
          <a:noFill/>
          <a:ln>
            <a:noFill/>
          </a:ln>
        </p:spPr>
      </p:pic>
      <p:sp>
        <p:nvSpPr>
          <p:cNvPr id="1289" name="Google Shape;1289;p68"/>
          <p:cNvSpPr txBox="1"/>
          <p:nvPr/>
        </p:nvSpPr>
        <p:spPr>
          <a:xfrm>
            <a:off x="387450" y="4152900"/>
            <a:ext cx="3835800" cy="14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smtClean="0">
                <a:latin typeface="PT Sans Narrow"/>
                <a:ea typeface="PT Sans Narrow"/>
                <a:cs typeface="PT Sans Narrow"/>
                <a:sym typeface="PT Sans Narrow"/>
              </a:rPr>
              <a:t>DBLP </a:t>
            </a:r>
            <a:r>
              <a:rPr lang="en" sz="2400" b="1" dirty="0">
                <a:solidFill>
                  <a:schemeClr val="dk1"/>
                </a:solidFill>
                <a:latin typeface="PT Sans Narrow"/>
                <a:ea typeface="PT Sans Narrow"/>
                <a:cs typeface="PT Sans Narrow"/>
                <a:sym typeface="PT Sans Narrow"/>
              </a:rPr>
              <a:t>co-authorship </a:t>
            </a:r>
            <a:r>
              <a:rPr lang="en" sz="2400" b="1" dirty="0" smtClean="0">
                <a:solidFill>
                  <a:schemeClr val="dk1"/>
                </a:solidFill>
                <a:latin typeface="PT Sans Narrow"/>
                <a:ea typeface="PT Sans Narrow"/>
                <a:cs typeface="PT Sans Narrow"/>
                <a:sym typeface="PT Sans Narrow"/>
              </a:rPr>
              <a:t>Network</a:t>
            </a:r>
          </a:p>
        </p:txBody>
      </p:sp>
      <p:pic>
        <p:nvPicPr>
          <p:cNvPr id="1290" name="Google Shape;1290;p68"/>
          <p:cNvPicPr preferRelativeResize="0"/>
          <p:nvPr/>
        </p:nvPicPr>
        <p:blipFill>
          <a:blip r:embed="rId4">
            <a:alphaModFix/>
          </a:blip>
          <a:stretch>
            <a:fillRect/>
          </a:stretch>
        </p:blipFill>
        <p:spPr>
          <a:xfrm>
            <a:off x="4375650" y="3564600"/>
            <a:ext cx="4148250" cy="3141000"/>
          </a:xfrm>
          <a:prstGeom prst="rect">
            <a:avLst/>
          </a:prstGeom>
          <a:noFill/>
          <a:ln>
            <a:noFill/>
          </a:ln>
        </p:spPr>
      </p:pic>
      <p:sp>
        <p:nvSpPr>
          <p:cNvPr id="1291" name="Google Shape;1291;p68"/>
          <p:cNvSpPr txBox="1"/>
          <p:nvPr/>
        </p:nvSpPr>
        <p:spPr>
          <a:xfrm>
            <a:off x="4636575" y="3241725"/>
            <a:ext cx="37455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T Sans Narrow"/>
                <a:ea typeface="PT Sans Narrow"/>
                <a:cs typeface="PT Sans Narrow"/>
                <a:sym typeface="PT Sans Narrow"/>
              </a:rPr>
              <a:t>Degree Distribution:</a:t>
            </a:r>
            <a:endParaRPr sz="1800" b="1">
              <a:latin typeface="PT Sans Narrow"/>
              <a:ea typeface="PT Sans Narrow"/>
              <a:cs typeface="PT Sans Narrow"/>
              <a:sym typeface="PT Sans Narrow"/>
            </a:endParaRPr>
          </a:p>
        </p:txBody>
      </p:sp>
    </p:spTree>
    <p:extLst>
      <p:ext uri="{BB962C8B-B14F-4D97-AF65-F5344CB8AC3E}">
        <p14:creationId xmlns:p14="http://schemas.microsoft.com/office/powerpoint/2010/main" val="373823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9"/>
                                        </p:tgtEl>
                                        <p:attrNameLst>
                                          <p:attrName>style.visibility</p:attrName>
                                        </p:attrNameLst>
                                      </p:cBhvr>
                                      <p:to>
                                        <p:strVal val="visible"/>
                                      </p:to>
                                    </p:set>
                                    <p:animEffect transition="in" filter="fade">
                                      <p:cBhvr>
                                        <p:cTn id="7" dur="1000"/>
                                        <p:tgtEl>
                                          <p:spTgt spid="1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1"/>
                                        </p:tgtEl>
                                        <p:attrNameLst>
                                          <p:attrName>style.visibility</p:attrName>
                                        </p:attrNameLst>
                                      </p:cBhvr>
                                      <p:to>
                                        <p:strVal val="visible"/>
                                      </p:to>
                                    </p:set>
                                    <p:animEffect transition="in" filter="fade">
                                      <p:cBhvr>
                                        <p:cTn id="12" dur="1000"/>
                                        <p:tgtEl>
                                          <p:spTgt spid="1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0"/>
                                        </p:tgtEl>
                                        <p:attrNameLst>
                                          <p:attrName>style.visibility</p:attrName>
                                        </p:attrNameLst>
                                      </p:cBhvr>
                                      <p:to>
                                        <p:strVal val="visible"/>
                                      </p:to>
                                    </p:set>
                                    <p:animEffect transition="in" filter="fade">
                                      <p:cBhvr>
                                        <p:cTn id="17" dur="1000"/>
                                        <p:tgtEl>
                                          <p:spTgt spid="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1275" name="Google Shape;1275;p68"/>
          <p:cNvPicPr preferRelativeResize="0"/>
          <p:nvPr/>
        </p:nvPicPr>
        <p:blipFill>
          <a:blip r:embed="rId3">
            <a:alphaModFix/>
          </a:blip>
          <a:stretch>
            <a:fillRect/>
          </a:stretch>
        </p:blipFill>
        <p:spPr>
          <a:xfrm>
            <a:off x="838200" y="1316975"/>
            <a:ext cx="4667250" cy="4943475"/>
          </a:xfrm>
          <a:prstGeom prst="rect">
            <a:avLst/>
          </a:prstGeom>
          <a:noFill/>
          <a:ln>
            <a:noFill/>
          </a:ln>
        </p:spPr>
      </p:pic>
      <p:sp>
        <p:nvSpPr>
          <p:cNvPr id="1276" name="Google Shape;1276;p68"/>
          <p:cNvSpPr txBox="1"/>
          <p:nvPr/>
        </p:nvSpPr>
        <p:spPr>
          <a:xfrm>
            <a:off x="1033050" y="388175"/>
            <a:ext cx="7077900" cy="7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EF6C00"/>
                </a:solidFill>
                <a:latin typeface="PT Sans Narrow"/>
                <a:ea typeface="PT Sans Narrow"/>
                <a:cs typeface="PT Sans Narrow"/>
                <a:sym typeface="PT Sans Narrow"/>
              </a:rPr>
              <a:t>Plot and Fit the power law distribution:</a:t>
            </a:r>
            <a:endParaRPr sz="3000" b="1">
              <a:solidFill>
                <a:srgbClr val="EF6C00"/>
              </a:solidFill>
              <a:latin typeface="PT Sans Narrow"/>
              <a:ea typeface="PT Sans Narrow"/>
              <a:cs typeface="PT Sans Narrow"/>
              <a:sym typeface="PT Sans Narrow"/>
            </a:endParaRPr>
          </a:p>
        </p:txBody>
      </p:sp>
      <p:sp>
        <p:nvSpPr>
          <p:cNvPr id="1277" name="Google Shape;1277;p68"/>
          <p:cNvSpPr txBox="1"/>
          <p:nvPr/>
        </p:nvSpPr>
        <p:spPr>
          <a:xfrm>
            <a:off x="5965175" y="2329125"/>
            <a:ext cx="2355000" cy="8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PT Sans Narrow"/>
                <a:ea typeface="PT Sans Narrow"/>
                <a:cs typeface="PT Sans Narrow"/>
                <a:sym typeface="PT Sans Narrow"/>
              </a:rPr>
              <a:t>"</a:t>
            </a:r>
            <a:r>
              <a:rPr lang="en" sz="2400" dirty="0">
                <a:latin typeface="PT Sans Narrow"/>
                <a:ea typeface="PT Sans Narrow"/>
                <a:cs typeface="PT Sans Narrow"/>
                <a:sym typeface="PT Sans Narrow"/>
              </a:rPr>
              <a:t>γ</a:t>
            </a:r>
            <a:r>
              <a:rPr lang="en" sz="2400" dirty="0" smtClean="0">
                <a:latin typeface="PT Sans Narrow"/>
                <a:ea typeface="PT Sans Narrow"/>
                <a:cs typeface="PT Sans Narrow"/>
                <a:sym typeface="PT Sans Narrow"/>
              </a:rPr>
              <a:t> </a:t>
            </a:r>
            <a:r>
              <a:rPr lang="en" sz="2400" dirty="0">
                <a:latin typeface="PT Sans Narrow"/>
                <a:ea typeface="PT Sans Narrow"/>
                <a:cs typeface="PT Sans Narrow"/>
                <a:sym typeface="PT Sans Narrow"/>
              </a:rPr>
              <a:t>= 1.65"</a:t>
            </a:r>
            <a:endParaRPr sz="2400" dirty="0">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762542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8"/>
          <p:cNvSpPr txBox="1">
            <a:spLocks noGrp="1"/>
          </p:cNvSpPr>
          <p:nvPr>
            <p:ph type="title"/>
          </p:nvPr>
        </p:nvSpPr>
        <p:spPr>
          <a:xfrm>
            <a:off x="311700" y="0"/>
            <a:ext cx="85206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Density of Network</a:t>
            </a:r>
            <a:endParaRPr/>
          </a:p>
        </p:txBody>
      </p:sp>
      <p:sp>
        <p:nvSpPr>
          <p:cNvPr id="1238" name="Google Shape;1238;p48"/>
          <p:cNvSpPr/>
          <p:nvPr/>
        </p:nvSpPr>
        <p:spPr>
          <a:xfrm>
            <a:off x="1472014" y="2643067"/>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239" name="Google Shape;1239;p48"/>
          <p:cNvSpPr/>
          <p:nvPr/>
        </p:nvSpPr>
        <p:spPr>
          <a:xfrm>
            <a:off x="463150" y="3603593"/>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240" name="Google Shape;1240;p48"/>
          <p:cNvSpPr/>
          <p:nvPr/>
        </p:nvSpPr>
        <p:spPr>
          <a:xfrm>
            <a:off x="1471867" y="3603593"/>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241" name="Google Shape;1241;p48"/>
          <p:cNvSpPr/>
          <p:nvPr/>
        </p:nvSpPr>
        <p:spPr>
          <a:xfrm>
            <a:off x="2835652" y="3603593"/>
            <a:ext cx="501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242" name="Google Shape;1242;p48"/>
          <p:cNvSpPr/>
          <p:nvPr/>
        </p:nvSpPr>
        <p:spPr>
          <a:xfrm>
            <a:off x="2829547" y="2643067"/>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243" name="Google Shape;1243;p48"/>
          <p:cNvSpPr/>
          <p:nvPr/>
        </p:nvSpPr>
        <p:spPr>
          <a:xfrm>
            <a:off x="3700314" y="3603593"/>
            <a:ext cx="501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244" name="Google Shape;1244;p48"/>
          <p:cNvSpPr/>
          <p:nvPr/>
        </p:nvSpPr>
        <p:spPr>
          <a:xfrm>
            <a:off x="2835726" y="4812067"/>
            <a:ext cx="501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245" name="Google Shape;1245;p48"/>
          <p:cNvSpPr/>
          <p:nvPr/>
        </p:nvSpPr>
        <p:spPr>
          <a:xfrm>
            <a:off x="1471867" y="4812067"/>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246" name="Google Shape;1246;p48"/>
          <p:cNvCxnSpPr>
            <a:stCxn id="1239" idx="7"/>
            <a:endCxn id="1238" idx="3"/>
          </p:cNvCxnSpPr>
          <p:nvPr/>
        </p:nvCxnSpPr>
        <p:spPr>
          <a:xfrm rot="10800000" flipH="1">
            <a:off x="896670" y="3053147"/>
            <a:ext cx="649800" cy="620800"/>
          </a:xfrm>
          <a:prstGeom prst="straightConnector1">
            <a:avLst/>
          </a:prstGeom>
          <a:noFill/>
          <a:ln w="19050" cap="flat" cmpd="sng">
            <a:solidFill>
              <a:srgbClr val="000000"/>
            </a:solidFill>
            <a:prstDash val="solid"/>
            <a:round/>
            <a:headEnd type="none" w="med" len="med"/>
            <a:tailEnd type="none" w="med" len="med"/>
          </a:ln>
        </p:spPr>
      </p:cxnSp>
      <p:cxnSp>
        <p:nvCxnSpPr>
          <p:cNvPr id="1247" name="Google Shape;1247;p48"/>
          <p:cNvCxnSpPr>
            <a:stCxn id="1238" idx="6"/>
            <a:endCxn id="1242" idx="2"/>
          </p:cNvCxnSpPr>
          <p:nvPr/>
        </p:nvCxnSpPr>
        <p:spPr>
          <a:xfrm>
            <a:off x="1979914" y="2883267"/>
            <a:ext cx="849600" cy="0"/>
          </a:xfrm>
          <a:prstGeom prst="straightConnector1">
            <a:avLst/>
          </a:prstGeom>
          <a:noFill/>
          <a:ln w="19050" cap="flat" cmpd="sng">
            <a:solidFill>
              <a:srgbClr val="000000"/>
            </a:solidFill>
            <a:prstDash val="solid"/>
            <a:round/>
            <a:headEnd type="none" w="med" len="med"/>
            <a:tailEnd type="none" w="med" len="med"/>
          </a:ln>
        </p:spPr>
      </p:cxnSp>
      <p:cxnSp>
        <p:nvCxnSpPr>
          <p:cNvPr id="1248" name="Google Shape;1248;p48"/>
          <p:cNvCxnSpPr>
            <a:stCxn id="1238" idx="4"/>
            <a:endCxn id="1240" idx="0"/>
          </p:cNvCxnSpPr>
          <p:nvPr/>
        </p:nvCxnSpPr>
        <p:spPr>
          <a:xfrm>
            <a:off x="1725964" y="3123467"/>
            <a:ext cx="0" cy="480000"/>
          </a:xfrm>
          <a:prstGeom prst="straightConnector1">
            <a:avLst/>
          </a:prstGeom>
          <a:noFill/>
          <a:ln w="19050" cap="flat" cmpd="sng">
            <a:solidFill>
              <a:srgbClr val="000000"/>
            </a:solidFill>
            <a:prstDash val="solid"/>
            <a:round/>
            <a:headEnd type="none" w="med" len="med"/>
            <a:tailEnd type="none" w="med" len="med"/>
          </a:ln>
        </p:spPr>
      </p:cxnSp>
      <p:cxnSp>
        <p:nvCxnSpPr>
          <p:cNvPr id="1249" name="Google Shape;1249;p48"/>
          <p:cNvCxnSpPr>
            <a:stCxn id="1240" idx="4"/>
            <a:endCxn id="1245" idx="0"/>
          </p:cNvCxnSpPr>
          <p:nvPr/>
        </p:nvCxnSpPr>
        <p:spPr>
          <a:xfrm>
            <a:off x="1725817" y="4083993"/>
            <a:ext cx="0" cy="728000"/>
          </a:xfrm>
          <a:prstGeom prst="straightConnector1">
            <a:avLst/>
          </a:prstGeom>
          <a:noFill/>
          <a:ln w="19050" cap="flat" cmpd="sng">
            <a:solidFill>
              <a:srgbClr val="000000"/>
            </a:solidFill>
            <a:prstDash val="solid"/>
            <a:round/>
            <a:headEnd type="none" w="med" len="med"/>
            <a:tailEnd type="none" w="med" len="med"/>
          </a:ln>
        </p:spPr>
      </p:cxnSp>
      <p:cxnSp>
        <p:nvCxnSpPr>
          <p:cNvPr id="1250" name="Google Shape;1250;p48"/>
          <p:cNvCxnSpPr>
            <a:endCxn id="1241" idx="0"/>
          </p:cNvCxnSpPr>
          <p:nvPr/>
        </p:nvCxnSpPr>
        <p:spPr>
          <a:xfrm>
            <a:off x="3086602" y="3122793"/>
            <a:ext cx="0" cy="480800"/>
          </a:xfrm>
          <a:prstGeom prst="straightConnector1">
            <a:avLst/>
          </a:prstGeom>
          <a:noFill/>
          <a:ln w="19050" cap="flat" cmpd="sng">
            <a:solidFill>
              <a:srgbClr val="000000"/>
            </a:solidFill>
            <a:prstDash val="solid"/>
            <a:round/>
            <a:headEnd type="none" w="med" len="med"/>
            <a:tailEnd type="none" w="med" len="med"/>
          </a:ln>
        </p:spPr>
      </p:cxnSp>
      <p:cxnSp>
        <p:nvCxnSpPr>
          <p:cNvPr id="1251" name="Google Shape;1251;p48"/>
          <p:cNvCxnSpPr>
            <a:stCxn id="1241" idx="4"/>
            <a:endCxn id="1244" idx="0"/>
          </p:cNvCxnSpPr>
          <p:nvPr/>
        </p:nvCxnSpPr>
        <p:spPr>
          <a:xfrm>
            <a:off x="3086602" y="4083993"/>
            <a:ext cx="0" cy="728000"/>
          </a:xfrm>
          <a:prstGeom prst="straightConnector1">
            <a:avLst/>
          </a:prstGeom>
          <a:noFill/>
          <a:ln w="19050" cap="flat" cmpd="sng">
            <a:solidFill>
              <a:srgbClr val="000000"/>
            </a:solidFill>
            <a:prstDash val="solid"/>
            <a:round/>
            <a:headEnd type="none" w="med" len="med"/>
            <a:tailEnd type="none" w="med" len="med"/>
          </a:ln>
        </p:spPr>
      </p:cxnSp>
      <p:cxnSp>
        <p:nvCxnSpPr>
          <p:cNvPr id="1252" name="Google Shape;1252;p48"/>
          <p:cNvCxnSpPr>
            <a:stCxn id="1245" idx="6"/>
            <a:endCxn id="1244" idx="2"/>
          </p:cNvCxnSpPr>
          <p:nvPr/>
        </p:nvCxnSpPr>
        <p:spPr>
          <a:xfrm>
            <a:off x="1979767" y="5052267"/>
            <a:ext cx="855900" cy="0"/>
          </a:xfrm>
          <a:prstGeom prst="straightConnector1">
            <a:avLst/>
          </a:prstGeom>
          <a:noFill/>
          <a:ln w="19050" cap="flat" cmpd="sng">
            <a:solidFill>
              <a:srgbClr val="000000"/>
            </a:solidFill>
            <a:prstDash val="solid"/>
            <a:round/>
            <a:headEnd type="none" w="med" len="med"/>
            <a:tailEnd type="none" w="med" len="med"/>
          </a:ln>
        </p:spPr>
      </p:cxnSp>
      <p:cxnSp>
        <p:nvCxnSpPr>
          <p:cNvPr id="1253" name="Google Shape;1253;p48"/>
          <p:cNvCxnSpPr>
            <a:stCxn id="1240" idx="6"/>
            <a:endCxn id="1241" idx="2"/>
          </p:cNvCxnSpPr>
          <p:nvPr/>
        </p:nvCxnSpPr>
        <p:spPr>
          <a:xfrm>
            <a:off x="1979767" y="3843793"/>
            <a:ext cx="855900" cy="0"/>
          </a:xfrm>
          <a:prstGeom prst="straightConnector1">
            <a:avLst/>
          </a:prstGeom>
          <a:noFill/>
          <a:ln w="19050" cap="flat" cmpd="sng">
            <a:solidFill>
              <a:srgbClr val="000000"/>
            </a:solidFill>
            <a:prstDash val="solid"/>
            <a:round/>
            <a:headEnd type="none" w="med" len="med"/>
            <a:tailEnd type="none" w="med" len="med"/>
          </a:ln>
        </p:spPr>
      </p:cxnSp>
      <p:cxnSp>
        <p:nvCxnSpPr>
          <p:cNvPr id="1254" name="Google Shape;1254;p48"/>
          <p:cNvCxnSpPr>
            <a:stCxn id="1242" idx="5"/>
            <a:endCxn id="1243" idx="1"/>
          </p:cNvCxnSpPr>
          <p:nvPr/>
        </p:nvCxnSpPr>
        <p:spPr>
          <a:xfrm>
            <a:off x="3263067" y="3053113"/>
            <a:ext cx="510600" cy="620800"/>
          </a:xfrm>
          <a:prstGeom prst="straightConnector1">
            <a:avLst/>
          </a:prstGeom>
          <a:noFill/>
          <a:ln w="19050" cap="flat" cmpd="sng">
            <a:solidFill>
              <a:srgbClr val="000000"/>
            </a:solidFill>
            <a:prstDash val="solid"/>
            <a:round/>
            <a:headEnd type="none" w="med" len="med"/>
            <a:tailEnd type="none" w="med" len="med"/>
          </a:ln>
        </p:spPr>
      </p:cxnSp>
      <p:cxnSp>
        <p:nvCxnSpPr>
          <p:cNvPr id="1255" name="Google Shape;1255;p48"/>
          <p:cNvCxnSpPr>
            <a:stCxn id="1238" idx="5"/>
            <a:endCxn id="1241" idx="1"/>
          </p:cNvCxnSpPr>
          <p:nvPr/>
        </p:nvCxnSpPr>
        <p:spPr>
          <a:xfrm>
            <a:off x="1905534" y="3053113"/>
            <a:ext cx="1003500" cy="620800"/>
          </a:xfrm>
          <a:prstGeom prst="straightConnector1">
            <a:avLst/>
          </a:prstGeom>
          <a:noFill/>
          <a:ln w="19050" cap="flat" cmpd="sng">
            <a:solidFill>
              <a:srgbClr val="000000"/>
            </a:solidFill>
            <a:prstDash val="solid"/>
            <a:round/>
            <a:headEnd type="none" w="med" len="med"/>
            <a:tailEnd type="none" w="med" len="med"/>
          </a:ln>
        </p:spPr>
      </p:cxnSp>
      <p:cxnSp>
        <p:nvCxnSpPr>
          <p:cNvPr id="1256" name="Google Shape;1256;p48"/>
          <p:cNvCxnSpPr>
            <a:stCxn id="1239" idx="6"/>
            <a:endCxn id="1240" idx="2"/>
          </p:cNvCxnSpPr>
          <p:nvPr/>
        </p:nvCxnSpPr>
        <p:spPr>
          <a:xfrm>
            <a:off x="971050" y="3843793"/>
            <a:ext cx="500700" cy="0"/>
          </a:xfrm>
          <a:prstGeom prst="straightConnector1">
            <a:avLst/>
          </a:prstGeom>
          <a:noFill/>
          <a:ln w="19050" cap="flat" cmpd="sng">
            <a:solidFill>
              <a:srgbClr val="000000"/>
            </a:solidFill>
            <a:prstDash val="solid"/>
            <a:round/>
            <a:headEnd type="none" w="med" len="med"/>
            <a:tailEnd type="none" w="med" len="med"/>
          </a:ln>
        </p:spPr>
      </p:cxnSp>
      <p:sp>
        <p:nvSpPr>
          <p:cNvPr id="1257" name="Google Shape;1257;p48"/>
          <p:cNvSpPr txBox="1"/>
          <p:nvPr/>
        </p:nvSpPr>
        <p:spPr>
          <a:xfrm>
            <a:off x="757924" y="5473467"/>
            <a:ext cx="3661675"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T Sans Narrow"/>
                <a:ea typeface="PT Sans Narrow"/>
                <a:cs typeface="PT Sans Narrow"/>
                <a:sym typeface="PT Sans Narrow"/>
              </a:rPr>
              <a:t>Density = 11 / [8(8-1)/2]</a:t>
            </a:r>
            <a:endParaRPr sz="2400" b="1" dirty="0">
              <a:latin typeface="PT Sans Narrow"/>
              <a:ea typeface="PT Sans Narrow"/>
              <a:cs typeface="PT Sans Narrow"/>
              <a:sym typeface="PT Sans Narrow"/>
            </a:endParaRPr>
          </a:p>
          <a:p>
            <a:pPr marL="0" lvl="0" indent="0" algn="l" rtl="0">
              <a:spcBef>
                <a:spcPts val="0"/>
              </a:spcBef>
              <a:spcAft>
                <a:spcPts val="0"/>
              </a:spcAft>
              <a:buNone/>
            </a:pPr>
            <a:r>
              <a:rPr lang="en" sz="2400" b="1" dirty="0">
                <a:latin typeface="PT Sans Narrow"/>
                <a:ea typeface="PT Sans Narrow"/>
                <a:cs typeface="PT Sans Narrow"/>
                <a:sym typeface="PT Sans Narrow"/>
              </a:rPr>
              <a:t>              = 0.3928571</a:t>
            </a:r>
            <a:endParaRPr sz="2400" b="1" dirty="0">
              <a:latin typeface="PT Sans Narrow"/>
              <a:ea typeface="PT Sans Narrow"/>
              <a:cs typeface="PT Sans Narrow"/>
              <a:sym typeface="PT Sans Narrow"/>
            </a:endParaRPr>
          </a:p>
        </p:txBody>
      </p:sp>
      <p:sp>
        <p:nvSpPr>
          <p:cNvPr id="1258" name="Google Shape;1258;p48"/>
          <p:cNvSpPr/>
          <p:nvPr/>
        </p:nvSpPr>
        <p:spPr>
          <a:xfrm>
            <a:off x="6137114" y="2563400"/>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259" name="Google Shape;1259;p48"/>
          <p:cNvSpPr/>
          <p:nvPr/>
        </p:nvSpPr>
        <p:spPr>
          <a:xfrm>
            <a:off x="5128250" y="3523927"/>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260" name="Google Shape;1260;p48"/>
          <p:cNvSpPr/>
          <p:nvPr/>
        </p:nvSpPr>
        <p:spPr>
          <a:xfrm>
            <a:off x="6136967" y="3523927"/>
            <a:ext cx="507900" cy="4804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cxnSp>
        <p:nvCxnSpPr>
          <p:cNvPr id="1261" name="Google Shape;1261;p48"/>
          <p:cNvCxnSpPr>
            <a:stCxn id="1259" idx="7"/>
            <a:endCxn id="1258" idx="3"/>
          </p:cNvCxnSpPr>
          <p:nvPr/>
        </p:nvCxnSpPr>
        <p:spPr>
          <a:xfrm rot="10800000" flipH="1">
            <a:off x="5561770" y="2973480"/>
            <a:ext cx="649800" cy="620800"/>
          </a:xfrm>
          <a:prstGeom prst="straightConnector1">
            <a:avLst/>
          </a:prstGeom>
          <a:noFill/>
          <a:ln w="19050" cap="flat" cmpd="sng">
            <a:solidFill>
              <a:srgbClr val="000000"/>
            </a:solidFill>
            <a:prstDash val="solid"/>
            <a:round/>
            <a:headEnd type="none" w="med" len="med"/>
            <a:tailEnd type="none" w="med" len="med"/>
          </a:ln>
        </p:spPr>
      </p:cxnSp>
      <p:cxnSp>
        <p:nvCxnSpPr>
          <p:cNvPr id="1262" name="Google Shape;1262;p48"/>
          <p:cNvCxnSpPr>
            <a:stCxn id="1258" idx="4"/>
            <a:endCxn id="1260" idx="0"/>
          </p:cNvCxnSpPr>
          <p:nvPr/>
        </p:nvCxnSpPr>
        <p:spPr>
          <a:xfrm>
            <a:off x="6391064" y="3043800"/>
            <a:ext cx="0" cy="480000"/>
          </a:xfrm>
          <a:prstGeom prst="straightConnector1">
            <a:avLst/>
          </a:prstGeom>
          <a:noFill/>
          <a:ln w="19050" cap="flat" cmpd="sng">
            <a:solidFill>
              <a:srgbClr val="000000"/>
            </a:solidFill>
            <a:prstDash val="solid"/>
            <a:round/>
            <a:headEnd type="none" w="med" len="med"/>
            <a:tailEnd type="none" w="med" len="med"/>
          </a:ln>
        </p:spPr>
      </p:cxnSp>
      <p:cxnSp>
        <p:nvCxnSpPr>
          <p:cNvPr id="1263" name="Google Shape;1263;p48"/>
          <p:cNvCxnSpPr>
            <a:stCxn id="1259" idx="6"/>
            <a:endCxn id="1260" idx="2"/>
          </p:cNvCxnSpPr>
          <p:nvPr/>
        </p:nvCxnSpPr>
        <p:spPr>
          <a:xfrm>
            <a:off x="5636150" y="3764127"/>
            <a:ext cx="500700" cy="0"/>
          </a:xfrm>
          <a:prstGeom prst="straightConnector1">
            <a:avLst/>
          </a:prstGeom>
          <a:noFill/>
          <a:ln w="19050" cap="flat" cmpd="sng">
            <a:solidFill>
              <a:srgbClr val="000000"/>
            </a:solidFill>
            <a:prstDash val="solid"/>
            <a:round/>
            <a:headEnd type="none" w="med" len="med"/>
            <a:tailEnd type="none" w="med" len="med"/>
          </a:ln>
        </p:spPr>
      </p:cxnSp>
      <p:sp>
        <p:nvSpPr>
          <p:cNvPr id="1264" name="Google Shape;1264;p48"/>
          <p:cNvSpPr txBox="1"/>
          <p:nvPr/>
        </p:nvSpPr>
        <p:spPr>
          <a:xfrm>
            <a:off x="4636950" y="5473467"/>
            <a:ext cx="420225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T Sans Narrow"/>
                <a:ea typeface="PT Sans Narrow"/>
                <a:cs typeface="PT Sans Narrow"/>
                <a:sym typeface="PT Sans Narrow"/>
              </a:rPr>
              <a:t>Density = 3 / [3(3-1)/2]</a:t>
            </a:r>
            <a:endParaRPr sz="2400" b="1" dirty="0">
              <a:latin typeface="PT Sans Narrow"/>
              <a:ea typeface="PT Sans Narrow"/>
              <a:cs typeface="PT Sans Narrow"/>
              <a:sym typeface="PT Sans Narrow"/>
            </a:endParaRPr>
          </a:p>
          <a:p>
            <a:pPr marL="0" lvl="0" indent="0" algn="l" rtl="0">
              <a:spcBef>
                <a:spcPts val="0"/>
              </a:spcBef>
              <a:spcAft>
                <a:spcPts val="0"/>
              </a:spcAft>
              <a:buNone/>
            </a:pPr>
            <a:r>
              <a:rPr lang="en" sz="2400" b="1" dirty="0">
                <a:latin typeface="PT Sans Narrow"/>
                <a:ea typeface="PT Sans Narrow"/>
                <a:cs typeface="PT Sans Narrow"/>
                <a:sym typeface="PT Sans Narrow"/>
              </a:rPr>
              <a:t>              = 1</a:t>
            </a:r>
            <a:endParaRPr sz="2400" b="1" dirty="0">
              <a:latin typeface="PT Sans Narrow"/>
              <a:ea typeface="PT Sans Narrow"/>
              <a:cs typeface="PT Sans Narrow"/>
              <a:sym typeface="PT Sans Narrow"/>
            </a:endParaRPr>
          </a:p>
        </p:txBody>
      </p:sp>
      <p:sp>
        <p:nvSpPr>
          <p:cNvPr id="31" name="Rectangle 30"/>
          <p:cNvSpPr/>
          <p:nvPr/>
        </p:nvSpPr>
        <p:spPr>
          <a:xfrm>
            <a:off x="533400" y="1184701"/>
            <a:ext cx="8153399" cy="830997"/>
          </a:xfrm>
          <a:prstGeom prst="rect">
            <a:avLst/>
          </a:prstGeom>
          <a:ln>
            <a:solidFill>
              <a:schemeClr val="tx1"/>
            </a:solidFill>
          </a:ln>
        </p:spPr>
        <p:txBody>
          <a:bodyPr wrap="square">
            <a:spAutoFit/>
          </a:bodyPr>
          <a:lstStyle/>
          <a:p>
            <a:pPr algn="ctr"/>
            <a:r>
              <a:rPr lang="en-IN" sz="2400" dirty="0" smtClean="0"/>
              <a:t>Density(G) =  </a:t>
            </a:r>
            <a:r>
              <a:rPr lang="en-IN" sz="2400" dirty="0"/>
              <a:t>existing edges/possible </a:t>
            </a:r>
            <a:r>
              <a:rPr lang="en-IN" sz="2400" dirty="0" smtClean="0"/>
              <a:t>edges</a:t>
            </a:r>
          </a:p>
          <a:p>
            <a:pPr algn="ctr"/>
            <a:r>
              <a:rPr lang="en-IN" sz="2400" dirty="0" smtClean="0"/>
              <a:t>Possible </a:t>
            </a:r>
            <a:r>
              <a:rPr lang="en-IN" sz="2400" dirty="0"/>
              <a:t>edges </a:t>
            </a:r>
            <a:r>
              <a:rPr lang="en-IN" sz="2400" dirty="0" smtClean="0"/>
              <a:t>=  </a:t>
            </a:r>
            <a:r>
              <a:rPr lang="pt-BR" sz="2400" dirty="0" smtClean="0"/>
              <a:t>N(N - </a:t>
            </a:r>
            <a:r>
              <a:rPr lang="pt-BR" sz="2400" dirty="0"/>
              <a:t>1</a:t>
            </a:r>
            <a:r>
              <a:rPr lang="pt-BR" sz="2400" dirty="0" smtClean="0"/>
              <a:t>)/2</a:t>
            </a:r>
            <a:endParaRPr lang="en-IN" sz="2400" dirty="0"/>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9589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8"/>
                                        </p:tgtEl>
                                        <p:attrNameLst>
                                          <p:attrName>style.visibility</p:attrName>
                                        </p:attrNameLst>
                                      </p:cBhvr>
                                      <p:to>
                                        <p:strVal val="visible"/>
                                      </p:to>
                                    </p:set>
                                    <p:animEffect transition="in" filter="fade">
                                      <p:cBhvr>
                                        <p:cTn id="7" dur="1000"/>
                                        <p:tgtEl>
                                          <p:spTgt spid="1238"/>
                                        </p:tgtEl>
                                      </p:cBhvr>
                                    </p:animEffect>
                                  </p:childTnLst>
                                </p:cTn>
                              </p:par>
                              <p:par>
                                <p:cTn id="8" presetID="10" presetClass="entr" presetSubtype="0" fill="hold" nodeType="withEffect">
                                  <p:stCondLst>
                                    <p:cond delay="0"/>
                                  </p:stCondLst>
                                  <p:childTnLst>
                                    <p:set>
                                      <p:cBhvr>
                                        <p:cTn id="9" dur="1" fill="hold">
                                          <p:stCondLst>
                                            <p:cond delay="0"/>
                                          </p:stCondLst>
                                        </p:cTn>
                                        <p:tgtEl>
                                          <p:spTgt spid="1239"/>
                                        </p:tgtEl>
                                        <p:attrNameLst>
                                          <p:attrName>style.visibility</p:attrName>
                                        </p:attrNameLst>
                                      </p:cBhvr>
                                      <p:to>
                                        <p:strVal val="visible"/>
                                      </p:to>
                                    </p:set>
                                    <p:animEffect transition="in" filter="fade">
                                      <p:cBhvr>
                                        <p:cTn id="10" dur="1000"/>
                                        <p:tgtEl>
                                          <p:spTgt spid="1239"/>
                                        </p:tgtEl>
                                      </p:cBhvr>
                                    </p:animEffect>
                                  </p:childTnLst>
                                </p:cTn>
                              </p:par>
                              <p:par>
                                <p:cTn id="11" presetID="10" presetClass="entr" presetSubtype="0" fill="hold" nodeType="withEffect">
                                  <p:stCondLst>
                                    <p:cond delay="0"/>
                                  </p:stCondLst>
                                  <p:childTnLst>
                                    <p:set>
                                      <p:cBhvr>
                                        <p:cTn id="12" dur="1" fill="hold">
                                          <p:stCondLst>
                                            <p:cond delay="0"/>
                                          </p:stCondLst>
                                        </p:cTn>
                                        <p:tgtEl>
                                          <p:spTgt spid="1240"/>
                                        </p:tgtEl>
                                        <p:attrNameLst>
                                          <p:attrName>style.visibility</p:attrName>
                                        </p:attrNameLst>
                                      </p:cBhvr>
                                      <p:to>
                                        <p:strVal val="visible"/>
                                      </p:to>
                                    </p:set>
                                    <p:animEffect transition="in" filter="fade">
                                      <p:cBhvr>
                                        <p:cTn id="13" dur="1000"/>
                                        <p:tgtEl>
                                          <p:spTgt spid="1240"/>
                                        </p:tgtEl>
                                      </p:cBhvr>
                                    </p:animEffect>
                                  </p:childTnLst>
                                </p:cTn>
                              </p:par>
                              <p:par>
                                <p:cTn id="14" presetID="10" presetClass="entr" presetSubtype="0" fill="hold" nodeType="withEffect">
                                  <p:stCondLst>
                                    <p:cond delay="0"/>
                                  </p:stCondLst>
                                  <p:childTnLst>
                                    <p:set>
                                      <p:cBhvr>
                                        <p:cTn id="15" dur="1" fill="hold">
                                          <p:stCondLst>
                                            <p:cond delay="0"/>
                                          </p:stCondLst>
                                        </p:cTn>
                                        <p:tgtEl>
                                          <p:spTgt spid="1241"/>
                                        </p:tgtEl>
                                        <p:attrNameLst>
                                          <p:attrName>style.visibility</p:attrName>
                                        </p:attrNameLst>
                                      </p:cBhvr>
                                      <p:to>
                                        <p:strVal val="visible"/>
                                      </p:to>
                                    </p:set>
                                    <p:animEffect transition="in" filter="fade">
                                      <p:cBhvr>
                                        <p:cTn id="16" dur="1000"/>
                                        <p:tgtEl>
                                          <p:spTgt spid="1241"/>
                                        </p:tgtEl>
                                      </p:cBhvr>
                                    </p:animEffect>
                                  </p:childTnLst>
                                </p:cTn>
                              </p:par>
                              <p:par>
                                <p:cTn id="17" presetID="10" presetClass="entr" presetSubtype="0" fill="hold" nodeType="withEffect">
                                  <p:stCondLst>
                                    <p:cond delay="0"/>
                                  </p:stCondLst>
                                  <p:childTnLst>
                                    <p:set>
                                      <p:cBhvr>
                                        <p:cTn id="18" dur="1" fill="hold">
                                          <p:stCondLst>
                                            <p:cond delay="0"/>
                                          </p:stCondLst>
                                        </p:cTn>
                                        <p:tgtEl>
                                          <p:spTgt spid="1242"/>
                                        </p:tgtEl>
                                        <p:attrNameLst>
                                          <p:attrName>style.visibility</p:attrName>
                                        </p:attrNameLst>
                                      </p:cBhvr>
                                      <p:to>
                                        <p:strVal val="visible"/>
                                      </p:to>
                                    </p:set>
                                    <p:animEffect transition="in" filter="fade">
                                      <p:cBhvr>
                                        <p:cTn id="19" dur="1000"/>
                                        <p:tgtEl>
                                          <p:spTgt spid="1242"/>
                                        </p:tgtEl>
                                      </p:cBhvr>
                                    </p:animEffect>
                                  </p:childTnLst>
                                </p:cTn>
                              </p:par>
                              <p:par>
                                <p:cTn id="20" presetID="10" presetClass="entr" presetSubtype="0" fill="hold" nodeType="withEffect">
                                  <p:stCondLst>
                                    <p:cond delay="0"/>
                                  </p:stCondLst>
                                  <p:childTnLst>
                                    <p:set>
                                      <p:cBhvr>
                                        <p:cTn id="21" dur="1" fill="hold">
                                          <p:stCondLst>
                                            <p:cond delay="0"/>
                                          </p:stCondLst>
                                        </p:cTn>
                                        <p:tgtEl>
                                          <p:spTgt spid="1243"/>
                                        </p:tgtEl>
                                        <p:attrNameLst>
                                          <p:attrName>style.visibility</p:attrName>
                                        </p:attrNameLst>
                                      </p:cBhvr>
                                      <p:to>
                                        <p:strVal val="visible"/>
                                      </p:to>
                                    </p:set>
                                    <p:animEffect transition="in" filter="fade">
                                      <p:cBhvr>
                                        <p:cTn id="22" dur="1000"/>
                                        <p:tgtEl>
                                          <p:spTgt spid="1243"/>
                                        </p:tgtEl>
                                      </p:cBhvr>
                                    </p:animEffect>
                                  </p:childTnLst>
                                </p:cTn>
                              </p:par>
                              <p:par>
                                <p:cTn id="23" presetID="10" presetClass="entr" presetSubtype="0" fill="hold" nodeType="withEffect">
                                  <p:stCondLst>
                                    <p:cond delay="0"/>
                                  </p:stCondLst>
                                  <p:childTnLst>
                                    <p:set>
                                      <p:cBhvr>
                                        <p:cTn id="24" dur="1" fill="hold">
                                          <p:stCondLst>
                                            <p:cond delay="0"/>
                                          </p:stCondLst>
                                        </p:cTn>
                                        <p:tgtEl>
                                          <p:spTgt spid="1244"/>
                                        </p:tgtEl>
                                        <p:attrNameLst>
                                          <p:attrName>style.visibility</p:attrName>
                                        </p:attrNameLst>
                                      </p:cBhvr>
                                      <p:to>
                                        <p:strVal val="visible"/>
                                      </p:to>
                                    </p:set>
                                    <p:animEffect transition="in" filter="fade">
                                      <p:cBhvr>
                                        <p:cTn id="25" dur="1000"/>
                                        <p:tgtEl>
                                          <p:spTgt spid="1244"/>
                                        </p:tgtEl>
                                      </p:cBhvr>
                                    </p:animEffect>
                                  </p:childTnLst>
                                </p:cTn>
                              </p:par>
                              <p:par>
                                <p:cTn id="26" presetID="10" presetClass="entr" presetSubtype="0" fill="hold" nodeType="withEffect">
                                  <p:stCondLst>
                                    <p:cond delay="0"/>
                                  </p:stCondLst>
                                  <p:childTnLst>
                                    <p:set>
                                      <p:cBhvr>
                                        <p:cTn id="27" dur="1" fill="hold">
                                          <p:stCondLst>
                                            <p:cond delay="0"/>
                                          </p:stCondLst>
                                        </p:cTn>
                                        <p:tgtEl>
                                          <p:spTgt spid="1245"/>
                                        </p:tgtEl>
                                        <p:attrNameLst>
                                          <p:attrName>style.visibility</p:attrName>
                                        </p:attrNameLst>
                                      </p:cBhvr>
                                      <p:to>
                                        <p:strVal val="visible"/>
                                      </p:to>
                                    </p:set>
                                    <p:animEffect transition="in" filter="fade">
                                      <p:cBhvr>
                                        <p:cTn id="28" dur="1000"/>
                                        <p:tgtEl>
                                          <p:spTgt spid="1245"/>
                                        </p:tgtEl>
                                      </p:cBhvr>
                                    </p:animEffect>
                                  </p:childTnLst>
                                </p:cTn>
                              </p:par>
                              <p:par>
                                <p:cTn id="29" presetID="10" presetClass="entr" presetSubtype="0" fill="hold" nodeType="withEffect">
                                  <p:stCondLst>
                                    <p:cond delay="0"/>
                                  </p:stCondLst>
                                  <p:childTnLst>
                                    <p:set>
                                      <p:cBhvr>
                                        <p:cTn id="30" dur="1" fill="hold">
                                          <p:stCondLst>
                                            <p:cond delay="0"/>
                                          </p:stCondLst>
                                        </p:cTn>
                                        <p:tgtEl>
                                          <p:spTgt spid="1246"/>
                                        </p:tgtEl>
                                        <p:attrNameLst>
                                          <p:attrName>style.visibility</p:attrName>
                                        </p:attrNameLst>
                                      </p:cBhvr>
                                      <p:to>
                                        <p:strVal val="visible"/>
                                      </p:to>
                                    </p:set>
                                    <p:animEffect transition="in" filter="fade">
                                      <p:cBhvr>
                                        <p:cTn id="31" dur="1000"/>
                                        <p:tgtEl>
                                          <p:spTgt spid="1246"/>
                                        </p:tgtEl>
                                      </p:cBhvr>
                                    </p:animEffect>
                                  </p:childTnLst>
                                </p:cTn>
                              </p:par>
                              <p:par>
                                <p:cTn id="32" presetID="10" presetClass="entr" presetSubtype="0" fill="hold" nodeType="withEffect">
                                  <p:stCondLst>
                                    <p:cond delay="0"/>
                                  </p:stCondLst>
                                  <p:childTnLst>
                                    <p:set>
                                      <p:cBhvr>
                                        <p:cTn id="33" dur="1" fill="hold">
                                          <p:stCondLst>
                                            <p:cond delay="0"/>
                                          </p:stCondLst>
                                        </p:cTn>
                                        <p:tgtEl>
                                          <p:spTgt spid="1247"/>
                                        </p:tgtEl>
                                        <p:attrNameLst>
                                          <p:attrName>style.visibility</p:attrName>
                                        </p:attrNameLst>
                                      </p:cBhvr>
                                      <p:to>
                                        <p:strVal val="visible"/>
                                      </p:to>
                                    </p:set>
                                    <p:animEffect transition="in" filter="fade">
                                      <p:cBhvr>
                                        <p:cTn id="34" dur="1000"/>
                                        <p:tgtEl>
                                          <p:spTgt spid="1247"/>
                                        </p:tgtEl>
                                      </p:cBhvr>
                                    </p:animEffect>
                                  </p:childTnLst>
                                </p:cTn>
                              </p:par>
                              <p:par>
                                <p:cTn id="35" presetID="10" presetClass="entr" presetSubtype="0" fill="hold" nodeType="withEffect">
                                  <p:stCondLst>
                                    <p:cond delay="0"/>
                                  </p:stCondLst>
                                  <p:childTnLst>
                                    <p:set>
                                      <p:cBhvr>
                                        <p:cTn id="36" dur="1" fill="hold">
                                          <p:stCondLst>
                                            <p:cond delay="0"/>
                                          </p:stCondLst>
                                        </p:cTn>
                                        <p:tgtEl>
                                          <p:spTgt spid="1248"/>
                                        </p:tgtEl>
                                        <p:attrNameLst>
                                          <p:attrName>style.visibility</p:attrName>
                                        </p:attrNameLst>
                                      </p:cBhvr>
                                      <p:to>
                                        <p:strVal val="visible"/>
                                      </p:to>
                                    </p:set>
                                    <p:animEffect transition="in" filter="fade">
                                      <p:cBhvr>
                                        <p:cTn id="37" dur="1000"/>
                                        <p:tgtEl>
                                          <p:spTgt spid="1248"/>
                                        </p:tgtEl>
                                      </p:cBhvr>
                                    </p:animEffect>
                                  </p:childTnLst>
                                </p:cTn>
                              </p:par>
                              <p:par>
                                <p:cTn id="38" presetID="10" presetClass="entr" presetSubtype="0" fill="hold" nodeType="withEffect">
                                  <p:stCondLst>
                                    <p:cond delay="0"/>
                                  </p:stCondLst>
                                  <p:childTnLst>
                                    <p:set>
                                      <p:cBhvr>
                                        <p:cTn id="39" dur="1" fill="hold">
                                          <p:stCondLst>
                                            <p:cond delay="0"/>
                                          </p:stCondLst>
                                        </p:cTn>
                                        <p:tgtEl>
                                          <p:spTgt spid="1249"/>
                                        </p:tgtEl>
                                        <p:attrNameLst>
                                          <p:attrName>style.visibility</p:attrName>
                                        </p:attrNameLst>
                                      </p:cBhvr>
                                      <p:to>
                                        <p:strVal val="visible"/>
                                      </p:to>
                                    </p:set>
                                    <p:animEffect transition="in" filter="fade">
                                      <p:cBhvr>
                                        <p:cTn id="40" dur="1000"/>
                                        <p:tgtEl>
                                          <p:spTgt spid="1249"/>
                                        </p:tgtEl>
                                      </p:cBhvr>
                                    </p:animEffect>
                                  </p:childTnLst>
                                </p:cTn>
                              </p:par>
                              <p:par>
                                <p:cTn id="41" presetID="10" presetClass="entr" presetSubtype="0" fill="hold" nodeType="withEffect">
                                  <p:stCondLst>
                                    <p:cond delay="0"/>
                                  </p:stCondLst>
                                  <p:childTnLst>
                                    <p:set>
                                      <p:cBhvr>
                                        <p:cTn id="42" dur="1" fill="hold">
                                          <p:stCondLst>
                                            <p:cond delay="0"/>
                                          </p:stCondLst>
                                        </p:cTn>
                                        <p:tgtEl>
                                          <p:spTgt spid="1250"/>
                                        </p:tgtEl>
                                        <p:attrNameLst>
                                          <p:attrName>style.visibility</p:attrName>
                                        </p:attrNameLst>
                                      </p:cBhvr>
                                      <p:to>
                                        <p:strVal val="visible"/>
                                      </p:to>
                                    </p:set>
                                    <p:animEffect transition="in" filter="fade">
                                      <p:cBhvr>
                                        <p:cTn id="43" dur="1000"/>
                                        <p:tgtEl>
                                          <p:spTgt spid="1250"/>
                                        </p:tgtEl>
                                      </p:cBhvr>
                                    </p:animEffect>
                                  </p:childTnLst>
                                </p:cTn>
                              </p:par>
                              <p:par>
                                <p:cTn id="44" presetID="10" presetClass="entr" presetSubtype="0" fill="hold" nodeType="withEffect">
                                  <p:stCondLst>
                                    <p:cond delay="0"/>
                                  </p:stCondLst>
                                  <p:childTnLst>
                                    <p:set>
                                      <p:cBhvr>
                                        <p:cTn id="45" dur="1" fill="hold">
                                          <p:stCondLst>
                                            <p:cond delay="0"/>
                                          </p:stCondLst>
                                        </p:cTn>
                                        <p:tgtEl>
                                          <p:spTgt spid="1251"/>
                                        </p:tgtEl>
                                        <p:attrNameLst>
                                          <p:attrName>style.visibility</p:attrName>
                                        </p:attrNameLst>
                                      </p:cBhvr>
                                      <p:to>
                                        <p:strVal val="visible"/>
                                      </p:to>
                                    </p:set>
                                    <p:animEffect transition="in" filter="fade">
                                      <p:cBhvr>
                                        <p:cTn id="46" dur="1000"/>
                                        <p:tgtEl>
                                          <p:spTgt spid="1251"/>
                                        </p:tgtEl>
                                      </p:cBhvr>
                                    </p:animEffect>
                                  </p:childTnLst>
                                </p:cTn>
                              </p:par>
                              <p:par>
                                <p:cTn id="47" presetID="10" presetClass="entr" presetSubtype="0" fill="hold" nodeType="withEffect">
                                  <p:stCondLst>
                                    <p:cond delay="0"/>
                                  </p:stCondLst>
                                  <p:childTnLst>
                                    <p:set>
                                      <p:cBhvr>
                                        <p:cTn id="48" dur="1" fill="hold">
                                          <p:stCondLst>
                                            <p:cond delay="0"/>
                                          </p:stCondLst>
                                        </p:cTn>
                                        <p:tgtEl>
                                          <p:spTgt spid="1252"/>
                                        </p:tgtEl>
                                        <p:attrNameLst>
                                          <p:attrName>style.visibility</p:attrName>
                                        </p:attrNameLst>
                                      </p:cBhvr>
                                      <p:to>
                                        <p:strVal val="visible"/>
                                      </p:to>
                                    </p:set>
                                    <p:animEffect transition="in" filter="fade">
                                      <p:cBhvr>
                                        <p:cTn id="49" dur="1000"/>
                                        <p:tgtEl>
                                          <p:spTgt spid="1252"/>
                                        </p:tgtEl>
                                      </p:cBhvr>
                                    </p:animEffect>
                                  </p:childTnLst>
                                </p:cTn>
                              </p:par>
                              <p:par>
                                <p:cTn id="50" presetID="10" presetClass="entr" presetSubtype="0" fill="hold" nodeType="withEffect">
                                  <p:stCondLst>
                                    <p:cond delay="0"/>
                                  </p:stCondLst>
                                  <p:childTnLst>
                                    <p:set>
                                      <p:cBhvr>
                                        <p:cTn id="51" dur="1" fill="hold">
                                          <p:stCondLst>
                                            <p:cond delay="0"/>
                                          </p:stCondLst>
                                        </p:cTn>
                                        <p:tgtEl>
                                          <p:spTgt spid="1253"/>
                                        </p:tgtEl>
                                        <p:attrNameLst>
                                          <p:attrName>style.visibility</p:attrName>
                                        </p:attrNameLst>
                                      </p:cBhvr>
                                      <p:to>
                                        <p:strVal val="visible"/>
                                      </p:to>
                                    </p:set>
                                    <p:animEffect transition="in" filter="fade">
                                      <p:cBhvr>
                                        <p:cTn id="52" dur="1000"/>
                                        <p:tgtEl>
                                          <p:spTgt spid="1253"/>
                                        </p:tgtEl>
                                      </p:cBhvr>
                                    </p:animEffect>
                                  </p:childTnLst>
                                </p:cTn>
                              </p:par>
                              <p:par>
                                <p:cTn id="53" presetID="10" presetClass="entr" presetSubtype="0" fill="hold" nodeType="withEffect">
                                  <p:stCondLst>
                                    <p:cond delay="0"/>
                                  </p:stCondLst>
                                  <p:childTnLst>
                                    <p:set>
                                      <p:cBhvr>
                                        <p:cTn id="54" dur="1" fill="hold">
                                          <p:stCondLst>
                                            <p:cond delay="0"/>
                                          </p:stCondLst>
                                        </p:cTn>
                                        <p:tgtEl>
                                          <p:spTgt spid="1254"/>
                                        </p:tgtEl>
                                        <p:attrNameLst>
                                          <p:attrName>style.visibility</p:attrName>
                                        </p:attrNameLst>
                                      </p:cBhvr>
                                      <p:to>
                                        <p:strVal val="visible"/>
                                      </p:to>
                                    </p:set>
                                    <p:animEffect transition="in" filter="fade">
                                      <p:cBhvr>
                                        <p:cTn id="55" dur="1000"/>
                                        <p:tgtEl>
                                          <p:spTgt spid="1254"/>
                                        </p:tgtEl>
                                      </p:cBhvr>
                                    </p:animEffect>
                                  </p:childTnLst>
                                </p:cTn>
                              </p:par>
                              <p:par>
                                <p:cTn id="56" presetID="10" presetClass="entr" presetSubtype="0" fill="hold" nodeType="withEffect">
                                  <p:stCondLst>
                                    <p:cond delay="0"/>
                                  </p:stCondLst>
                                  <p:childTnLst>
                                    <p:set>
                                      <p:cBhvr>
                                        <p:cTn id="57" dur="1" fill="hold">
                                          <p:stCondLst>
                                            <p:cond delay="0"/>
                                          </p:stCondLst>
                                        </p:cTn>
                                        <p:tgtEl>
                                          <p:spTgt spid="1255"/>
                                        </p:tgtEl>
                                        <p:attrNameLst>
                                          <p:attrName>style.visibility</p:attrName>
                                        </p:attrNameLst>
                                      </p:cBhvr>
                                      <p:to>
                                        <p:strVal val="visible"/>
                                      </p:to>
                                    </p:set>
                                    <p:animEffect transition="in" filter="fade">
                                      <p:cBhvr>
                                        <p:cTn id="58" dur="1000"/>
                                        <p:tgtEl>
                                          <p:spTgt spid="1255"/>
                                        </p:tgtEl>
                                      </p:cBhvr>
                                    </p:animEffect>
                                  </p:childTnLst>
                                </p:cTn>
                              </p:par>
                              <p:par>
                                <p:cTn id="59" presetID="10" presetClass="entr" presetSubtype="0" fill="hold" nodeType="withEffect">
                                  <p:stCondLst>
                                    <p:cond delay="0"/>
                                  </p:stCondLst>
                                  <p:childTnLst>
                                    <p:set>
                                      <p:cBhvr>
                                        <p:cTn id="60" dur="1" fill="hold">
                                          <p:stCondLst>
                                            <p:cond delay="0"/>
                                          </p:stCondLst>
                                        </p:cTn>
                                        <p:tgtEl>
                                          <p:spTgt spid="1256"/>
                                        </p:tgtEl>
                                        <p:attrNameLst>
                                          <p:attrName>style.visibility</p:attrName>
                                        </p:attrNameLst>
                                      </p:cBhvr>
                                      <p:to>
                                        <p:strVal val="visible"/>
                                      </p:to>
                                    </p:set>
                                    <p:animEffect transition="in" filter="fade">
                                      <p:cBhvr>
                                        <p:cTn id="61" dur="1000"/>
                                        <p:tgtEl>
                                          <p:spTgt spid="125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257"/>
                                        </p:tgtEl>
                                        <p:attrNameLst>
                                          <p:attrName>style.visibility</p:attrName>
                                        </p:attrNameLst>
                                      </p:cBhvr>
                                      <p:to>
                                        <p:strVal val="visible"/>
                                      </p:to>
                                    </p:set>
                                    <p:animEffect transition="in" filter="fade">
                                      <p:cBhvr>
                                        <p:cTn id="66" dur="1000"/>
                                        <p:tgtEl>
                                          <p:spTgt spid="1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58"/>
                                        </p:tgtEl>
                                        <p:attrNameLst>
                                          <p:attrName>style.visibility</p:attrName>
                                        </p:attrNameLst>
                                      </p:cBhvr>
                                      <p:to>
                                        <p:strVal val="visible"/>
                                      </p:to>
                                    </p:set>
                                    <p:animEffect transition="in" filter="fade">
                                      <p:cBhvr>
                                        <p:cTn id="71" dur="1000"/>
                                        <p:tgtEl>
                                          <p:spTgt spid="1258"/>
                                        </p:tgtEl>
                                      </p:cBhvr>
                                    </p:animEffect>
                                  </p:childTnLst>
                                </p:cTn>
                              </p:par>
                              <p:par>
                                <p:cTn id="72" presetID="10" presetClass="entr" presetSubtype="0" fill="hold" nodeType="withEffect">
                                  <p:stCondLst>
                                    <p:cond delay="0"/>
                                  </p:stCondLst>
                                  <p:childTnLst>
                                    <p:set>
                                      <p:cBhvr>
                                        <p:cTn id="73" dur="1" fill="hold">
                                          <p:stCondLst>
                                            <p:cond delay="0"/>
                                          </p:stCondLst>
                                        </p:cTn>
                                        <p:tgtEl>
                                          <p:spTgt spid="1259"/>
                                        </p:tgtEl>
                                        <p:attrNameLst>
                                          <p:attrName>style.visibility</p:attrName>
                                        </p:attrNameLst>
                                      </p:cBhvr>
                                      <p:to>
                                        <p:strVal val="visible"/>
                                      </p:to>
                                    </p:set>
                                    <p:animEffect transition="in" filter="fade">
                                      <p:cBhvr>
                                        <p:cTn id="74" dur="1000"/>
                                        <p:tgtEl>
                                          <p:spTgt spid="1259"/>
                                        </p:tgtEl>
                                      </p:cBhvr>
                                    </p:animEffect>
                                  </p:childTnLst>
                                </p:cTn>
                              </p:par>
                              <p:par>
                                <p:cTn id="75" presetID="10" presetClass="entr" presetSubtype="0" fill="hold" nodeType="withEffect">
                                  <p:stCondLst>
                                    <p:cond delay="0"/>
                                  </p:stCondLst>
                                  <p:childTnLst>
                                    <p:set>
                                      <p:cBhvr>
                                        <p:cTn id="76" dur="1" fill="hold">
                                          <p:stCondLst>
                                            <p:cond delay="0"/>
                                          </p:stCondLst>
                                        </p:cTn>
                                        <p:tgtEl>
                                          <p:spTgt spid="1260"/>
                                        </p:tgtEl>
                                        <p:attrNameLst>
                                          <p:attrName>style.visibility</p:attrName>
                                        </p:attrNameLst>
                                      </p:cBhvr>
                                      <p:to>
                                        <p:strVal val="visible"/>
                                      </p:to>
                                    </p:set>
                                    <p:animEffect transition="in" filter="fade">
                                      <p:cBhvr>
                                        <p:cTn id="77" dur="1000"/>
                                        <p:tgtEl>
                                          <p:spTgt spid="1260"/>
                                        </p:tgtEl>
                                      </p:cBhvr>
                                    </p:animEffect>
                                  </p:childTnLst>
                                </p:cTn>
                              </p:par>
                              <p:par>
                                <p:cTn id="78" presetID="10" presetClass="entr" presetSubtype="0" fill="hold" nodeType="withEffect">
                                  <p:stCondLst>
                                    <p:cond delay="0"/>
                                  </p:stCondLst>
                                  <p:childTnLst>
                                    <p:set>
                                      <p:cBhvr>
                                        <p:cTn id="79" dur="1" fill="hold">
                                          <p:stCondLst>
                                            <p:cond delay="0"/>
                                          </p:stCondLst>
                                        </p:cTn>
                                        <p:tgtEl>
                                          <p:spTgt spid="1261"/>
                                        </p:tgtEl>
                                        <p:attrNameLst>
                                          <p:attrName>style.visibility</p:attrName>
                                        </p:attrNameLst>
                                      </p:cBhvr>
                                      <p:to>
                                        <p:strVal val="visible"/>
                                      </p:to>
                                    </p:set>
                                    <p:animEffect transition="in" filter="fade">
                                      <p:cBhvr>
                                        <p:cTn id="80" dur="1000"/>
                                        <p:tgtEl>
                                          <p:spTgt spid="1261"/>
                                        </p:tgtEl>
                                      </p:cBhvr>
                                    </p:animEffect>
                                  </p:childTnLst>
                                </p:cTn>
                              </p:par>
                              <p:par>
                                <p:cTn id="81" presetID="10" presetClass="entr" presetSubtype="0" fill="hold" nodeType="withEffect">
                                  <p:stCondLst>
                                    <p:cond delay="0"/>
                                  </p:stCondLst>
                                  <p:childTnLst>
                                    <p:set>
                                      <p:cBhvr>
                                        <p:cTn id="82" dur="1" fill="hold">
                                          <p:stCondLst>
                                            <p:cond delay="0"/>
                                          </p:stCondLst>
                                        </p:cTn>
                                        <p:tgtEl>
                                          <p:spTgt spid="1262"/>
                                        </p:tgtEl>
                                        <p:attrNameLst>
                                          <p:attrName>style.visibility</p:attrName>
                                        </p:attrNameLst>
                                      </p:cBhvr>
                                      <p:to>
                                        <p:strVal val="visible"/>
                                      </p:to>
                                    </p:set>
                                    <p:animEffect transition="in" filter="fade">
                                      <p:cBhvr>
                                        <p:cTn id="83" dur="1000"/>
                                        <p:tgtEl>
                                          <p:spTgt spid="1262"/>
                                        </p:tgtEl>
                                      </p:cBhvr>
                                    </p:animEffect>
                                  </p:childTnLst>
                                </p:cTn>
                              </p:par>
                              <p:par>
                                <p:cTn id="84" presetID="10" presetClass="entr" presetSubtype="0" fill="hold" nodeType="withEffect">
                                  <p:stCondLst>
                                    <p:cond delay="0"/>
                                  </p:stCondLst>
                                  <p:childTnLst>
                                    <p:set>
                                      <p:cBhvr>
                                        <p:cTn id="85" dur="1" fill="hold">
                                          <p:stCondLst>
                                            <p:cond delay="0"/>
                                          </p:stCondLst>
                                        </p:cTn>
                                        <p:tgtEl>
                                          <p:spTgt spid="1263"/>
                                        </p:tgtEl>
                                        <p:attrNameLst>
                                          <p:attrName>style.visibility</p:attrName>
                                        </p:attrNameLst>
                                      </p:cBhvr>
                                      <p:to>
                                        <p:strVal val="visible"/>
                                      </p:to>
                                    </p:set>
                                    <p:animEffect transition="in" filter="fade">
                                      <p:cBhvr>
                                        <p:cTn id="86" dur="1000"/>
                                        <p:tgtEl>
                                          <p:spTgt spid="126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264"/>
                                        </p:tgtEl>
                                        <p:attrNameLst>
                                          <p:attrName>style.visibility</p:attrName>
                                        </p:attrNameLst>
                                      </p:cBhvr>
                                      <p:to>
                                        <p:strVal val="visible"/>
                                      </p:to>
                                    </p:set>
                                    <p:animEffect transition="in" filter="fade">
                                      <p:cBhvr>
                                        <p:cTn id="91" dur="1000"/>
                                        <p:tgtEl>
                                          <p:spTgt spid="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Shortest Path based Metrics</a:t>
            </a:r>
            <a:br>
              <a:rPr lang="en-US" dirty="0" smtClean="0"/>
            </a:b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85" y="1981200"/>
            <a:ext cx="7772399"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586305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7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
              <a:t>Average path length</a:t>
            </a:r>
            <a:endParaRPr/>
          </a:p>
        </p:txBody>
      </p:sp>
      <p:sp>
        <p:nvSpPr>
          <p:cNvPr id="1322" name="Google Shape;1322;p71"/>
          <p:cNvSpPr txBox="1"/>
          <p:nvPr/>
        </p:nvSpPr>
        <p:spPr>
          <a:xfrm>
            <a:off x="5038012" y="1178988"/>
            <a:ext cx="3092400" cy="301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PT Sans Narrow"/>
                <a:ea typeface="PT Sans Narrow"/>
                <a:cs typeface="PT Sans Narrow"/>
                <a:sym typeface="PT Sans Narrow"/>
              </a:rPr>
              <a:t>Path </a:t>
            </a:r>
            <a:r>
              <a:rPr lang="en" sz="1800" b="1" dirty="0" smtClean="0">
                <a:latin typeface="PT Sans Narrow"/>
                <a:ea typeface="PT Sans Narrow"/>
                <a:cs typeface="PT Sans Narrow"/>
                <a:sym typeface="PT Sans Narrow"/>
              </a:rPr>
              <a:t>Length Matrix </a:t>
            </a:r>
            <a:endParaRPr sz="1800" b="1" dirty="0">
              <a:latin typeface="PT Sans Narrow"/>
              <a:ea typeface="PT Sans Narrow"/>
              <a:cs typeface="PT Sans Narrow"/>
              <a:sym typeface="PT Sans Narrow"/>
            </a:endParaRPr>
          </a:p>
        </p:txBody>
      </p:sp>
      <p:sp>
        <p:nvSpPr>
          <p:cNvPr id="1323" name="Google Shape;1323;p71"/>
          <p:cNvSpPr txBox="1"/>
          <p:nvPr/>
        </p:nvSpPr>
        <p:spPr>
          <a:xfrm>
            <a:off x="4402652" y="1765816"/>
            <a:ext cx="4527866" cy="29794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dirty="0">
                <a:latin typeface="PT Sans Narrow"/>
                <a:ea typeface="PT Sans Narrow"/>
                <a:cs typeface="PT Sans Narrow"/>
                <a:sym typeface="PT Sans Narrow"/>
              </a:rPr>
              <a:t>       </a:t>
            </a:r>
            <a:r>
              <a:rPr lang="en" sz="1800" b="1" dirty="0">
                <a:latin typeface="PT Sans Narrow"/>
                <a:ea typeface="PT Sans Narrow"/>
                <a:cs typeface="PT Sans Narrow"/>
                <a:sym typeface="PT Sans Narrow"/>
              </a:rPr>
              <a:t>V1   V2  V3   V4   V5  V6   V7  V8</a:t>
            </a:r>
            <a:endParaRPr sz="1800" b="1"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V1</a:t>
            </a:r>
            <a:r>
              <a:rPr lang="en" sz="1800" dirty="0">
                <a:latin typeface="PT Sans Narrow"/>
                <a:ea typeface="PT Sans Narrow"/>
                <a:cs typeface="PT Sans Narrow"/>
                <a:sym typeface="PT Sans Narrow"/>
              </a:rPr>
              <a:t>    0     1     1     1     1     2     2     2</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V2</a:t>
            </a:r>
            <a:r>
              <a:rPr lang="en" sz="1800" dirty="0">
                <a:latin typeface="PT Sans Narrow"/>
                <a:ea typeface="PT Sans Narrow"/>
                <a:cs typeface="PT Sans Narrow"/>
                <a:sym typeface="PT Sans Narrow"/>
              </a:rPr>
              <a:t>    1     0     2     2     1     1     3     2</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V3 </a:t>
            </a:r>
            <a:r>
              <a:rPr lang="en" sz="1800" dirty="0">
                <a:latin typeface="PT Sans Narrow"/>
                <a:ea typeface="PT Sans Narrow"/>
                <a:cs typeface="PT Sans Narrow"/>
                <a:sym typeface="PT Sans Narrow"/>
              </a:rPr>
              <a:t>   1     2     0     1     2     3     2     3</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V4</a:t>
            </a:r>
            <a:r>
              <a:rPr lang="en" sz="1800" dirty="0">
                <a:latin typeface="PT Sans Narrow"/>
                <a:ea typeface="PT Sans Narrow"/>
                <a:cs typeface="PT Sans Narrow"/>
                <a:sym typeface="PT Sans Narrow"/>
              </a:rPr>
              <a:t>    1     2     1     0     1     3     1     2</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V5</a:t>
            </a:r>
            <a:r>
              <a:rPr lang="en" sz="1800" dirty="0">
                <a:latin typeface="PT Sans Narrow"/>
                <a:ea typeface="PT Sans Narrow"/>
                <a:cs typeface="PT Sans Narrow"/>
                <a:sym typeface="PT Sans Narrow"/>
              </a:rPr>
              <a:t>    1     1     2     1     0     2     2     1</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V6</a:t>
            </a:r>
            <a:r>
              <a:rPr lang="en" sz="1800" dirty="0">
                <a:latin typeface="PT Sans Narrow"/>
                <a:ea typeface="PT Sans Narrow"/>
                <a:cs typeface="PT Sans Narrow"/>
                <a:sym typeface="PT Sans Narrow"/>
              </a:rPr>
              <a:t>    2     1     3     3     2     0     4     3</a:t>
            </a: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r>
              <a:rPr lang="en" sz="1800" b="1" dirty="0">
                <a:latin typeface="PT Sans Narrow"/>
                <a:ea typeface="PT Sans Narrow"/>
                <a:cs typeface="PT Sans Narrow"/>
                <a:sym typeface="PT Sans Narrow"/>
              </a:rPr>
              <a:t>V7 </a:t>
            </a:r>
            <a:r>
              <a:rPr lang="en" sz="1800" dirty="0">
                <a:latin typeface="PT Sans Narrow"/>
                <a:ea typeface="PT Sans Narrow"/>
                <a:cs typeface="PT Sans Narrow"/>
                <a:sym typeface="PT Sans Narrow"/>
              </a:rPr>
              <a:t>   2     3     2     1     2     4     0     1</a:t>
            </a:r>
            <a:endParaRPr sz="1800" dirty="0">
              <a:latin typeface="PT Sans Narrow"/>
              <a:ea typeface="PT Sans Narrow"/>
              <a:cs typeface="PT Sans Narrow"/>
              <a:sym typeface="PT Sans Narrow"/>
            </a:endParaRPr>
          </a:p>
          <a:p>
            <a:pPr marL="0" lvl="0" indent="0" algn="l" rtl="0">
              <a:spcBef>
                <a:spcPts val="0"/>
              </a:spcBef>
              <a:spcAft>
                <a:spcPts val="0"/>
              </a:spcAft>
              <a:buNone/>
            </a:pPr>
            <a:r>
              <a:rPr lang="en" sz="1800" b="1" dirty="0">
                <a:latin typeface="PT Sans Narrow"/>
                <a:ea typeface="PT Sans Narrow"/>
                <a:cs typeface="PT Sans Narrow"/>
                <a:sym typeface="PT Sans Narrow"/>
              </a:rPr>
              <a:t>V8</a:t>
            </a:r>
            <a:r>
              <a:rPr lang="en" sz="1800" dirty="0">
                <a:latin typeface="PT Sans Narrow"/>
                <a:ea typeface="PT Sans Narrow"/>
                <a:cs typeface="PT Sans Narrow"/>
                <a:sym typeface="PT Sans Narrow"/>
              </a:rPr>
              <a:t>    2     2     3     2     1     3     1     0</a:t>
            </a:r>
            <a:endParaRPr sz="1800" dirty="0">
              <a:latin typeface="PT Sans Narrow"/>
              <a:ea typeface="PT Sans Narrow"/>
              <a:cs typeface="PT Sans Narrow"/>
              <a:sym typeface="PT Sans Narrow"/>
            </a:endParaRPr>
          </a:p>
        </p:txBody>
      </p:sp>
      <p:sp>
        <p:nvSpPr>
          <p:cNvPr id="1324" name="Google Shape;1324;p71"/>
          <p:cNvSpPr txBox="1"/>
          <p:nvPr/>
        </p:nvSpPr>
        <p:spPr>
          <a:xfrm>
            <a:off x="373500" y="4497299"/>
            <a:ext cx="2445884"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EF6C00"/>
                </a:solidFill>
                <a:latin typeface="PT Sans Narrow"/>
                <a:ea typeface="PT Sans Narrow"/>
                <a:cs typeface="PT Sans Narrow"/>
                <a:sym typeface="PT Sans Narrow"/>
              </a:rPr>
              <a:t>Average path </a:t>
            </a:r>
            <a:r>
              <a:rPr lang="en" b="1" dirty="0" smtClean="0">
                <a:solidFill>
                  <a:srgbClr val="EF6C00"/>
                </a:solidFill>
                <a:latin typeface="PT Sans Narrow"/>
                <a:ea typeface="PT Sans Narrow"/>
                <a:cs typeface="PT Sans Narrow"/>
                <a:sym typeface="PT Sans Narrow"/>
              </a:rPr>
              <a:t>length</a:t>
            </a:r>
            <a:r>
              <a:rPr lang="en" sz="1800" b="1" dirty="0" smtClean="0">
                <a:solidFill>
                  <a:srgbClr val="EF6C00"/>
                </a:solidFill>
                <a:latin typeface="PT Sans Narrow"/>
                <a:ea typeface="PT Sans Narrow"/>
                <a:cs typeface="PT Sans Narrow"/>
                <a:sym typeface="PT Sans Narrow"/>
              </a:rPr>
              <a:t> </a:t>
            </a:r>
            <a:endParaRPr sz="1800" b="1" dirty="0">
              <a:solidFill>
                <a:srgbClr val="EF6C00"/>
              </a:solidFill>
              <a:latin typeface="PT Sans Narrow"/>
              <a:ea typeface="PT Sans Narrow"/>
              <a:cs typeface="PT Sans Narrow"/>
              <a:sym typeface="PT Sans Narrow"/>
            </a:endParaRPr>
          </a:p>
          <a:p>
            <a:pPr marL="0" lvl="0" indent="0" algn="l" rtl="0">
              <a:spcBef>
                <a:spcPts val="0"/>
              </a:spcBef>
              <a:spcAft>
                <a:spcPts val="0"/>
              </a:spcAft>
              <a:buNone/>
            </a:pPr>
            <a:endParaRPr sz="1800" dirty="0">
              <a:latin typeface="PT Sans Narrow"/>
              <a:ea typeface="PT Sans Narrow"/>
              <a:cs typeface="PT Sans Narrow"/>
              <a:sym typeface="PT Sans Narrow"/>
            </a:endParaRPr>
          </a:p>
          <a:p>
            <a:pPr marL="0" lvl="0" indent="0" algn="l" rtl="0">
              <a:spcBef>
                <a:spcPts val="0"/>
              </a:spcBef>
              <a:spcAft>
                <a:spcPts val="0"/>
              </a:spcAft>
              <a:buClr>
                <a:srgbClr val="000000"/>
              </a:buClr>
              <a:buSzPts val="1100"/>
              <a:buFont typeface="Arial"/>
              <a:buNone/>
            </a:pPr>
            <a:endParaRPr sz="1800" dirty="0">
              <a:latin typeface="PT Sans Narrow"/>
              <a:ea typeface="PT Sans Narrow"/>
              <a:cs typeface="PT Sans Narrow"/>
              <a:sym typeface="PT Sans Narrow"/>
            </a:endParaRPr>
          </a:p>
          <a:p>
            <a:pPr marL="0" lvl="0" indent="0" algn="l" rtl="0">
              <a:spcBef>
                <a:spcPts val="0"/>
              </a:spcBef>
              <a:spcAft>
                <a:spcPts val="0"/>
              </a:spcAft>
              <a:buNone/>
            </a:pPr>
            <a:r>
              <a:rPr lang="en" sz="1800" dirty="0">
                <a:latin typeface="PT Sans Narrow"/>
                <a:ea typeface="PT Sans Narrow"/>
                <a:cs typeface="PT Sans Narrow"/>
                <a:sym typeface="PT Sans Narrow"/>
              </a:rPr>
              <a:t>        </a:t>
            </a:r>
            <a:endParaRPr sz="1800" dirty="0">
              <a:latin typeface="PT Sans Narrow"/>
              <a:ea typeface="PT Sans Narrow"/>
              <a:cs typeface="PT Sans Narrow"/>
              <a:sym typeface="PT Sans Narrow"/>
            </a:endParaRPr>
          </a:p>
        </p:txBody>
      </p:sp>
      <p:pic>
        <p:nvPicPr>
          <p:cNvPr id="1325" name="Google Shape;1325;p71" descr="&lt;D&gt; = (sum_(i)sum_(j&gt;i) dist(Vi,Vj))/(((N),(2))" title="MathEquation,#000000"/>
          <p:cNvPicPr preferRelativeResize="0"/>
          <p:nvPr/>
        </p:nvPicPr>
        <p:blipFill>
          <a:blip r:embed="rId3">
            <a:alphaModFix/>
          </a:blip>
          <a:stretch>
            <a:fillRect/>
          </a:stretch>
        </p:blipFill>
        <p:spPr>
          <a:xfrm>
            <a:off x="83426" y="5148571"/>
            <a:ext cx="3600591" cy="1230909"/>
          </a:xfrm>
          <a:prstGeom prst="rect">
            <a:avLst/>
          </a:prstGeom>
          <a:noFill/>
          <a:ln>
            <a:noFill/>
          </a:ln>
        </p:spPr>
      </p:pic>
      <p:sp>
        <p:nvSpPr>
          <p:cNvPr id="1326" name="Google Shape;1326;p71"/>
          <p:cNvSpPr txBox="1"/>
          <p:nvPr/>
        </p:nvSpPr>
        <p:spPr>
          <a:xfrm>
            <a:off x="4112564" y="5241151"/>
            <a:ext cx="4943296"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PT Sans Narrow"/>
                <a:ea typeface="PT Sans Narrow"/>
                <a:cs typeface="PT Sans Narrow"/>
                <a:sym typeface="PT Sans Narrow"/>
              </a:rPr>
              <a:t>Average Path Length</a:t>
            </a:r>
            <a:r>
              <a:rPr lang="en" sz="1800" dirty="0">
                <a:latin typeface="PT Sans Narrow"/>
                <a:ea typeface="PT Sans Narrow"/>
                <a:cs typeface="PT Sans Narrow"/>
                <a:sym typeface="PT Sans Narrow"/>
              </a:rPr>
              <a:t> &lt;D&gt; = 2* 52 / 8(8-1)</a:t>
            </a:r>
            <a:endParaRPr sz="1800" dirty="0">
              <a:latin typeface="PT Sans Narrow"/>
              <a:ea typeface="PT Sans Narrow"/>
              <a:cs typeface="PT Sans Narrow"/>
              <a:sym typeface="PT Sans Narrow"/>
            </a:endParaRPr>
          </a:p>
          <a:p>
            <a:pPr marL="0" lvl="0" indent="0" algn="l" rtl="0">
              <a:spcBef>
                <a:spcPts val="0"/>
              </a:spcBef>
              <a:spcAft>
                <a:spcPts val="0"/>
              </a:spcAft>
              <a:buNone/>
            </a:pPr>
            <a:r>
              <a:rPr lang="en" sz="1800" dirty="0">
                <a:latin typeface="PT Sans Narrow"/>
                <a:ea typeface="PT Sans Narrow"/>
                <a:cs typeface="PT Sans Narrow"/>
                <a:sym typeface="PT Sans Narrow"/>
              </a:rPr>
              <a:t>                                           = 1.857  </a:t>
            </a:r>
            <a:endParaRPr sz="1800" dirty="0">
              <a:latin typeface="PT Sans Narrow"/>
              <a:ea typeface="PT Sans Narrow"/>
              <a:cs typeface="PT Sans Narrow"/>
              <a:sym typeface="PT Sans Narrow"/>
            </a:endParaRPr>
          </a:p>
        </p:txBody>
      </p:sp>
      <p:sp>
        <p:nvSpPr>
          <p:cNvPr id="1327" name="Google Shape;1327;p71"/>
          <p:cNvSpPr/>
          <p:nvPr/>
        </p:nvSpPr>
        <p:spPr>
          <a:xfrm>
            <a:off x="1382364" y="1038888"/>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328" name="Google Shape;1328;p71"/>
          <p:cNvSpPr/>
          <p:nvPr/>
        </p:nvSpPr>
        <p:spPr>
          <a:xfrm>
            <a:off x="373500" y="220288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329" name="Google Shape;1329;p71"/>
          <p:cNvSpPr/>
          <p:nvPr/>
        </p:nvSpPr>
        <p:spPr>
          <a:xfrm>
            <a:off x="1382217" y="220288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330" name="Google Shape;1330;p71"/>
          <p:cNvSpPr/>
          <p:nvPr/>
        </p:nvSpPr>
        <p:spPr>
          <a:xfrm>
            <a:off x="2746002" y="220288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331" name="Google Shape;1331;p71"/>
          <p:cNvSpPr/>
          <p:nvPr/>
        </p:nvSpPr>
        <p:spPr>
          <a:xfrm>
            <a:off x="2739897" y="1038888"/>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332" name="Google Shape;1332;p71"/>
          <p:cNvSpPr/>
          <p:nvPr/>
        </p:nvSpPr>
        <p:spPr>
          <a:xfrm>
            <a:off x="3610664" y="220288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333" name="Google Shape;1333;p71"/>
          <p:cNvSpPr/>
          <p:nvPr/>
        </p:nvSpPr>
        <p:spPr>
          <a:xfrm>
            <a:off x="2746076" y="366735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334" name="Google Shape;1334;p71"/>
          <p:cNvSpPr/>
          <p:nvPr/>
        </p:nvSpPr>
        <p:spPr>
          <a:xfrm>
            <a:off x="1382217" y="366735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335" name="Google Shape;1335;p71"/>
          <p:cNvCxnSpPr>
            <a:stCxn id="1328" idx="7"/>
            <a:endCxn id="1327" idx="3"/>
          </p:cNvCxnSpPr>
          <p:nvPr/>
        </p:nvCxnSpPr>
        <p:spPr>
          <a:xfrm rot="10800000" flipH="1">
            <a:off x="807020" y="1535719"/>
            <a:ext cx="649800" cy="752400"/>
          </a:xfrm>
          <a:prstGeom prst="straightConnector1">
            <a:avLst/>
          </a:prstGeom>
          <a:noFill/>
          <a:ln w="19050" cap="flat" cmpd="sng">
            <a:solidFill>
              <a:srgbClr val="000000"/>
            </a:solidFill>
            <a:prstDash val="solid"/>
            <a:round/>
            <a:headEnd type="none" w="med" len="med"/>
            <a:tailEnd type="none" w="med" len="med"/>
          </a:ln>
        </p:spPr>
      </p:cxnSp>
      <p:cxnSp>
        <p:nvCxnSpPr>
          <p:cNvPr id="1336" name="Google Shape;1336;p71"/>
          <p:cNvCxnSpPr>
            <a:stCxn id="1327" idx="6"/>
            <a:endCxn id="1331" idx="2"/>
          </p:cNvCxnSpPr>
          <p:nvPr/>
        </p:nvCxnSpPr>
        <p:spPr>
          <a:xfrm>
            <a:off x="1890264" y="1329888"/>
            <a:ext cx="849600" cy="0"/>
          </a:xfrm>
          <a:prstGeom prst="straightConnector1">
            <a:avLst/>
          </a:prstGeom>
          <a:noFill/>
          <a:ln w="19050" cap="flat" cmpd="sng">
            <a:solidFill>
              <a:srgbClr val="000000"/>
            </a:solidFill>
            <a:prstDash val="solid"/>
            <a:round/>
            <a:headEnd type="none" w="med" len="med"/>
            <a:tailEnd type="none" w="med" len="med"/>
          </a:ln>
        </p:spPr>
      </p:cxnSp>
      <p:cxnSp>
        <p:nvCxnSpPr>
          <p:cNvPr id="1337" name="Google Shape;1337;p71"/>
          <p:cNvCxnSpPr>
            <a:stCxn id="1327" idx="4"/>
            <a:endCxn id="1329" idx="0"/>
          </p:cNvCxnSpPr>
          <p:nvPr/>
        </p:nvCxnSpPr>
        <p:spPr>
          <a:xfrm>
            <a:off x="1636314" y="1620888"/>
            <a:ext cx="0" cy="582000"/>
          </a:xfrm>
          <a:prstGeom prst="straightConnector1">
            <a:avLst/>
          </a:prstGeom>
          <a:noFill/>
          <a:ln w="19050" cap="flat" cmpd="sng">
            <a:solidFill>
              <a:srgbClr val="000000"/>
            </a:solidFill>
            <a:prstDash val="solid"/>
            <a:round/>
            <a:headEnd type="none" w="med" len="med"/>
            <a:tailEnd type="none" w="med" len="med"/>
          </a:ln>
        </p:spPr>
      </p:cxnSp>
      <p:cxnSp>
        <p:nvCxnSpPr>
          <p:cNvPr id="1338" name="Google Shape;1338;p71"/>
          <p:cNvCxnSpPr>
            <a:stCxn id="1329" idx="4"/>
            <a:endCxn id="1334" idx="0"/>
          </p:cNvCxnSpPr>
          <p:nvPr/>
        </p:nvCxnSpPr>
        <p:spPr>
          <a:xfrm>
            <a:off x="1636167" y="2784887"/>
            <a:ext cx="0" cy="882600"/>
          </a:xfrm>
          <a:prstGeom prst="straightConnector1">
            <a:avLst/>
          </a:prstGeom>
          <a:noFill/>
          <a:ln w="19050" cap="flat" cmpd="sng">
            <a:solidFill>
              <a:srgbClr val="000000"/>
            </a:solidFill>
            <a:prstDash val="solid"/>
            <a:round/>
            <a:headEnd type="none" w="med" len="med"/>
            <a:tailEnd type="none" w="med" len="med"/>
          </a:ln>
        </p:spPr>
      </p:cxnSp>
      <p:cxnSp>
        <p:nvCxnSpPr>
          <p:cNvPr id="1339" name="Google Shape;1339;p71"/>
          <p:cNvCxnSpPr>
            <a:endCxn id="1330" idx="0"/>
          </p:cNvCxnSpPr>
          <p:nvPr/>
        </p:nvCxnSpPr>
        <p:spPr>
          <a:xfrm>
            <a:off x="2996952" y="1619987"/>
            <a:ext cx="0" cy="582900"/>
          </a:xfrm>
          <a:prstGeom prst="straightConnector1">
            <a:avLst/>
          </a:prstGeom>
          <a:noFill/>
          <a:ln w="19050" cap="flat" cmpd="sng">
            <a:solidFill>
              <a:srgbClr val="000000"/>
            </a:solidFill>
            <a:prstDash val="solid"/>
            <a:round/>
            <a:headEnd type="none" w="med" len="med"/>
            <a:tailEnd type="none" w="med" len="med"/>
          </a:ln>
        </p:spPr>
      </p:cxnSp>
      <p:cxnSp>
        <p:nvCxnSpPr>
          <p:cNvPr id="1340" name="Google Shape;1340;p71"/>
          <p:cNvCxnSpPr>
            <a:stCxn id="1330" idx="4"/>
            <a:endCxn id="1333" idx="0"/>
          </p:cNvCxnSpPr>
          <p:nvPr/>
        </p:nvCxnSpPr>
        <p:spPr>
          <a:xfrm>
            <a:off x="2996952" y="2784887"/>
            <a:ext cx="0" cy="882600"/>
          </a:xfrm>
          <a:prstGeom prst="straightConnector1">
            <a:avLst/>
          </a:prstGeom>
          <a:noFill/>
          <a:ln w="19050" cap="flat" cmpd="sng">
            <a:solidFill>
              <a:srgbClr val="000000"/>
            </a:solidFill>
            <a:prstDash val="solid"/>
            <a:round/>
            <a:headEnd type="none" w="med" len="med"/>
            <a:tailEnd type="none" w="med" len="med"/>
          </a:ln>
        </p:spPr>
      </p:cxnSp>
      <p:cxnSp>
        <p:nvCxnSpPr>
          <p:cNvPr id="1341" name="Google Shape;1341;p71"/>
          <p:cNvCxnSpPr>
            <a:stCxn id="1329" idx="6"/>
            <a:endCxn id="1330" idx="2"/>
          </p:cNvCxnSpPr>
          <p:nvPr/>
        </p:nvCxnSpPr>
        <p:spPr>
          <a:xfrm>
            <a:off x="1890117" y="2493887"/>
            <a:ext cx="855900" cy="0"/>
          </a:xfrm>
          <a:prstGeom prst="straightConnector1">
            <a:avLst/>
          </a:prstGeom>
          <a:noFill/>
          <a:ln w="19050" cap="flat" cmpd="sng">
            <a:solidFill>
              <a:srgbClr val="000000"/>
            </a:solidFill>
            <a:prstDash val="solid"/>
            <a:round/>
            <a:headEnd type="none" w="med" len="med"/>
            <a:tailEnd type="none" w="med" len="med"/>
          </a:ln>
        </p:spPr>
      </p:cxnSp>
      <p:cxnSp>
        <p:nvCxnSpPr>
          <p:cNvPr id="1342" name="Google Shape;1342;p71"/>
          <p:cNvCxnSpPr>
            <a:stCxn id="1331" idx="5"/>
            <a:endCxn id="1332" idx="1"/>
          </p:cNvCxnSpPr>
          <p:nvPr/>
        </p:nvCxnSpPr>
        <p:spPr>
          <a:xfrm>
            <a:off x="3173417" y="1535656"/>
            <a:ext cx="510600" cy="752400"/>
          </a:xfrm>
          <a:prstGeom prst="straightConnector1">
            <a:avLst/>
          </a:prstGeom>
          <a:noFill/>
          <a:ln w="19050" cap="flat" cmpd="sng">
            <a:solidFill>
              <a:srgbClr val="000000"/>
            </a:solidFill>
            <a:prstDash val="solid"/>
            <a:round/>
            <a:headEnd type="none" w="med" len="med"/>
            <a:tailEnd type="none" w="med" len="med"/>
          </a:ln>
        </p:spPr>
      </p:cxnSp>
      <p:cxnSp>
        <p:nvCxnSpPr>
          <p:cNvPr id="1343" name="Google Shape;1343;p71"/>
          <p:cNvCxnSpPr>
            <a:stCxn id="1327" idx="5"/>
            <a:endCxn id="1330" idx="1"/>
          </p:cNvCxnSpPr>
          <p:nvPr/>
        </p:nvCxnSpPr>
        <p:spPr>
          <a:xfrm>
            <a:off x="1815884" y="1535656"/>
            <a:ext cx="1003500" cy="752400"/>
          </a:xfrm>
          <a:prstGeom prst="straightConnector1">
            <a:avLst/>
          </a:prstGeom>
          <a:noFill/>
          <a:ln w="19050" cap="flat" cmpd="sng">
            <a:solidFill>
              <a:srgbClr val="000000"/>
            </a:solidFill>
            <a:prstDash val="solid"/>
            <a:round/>
            <a:headEnd type="none" w="med" len="med"/>
            <a:tailEnd type="none" w="med" len="med"/>
          </a:ln>
        </p:spPr>
      </p:cxnSp>
      <p:cxnSp>
        <p:nvCxnSpPr>
          <p:cNvPr id="1344" name="Google Shape;1344;p71"/>
          <p:cNvCxnSpPr>
            <a:stCxn id="1328" idx="6"/>
            <a:endCxn id="1329" idx="2"/>
          </p:cNvCxnSpPr>
          <p:nvPr/>
        </p:nvCxnSpPr>
        <p:spPr>
          <a:xfrm>
            <a:off x="881400" y="2493887"/>
            <a:ext cx="500700" cy="0"/>
          </a:xfrm>
          <a:prstGeom prst="straightConnector1">
            <a:avLst/>
          </a:prstGeom>
          <a:noFill/>
          <a:ln w="19050" cap="flat" cmpd="sng">
            <a:solidFill>
              <a:srgbClr val="000000"/>
            </a:solidFill>
            <a:prstDash val="solid"/>
            <a:round/>
            <a:headEnd type="none" w="med" len="med"/>
            <a:tailEnd type="none" w="med" len="med"/>
          </a:ln>
        </p:spPr>
      </p:cxn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42230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4"/>
                                        </p:tgtEl>
                                        <p:attrNameLst>
                                          <p:attrName>style.visibility</p:attrName>
                                        </p:attrNameLst>
                                      </p:cBhvr>
                                      <p:to>
                                        <p:strVal val="visible"/>
                                      </p:to>
                                    </p:set>
                                    <p:animEffect transition="in" filter="fade">
                                      <p:cBhvr>
                                        <p:cTn id="7" dur="1000"/>
                                        <p:tgtEl>
                                          <p:spTgt spid="13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5"/>
                                        </p:tgtEl>
                                        <p:attrNameLst>
                                          <p:attrName>style.visibility</p:attrName>
                                        </p:attrNameLst>
                                      </p:cBhvr>
                                      <p:to>
                                        <p:strVal val="visible"/>
                                      </p:to>
                                    </p:set>
                                    <p:animEffect transition="in" filter="fade">
                                      <p:cBhvr>
                                        <p:cTn id="12" dur="1000"/>
                                        <p:tgtEl>
                                          <p:spTgt spid="13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2"/>
                                        </p:tgtEl>
                                        <p:attrNameLst>
                                          <p:attrName>style.visibility</p:attrName>
                                        </p:attrNameLst>
                                      </p:cBhvr>
                                      <p:to>
                                        <p:strVal val="visible"/>
                                      </p:to>
                                    </p:set>
                                    <p:animEffect transition="in" filter="fade">
                                      <p:cBhvr>
                                        <p:cTn id="17" dur="1000"/>
                                        <p:tgtEl>
                                          <p:spTgt spid="1322"/>
                                        </p:tgtEl>
                                      </p:cBhvr>
                                    </p:animEffect>
                                  </p:childTnLst>
                                </p:cTn>
                              </p:par>
                              <p:par>
                                <p:cTn id="18" presetID="10" presetClass="entr" presetSubtype="0" fill="hold" nodeType="withEffect">
                                  <p:stCondLst>
                                    <p:cond delay="0"/>
                                  </p:stCondLst>
                                  <p:childTnLst>
                                    <p:set>
                                      <p:cBhvr>
                                        <p:cTn id="19" dur="1" fill="hold">
                                          <p:stCondLst>
                                            <p:cond delay="0"/>
                                          </p:stCondLst>
                                        </p:cTn>
                                        <p:tgtEl>
                                          <p:spTgt spid="1323"/>
                                        </p:tgtEl>
                                        <p:attrNameLst>
                                          <p:attrName>style.visibility</p:attrName>
                                        </p:attrNameLst>
                                      </p:cBhvr>
                                      <p:to>
                                        <p:strVal val="visible"/>
                                      </p:to>
                                    </p:set>
                                    <p:animEffect transition="in" filter="fade">
                                      <p:cBhvr>
                                        <p:cTn id="20" dur="1000"/>
                                        <p:tgtEl>
                                          <p:spTgt spid="13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26"/>
                                        </p:tgtEl>
                                        <p:attrNameLst>
                                          <p:attrName>style.visibility</p:attrName>
                                        </p:attrNameLst>
                                      </p:cBhvr>
                                      <p:to>
                                        <p:strVal val="visible"/>
                                      </p:to>
                                    </p:set>
                                    <p:animEffect transition="in" filter="fade">
                                      <p:cBhvr>
                                        <p:cTn id="25" dur="1000"/>
                                        <p:tgtEl>
                                          <p:spTgt spid="1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a:t>
            </a:r>
            <a:r>
              <a:rPr lang="en-US" dirty="0"/>
              <a:t>Complex </a:t>
            </a:r>
            <a:r>
              <a:rPr lang="en-US" dirty="0" smtClean="0"/>
              <a:t>Systems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Graph </a:t>
            </a:r>
            <a:r>
              <a:rPr lang="en-US" dirty="0"/>
              <a:t>data model is </a:t>
            </a:r>
            <a:r>
              <a:rPr lang="en-US" dirty="0" smtClean="0"/>
              <a:t> </a:t>
            </a:r>
            <a:r>
              <a:rPr lang="en-US" dirty="0"/>
              <a:t>most </a:t>
            </a:r>
            <a:r>
              <a:rPr lang="en-US" dirty="0" smtClean="0"/>
              <a:t>popular </a:t>
            </a:r>
            <a:endParaRPr lang="en-US" dirty="0"/>
          </a:p>
          <a:p>
            <a:r>
              <a:rPr lang="en-US" dirty="0" smtClean="0"/>
              <a:t>Distinct </a:t>
            </a:r>
            <a:r>
              <a:rPr lang="en-US" dirty="0"/>
              <a:t>elements </a:t>
            </a:r>
            <a:r>
              <a:rPr lang="en-US" dirty="0" smtClean="0"/>
              <a:t>of the system are </a:t>
            </a:r>
            <a:r>
              <a:rPr lang="en-US" dirty="0"/>
              <a:t>represented by nodes (or vertices)</a:t>
            </a:r>
          </a:p>
          <a:p>
            <a:r>
              <a:rPr lang="en-US" dirty="0" smtClean="0"/>
              <a:t>Interactions </a:t>
            </a:r>
            <a:r>
              <a:rPr lang="en-US" dirty="0"/>
              <a:t>between the elements </a:t>
            </a:r>
            <a:r>
              <a:rPr lang="en-US" dirty="0" smtClean="0"/>
              <a:t>are </a:t>
            </a:r>
            <a:r>
              <a:rPr lang="en-US" dirty="0"/>
              <a:t>links (or edges)</a:t>
            </a:r>
          </a:p>
          <a:p>
            <a:r>
              <a:rPr lang="en-US" dirty="0" smtClean="0"/>
              <a:t>Network </a:t>
            </a:r>
            <a:r>
              <a:rPr lang="en-US" dirty="0"/>
              <a:t>vividly encodes the interactions between the system components</a:t>
            </a:r>
          </a:p>
          <a:p>
            <a:r>
              <a:rPr lang="en-US" dirty="0" smtClean="0"/>
              <a:t>Possible </a:t>
            </a:r>
            <a:r>
              <a:rPr lang="en-US" dirty="0"/>
              <a:t>to </a:t>
            </a:r>
            <a:r>
              <a:rPr lang="en-US" dirty="0" smtClean="0"/>
              <a:t>get insights into </a:t>
            </a:r>
            <a:r>
              <a:rPr lang="en-US" dirty="0"/>
              <a:t>complex systems by understanding the underlying </a:t>
            </a:r>
            <a:r>
              <a:rPr lang="en-US" dirty="0" smtClean="0"/>
              <a:t>graphs aka networks </a:t>
            </a:r>
            <a:endParaRPr lang="en-US" dirty="0"/>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912091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72"/>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
              <a:t> Diameter and Radius </a:t>
            </a:r>
            <a:endParaRPr/>
          </a:p>
        </p:txBody>
      </p:sp>
      <p:sp>
        <p:nvSpPr>
          <p:cNvPr id="1350" name="Google Shape;1350;p72"/>
          <p:cNvSpPr txBox="1"/>
          <p:nvPr/>
        </p:nvSpPr>
        <p:spPr>
          <a:xfrm>
            <a:off x="4283800" y="3641714"/>
            <a:ext cx="4790100" cy="684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b="1" dirty="0">
                <a:solidFill>
                  <a:srgbClr val="EF6C00"/>
                </a:solidFill>
                <a:latin typeface="PT Sans Narrow"/>
                <a:ea typeface="PT Sans Narrow"/>
                <a:cs typeface="PT Sans Narrow"/>
                <a:sym typeface="PT Sans Narrow"/>
              </a:rPr>
              <a:t>Radius </a:t>
            </a:r>
            <a:r>
              <a:rPr lang="en" sz="1800" dirty="0">
                <a:latin typeface="PT Sans Narrow"/>
                <a:ea typeface="PT Sans Narrow"/>
                <a:cs typeface="PT Sans Narrow"/>
                <a:sym typeface="PT Sans Narrow"/>
              </a:rPr>
              <a:t>of graph = </a:t>
            </a:r>
            <a:r>
              <a:rPr lang="en" sz="1800" b="1" dirty="0">
                <a:latin typeface="PT Sans Narrow"/>
                <a:ea typeface="PT Sans Narrow"/>
                <a:cs typeface="PT Sans Narrow"/>
                <a:sym typeface="PT Sans Narrow"/>
              </a:rPr>
              <a:t>min </a:t>
            </a:r>
            <a:r>
              <a:rPr lang="en" sz="1800" dirty="0">
                <a:latin typeface="PT Sans Narrow"/>
                <a:ea typeface="PT Sans Narrow"/>
                <a:cs typeface="PT Sans Narrow"/>
                <a:sym typeface="PT Sans Narrow"/>
              </a:rPr>
              <a:t>(</a:t>
            </a:r>
            <a:r>
              <a:rPr lang="en" sz="1800" dirty="0" smtClean="0">
                <a:latin typeface="PT Sans Narrow"/>
                <a:ea typeface="PT Sans Narrow"/>
                <a:cs typeface="PT Sans Narrow"/>
                <a:sym typeface="PT Sans Narrow"/>
              </a:rPr>
              <a:t>Ecc) </a:t>
            </a:r>
            <a:r>
              <a:rPr lang="en" sz="1800" dirty="0">
                <a:latin typeface="PT Sans Narrow"/>
                <a:ea typeface="PT Sans Narrow"/>
                <a:cs typeface="PT Sans Narrow"/>
                <a:sym typeface="PT Sans Narrow"/>
              </a:rPr>
              <a:t>= 2</a:t>
            </a:r>
            <a:endParaRPr sz="1800" dirty="0">
              <a:latin typeface="PT Sans Narrow"/>
              <a:ea typeface="PT Sans Narrow"/>
              <a:cs typeface="PT Sans Narrow"/>
              <a:sym typeface="PT Sans Narrow"/>
            </a:endParaRPr>
          </a:p>
        </p:txBody>
      </p:sp>
      <p:sp>
        <p:nvSpPr>
          <p:cNvPr id="1351" name="Google Shape;1351;p72"/>
          <p:cNvSpPr txBox="1"/>
          <p:nvPr/>
        </p:nvSpPr>
        <p:spPr>
          <a:xfrm>
            <a:off x="4283800" y="4540532"/>
            <a:ext cx="4790100" cy="684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b="1" dirty="0">
                <a:solidFill>
                  <a:srgbClr val="EF6C00"/>
                </a:solidFill>
                <a:latin typeface="PT Sans Narrow"/>
                <a:ea typeface="PT Sans Narrow"/>
                <a:cs typeface="PT Sans Narrow"/>
                <a:sym typeface="PT Sans Narrow"/>
              </a:rPr>
              <a:t>Diameter</a:t>
            </a:r>
            <a:r>
              <a:rPr lang="en" sz="1800" dirty="0">
                <a:latin typeface="PT Sans Narrow"/>
                <a:ea typeface="PT Sans Narrow"/>
                <a:cs typeface="PT Sans Narrow"/>
                <a:sym typeface="PT Sans Narrow"/>
              </a:rPr>
              <a:t> of graph =</a:t>
            </a:r>
            <a:r>
              <a:rPr lang="en" sz="1800" b="1" dirty="0">
                <a:latin typeface="PT Sans Narrow"/>
                <a:ea typeface="PT Sans Narrow"/>
                <a:cs typeface="PT Sans Narrow"/>
                <a:sym typeface="PT Sans Narrow"/>
              </a:rPr>
              <a:t> max </a:t>
            </a:r>
            <a:r>
              <a:rPr lang="en" sz="1800" dirty="0">
                <a:latin typeface="PT Sans Narrow"/>
                <a:ea typeface="PT Sans Narrow"/>
                <a:cs typeface="PT Sans Narrow"/>
                <a:sym typeface="PT Sans Narrow"/>
              </a:rPr>
              <a:t>(</a:t>
            </a:r>
            <a:r>
              <a:rPr lang="en" sz="1800" dirty="0" smtClean="0">
                <a:latin typeface="PT Sans Narrow"/>
                <a:ea typeface="PT Sans Narrow"/>
                <a:cs typeface="PT Sans Narrow"/>
                <a:sym typeface="PT Sans Narrow"/>
              </a:rPr>
              <a:t>Ecc) </a:t>
            </a:r>
            <a:r>
              <a:rPr lang="en" sz="1800" dirty="0">
                <a:latin typeface="PT Sans Narrow"/>
                <a:ea typeface="PT Sans Narrow"/>
                <a:cs typeface="PT Sans Narrow"/>
                <a:sym typeface="PT Sans Narrow"/>
              </a:rPr>
              <a:t>= 4</a:t>
            </a:r>
            <a:endParaRPr sz="1800" dirty="0">
              <a:latin typeface="PT Sans Narrow"/>
              <a:ea typeface="PT Sans Narrow"/>
              <a:cs typeface="PT Sans Narrow"/>
              <a:sym typeface="PT Sans Narrow"/>
            </a:endParaRPr>
          </a:p>
        </p:txBody>
      </p:sp>
      <p:sp>
        <p:nvSpPr>
          <p:cNvPr id="1352" name="Google Shape;1352;p72"/>
          <p:cNvSpPr txBox="1"/>
          <p:nvPr/>
        </p:nvSpPr>
        <p:spPr>
          <a:xfrm>
            <a:off x="367400" y="1229275"/>
            <a:ext cx="6835500" cy="765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b="1" dirty="0">
                <a:solidFill>
                  <a:srgbClr val="EF6C00"/>
                </a:solidFill>
                <a:latin typeface="PT Sans Narrow"/>
                <a:ea typeface="PT Sans Narrow"/>
                <a:cs typeface="PT Sans Narrow"/>
                <a:sym typeface="PT Sans Narrow"/>
              </a:rPr>
              <a:t>Radius </a:t>
            </a:r>
            <a:r>
              <a:rPr lang="en" sz="1800" dirty="0">
                <a:latin typeface="PT Sans Narrow"/>
                <a:ea typeface="PT Sans Narrow"/>
                <a:cs typeface="PT Sans Narrow"/>
                <a:sym typeface="PT Sans Narrow"/>
              </a:rPr>
              <a:t>: </a:t>
            </a:r>
            <a:r>
              <a:rPr lang="en" sz="1800" dirty="0" smtClean="0">
                <a:latin typeface="PT Sans Narrow"/>
                <a:ea typeface="PT Sans Narrow"/>
                <a:cs typeface="PT Sans Narrow"/>
                <a:sym typeface="PT Sans Narrow"/>
              </a:rPr>
              <a:t>Minimum Eccentricity</a:t>
            </a:r>
            <a:endParaRPr sz="1800" dirty="0">
              <a:latin typeface="PT Sans Narrow"/>
              <a:ea typeface="PT Sans Narrow"/>
              <a:cs typeface="PT Sans Narrow"/>
              <a:sym typeface="PT Sans Narrow"/>
            </a:endParaRPr>
          </a:p>
        </p:txBody>
      </p:sp>
      <p:sp>
        <p:nvSpPr>
          <p:cNvPr id="1353" name="Google Shape;1353;p72"/>
          <p:cNvSpPr txBox="1"/>
          <p:nvPr/>
        </p:nvSpPr>
        <p:spPr>
          <a:xfrm>
            <a:off x="367400" y="2084749"/>
            <a:ext cx="6900900" cy="765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T Sans Narrow"/>
              <a:buChar char="●"/>
            </a:pPr>
            <a:r>
              <a:rPr lang="en" sz="1800" b="1" dirty="0">
                <a:solidFill>
                  <a:srgbClr val="EF6C00"/>
                </a:solidFill>
                <a:latin typeface="PT Sans Narrow"/>
                <a:ea typeface="PT Sans Narrow"/>
                <a:cs typeface="PT Sans Narrow"/>
                <a:sym typeface="PT Sans Narrow"/>
              </a:rPr>
              <a:t>Diameter </a:t>
            </a:r>
            <a:r>
              <a:rPr lang="en" sz="1800" dirty="0">
                <a:latin typeface="PT Sans Narrow"/>
                <a:ea typeface="PT Sans Narrow"/>
                <a:cs typeface="PT Sans Narrow"/>
                <a:sym typeface="PT Sans Narrow"/>
              </a:rPr>
              <a:t>: </a:t>
            </a:r>
            <a:r>
              <a:rPr lang="en" sz="1800" dirty="0" smtClean="0">
                <a:latin typeface="PT Sans Narrow"/>
                <a:ea typeface="PT Sans Narrow"/>
                <a:cs typeface="PT Sans Narrow"/>
                <a:sym typeface="PT Sans Narrow"/>
              </a:rPr>
              <a:t>Maximum  Eccentricity</a:t>
            </a:r>
            <a:endParaRPr sz="1800" dirty="0">
              <a:latin typeface="PT Sans Narrow"/>
              <a:ea typeface="PT Sans Narrow"/>
              <a:cs typeface="PT Sans Narrow"/>
              <a:sym typeface="PT Sans Narrow"/>
            </a:endParaRPr>
          </a:p>
        </p:txBody>
      </p:sp>
      <p:sp>
        <p:nvSpPr>
          <p:cNvPr id="1354" name="Google Shape;1354;p72"/>
          <p:cNvSpPr/>
          <p:nvPr/>
        </p:nvSpPr>
        <p:spPr>
          <a:xfrm>
            <a:off x="1408564" y="3479288"/>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V1</a:t>
            </a:r>
            <a:endParaRPr sz="1000"/>
          </a:p>
        </p:txBody>
      </p:sp>
      <p:sp>
        <p:nvSpPr>
          <p:cNvPr id="1355" name="Google Shape;1355;p72"/>
          <p:cNvSpPr/>
          <p:nvPr/>
        </p:nvSpPr>
        <p:spPr>
          <a:xfrm>
            <a:off x="399700" y="464328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V3</a:t>
            </a:r>
            <a:endParaRPr sz="1000"/>
          </a:p>
        </p:txBody>
      </p:sp>
      <p:sp>
        <p:nvSpPr>
          <p:cNvPr id="1356" name="Google Shape;1356;p72"/>
          <p:cNvSpPr/>
          <p:nvPr/>
        </p:nvSpPr>
        <p:spPr>
          <a:xfrm>
            <a:off x="1408417" y="464328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V4</a:t>
            </a:r>
            <a:endParaRPr/>
          </a:p>
        </p:txBody>
      </p:sp>
      <p:sp>
        <p:nvSpPr>
          <p:cNvPr id="1357" name="Google Shape;1357;p72"/>
          <p:cNvSpPr/>
          <p:nvPr/>
        </p:nvSpPr>
        <p:spPr>
          <a:xfrm>
            <a:off x="2772202" y="464328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V5</a:t>
            </a:r>
            <a:endParaRPr sz="1000"/>
          </a:p>
        </p:txBody>
      </p:sp>
      <p:sp>
        <p:nvSpPr>
          <p:cNvPr id="1358" name="Google Shape;1358;p72"/>
          <p:cNvSpPr/>
          <p:nvPr/>
        </p:nvSpPr>
        <p:spPr>
          <a:xfrm>
            <a:off x="2766097" y="3479288"/>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V2</a:t>
            </a:r>
            <a:endParaRPr sz="1000"/>
          </a:p>
        </p:txBody>
      </p:sp>
      <p:sp>
        <p:nvSpPr>
          <p:cNvPr id="1359" name="Google Shape;1359;p72"/>
          <p:cNvSpPr/>
          <p:nvPr/>
        </p:nvSpPr>
        <p:spPr>
          <a:xfrm>
            <a:off x="3636864" y="464328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V6</a:t>
            </a:r>
            <a:endParaRPr sz="1000"/>
          </a:p>
        </p:txBody>
      </p:sp>
      <p:sp>
        <p:nvSpPr>
          <p:cNvPr id="1360" name="Google Shape;1360;p72"/>
          <p:cNvSpPr/>
          <p:nvPr/>
        </p:nvSpPr>
        <p:spPr>
          <a:xfrm>
            <a:off x="2772276" y="6107757"/>
            <a:ext cx="501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V8</a:t>
            </a:r>
            <a:endParaRPr sz="1000"/>
          </a:p>
        </p:txBody>
      </p:sp>
      <p:sp>
        <p:nvSpPr>
          <p:cNvPr id="1361" name="Google Shape;1361;p72"/>
          <p:cNvSpPr/>
          <p:nvPr/>
        </p:nvSpPr>
        <p:spPr>
          <a:xfrm>
            <a:off x="1408417" y="6107757"/>
            <a:ext cx="507900" cy="5820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V7</a:t>
            </a:r>
            <a:endParaRPr sz="1000"/>
          </a:p>
        </p:txBody>
      </p:sp>
      <p:cxnSp>
        <p:nvCxnSpPr>
          <p:cNvPr id="1362" name="Google Shape;1362;p72"/>
          <p:cNvCxnSpPr>
            <a:stCxn id="1355" idx="7"/>
            <a:endCxn id="1354" idx="3"/>
          </p:cNvCxnSpPr>
          <p:nvPr/>
        </p:nvCxnSpPr>
        <p:spPr>
          <a:xfrm rot="10800000" flipH="1">
            <a:off x="833220" y="3976119"/>
            <a:ext cx="649800" cy="752400"/>
          </a:xfrm>
          <a:prstGeom prst="straightConnector1">
            <a:avLst/>
          </a:prstGeom>
          <a:noFill/>
          <a:ln w="19050" cap="flat" cmpd="sng">
            <a:solidFill>
              <a:srgbClr val="000000"/>
            </a:solidFill>
            <a:prstDash val="solid"/>
            <a:round/>
            <a:headEnd type="none" w="med" len="med"/>
            <a:tailEnd type="none" w="med" len="med"/>
          </a:ln>
        </p:spPr>
      </p:cxnSp>
      <p:cxnSp>
        <p:nvCxnSpPr>
          <p:cNvPr id="1363" name="Google Shape;1363;p72"/>
          <p:cNvCxnSpPr>
            <a:stCxn id="1354" idx="6"/>
            <a:endCxn id="1358" idx="2"/>
          </p:cNvCxnSpPr>
          <p:nvPr/>
        </p:nvCxnSpPr>
        <p:spPr>
          <a:xfrm>
            <a:off x="1916464" y="3770288"/>
            <a:ext cx="849600" cy="0"/>
          </a:xfrm>
          <a:prstGeom prst="straightConnector1">
            <a:avLst/>
          </a:prstGeom>
          <a:noFill/>
          <a:ln w="19050" cap="flat" cmpd="sng">
            <a:solidFill>
              <a:srgbClr val="000000"/>
            </a:solidFill>
            <a:prstDash val="solid"/>
            <a:round/>
            <a:headEnd type="none" w="med" len="med"/>
            <a:tailEnd type="none" w="med" len="med"/>
          </a:ln>
        </p:spPr>
      </p:cxnSp>
      <p:cxnSp>
        <p:nvCxnSpPr>
          <p:cNvPr id="1364" name="Google Shape;1364;p72"/>
          <p:cNvCxnSpPr>
            <a:stCxn id="1354" idx="4"/>
            <a:endCxn id="1356" idx="0"/>
          </p:cNvCxnSpPr>
          <p:nvPr/>
        </p:nvCxnSpPr>
        <p:spPr>
          <a:xfrm>
            <a:off x="1662514" y="4061288"/>
            <a:ext cx="0" cy="582000"/>
          </a:xfrm>
          <a:prstGeom prst="straightConnector1">
            <a:avLst/>
          </a:prstGeom>
          <a:noFill/>
          <a:ln w="19050" cap="flat" cmpd="sng">
            <a:solidFill>
              <a:srgbClr val="000000"/>
            </a:solidFill>
            <a:prstDash val="solid"/>
            <a:round/>
            <a:headEnd type="none" w="med" len="med"/>
            <a:tailEnd type="none" w="med" len="med"/>
          </a:ln>
        </p:spPr>
      </p:cxnSp>
      <p:cxnSp>
        <p:nvCxnSpPr>
          <p:cNvPr id="1365" name="Google Shape;1365;p72"/>
          <p:cNvCxnSpPr>
            <a:stCxn id="1356" idx="4"/>
            <a:endCxn id="1361" idx="0"/>
          </p:cNvCxnSpPr>
          <p:nvPr/>
        </p:nvCxnSpPr>
        <p:spPr>
          <a:xfrm>
            <a:off x="1662367" y="5225287"/>
            <a:ext cx="0" cy="882600"/>
          </a:xfrm>
          <a:prstGeom prst="straightConnector1">
            <a:avLst/>
          </a:prstGeom>
          <a:noFill/>
          <a:ln w="19050" cap="flat" cmpd="sng">
            <a:solidFill>
              <a:srgbClr val="000000"/>
            </a:solidFill>
            <a:prstDash val="solid"/>
            <a:round/>
            <a:headEnd type="none" w="med" len="med"/>
            <a:tailEnd type="none" w="med" len="med"/>
          </a:ln>
        </p:spPr>
      </p:cxnSp>
      <p:cxnSp>
        <p:nvCxnSpPr>
          <p:cNvPr id="1366" name="Google Shape;1366;p72"/>
          <p:cNvCxnSpPr>
            <a:endCxn id="1357" idx="0"/>
          </p:cNvCxnSpPr>
          <p:nvPr/>
        </p:nvCxnSpPr>
        <p:spPr>
          <a:xfrm>
            <a:off x="3023152" y="4060387"/>
            <a:ext cx="0" cy="582900"/>
          </a:xfrm>
          <a:prstGeom prst="straightConnector1">
            <a:avLst/>
          </a:prstGeom>
          <a:noFill/>
          <a:ln w="19050" cap="flat" cmpd="sng">
            <a:solidFill>
              <a:srgbClr val="000000"/>
            </a:solidFill>
            <a:prstDash val="solid"/>
            <a:round/>
            <a:headEnd type="none" w="med" len="med"/>
            <a:tailEnd type="none" w="med" len="med"/>
          </a:ln>
        </p:spPr>
      </p:cxnSp>
      <p:cxnSp>
        <p:nvCxnSpPr>
          <p:cNvPr id="1367" name="Google Shape;1367;p72"/>
          <p:cNvCxnSpPr>
            <a:stCxn id="1357" idx="4"/>
            <a:endCxn id="1360" idx="0"/>
          </p:cNvCxnSpPr>
          <p:nvPr/>
        </p:nvCxnSpPr>
        <p:spPr>
          <a:xfrm>
            <a:off x="3023152" y="5225287"/>
            <a:ext cx="0" cy="882600"/>
          </a:xfrm>
          <a:prstGeom prst="straightConnector1">
            <a:avLst/>
          </a:prstGeom>
          <a:noFill/>
          <a:ln w="19050" cap="flat" cmpd="sng">
            <a:solidFill>
              <a:srgbClr val="000000"/>
            </a:solidFill>
            <a:prstDash val="solid"/>
            <a:round/>
            <a:headEnd type="none" w="med" len="med"/>
            <a:tailEnd type="none" w="med" len="med"/>
          </a:ln>
        </p:spPr>
      </p:cxnSp>
      <p:cxnSp>
        <p:nvCxnSpPr>
          <p:cNvPr id="1368" name="Google Shape;1368;p72"/>
          <p:cNvCxnSpPr>
            <a:stCxn id="1356" idx="6"/>
            <a:endCxn id="1357" idx="2"/>
          </p:cNvCxnSpPr>
          <p:nvPr/>
        </p:nvCxnSpPr>
        <p:spPr>
          <a:xfrm>
            <a:off x="1916317" y="4934287"/>
            <a:ext cx="855900" cy="0"/>
          </a:xfrm>
          <a:prstGeom prst="straightConnector1">
            <a:avLst/>
          </a:prstGeom>
          <a:noFill/>
          <a:ln w="19050" cap="flat" cmpd="sng">
            <a:solidFill>
              <a:srgbClr val="000000"/>
            </a:solidFill>
            <a:prstDash val="solid"/>
            <a:round/>
            <a:headEnd type="none" w="med" len="med"/>
            <a:tailEnd type="none" w="med" len="med"/>
          </a:ln>
        </p:spPr>
      </p:cxnSp>
      <p:cxnSp>
        <p:nvCxnSpPr>
          <p:cNvPr id="1369" name="Google Shape;1369;p72"/>
          <p:cNvCxnSpPr>
            <a:stCxn id="1358" idx="5"/>
            <a:endCxn id="1359" idx="1"/>
          </p:cNvCxnSpPr>
          <p:nvPr/>
        </p:nvCxnSpPr>
        <p:spPr>
          <a:xfrm>
            <a:off x="3199617" y="3976056"/>
            <a:ext cx="510600" cy="752400"/>
          </a:xfrm>
          <a:prstGeom prst="straightConnector1">
            <a:avLst/>
          </a:prstGeom>
          <a:noFill/>
          <a:ln w="19050" cap="flat" cmpd="sng">
            <a:solidFill>
              <a:srgbClr val="000000"/>
            </a:solidFill>
            <a:prstDash val="solid"/>
            <a:round/>
            <a:headEnd type="none" w="med" len="med"/>
            <a:tailEnd type="none" w="med" len="med"/>
          </a:ln>
        </p:spPr>
      </p:cxnSp>
      <p:cxnSp>
        <p:nvCxnSpPr>
          <p:cNvPr id="1370" name="Google Shape;1370;p72"/>
          <p:cNvCxnSpPr>
            <a:stCxn id="1354" idx="5"/>
            <a:endCxn id="1357" idx="1"/>
          </p:cNvCxnSpPr>
          <p:nvPr/>
        </p:nvCxnSpPr>
        <p:spPr>
          <a:xfrm>
            <a:off x="1842084" y="3976056"/>
            <a:ext cx="1003500" cy="752400"/>
          </a:xfrm>
          <a:prstGeom prst="straightConnector1">
            <a:avLst/>
          </a:prstGeom>
          <a:noFill/>
          <a:ln w="19050" cap="flat" cmpd="sng">
            <a:solidFill>
              <a:srgbClr val="000000"/>
            </a:solidFill>
            <a:prstDash val="solid"/>
            <a:round/>
            <a:headEnd type="none" w="med" len="med"/>
            <a:tailEnd type="none" w="med" len="med"/>
          </a:ln>
        </p:spPr>
      </p:cxnSp>
      <p:cxnSp>
        <p:nvCxnSpPr>
          <p:cNvPr id="1371" name="Google Shape;1371;p72"/>
          <p:cNvCxnSpPr>
            <a:stCxn id="1355" idx="6"/>
            <a:endCxn id="1356" idx="2"/>
          </p:cNvCxnSpPr>
          <p:nvPr/>
        </p:nvCxnSpPr>
        <p:spPr>
          <a:xfrm>
            <a:off x="907600" y="4934287"/>
            <a:ext cx="500700" cy="0"/>
          </a:xfrm>
          <a:prstGeom prst="straightConnector1">
            <a:avLst/>
          </a:prstGeom>
          <a:noFill/>
          <a:ln w="19050" cap="flat" cmpd="sng">
            <a:solidFill>
              <a:srgbClr val="000000"/>
            </a:solidFill>
            <a:prstDash val="solid"/>
            <a:round/>
            <a:headEnd type="none" w="med" len="med"/>
            <a:tailEnd type="none" w="med" len="med"/>
          </a:ln>
        </p:spPr>
      </p:cxn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7429536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7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90- percentile Effective Diameter</a:t>
            </a:r>
            <a:endParaRPr/>
          </a:p>
        </p:txBody>
      </p:sp>
      <p:sp>
        <p:nvSpPr>
          <p:cNvPr id="1378" name="Google Shape;1378;p73"/>
          <p:cNvSpPr txBox="1"/>
          <p:nvPr/>
        </p:nvSpPr>
        <p:spPr>
          <a:xfrm>
            <a:off x="389324" y="2195800"/>
            <a:ext cx="7916476" cy="776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T Sans Narrow"/>
              <a:buChar char="●"/>
            </a:pPr>
            <a:r>
              <a:rPr lang="en" sz="2400" dirty="0">
                <a:latin typeface="PT Sans Narrow"/>
                <a:ea typeface="PT Sans Narrow"/>
                <a:cs typeface="PT Sans Narrow"/>
                <a:sym typeface="PT Sans Narrow"/>
              </a:rPr>
              <a:t>The </a:t>
            </a:r>
            <a:r>
              <a:rPr lang="en" sz="2400" b="1" dirty="0">
                <a:solidFill>
                  <a:srgbClr val="EF6C00"/>
                </a:solidFill>
                <a:latin typeface="PT Sans Narrow"/>
                <a:ea typeface="PT Sans Narrow"/>
                <a:cs typeface="PT Sans Narrow"/>
                <a:sym typeface="PT Sans Narrow"/>
              </a:rPr>
              <a:t>diameter</a:t>
            </a:r>
            <a:r>
              <a:rPr lang="en" sz="2400" dirty="0">
                <a:latin typeface="PT Sans Narrow"/>
                <a:ea typeface="PT Sans Narrow"/>
                <a:cs typeface="PT Sans Narrow"/>
                <a:sym typeface="PT Sans Narrow"/>
              </a:rPr>
              <a:t> of a graph G is sensitive to </a:t>
            </a:r>
            <a:r>
              <a:rPr lang="en" sz="2400" b="1" dirty="0" smtClean="0">
                <a:solidFill>
                  <a:srgbClr val="EF6C00"/>
                </a:solidFill>
                <a:latin typeface="PT Sans Narrow"/>
                <a:ea typeface="PT Sans Narrow"/>
                <a:cs typeface="PT Sans Narrow"/>
                <a:sym typeface="PT Sans Narrow"/>
              </a:rPr>
              <a:t>outliers</a:t>
            </a: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p:txBody>
      </p:sp>
      <p:sp>
        <p:nvSpPr>
          <p:cNvPr id="1379" name="Google Shape;1379;p73"/>
          <p:cNvSpPr txBox="1"/>
          <p:nvPr/>
        </p:nvSpPr>
        <p:spPr>
          <a:xfrm>
            <a:off x="389325" y="3276600"/>
            <a:ext cx="5829900" cy="406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T Sans Narrow"/>
              <a:buChar char="●"/>
            </a:pPr>
            <a:r>
              <a:rPr lang="en" sz="2400" dirty="0">
                <a:latin typeface="PT Sans Narrow"/>
                <a:ea typeface="PT Sans Narrow"/>
                <a:cs typeface="PT Sans Narrow"/>
                <a:sym typeface="PT Sans Narrow"/>
              </a:rPr>
              <a:t>Effective diameter is more </a:t>
            </a:r>
            <a:r>
              <a:rPr lang="en" sz="2400" b="1" dirty="0" smtClean="0">
                <a:solidFill>
                  <a:srgbClr val="EF6C00"/>
                </a:solidFill>
                <a:latin typeface="PT Sans Narrow"/>
                <a:ea typeface="PT Sans Narrow"/>
                <a:cs typeface="PT Sans Narrow"/>
                <a:sym typeface="PT Sans Narrow"/>
              </a:rPr>
              <a:t>robust</a:t>
            </a:r>
            <a:endParaRPr sz="2400" dirty="0">
              <a:latin typeface="PT Sans Narrow"/>
              <a:ea typeface="PT Sans Narrow"/>
              <a:cs typeface="PT Sans Narrow"/>
              <a:sym typeface="PT Sans Narrow"/>
            </a:endParaRPr>
          </a:p>
        </p:txBody>
      </p:sp>
      <p:sp>
        <p:nvSpPr>
          <p:cNvPr id="1380" name="Google Shape;1380;p73"/>
          <p:cNvSpPr txBox="1"/>
          <p:nvPr/>
        </p:nvSpPr>
        <p:spPr>
          <a:xfrm>
            <a:off x="421170" y="4191000"/>
            <a:ext cx="8140800" cy="850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T Sans Narrow"/>
              <a:buChar char="●"/>
            </a:pPr>
            <a:r>
              <a:rPr lang="en" sz="2400" dirty="0">
                <a:latin typeface="PT Sans Narrow"/>
                <a:ea typeface="PT Sans Narrow"/>
                <a:cs typeface="PT Sans Narrow"/>
                <a:sym typeface="PT Sans Narrow"/>
              </a:rPr>
              <a:t>Defined as the </a:t>
            </a:r>
            <a:r>
              <a:rPr lang="en" sz="2400" b="1" dirty="0">
                <a:solidFill>
                  <a:srgbClr val="EF6C00"/>
                </a:solidFill>
                <a:latin typeface="PT Sans Narrow"/>
                <a:ea typeface="PT Sans Narrow"/>
                <a:cs typeface="PT Sans Narrow"/>
                <a:sym typeface="PT Sans Narrow"/>
              </a:rPr>
              <a:t>minimum number of hops</a:t>
            </a:r>
            <a:r>
              <a:rPr lang="en" sz="2400" dirty="0">
                <a:latin typeface="PT Sans Narrow"/>
                <a:ea typeface="PT Sans Narrow"/>
                <a:cs typeface="PT Sans Narrow"/>
                <a:sym typeface="PT Sans Narrow"/>
              </a:rPr>
              <a:t> for which a large fraction, typically </a:t>
            </a:r>
            <a:r>
              <a:rPr lang="en" sz="2400" b="1" dirty="0">
                <a:solidFill>
                  <a:srgbClr val="EF6C00"/>
                </a:solidFill>
                <a:latin typeface="PT Sans Narrow"/>
                <a:ea typeface="PT Sans Narrow"/>
                <a:cs typeface="PT Sans Narrow"/>
                <a:sym typeface="PT Sans Narrow"/>
              </a:rPr>
              <a:t>90%</a:t>
            </a:r>
            <a:r>
              <a:rPr lang="en" sz="2400" dirty="0">
                <a:latin typeface="PT Sans Narrow"/>
                <a:ea typeface="PT Sans Narrow"/>
                <a:cs typeface="PT Sans Narrow"/>
                <a:sym typeface="PT Sans Narrow"/>
              </a:rPr>
              <a:t>, of all connected pairs of nodes can reach each </a:t>
            </a:r>
            <a:r>
              <a:rPr lang="en" sz="2400" dirty="0" smtClean="0">
                <a:latin typeface="PT Sans Narrow"/>
                <a:ea typeface="PT Sans Narrow"/>
                <a:cs typeface="PT Sans Narrow"/>
                <a:sym typeface="PT Sans Narrow"/>
              </a:rPr>
              <a:t>other</a:t>
            </a:r>
            <a:endParaRPr sz="2400" dirty="0">
              <a:latin typeface="PT Sans Narrow"/>
              <a:ea typeface="PT Sans Narrow"/>
              <a:cs typeface="PT Sans Narrow"/>
              <a:sym typeface="PT Sans Narrow"/>
            </a:endParaRPr>
          </a:p>
          <a:p>
            <a:pPr marL="0" lvl="0" indent="0" algn="l" rtl="0">
              <a:spcBef>
                <a:spcPts val="0"/>
              </a:spcBef>
              <a:spcAft>
                <a:spcPts val="0"/>
              </a:spcAft>
              <a:buNone/>
            </a:pPr>
            <a:endParaRPr sz="2400" dirty="0">
              <a:latin typeface="PT Sans Narrow"/>
              <a:ea typeface="PT Sans Narrow"/>
              <a:cs typeface="PT Sans Narrow"/>
              <a:sym typeface="PT Sans Narrow"/>
            </a:endParaRPr>
          </a:p>
        </p:txBody>
      </p:sp>
      <p:sp>
        <p:nvSpPr>
          <p:cNvPr id="2" name="Date Placeholder 1"/>
          <p:cNvSpPr>
            <a:spLocks noGrp="1"/>
          </p:cNvSpPr>
          <p:nvPr>
            <p:ph type="dt" sz="half" idx="10"/>
          </p:nvPr>
        </p:nvSpPr>
        <p:spPr/>
        <p:txBody>
          <a:bodyPr/>
          <a:lstStyle/>
          <a:p>
            <a:r>
              <a:rPr lang="en-US" smtClean="0"/>
              <a:t>3 Dec 2018</a:t>
            </a:r>
            <a:endParaRPr lang="en-US"/>
          </a:p>
        </p:txBody>
      </p:sp>
      <p:sp>
        <p:nvSpPr>
          <p:cNvPr id="3" name="Footer Placeholder 2"/>
          <p:cNvSpPr>
            <a:spLocks noGrp="1"/>
          </p:cNvSpPr>
          <p:nvPr>
            <p:ph type="ftr" sz="quarter" idx="11"/>
          </p:nvPr>
        </p:nvSpPr>
        <p:spPr/>
        <p:txBody>
          <a:bodyPr/>
          <a:lstStyle/>
          <a:p>
            <a:r>
              <a:rPr lang="en-US" smtClean="0"/>
              <a:t>FDP/DU/Network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7036325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coefficient (Global)</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924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3238"/>
            <a:ext cx="7924800" cy="1223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724400"/>
            <a:ext cx="79248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5319294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https://www.distributed-systems.net/index.php/books/gtcn</a:t>
            </a:r>
            <a:r>
              <a:rPr lang="en-US" dirty="0" smtClean="0">
                <a:hlinkClick r:id="rId2"/>
              </a:rPr>
              <a:t>/</a:t>
            </a:r>
            <a:endParaRPr lang="en-US" dirty="0" smtClean="0"/>
          </a:p>
          <a:p>
            <a:endParaRPr lang="en-US" dirty="0"/>
          </a:p>
          <a:p>
            <a:r>
              <a:rPr lang="en-US" dirty="0">
                <a:hlinkClick r:id="rId3"/>
              </a:rPr>
              <a:t>http://networksciencebook.com</a:t>
            </a:r>
            <a:r>
              <a:rPr lang="en-US" dirty="0" smtClean="0">
                <a:hlinkClick r:id="rId3"/>
              </a:rPr>
              <a:t>/</a:t>
            </a:r>
            <a:endParaRPr lang="en-US" dirty="0" smtClean="0"/>
          </a:p>
          <a:p>
            <a:endParaRPr lang="en-US" dirty="0"/>
          </a:p>
          <a:p>
            <a:r>
              <a:rPr lang="en-US" dirty="0" smtClean="0"/>
              <a:t>Many Graph theory  books </a:t>
            </a:r>
            <a:r>
              <a:rPr lang="en-US" smtClean="0"/>
              <a:t>available online</a:t>
            </a:r>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0756084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smtClean="0"/>
              <a:t>Thanks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3 Dec 2018</a:t>
            </a:r>
            <a:endParaRPr lang="en-US"/>
          </a:p>
        </p:txBody>
      </p:sp>
      <p:sp>
        <p:nvSpPr>
          <p:cNvPr id="5" name="Footer Placeholder 4"/>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36927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 y="0"/>
            <a:ext cx="5867400" cy="6861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West Asia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400"/>
            <a:ext cx="6793561" cy="591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48400" y="2286001"/>
            <a:ext cx="2743200" cy="1905000"/>
          </a:xfrm>
        </p:spPr>
        <p:txBody>
          <a:bodyPr>
            <a:normAutofit/>
          </a:bodyPr>
          <a:lstStyle/>
          <a:p>
            <a:r>
              <a:rPr lang="en-US" dirty="0" smtClean="0"/>
              <a:t>Transport System</a:t>
            </a:r>
            <a:endParaRPr lang="en-US" dirty="0"/>
          </a:p>
        </p:txBody>
      </p:sp>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12701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Systems</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997541"/>
            <a:ext cx="4114799" cy="325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854" y="1295400"/>
            <a:ext cx="335712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02333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Systems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809999" cy="407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48468" y="5867400"/>
            <a:ext cx="5904931" cy="369332"/>
          </a:xfrm>
          <a:prstGeom prst="rect">
            <a:avLst/>
          </a:prstGeom>
        </p:spPr>
        <p:txBody>
          <a:bodyPr wrap="square">
            <a:spAutoFit/>
          </a:bodyPr>
          <a:lstStyle/>
          <a:p>
            <a:r>
              <a:rPr lang="en-US" dirty="0">
                <a:hlinkClick r:id="rId3"/>
              </a:rPr>
              <a:t>Analyzing ecological networks of species </a:t>
            </a:r>
            <a:r>
              <a:rPr lang="en-US" dirty="0" smtClean="0">
                <a:hlinkClick r:id="rId3"/>
              </a:rPr>
              <a:t>interactions (2017)</a:t>
            </a:r>
            <a:endParaRPr lang="en-US" dirty="0"/>
          </a:p>
        </p:txBody>
      </p:sp>
      <p:pic>
        <p:nvPicPr>
          <p:cNvPr id="4103" name="Picture 7" descr="Image result for ecological networ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284" y="2103438"/>
            <a:ext cx="4370716"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3 Dec 2018</a:t>
            </a:r>
            <a:endParaRPr lang="en-US"/>
          </a:p>
        </p:txBody>
      </p:sp>
      <p:sp>
        <p:nvSpPr>
          <p:cNvPr id="4" name="Footer Placeholder 3"/>
          <p:cNvSpPr>
            <a:spLocks noGrp="1"/>
          </p:cNvSpPr>
          <p:nvPr>
            <p:ph type="ftr" sz="quarter" idx="11"/>
          </p:nvPr>
        </p:nvSpPr>
        <p:spPr/>
        <p:txBody>
          <a:bodyPr/>
          <a:lstStyle/>
          <a:p>
            <a:r>
              <a:rPr lang="en-US" smtClean="0"/>
              <a:t>FDP/DU/Network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7805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12989</TotalTime>
  <Words>2648</Words>
  <Application>Microsoft Office PowerPoint</Application>
  <PresentationFormat>On-screen Show (4:3)</PresentationFormat>
  <Paragraphs>886</Paragraphs>
  <Slides>64</Slides>
  <Notes>32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Faculty Development Program Network Science:Foundation of Social Network Analysis </vt:lpstr>
      <vt:lpstr>Roadmap</vt:lpstr>
      <vt:lpstr>What is Network Science?</vt:lpstr>
      <vt:lpstr>What makes these systems Complex?</vt:lpstr>
      <vt:lpstr>PowerPoint Presentation</vt:lpstr>
      <vt:lpstr>Modelling  Complex Systems</vt:lpstr>
      <vt:lpstr>Transport System</vt:lpstr>
      <vt:lpstr>Technological Systems</vt:lpstr>
      <vt:lpstr>Ecological Systems</vt:lpstr>
      <vt:lpstr>Social Systems</vt:lpstr>
      <vt:lpstr>PowerPoint Presentation</vt:lpstr>
      <vt:lpstr>Why Graph data model?</vt:lpstr>
      <vt:lpstr>Key discovery of Network Science</vt:lpstr>
      <vt:lpstr>Interesting questions </vt:lpstr>
      <vt:lpstr>Interesting questions</vt:lpstr>
      <vt:lpstr>PowerPoint Presentation</vt:lpstr>
      <vt:lpstr>Roadmap</vt:lpstr>
      <vt:lpstr>Mathematics of Network Science (Quick Review of Graph Theory)</vt:lpstr>
      <vt:lpstr>PowerPoint Presentation</vt:lpstr>
      <vt:lpstr>PowerPoint Presentation</vt:lpstr>
      <vt:lpstr>PowerPoint Presentation</vt:lpstr>
      <vt:lpstr>PowerPoint Presentation</vt:lpstr>
      <vt:lpstr>PowerPoint Presentation</vt:lpstr>
      <vt:lpstr>Subgraph</vt:lpstr>
      <vt:lpstr>Induced Subgraph</vt:lpstr>
      <vt:lpstr>Clique</vt:lpstr>
      <vt:lpstr>Connected Component</vt:lpstr>
      <vt:lpstr>PowerPoint Presentation</vt:lpstr>
      <vt:lpstr>Tree  Graph</vt:lpstr>
      <vt:lpstr>Spanning Trees</vt:lpstr>
      <vt:lpstr>Basic Graph Traversal </vt:lpstr>
      <vt:lpstr>OPEN WALK</vt:lpstr>
      <vt:lpstr>Trail : Walk where no edge is traversed more than once.</vt:lpstr>
      <vt:lpstr>Path : Walk where nodes and edges are distinct.</vt:lpstr>
      <vt:lpstr>Representing Graphs</vt:lpstr>
      <vt:lpstr>Modelling Data as Graph</vt:lpstr>
      <vt:lpstr>Twitter Graph</vt:lpstr>
      <vt:lpstr>Text graphs</vt:lpstr>
      <vt:lpstr>Roadmap</vt:lpstr>
      <vt:lpstr>Characterization in  Networks</vt:lpstr>
      <vt:lpstr>Characterizing Nodes</vt:lpstr>
      <vt:lpstr>Degree</vt:lpstr>
      <vt:lpstr>Centrality</vt:lpstr>
      <vt:lpstr>Degree Centrality</vt:lpstr>
      <vt:lpstr>Clustering Coefficient</vt:lpstr>
      <vt:lpstr>PowerPoint Presentation</vt:lpstr>
      <vt:lpstr>Eccentricity</vt:lpstr>
      <vt:lpstr>Efficiency of pair of nodes</vt:lpstr>
      <vt:lpstr>Roadmap</vt:lpstr>
      <vt:lpstr>Characterizing  Networks</vt:lpstr>
      <vt:lpstr>Degree Distribution</vt:lpstr>
      <vt:lpstr>Degree Distribution</vt:lpstr>
      <vt:lpstr>Degree Distribution of Star Graph</vt:lpstr>
      <vt:lpstr>Degree Distribution of Complete Graph</vt:lpstr>
      <vt:lpstr>Degree Distribution of Real Networks </vt:lpstr>
      <vt:lpstr>PowerPoint Presentation</vt:lpstr>
      <vt:lpstr>Density of Network</vt:lpstr>
      <vt:lpstr>Shortest Path based Metrics </vt:lpstr>
      <vt:lpstr>Average path length</vt:lpstr>
      <vt:lpstr> Diameter and Radius </vt:lpstr>
      <vt:lpstr>90- percentile Effective Diameter</vt:lpstr>
      <vt:lpstr>Clustering coefficient (Global)</vt:lpstr>
      <vt:lpstr>Resources</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dc:title>
  <dc:creator>VasudhaBhatnagar</dc:creator>
  <cp:lastModifiedBy>VasudhaBhatnagar</cp:lastModifiedBy>
  <cp:revision>246</cp:revision>
  <dcterms:created xsi:type="dcterms:W3CDTF">2006-08-16T00:00:00Z</dcterms:created>
  <dcterms:modified xsi:type="dcterms:W3CDTF">2018-12-03T01:59:06Z</dcterms:modified>
</cp:coreProperties>
</file>