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5"/>
  </p:notesMasterIdLst>
  <p:sldIdLst>
    <p:sldId id="256" r:id="rId2"/>
    <p:sldId id="258" r:id="rId3"/>
    <p:sldId id="259" r:id="rId4"/>
    <p:sldId id="268" r:id="rId5"/>
    <p:sldId id="307" r:id="rId6"/>
    <p:sldId id="257" r:id="rId7"/>
    <p:sldId id="296" r:id="rId8"/>
    <p:sldId id="276" r:id="rId9"/>
    <p:sldId id="260" r:id="rId10"/>
    <p:sldId id="261" r:id="rId11"/>
    <p:sldId id="297" r:id="rId12"/>
    <p:sldId id="298" r:id="rId13"/>
    <p:sldId id="299" r:id="rId14"/>
    <p:sldId id="300" r:id="rId15"/>
    <p:sldId id="301" r:id="rId16"/>
    <p:sldId id="304" r:id="rId17"/>
    <p:sldId id="305" r:id="rId18"/>
    <p:sldId id="306" r:id="rId19"/>
    <p:sldId id="302" r:id="rId20"/>
    <p:sldId id="262" r:id="rId21"/>
    <p:sldId id="265" r:id="rId22"/>
    <p:sldId id="263" r:id="rId23"/>
    <p:sldId id="303" r:id="rId24"/>
  </p:sldIdLst>
  <p:sldSz cx="9144000" cy="5143500" type="screen16x9"/>
  <p:notesSz cx="6858000" cy="9144000"/>
  <p:embeddedFontLst>
    <p:embeddedFont>
      <p:font typeface="Anaheim" panose="020B0604020202020204" charset="0"/>
      <p:regular r:id="rId26"/>
    </p:embeddedFont>
    <p:embeddedFont>
      <p:font typeface="Arial Black" panose="020B0A04020102020204" pitchFamily="34" charset="0"/>
      <p:bold r:id="rId27"/>
    </p:embeddedFont>
    <p:embeddedFont>
      <p:font typeface="Cambria" panose="02040503050406030204" pitchFamily="18" charset="0"/>
      <p:regular r:id="rId28"/>
      <p:bold r:id="rId29"/>
      <p:italic r:id="rId30"/>
      <p:boldItalic r:id="rId31"/>
    </p:embeddedFont>
    <p:embeddedFont>
      <p:font typeface="Forte" panose="03060902040502070203" pitchFamily="66" charset="0"/>
      <p:regular r:id="rId32"/>
    </p:embeddedFont>
    <p:embeddedFont>
      <p:font typeface="Open Sans" panose="020B0604020202020204" charset="0"/>
      <p:regular r:id="rId33"/>
      <p:bold r:id="rId34"/>
      <p:italic r:id="rId35"/>
      <p:boldItalic r:id="rId36"/>
    </p:embeddedFont>
    <p:embeddedFont>
      <p:font typeface="Plus Jakarta Sans" panose="020B0604020202020204" charset="0"/>
      <p:regular r:id="rId37"/>
      <p:bold r:id="rId38"/>
      <p:italic r:id="rId39"/>
      <p:boldItalic r:id="rId40"/>
    </p:embeddedFont>
    <p:embeddedFont>
      <p:font typeface="Raleway" panose="020B0604020202020204" charset="0"/>
      <p:regular r:id="rId41"/>
      <p:bold r:id="rId42"/>
      <p:italic r:id="rId43"/>
      <p:boldItalic r:id="rId44"/>
    </p:embeddedFont>
    <p:embeddedFont>
      <p:font typeface="Raleway Black" panose="020B0604020202020204" charset="0"/>
      <p:bold r:id="rId45"/>
      <p:boldItalic r:id="rId46"/>
    </p:embeddedFont>
    <p:embeddedFont>
      <p:font typeface="Raleway SemiBold"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820429-CA53-4D79-9DDD-7E2CABE99B7A}">
  <a:tblStyle styleId="{B4820429-CA53-4D79-9DDD-7E2CABE99B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AABB8D-F554-4DAB-AB6F-D0F6594DF94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p:scale>
          <a:sx n="80" d="100"/>
          <a:sy n="80" d="100"/>
        </p:scale>
        <p:origin x="1116"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07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30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71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31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34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304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253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220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030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62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2889c104722_0_17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2889c104722_0_17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74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2889c104722_0_17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2889c104722_0_17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02390"/>
            <a:ext cx="42861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378200"/>
            <a:ext cx="4286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Plus Jakarta Sans"/>
                <a:ea typeface="Plus Jakarta Sans"/>
                <a:cs typeface="Plus Jakarta Sans"/>
                <a:sym typeface="Plus Jakarta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02575" y="923738"/>
            <a:ext cx="3028200" cy="3296100"/>
          </a:xfrm>
          <a:prstGeom prst="rect">
            <a:avLst/>
          </a:prstGeom>
          <a:noFill/>
          <a:ln w="19050" cap="flat" cmpd="sng">
            <a:solidFill>
              <a:schemeClr val="dk1"/>
            </a:solidFill>
            <a:prstDash val="solid"/>
            <a:round/>
            <a:headEnd type="none" w="sm" len="sm"/>
            <a:tailEnd type="none" w="sm" len="sm"/>
          </a:ln>
        </p:spPr>
      </p:sp>
      <p:grpSp>
        <p:nvGrpSpPr>
          <p:cNvPr id="12" name="Google Shape;12;p2"/>
          <p:cNvGrpSpPr/>
          <p:nvPr/>
        </p:nvGrpSpPr>
        <p:grpSpPr>
          <a:xfrm>
            <a:off x="4928533" y="353616"/>
            <a:ext cx="3892333" cy="4455214"/>
            <a:chOff x="4928533" y="353616"/>
            <a:chExt cx="3892333" cy="4455214"/>
          </a:xfrm>
        </p:grpSpPr>
        <p:grpSp>
          <p:nvGrpSpPr>
            <p:cNvPr id="13" name="Google Shape;13;p2"/>
            <p:cNvGrpSpPr/>
            <p:nvPr/>
          </p:nvGrpSpPr>
          <p:grpSpPr>
            <a:xfrm rot="-5400000">
              <a:off x="5071083" y="211066"/>
              <a:ext cx="188782" cy="473882"/>
              <a:chOff x="3308325" y="3073100"/>
              <a:chExt cx="935025" cy="2348275"/>
            </a:xfrm>
          </p:grpSpPr>
          <p:sp>
            <p:nvSpPr>
              <p:cNvPr id="14" name="Google Shape;14;p2"/>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5400000">
              <a:off x="8346077" y="4334042"/>
              <a:ext cx="188782" cy="760796"/>
              <a:chOff x="3308325" y="1651325"/>
              <a:chExt cx="935025" cy="3770050"/>
            </a:xfrm>
          </p:grpSpPr>
          <p:sp>
            <p:nvSpPr>
              <p:cNvPr id="17" name="Google Shape;17;p2"/>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txBox="1">
            <a:spLocks noGrp="1"/>
          </p:cNvSpPr>
          <p:nvPr>
            <p:ph type="title" hasCustomPrompt="1"/>
          </p:nvPr>
        </p:nvSpPr>
        <p:spPr>
          <a:xfrm>
            <a:off x="4171675" y="1151375"/>
            <a:ext cx="4259100" cy="16542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1" name="Google Shape;131;p11"/>
          <p:cNvSpPr txBox="1">
            <a:spLocks noGrp="1"/>
          </p:cNvSpPr>
          <p:nvPr>
            <p:ph type="subTitle" idx="1"/>
          </p:nvPr>
        </p:nvSpPr>
        <p:spPr>
          <a:xfrm>
            <a:off x="4171600" y="2801875"/>
            <a:ext cx="4259100" cy="70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2" name="Google Shape;132;p11"/>
          <p:cNvSpPr>
            <a:spLocks noGrp="1"/>
          </p:cNvSpPr>
          <p:nvPr>
            <p:ph type="pic" idx="2"/>
          </p:nvPr>
        </p:nvSpPr>
        <p:spPr>
          <a:xfrm>
            <a:off x="713225" y="923700"/>
            <a:ext cx="3028200" cy="3296100"/>
          </a:xfrm>
          <a:prstGeom prst="rect">
            <a:avLst/>
          </a:prstGeom>
          <a:noFill/>
          <a:ln w="19050" cap="flat" cmpd="sng">
            <a:solidFill>
              <a:schemeClr val="dk1"/>
            </a:solidFill>
            <a:prstDash val="solid"/>
            <a:round/>
            <a:headEnd type="none" w="sm" len="sm"/>
            <a:tailEnd type="none" w="sm" len="sm"/>
          </a:ln>
        </p:spPr>
      </p:sp>
      <p:grpSp>
        <p:nvGrpSpPr>
          <p:cNvPr id="133" name="Google Shape;133;p11"/>
          <p:cNvGrpSpPr/>
          <p:nvPr/>
        </p:nvGrpSpPr>
        <p:grpSpPr>
          <a:xfrm>
            <a:off x="323391" y="-139200"/>
            <a:ext cx="9513134" cy="6232462"/>
            <a:chOff x="323391" y="-139200"/>
            <a:chExt cx="9513134" cy="6232462"/>
          </a:xfrm>
        </p:grpSpPr>
        <p:grpSp>
          <p:nvGrpSpPr>
            <p:cNvPr id="134" name="Google Shape;134;p11"/>
            <p:cNvGrpSpPr/>
            <p:nvPr/>
          </p:nvGrpSpPr>
          <p:grpSpPr>
            <a:xfrm rot="5400000" flipH="1">
              <a:off x="4274501" y="211066"/>
              <a:ext cx="188782" cy="473882"/>
              <a:chOff x="3308325" y="3073100"/>
              <a:chExt cx="935025" cy="2348275"/>
            </a:xfrm>
          </p:grpSpPr>
          <p:sp>
            <p:nvSpPr>
              <p:cNvPr id="135" name="Google Shape;135;p11"/>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1"/>
            <p:cNvGrpSpPr/>
            <p:nvPr/>
          </p:nvGrpSpPr>
          <p:grpSpPr>
            <a:xfrm rot="5400000" flipH="1">
              <a:off x="609398" y="4334042"/>
              <a:ext cx="188782" cy="760796"/>
              <a:chOff x="3308325" y="1651325"/>
              <a:chExt cx="935025" cy="3770050"/>
            </a:xfrm>
          </p:grpSpPr>
          <p:sp>
            <p:nvSpPr>
              <p:cNvPr id="138" name="Google Shape;138;p11"/>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flipH="1">
              <a:off x="7957625" y="4214363"/>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2" name="Google Shape;142;p11"/>
            <p:cNvSpPr/>
            <p:nvPr/>
          </p:nvSpPr>
          <p:spPr>
            <a:xfrm>
              <a:off x="8415568" y="-13920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13"/>
          <p:cNvSpPr txBox="1">
            <a:spLocks noGrp="1"/>
          </p:cNvSpPr>
          <p:nvPr>
            <p:ph type="title" idx="2" hasCustomPrompt="1"/>
          </p:nvPr>
        </p:nvSpPr>
        <p:spPr>
          <a:xfrm>
            <a:off x="720000" y="1480875"/>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title" idx="3" hasCustomPrompt="1"/>
          </p:nvPr>
        </p:nvSpPr>
        <p:spPr>
          <a:xfrm>
            <a:off x="720000" y="2914296"/>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4" hasCustomPrompt="1"/>
          </p:nvPr>
        </p:nvSpPr>
        <p:spPr>
          <a:xfrm>
            <a:off x="3419275" y="1480875"/>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5" hasCustomPrompt="1"/>
          </p:nvPr>
        </p:nvSpPr>
        <p:spPr>
          <a:xfrm>
            <a:off x="3419275" y="2914299"/>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6" hasCustomPrompt="1"/>
          </p:nvPr>
        </p:nvSpPr>
        <p:spPr>
          <a:xfrm>
            <a:off x="6118550" y="1480875"/>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7" hasCustomPrompt="1"/>
          </p:nvPr>
        </p:nvSpPr>
        <p:spPr>
          <a:xfrm>
            <a:off x="6118550" y="2914296"/>
            <a:ext cx="1093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subTitle" idx="1"/>
          </p:nvPr>
        </p:nvSpPr>
        <p:spPr>
          <a:xfrm>
            <a:off x="720000" y="1928475"/>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3" name="Google Shape;153;p13"/>
          <p:cNvSpPr txBox="1">
            <a:spLocks noGrp="1"/>
          </p:cNvSpPr>
          <p:nvPr>
            <p:ph type="subTitle" idx="8"/>
          </p:nvPr>
        </p:nvSpPr>
        <p:spPr>
          <a:xfrm>
            <a:off x="3419275" y="1928475"/>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4" name="Google Shape;154;p13"/>
          <p:cNvSpPr txBox="1">
            <a:spLocks noGrp="1"/>
          </p:cNvSpPr>
          <p:nvPr>
            <p:ph type="subTitle" idx="9"/>
          </p:nvPr>
        </p:nvSpPr>
        <p:spPr>
          <a:xfrm>
            <a:off x="6118550" y="1928475"/>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3"/>
          <p:cNvSpPr txBox="1">
            <a:spLocks noGrp="1"/>
          </p:cNvSpPr>
          <p:nvPr>
            <p:ph type="subTitle" idx="13"/>
          </p:nvPr>
        </p:nvSpPr>
        <p:spPr>
          <a:xfrm>
            <a:off x="720000" y="33618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3"/>
          <p:cNvSpPr txBox="1">
            <a:spLocks noGrp="1"/>
          </p:cNvSpPr>
          <p:nvPr>
            <p:ph type="subTitle" idx="14"/>
          </p:nvPr>
        </p:nvSpPr>
        <p:spPr>
          <a:xfrm>
            <a:off x="3419275" y="33618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3"/>
          <p:cNvSpPr txBox="1">
            <a:spLocks noGrp="1"/>
          </p:cNvSpPr>
          <p:nvPr>
            <p:ph type="subTitle" idx="15"/>
          </p:nvPr>
        </p:nvSpPr>
        <p:spPr>
          <a:xfrm>
            <a:off x="6118550" y="33618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8" name="Google Shape;158;p13"/>
          <p:cNvGrpSpPr/>
          <p:nvPr/>
        </p:nvGrpSpPr>
        <p:grpSpPr>
          <a:xfrm>
            <a:off x="-738025" y="1057"/>
            <a:ext cx="9882029" cy="6092206"/>
            <a:chOff x="-738025" y="1057"/>
            <a:chExt cx="9882029" cy="6092206"/>
          </a:xfrm>
        </p:grpSpPr>
        <p:sp>
          <p:nvSpPr>
            <p:cNvPr id="159" name="Google Shape;159;p13"/>
            <p:cNvSpPr/>
            <p:nvPr/>
          </p:nvSpPr>
          <p:spPr>
            <a:xfrm flipH="1">
              <a:off x="-738025" y="4214363"/>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60" name="Google Shape;160;p13"/>
            <p:cNvGrpSpPr/>
            <p:nvPr/>
          </p:nvGrpSpPr>
          <p:grpSpPr>
            <a:xfrm>
              <a:off x="7985744" y="1057"/>
              <a:ext cx="1158260" cy="1204399"/>
              <a:chOff x="7985744" y="1057"/>
              <a:chExt cx="1158260" cy="1204399"/>
            </a:xfrm>
          </p:grpSpPr>
          <p:grpSp>
            <p:nvGrpSpPr>
              <p:cNvPr id="161" name="Google Shape;161;p13"/>
              <p:cNvGrpSpPr/>
              <p:nvPr/>
            </p:nvGrpSpPr>
            <p:grpSpPr>
              <a:xfrm rot="-5400000" flipH="1">
                <a:off x="8113802" y="-127001"/>
                <a:ext cx="902144" cy="1158260"/>
                <a:chOff x="2608100" y="1130450"/>
                <a:chExt cx="3338800" cy="4286675"/>
              </a:xfrm>
            </p:grpSpPr>
            <p:sp>
              <p:nvSpPr>
                <p:cNvPr id="162" name="Google Shape;162;p13"/>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3"/>
              <p:cNvGrpSpPr/>
              <p:nvPr/>
            </p:nvGrpSpPr>
            <p:grpSpPr>
              <a:xfrm rot="-5400000" flipH="1">
                <a:off x="8761566" y="823018"/>
                <a:ext cx="299949" cy="464926"/>
                <a:chOff x="2608100" y="3696450"/>
                <a:chExt cx="1110100" cy="1720675"/>
              </a:xfrm>
            </p:grpSpPr>
            <p:sp>
              <p:nvSpPr>
                <p:cNvPr id="172" name="Google Shape;172;p13"/>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13"/>
            <p:cNvGrpSpPr/>
            <p:nvPr/>
          </p:nvGrpSpPr>
          <p:grpSpPr>
            <a:xfrm rot="-5400000">
              <a:off x="8346077" y="4334042"/>
              <a:ext cx="188782" cy="760796"/>
              <a:chOff x="3308325" y="1651325"/>
              <a:chExt cx="935025" cy="3770050"/>
            </a:xfrm>
          </p:grpSpPr>
          <p:sp>
            <p:nvSpPr>
              <p:cNvPr id="176" name="Google Shape;176;p13"/>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4459425" y="1745250"/>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2" name="Google Shape;202;p15"/>
          <p:cNvSpPr txBox="1">
            <a:spLocks noGrp="1"/>
          </p:cNvSpPr>
          <p:nvPr>
            <p:ph type="subTitle" idx="1"/>
          </p:nvPr>
        </p:nvSpPr>
        <p:spPr>
          <a:xfrm>
            <a:off x="4459425" y="2433650"/>
            <a:ext cx="3233100" cy="109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03" name="Google Shape;203;p15"/>
          <p:cNvGrpSpPr/>
          <p:nvPr/>
        </p:nvGrpSpPr>
        <p:grpSpPr>
          <a:xfrm>
            <a:off x="503806" y="-886912"/>
            <a:ext cx="9332718" cy="6030406"/>
            <a:chOff x="503806" y="-886912"/>
            <a:chExt cx="9332718" cy="6030406"/>
          </a:xfrm>
        </p:grpSpPr>
        <p:grpSp>
          <p:nvGrpSpPr>
            <p:cNvPr id="204" name="Google Shape;204;p15"/>
            <p:cNvGrpSpPr/>
            <p:nvPr/>
          </p:nvGrpSpPr>
          <p:grpSpPr>
            <a:xfrm flipH="1">
              <a:off x="7640829" y="3744128"/>
              <a:ext cx="1503183" cy="1399366"/>
              <a:chOff x="383675" y="238125"/>
              <a:chExt cx="5563225" cy="5179000"/>
            </a:xfrm>
          </p:grpSpPr>
          <p:sp>
            <p:nvSpPr>
              <p:cNvPr id="205" name="Google Shape;205;p15"/>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5400000">
              <a:off x="4733108" y="211066"/>
              <a:ext cx="188782" cy="473882"/>
              <a:chOff x="3308325" y="3073100"/>
              <a:chExt cx="935025" cy="2348275"/>
            </a:xfrm>
          </p:grpSpPr>
          <p:sp>
            <p:nvSpPr>
              <p:cNvPr id="221" name="Google Shape;221;p15"/>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5"/>
            <p:cNvGrpSpPr/>
            <p:nvPr/>
          </p:nvGrpSpPr>
          <p:grpSpPr>
            <a:xfrm rot="-5400000">
              <a:off x="789814" y="4334042"/>
              <a:ext cx="188782" cy="760796"/>
              <a:chOff x="3308325" y="1651325"/>
              <a:chExt cx="935025" cy="3770050"/>
            </a:xfrm>
          </p:grpSpPr>
          <p:sp>
            <p:nvSpPr>
              <p:cNvPr id="224" name="Google Shape;224;p15"/>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5"/>
            <p:cNvSpPr/>
            <p:nvPr/>
          </p:nvSpPr>
          <p:spPr>
            <a:xfrm flipH="1">
              <a:off x="7957625" y="-886912"/>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0" name="Google Shape;230;p16"/>
          <p:cNvSpPr txBox="1">
            <a:spLocks noGrp="1"/>
          </p:cNvSpPr>
          <p:nvPr>
            <p:ph type="subTitle" idx="1"/>
          </p:nvPr>
        </p:nvSpPr>
        <p:spPr>
          <a:xfrm>
            <a:off x="720000" y="23512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16"/>
          <p:cNvSpPr txBox="1">
            <a:spLocks noGrp="1"/>
          </p:cNvSpPr>
          <p:nvPr>
            <p:ph type="subTitle" idx="2"/>
          </p:nvPr>
        </p:nvSpPr>
        <p:spPr>
          <a:xfrm>
            <a:off x="3473632" y="23512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16"/>
          <p:cNvSpPr txBox="1">
            <a:spLocks noGrp="1"/>
          </p:cNvSpPr>
          <p:nvPr>
            <p:ph type="subTitle" idx="3"/>
          </p:nvPr>
        </p:nvSpPr>
        <p:spPr>
          <a:xfrm>
            <a:off x="6227246" y="23512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3" name="Google Shape;233;p16"/>
          <p:cNvSpPr txBox="1">
            <a:spLocks noGrp="1"/>
          </p:cNvSpPr>
          <p:nvPr>
            <p:ph type="subTitle" idx="4"/>
          </p:nvPr>
        </p:nvSpPr>
        <p:spPr>
          <a:xfrm>
            <a:off x="720000" y="15330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4" name="Google Shape;234;p16"/>
          <p:cNvSpPr txBox="1">
            <a:spLocks noGrp="1"/>
          </p:cNvSpPr>
          <p:nvPr>
            <p:ph type="subTitle" idx="5"/>
          </p:nvPr>
        </p:nvSpPr>
        <p:spPr>
          <a:xfrm>
            <a:off x="3473636" y="15330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5" name="Google Shape;235;p16"/>
          <p:cNvSpPr txBox="1">
            <a:spLocks noGrp="1"/>
          </p:cNvSpPr>
          <p:nvPr>
            <p:ph type="subTitle" idx="6"/>
          </p:nvPr>
        </p:nvSpPr>
        <p:spPr>
          <a:xfrm>
            <a:off x="6227246" y="15330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36" name="Google Shape;236;p16"/>
          <p:cNvGrpSpPr/>
          <p:nvPr/>
        </p:nvGrpSpPr>
        <p:grpSpPr>
          <a:xfrm>
            <a:off x="713225" y="2"/>
            <a:ext cx="8430774" cy="5299679"/>
            <a:chOff x="713225" y="2"/>
            <a:chExt cx="8430774" cy="5299679"/>
          </a:xfrm>
        </p:grpSpPr>
        <p:grpSp>
          <p:nvGrpSpPr>
            <p:cNvPr id="237" name="Google Shape;237;p16"/>
            <p:cNvGrpSpPr/>
            <p:nvPr/>
          </p:nvGrpSpPr>
          <p:grpSpPr>
            <a:xfrm rot="5400000" flipH="1">
              <a:off x="7962669" y="-23068"/>
              <a:ext cx="1158260" cy="1204399"/>
              <a:chOff x="7985744" y="1057"/>
              <a:chExt cx="1158260" cy="1204399"/>
            </a:xfrm>
          </p:grpSpPr>
          <p:grpSp>
            <p:nvGrpSpPr>
              <p:cNvPr id="238" name="Google Shape;238;p16"/>
              <p:cNvGrpSpPr/>
              <p:nvPr/>
            </p:nvGrpSpPr>
            <p:grpSpPr>
              <a:xfrm rot="-5400000" flipH="1">
                <a:off x="8113802" y="-127001"/>
                <a:ext cx="902144" cy="1158260"/>
                <a:chOff x="2608100" y="1130450"/>
                <a:chExt cx="3338800" cy="4286675"/>
              </a:xfrm>
            </p:grpSpPr>
            <p:sp>
              <p:nvSpPr>
                <p:cNvPr id="239" name="Google Shape;239;p16"/>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6"/>
              <p:cNvGrpSpPr/>
              <p:nvPr/>
            </p:nvGrpSpPr>
            <p:grpSpPr>
              <a:xfrm rot="-5400000" flipH="1">
                <a:off x="8761566" y="823018"/>
                <a:ext cx="299949" cy="464926"/>
                <a:chOff x="2608100" y="3696450"/>
                <a:chExt cx="1110100" cy="1720675"/>
              </a:xfrm>
            </p:grpSpPr>
            <p:sp>
              <p:nvSpPr>
                <p:cNvPr id="249" name="Google Shape;249;p16"/>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16"/>
            <p:cNvGrpSpPr/>
            <p:nvPr/>
          </p:nvGrpSpPr>
          <p:grpSpPr>
            <a:xfrm rot="5400000" flipH="1">
              <a:off x="999232" y="4334042"/>
              <a:ext cx="188782" cy="760796"/>
              <a:chOff x="3308325" y="1651325"/>
              <a:chExt cx="935025" cy="3770050"/>
            </a:xfrm>
          </p:grpSpPr>
          <p:sp>
            <p:nvSpPr>
              <p:cNvPr id="253" name="Google Shape;253;p16"/>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6"/>
            <p:cNvSpPr/>
            <p:nvPr/>
          </p:nvSpPr>
          <p:spPr>
            <a:xfrm>
              <a:off x="8415568" y="462005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9" name="Google Shape;259;p17"/>
          <p:cNvSpPr txBox="1">
            <a:spLocks noGrp="1"/>
          </p:cNvSpPr>
          <p:nvPr>
            <p:ph type="subTitle" idx="1"/>
          </p:nvPr>
        </p:nvSpPr>
        <p:spPr>
          <a:xfrm>
            <a:off x="720000" y="18251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0" name="Google Shape;260;p17"/>
          <p:cNvSpPr txBox="1">
            <a:spLocks noGrp="1"/>
          </p:cNvSpPr>
          <p:nvPr>
            <p:ph type="subTitle" idx="2"/>
          </p:nvPr>
        </p:nvSpPr>
        <p:spPr>
          <a:xfrm>
            <a:off x="4390051" y="18251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 name="Google Shape;261;p17"/>
          <p:cNvSpPr txBox="1">
            <a:spLocks noGrp="1"/>
          </p:cNvSpPr>
          <p:nvPr>
            <p:ph type="subTitle" idx="3"/>
          </p:nvPr>
        </p:nvSpPr>
        <p:spPr>
          <a:xfrm>
            <a:off x="719999" y="34856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17"/>
          <p:cNvSpPr txBox="1">
            <a:spLocks noGrp="1"/>
          </p:cNvSpPr>
          <p:nvPr>
            <p:ph type="subTitle" idx="4"/>
          </p:nvPr>
        </p:nvSpPr>
        <p:spPr>
          <a:xfrm>
            <a:off x="4390051" y="34856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3" name="Google Shape;263;p17"/>
          <p:cNvSpPr txBox="1">
            <a:spLocks noGrp="1"/>
          </p:cNvSpPr>
          <p:nvPr>
            <p:ph type="subTitle" idx="5"/>
          </p:nvPr>
        </p:nvSpPr>
        <p:spPr>
          <a:xfrm>
            <a:off x="719999" y="14555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4" name="Google Shape;264;p17"/>
          <p:cNvSpPr txBox="1">
            <a:spLocks noGrp="1"/>
          </p:cNvSpPr>
          <p:nvPr>
            <p:ph type="subTitle" idx="6"/>
          </p:nvPr>
        </p:nvSpPr>
        <p:spPr>
          <a:xfrm>
            <a:off x="719999" y="31162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5" name="Google Shape;265;p17"/>
          <p:cNvSpPr txBox="1">
            <a:spLocks noGrp="1"/>
          </p:cNvSpPr>
          <p:nvPr>
            <p:ph type="subTitle" idx="7"/>
          </p:nvPr>
        </p:nvSpPr>
        <p:spPr>
          <a:xfrm>
            <a:off x="4390024" y="14555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6" name="Google Shape;266;p17"/>
          <p:cNvSpPr txBox="1">
            <a:spLocks noGrp="1"/>
          </p:cNvSpPr>
          <p:nvPr>
            <p:ph type="subTitle" idx="8"/>
          </p:nvPr>
        </p:nvSpPr>
        <p:spPr>
          <a:xfrm>
            <a:off x="4390024" y="31162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67" name="Google Shape;267;p17"/>
          <p:cNvGrpSpPr/>
          <p:nvPr/>
        </p:nvGrpSpPr>
        <p:grpSpPr>
          <a:xfrm>
            <a:off x="8060081" y="353616"/>
            <a:ext cx="1083931" cy="4808102"/>
            <a:chOff x="8060081" y="353616"/>
            <a:chExt cx="1083931" cy="4808102"/>
          </a:xfrm>
        </p:grpSpPr>
        <p:grpSp>
          <p:nvGrpSpPr>
            <p:cNvPr id="268" name="Google Shape;268;p17"/>
            <p:cNvGrpSpPr/>
            <p:nvPr/>
          </p:nvGrpSpPr>
          <p:grpSpPr>
            <a:xfrm flipH="1">
              <a:off x="8243023" y="3762353"/>
              <a:ext cx="900989" cy="1399366"/>
              <a:chOff x="383675" y="238125"/>
              <a:chExt cx="3334525" cy="5179000"/>
            </a:xfrm>
          </p:grpSpPr>
          <p:sp>
            <p:nvSpPr>
              <p:cNvPr id="269" name="Google Shape;269;p17"/>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7"/>
            <p:cNvGrpSpPr/>
            <p:nvPr/>
          </p:nvGrpSpPr>
          <p:grpSpPr>
            <a:xfrm rot="-5400000">
              <a:off x="8489533" y="211066"/>
              <a:ext cx="188782" cy="473882"/>
              <a:chOff x="3308325" y="3073100"/>
              <a:chExt cx="935025" cy="2348275"/>
            </a:xfrm>
          </p:grpSpPr>
          <p:sp>
            <p:nvSpPr>
              <p:cNvPr id="279" name="Google Shape;279;p17"/>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7"/>
            <p:cNvSpPr/>
            <p:nvPr/>
          </p:nvSpPr>
          <p:spPr>
            <a:xfrm>
              <a:off x="8060081" y="2050213"/>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9"/>
        <p:cNvGrpSpPr/>
        <p:nvPr/>
      </p:nvGrpSpPr>
      <p:grpSpPr>
        <a:xfrm>
          <a:off x="0" y="0"/>
          <a:ext cx="0" cy="0"/>
          <a:chOff x="0" y="0"/>
          <a:chExt cx="0" cy="0"/>
        </a:xfrm>
      </p:grpSpPr>
      <p:grpSp>
        <p:nvGrpSpPr>
          <p:cNvPr id="330" name="Google Shape;330;p20"/>
          <p:cNvGrpSpPr/>
          <p:nvPr/>
        </p:nvGrpSpPr>
        <p:grpSpPr>
          <a:xfrm>
            <a:off x="8243023" y="353616"/>
            <a:ext cx="900989" cy="4808102"/>
            <a:chOff x="8243023" y="353616"/>
            <a:chExt cx="900989" cy="4808102"/>
          </a:xfrm>
        </p:grpSpPr>
        <p:grpSp>
          <p:nvGrpSpPr>
            <p:cNvPr id="331" name="Google Shape;331;p20"/>
            <p:cNvGrpSpPr/>
            <p:nvPr/>
          </p:nvGrpSpPr>
          <p:grpSpPr>
            <a:xfrm rot="-5400000">
              <a:off x="8489533" y="211066"/>
              <a:ext cx="188782" cy="473882"/>
              <a:chOff x="3308325" y="3073100"/>
              <a:chExt cx="935025" cy="2348275"/>
            </a:xfrm>
          </p:grpSpPr>
          <p:sp>
            <p:nvSpPr>
              <p:cNvPr id="332" name="Google Shape;332;p20"/>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0"/>
            <p:cNvGrpSpPr/>
            <p:nvPr/>
          </p:nvGrpSpPr>
          <p:grpSpPr>
            <a:xfrm flipH="1">
              <a:off x="8243023" y="3762353"/>
              <a:ext cx="900989" cy="1399366"/>
              <a:chOff x="383675" y="238125"/>
              <a:chExt cx="3334525" cy="5179000"/>
            </a:xfrm>
          </p:grpSpPr>
          <p:sp>
            <p:nvSpPr>
              <p:cNvPr id="335" name="Google Shape;335;p2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4"/>
        <p:cNvGrpSpPr/>
        <p:nvPr/>
      </p:nvGrpSpPr>
      <p:grpSpPr>
        <a:xfrm>
          <a:off x="0" y="0"/>
          <a:ext cx="0" cy="0"/>
          <a:chOff x="0" y="0"/>
          <a:chExt cx="0" cy="0"/>
        </a:xfrm>
      </p:grpSpPr>
      <p:grpSp>
        <p:nvGrpSpPr>
          <p:cNvPr id="345" name="Google Shape;345;p21"/>
          <p:cNvGrpSpPr/>
          <p:nvPr/>
        </p:nvGrpSpPr>
        <p:grpSpPr>
          <a:xfrm>
            <a:off x="-738025" y="350724"/>
            <a:ext cx="9558891" cy="5742539"/>
            <a:chOff x="-738025" y="350724"/>
            <a:chExt cx="9558891" cy="5742539"/>
          </a:xfrm>
        </p:grpSpPr>
        <p:sp>
          <p:nvSpPr>
            <p:cNvPr id="346" name="Google Shape;346;p21"/>
            <p:cNvSpPr/>
            <p:nvPr/>
          </p:nvSpPr>
          <p:spPr>
            <a:xfrm flipH="1">
              <a:off x="-738025" y="4214363"/>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1"/>
            <p:cNvSpPr/>
            <p:nvPr/>
          </p:nvSpPr>
          <p:spPr>
            <a:xfrm>
              <a:off x="8060081" y="1601613"/>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1"/>
            <p:cNvGrpSpPr/>
            <p:nvPr/>
          </p:nvGrpSpPr>
          <p:grpSpPr>
            <a:xfrm rot="-5400000">
              <a:off x="8346077" y="64717"/>
              <a:ext cx="188782" cy="760796"/>
              <a:chOff x="3308325" y="1651325"/>
              <a:chExt cx="935025" cy="3770050"/>
            </a:xfrm>
          </p:grpSpPr>
          <p:sp>
            <p:nvSpPr>
              <p:cNvPr id="349" name="Google Shape;349;p21"/>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13225" y="1553150"/>
            <a:ext cx="4203900" cy="1210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713225" y="542475"/>
            <a:ext cx="21024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a:spLocks noGrp="1"/>
          </p:cNvSpPr>
          <p:nvPr>
            <p:ph type="pic" idx="3"/>
          </p:nvPr>
        </p:nvSpPr>
        <p:spPr>
          <a:xfrm>
            <a:off x="5379775" y="923750"/>
            <a:ext cx="3028200" cy="3296100"/>
          </a:xfrm>
          <a:prstGeom prst="rect">
            <a:avLst/>
          </a:prstGeom>
          <a:noFill/>
          <a:ln w="19050" cap="flat" cmpd="sng">
            <a:solidFill>
              <a:schemeClr val="dk1"/>
            </a:solidFill>
            <a:prstDash val="solid"/>
            <a:round/>
            <a:headEnd type="none" w="sm" len="sm"/>
            <a:tailEnd type="none" w="sm" len="sm"/>
          </a:ln>
        </p:spPr>
      </p:sp>
      <p:grpSp>
        <p:nvGrpSpPr>
          <p:cNvPr id="24" name="Google Shape;24;p3"/>
          <p:cNvGrpSpPr/>
          <p:nvPr/>
        </p:nvGrpSpPr>
        <p:grpSpPr>
          <a:xfrm rot="-5400000">
            <a:off x="5071083" y="211066"/>
            <a:ext cx="188782" cy="473882"/>
            <a:chOff x="3308325" y="3073100"/>
            <a:chExt cx="935025" cy="2348275"/>
          </a:xfrm>
        </p:grpSpPr>
        <p:sp>
          <p:nvSpPr>
            <p:cNvPr id="25" name="Google Shape;25;p3"/>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rot="-5400000">
            <a:off x="8346077" y="4334042"/>
            <a:ext cx="188782" cy="760796"/>
            <a:chOff x="3308325" y="1651325"/>
            <a:chExt cx="935025" cy="3770050"/>
          </a:xfrm>
        </p:grpSpPr>
        <p:sp>
          <p:nvSpPr>
            <p:cNvPr id="28" name="Google Shape;28;p3"/>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4"/>
          <p:cNvSpPr txBox="1">
            <a:spLocks noGrp="1"/>
          </p:cNvSpPr>
          <p:nvPr>
            <p:ph type="body" idx="1"/>
          </p:nvPr>
        </p:nvSpPr>
        <p:spPr>
          <a:xfrm>
            <a:off x="720000" y="1215751"/>
            <a:ext cx="7704000" cy="236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Plus Jakarta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03806" y="-886912"/>
            <a:ext cx="9332718" cy="6030406"/>
            <a:chOff x="503806" y="-886912"/>
            <a:chExt cx="9332718" cy="6030406"/>
          </a:xfrm>
        </p:grpSpPr>
        <p:grpSp>
          <p:nvGrpSpPr>
            <p:cNvPr id="35" name="Google Shape;35;p4"/>
            <p:cNvGrpSpPr/>
            <p:nvPr/>
          </p:nvGrpSpPr>
          <p:grpSpPr>
            <a:xfrm flipH="1">
              <a:off x="7640829" y="3744128"/>
              <a:ext cx="1503183" cy="1399366"/>
              <a:chOff x="383675" y="238125"/>
              <a:chExt cx="5563225" cy="5179000"/>
            </a:xfrm>
          </p:grpSpPr>
          <p:sp>
            <p:nvSpPr>
              <p:cNvPr id="36" name="Google Shape;36;p4"/>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4"/>
            <p:cNvGrpSpPr/>
            <p:nvPr/>
          </p:nvGrpSpPr>
          <p:grpSpPr>
            <a:xfrm rot="-5400000">
              <a:off x="789814" y="4334042"/>
              <a:ext cx="188782" cy="760796"/>
              <a:chOff x="3308325" y="1651325"/>
              <a:chExt cx="935025" cy="3770050"/>
            </a:xfrm>
          </p:grpSpPr>
          <p:sp>
            <p:nvSpPr>
              <p:cNvPr id="52" name="Google Shape;52;p4"/>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4"/>
            <p:cNvSpPr/>
            <p:nvPr/>
          </p:nvSpPr>
          <p:spPr>
            <a:xfrm flipH="1">
              <a:off x="7957625" y="-886912"/>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5"/>
          <p:cNvSpPr txBox="1">
            <a:spLocks noGrp="1"/>
          </p:cNvSpPr>
          <p:nvPr>
            <p:ph type="subTitle" idx="1"/>
          </p:nvPr>
        </p:nvSpPr>
        <p:spPr>
          <a:xfrm>
            <a:off x="4080424" y="23455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 name="Google Shape;59;p5"/>
          <p:cNvSpPr txBox="1">
            <a:spLocks noGrp="1"/>
          </p:cNvSpPr>
          <p:nvPr>
            <p:ph type="subTitle" idx="2"/>
          </p:nvPr>
        </p:nvSpPr>
        <p:spPr>
          <a:xfrm>
            <a:off x="720000" y="23455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 name="Google Shape;60;p5"/>
          <p:cNvSpPr txBox="1">
            <a:spLocks noGrp="1"/>
          </p:cNvSpPr>
          <p:nvPr>
            <p:ph type="subTitle" idx="3"/>
          </p:nvPr>
        </p:nvSpPr>
        <p:spPr>
          <a:xfrm>
            <a:off x="720000" y="17718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5"/>
          <p:cNvSpPr txBox="1">
            <a:spLocks noGrp="1"/>
          </p:cNvSpPr>
          <p:nvPr>
            <p:ph type="subTitle" idx="4"/>
          </p:nvPr>
        </p:nvSpPr>
        <p:spPr>
          <a:xfrm>
            <a:off x="4080425" y="17718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62" name="Google Shape;62;p5"/>
          <p:cNvGrpSpPr/>
          <p:nvPr/>
        </p:nvGrpSpPr>
        <p:grpSpPr>
          <a:xfrm>
            <a:off x="-738025" y="350724"/>
            <a:ext cx="9558891" cy="5742539"/>
            <a:chOff x="-738025" y="350724"/>
            <a:chExt cx="9558891" cy="5742539"/>
          </a:xfrm>
        </p:grpSpPr>
        <p:sp>
          <p:nvSpPr>
            <p:cNvPr id="63" name="Google Shape;63;p5"/>
            <p:cNvSpPr/>
            <p:nvPr/>
          </p:nvSpPr>
          <p:spPr>
            <a:xfrm flipH="1">
              <a:off x="-738025" y="4214363"/>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 name="Google Shape;64;p5"/>
            <p:cNvSpPr/>
            <p:nvPr/>
          </p:nvSpPr>
          <p:spPr>
            <a:xfrm>
              <a:off x="8060081" y="1601613"/>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5"/>
            <p:cNvGrpSpPr/>
            <p:nvPr/>
          </p:nvGrpSpPr>
          <p:grpSpPr>
            <a:xfrm rot="-5400000">
              <a:off x="8346077" y="64717"/>
              <a:ext cx="188782" cy="760796"/>
              <a:chOff x="3308325" y="1651325"/>
              <a:chExt cx="935025" cy="3770050"/>
            </a:xfrm>
          </p:grpSpPr>
          <p:sp>
            <p:nvSpPr>
              <p:cNvPr id="66" name="Google Shape;66;p5"/>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1" name="Google Shape;71;p6"/>
          <p:cNvGrpSpPr/>
          <p:nvPr/>
        </p:nvGrpSpPr>
        <p:grpSpPr>
          <a:xfrm>
            <a:off x="8243023" y="353616"/>
            <a:ext cx="900989" cy="4808102"/>
            <a:chOff x="8243023" y="353616"/>
            <a:chExt cx="900989" cy="4808102"/>
          </a:xfrm>
        </p:grpSpPr>
        <p:grpSp>
          <p:nvGrpSpPr>
            <p:cNvPr id="72" name="Google Shape;72;p6"/>
            <p:cNvGrpSpPr/>
            <p:nvPr/>
          </p:nvGrpSpPr>
          <p:grpSpPr>
            <a:xfrm rot="-5400000">
              <a:off x="8489533" y="211066"/>
              <a:ext cx="188782" cy="473882"/>
              <a:chOff x="3308325" y="3073100"/>
              <a:chExt cx="935025" cy="2348275"/>
            </a:xfrm>
          </p:grpSpPr>
          <p:sp>
            <p:nvSpPr>
              <p:cNvPr id="73" name="Google Shape;73;p6"/>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6"/>
            <p:cNvGrpSpPr/>
            <p:nvPr/>
          </p:nvGrpSpPr>
          <p:grpSpPr>
            <a:xfrm flipH="1">
              <a:off x="8243023" y="3762353"/>
              <a:ext cx="900989" cy="1399366"/>
              <a:chOff x="383675" y="238125"/>
              <a:chExt cx="3334525" cy="5179000"/>
            </a:xfrm>
          </p:grpSpPr>
          <p:sp>
            <p:nvSpPr>
              <p:cNvPr id="76" name="Google Shape;76;p6"/>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7"/>
          <p:cNvSpPr txBox="1">
            <a:spLocks noGrp="1"/>
          </p:cNvSpPr>
          <p:nvPr>
            <p:ph type="subTitle" idx="1"/>
          </p:nvPr>
        </p:nvSpPr>
        <p:spPr>
          <a:xfrm>
            <a:off x="4352275" y="1848800"/>
            <a:ext cx="4078500" cy="2295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7" name="Google Shape;87;p7"/>
          <p:cNvSpPr txBox="1">
            <a:spLocks noGrp="1"/>
          </p:cNvSpPr>
          <p:nvPr>
            <p:ph type="title"/>
          </p:nvPr>
        </p:nvSpPr>
        <p:spPr>
          <a:xfrm>
            <a:off x="4352275" y="1017225"/>
            <a:ext cx="4078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7"/>
          <p:cNvSpPr>
            <a:spLocks noGrp="1"/>
          </p:cNvSpPr>
          <p:nvPr>
            <p:ph type="pic" idx="2"/>
          </p:nvPr>
        </p:nvSpPr>
        <p:spPr>
          <a:xfrm>
            <a:off x="713225" y="923700"/>
            <a:ext cx="3028200" cy="3296100"/>
          </a:xfrm>
          <a:prstGeom prst="rect">
            <a:avLst/>
          </a:prstGeom>
          <a:noFill/>
          <a:ln w="19050" cap="flat" cmpd="sng">
            <a:solidFill>
              <a:schemeClr val="dk1"/>
            </a:solidFill>
            <a:prstDash val="solid"/>
            <a:round/>
            <a:headEnd type="none" w="sm" len="sm"/>
            <a:tailEnd type="none" w="sm" len="sm"/>
          </a:ln>
        </p:spPr>
      </p:sp>
      <p:grpSp>
        <p:nvGrpSpPr>
          <p:cNvPr id="89" name="Google Shape;89;p7"/>
          <p:cNvGrpSpPr/>
          <p:nvPr/>
        </p:nvGrpSpPr>
        <p:grpSpPr>
          <a:xfrm>
            <a:off x="3267533" y="-139200"/>
            <a:ext cx="5828029" cy="4948030"/>
            <a:chOff x="3267533" y="-139200"/>
            <a:chExt cx="5828029" cy="4948030"/>
          </a:xfrm>
        </p:grpSpPr>
        <p:sp>
          <p:nvSpPr>
            <p:cNvPr id="90" name="Google Shape;90;p7"/>
            <p:cNvSpPr/>
            <p:nvPr/>
          </p:nvSpPr>
          <p:spPr>
            <a:xfrm>
              <a:off x="8415568" y="-13920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rot="-5400000">
              <a:off x="3410083" y="211066"/>
              <a:ext cx="188782" cy="473882"/>
              <a:chOff x="3308325" y="3073100"/>
              <a:chExt cx="935025" cy="2348275"/>
            </a:xfrm>
          </p:grpSpPr>
          <p:sp>
            <p:nvSpPr>
              <p:cNvPr id="92" name="Google Shape;92;p7"/>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rot="-5400000">
              <a:off x="4749627" y="4334042"/>
              <a:ext cx="188782" cy="760796"/>
              <a:chOff x="3308325" y="1651325"/>
              <a:chExt cx="935025" cy="3770050"/>
            </a:xfrm>
          </p:grpSpPr>
          <p:sp>
            <p:nvSpPr>
              <p:cNvPr id="95" name="Google Shape;95;p7"/>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0" name="Google Shape;100;p8"/>
          <p:cNvGrpSpPr/>
          <p:nvPr/>
        </p:nvGrpSpPr>
        <p:grpSpPr>
          <a:xfrm>
            <a:off x="3267533" y="-139200"/>
            <a:ext cx="5828029" cy="4948030"/>
            <a:chOff x="3267533" y="-139200"/>
            <a:chExt cx="5828029" cy="4948030"/>
          </a:xfrm>
        </p:grpSpPr>
        <p:sp>
          <p:nvSpPr>
            <p:cNvPr id="101" name="Google Shape;101;p8"/>
            <p:cNvSpPr/>
            <p:nvPr/>
          </p:nvSpPr>
          <p:spPr>
            <a:xfrm>
              <a:off x="8415568" y="-13920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rot="-5400000">
              <a:off x="3410083" y="211066"/>
              <a:ext cx="188782" cy="473882"/>
              <a:chOff x="3308325" y="3073100"/>
              <a:chExt cx="935025" cy="2348275"/>
            </a:xfrm>
          </p:grpSpPr>
          <p:sp>
            <p:nvSpPr>
              <p:cNvPr id="103" name="Google Shape;103;p8"/>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rot="-5400000">
              <a:off x="4749627" y="4334042"/>
              <a:ext cx="188782" cy="760796"/>
              <a:chOff x="3308325" y="1651325"/>
              <a:chExt cx="935025" cy="3770050"/>
            </a:xfrm>
          </p:grpSpPr>
          <p:sp>
            <p:nvSpPr>
              <p:cNvPr id="106" name="Google Shape;106;p8"/>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3308325" y="1651325"/>
                <a:ext cx="935025" cy="935075"/>
              </a:xfrm>
              <a:custGeom>
                <a:avLst/>
                <a:gdLst/>
                <a:ahLst/>
                <a:cxnLst/>
                <a:rect l="l" t="t" r="r" b="b"/>
                <a:pathLst>
                  <a:path w="37401" h="37403" extrusionOk="0">
                    <a:moveTo>
                      <a:pt x="18615" y="1"/>
                    </a:moveTo>
                    <a:lnTo>
                      <a:pt x="11784" y="11956"/>
                    </a:lnTo>
                    <a:lnTo>
                      <a:pt x="0" y="18787"/>
                    </a:lnTo>
                    <a:lnTo>
                      <a:pt x="11784" y="25618"/>
                    </a:lnTo>
                    <a:lnTo>
                      <a:pt x="18615" y="37402"/>
                    </a:lnTo>
                    <a:lnTo>
                      <a:pt x="25446" y="25618"/>
                    </a:lnTo>
                    <a:lnTo>
                      <a:pt x="37401" y="18787"/>
                    </a:lnTo>
                    <a:lnTo>
                      <a:pt x="25446" y="11956"/>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1" name="Google Shape;11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 name="Google Shape;112;p9"/>
          <p:cNvGrpSpPr/>
          <p:nvPr/>
        </p:nvGrpSpPr>
        <p:grpSpPr>
          <a:xfrm>
            <a:off x="8243023" y="353616"/>
            <a:ext cx="900989" cy="4808102"/>
            <a:chOff x="8243023" y="353616"/>
            <a:chExt cx="900989" cy="4808102"/>
          </a:xfrm>
        </p:grpSpPr>
        <p:grpSp>
          <p:nvGrpSpPr>
            <p:cNvPr id="113" name="Google Shape;113;p9"/>
            <p:cNvGrpSpPr/>
            <p:nvPr/>
          </p:nvGrpSpPr>
          <p:grpSpPr>
            <a:xfrm rot="-5400000">
              <a:off x="8489533" y="211066"/>
              <a:ext cx="188782" cy="473882"/>
              <a:chOff x="3308325" y="3073100"/>
              <a:chExt cx="935025" cy="2348275"/>
            </a:xfrm>
          </p:grpSpPr>
          <p:sp>
            <p:nvSpPr>
              <p:cNvPr id="114" name="Google Shape;114;p9"/>
              <p:cNvSpPr/>
              <p:nvPr/>
            </p:nvSpPr>
            <p:spPr>
              <a:xfrm>
                <a:off x="3308325" y="4486325"/>
                <a:ext cx="935025" cy="935050"/>
              </a:xfrm>
              <a:custGeom>
                <a:avLst/>
                <a:gdLst/>
                <a:ahLst/>
                <a:cxnLst/>
                <a:rect l="l" t="t" r="r" b="b"/>
                <a:pathLst>
                  <a:path w="37401" h="37402" extrusionOk="0">
                    <a:moveTo>
                      <a:pt x="18615" y="0"/>
                    </a:moveTo>
                    <a:lnTo>
                      <a:pt x="11784" y="11955"/>
                    </a:lnTo>
                    <a:lnTo>
                      <a:pt x="0" y="18787"/>
                    </a:lnTo>
                    <a:lnTo>
                      <a:pt x="11784" y="25618"/>
                    </a:lnTo>
                    <a:lnTo>
                      <a:pt x="18615" y="37402"/>
                    </a:lnTo>
                    <a:lnTo>
                      <a:pt x="25446" y="25618"/>
                    </a:lnTo>
                    <a:lnTo>
                      <a:pt x="37401" y="18787"/>
                    </a:lnTo>
                    <a:lnTo>
                      <a:pt x="25446" y="11955"/>
                    </a:lnTo>
                    <a:lnTo>
                      <a:pt x="1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3308325" y="3073100"/>
                <a:ext cx="935025" cy="930800"/>
              </a:xfrm>
              <a:custGeom>
                <a:avLst/>
                <a:gdLst/>
                <a:ahLst/>
                <a:cxnLst/>
                <a:rect l="l" t="t" r="r" b="b"/>
                <a:pathLst>
                  <a:path w="37401" h="37232" extrusionOk="0">
                    <a:moveTo>
                      <a:pt x="18615" y="1"/>
                    </a:moveTo>
                    <a:lnTo>
                      <a:pt x="11784" y="11785"/>
                    </a:lnTo>
                    <a:lnTo>
                      <a:pt x="0" y="18616"/>
                    </a:lnTo>
                    <a:lnTo>
                      <a:pt x="11784" y="25447"/>
                    </a:lnTo>
                    <a:lnTo>
                      <a:pt x="18615" y="37231"/>
                    </a:lnTo>
                    <a:lnTo>
                      <a:pt x="25446" y="25447"/>
                    </a:lnTo>
                    <a:lnTo>
                      <a:pt x="37401" y="18616"/>
                    </a:lnTo>
                    <a:lnTo>
                      <a:pt x="25446" y="11785"/>
                    </a:lnTo>
                    <a:lnTo>
                      <a:pt x="18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9"/>
            <p:cNvGrpSpPr/>
            <p:nvPr/>
          </p:nvGrpSpPr>
          <p:grpSpPr>
            <a:xfrm flipH="1">
              <a:off x="8243023" y="3762353"/>
              <a:ext cx="900989" cy="1399366"/>
              <a:chOff x="383675" y="238125"/>
              <a:chExt cx="3334525" cy="5179000"/>
            </a:xfrm>
          </p:grpSpPr>
          <p:sp>
            <p:nvSpPr>
              <p:cNvPr id="117" name="Google Shape;117;p9"/>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10"/>
          <p:cNvSpPr>
            <a:spLocks noGrp="1"/>
          </p:cNvSpPr>
          <p:nvPr>
            <p:ph type="pic" idx="2"/>
          </p:nvPr>
        </p:nvSpPr>
        <p:spPr>
          <a:xfrm>
            <a:off x="0" y="0"/>
            <a:ext cx="9144000" cy="5143500"/>
          </a:xfrm>
          <a:prstGeom prst="rect">
            <a:avLst/>
          </a:prstGeom>
          <a:noFill/>
          <a:ln>
            <a:noFill/>
          </a:ln>
        </p:spPr>
      </p:sp>
      <p:sp>
        <p:nvSpPr>
          <p:cNvPr id="128" name="Google Shape;12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2pPr>
            <a:lvl3pPr lvl="2"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3pPr>
            <a:lvl4pPr lvl="3"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4pPr>
            <a:lvl5pPr lvl="4"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5pPr>
            <a:lvl6pPr lvl="5"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6pPr>
            <a:lvl7pPr lvl="6"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7pPr>
            <a:lvl8pPr lvl="7"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8pPr>
            <a:lvl9pPr lvl="8"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1pPr>
            <a:lvl2pPr marL="914400" lvl="1"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2pPr>
            <a:lvl3pPr marL="1371600" lvl="2"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3pPr>
            <a:lvl4pPr marL="1828800" lvl="3"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4pPr>
            <a:lvl5pPr marL="2286000" lvl="4"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5pPr>
            <a:lvl6pPr marL="2743200" lvl="5"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6pPr>
            <a:lvl7pPr marL="3200400" lvl="6"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7pPr>
            <a:lvl8pPr marL="3657600" lvl="7"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8pPr>
            <a:lvl9pPr marL="4114800" lvl="8" indent="-304800">
              <a:lnSpc>
                <a:spcPct val="100000"/>
              </a:lnSpc>
              <a:spcBef>
                <a:spcPts val="0"/>
              </a:spcBef>
              <a:spcAft>
                <a:spcPts val="0"/>
              </a:spcAft>
              <a:buClr>
                <a:schemeClr val="dk1"/>
              </a:buClr>
              <a:buSzPts val="1200"/>
              <a:buFont typeface="Plus Jakarta Sans"/>
              <a:buChar char="■"/>
              <a:defRPr sz="1200">
                <a:solidFill>
                  <a:schemeClr val="dk1"/>
                </a:solidFill>
                <a:latin typeface="Plus Jakarta Sans"/>
                <a:ea typeface="Plus Jakarta Sans"/>
                <a:cs typeface="Plus Jakarta Sans"/>
                <a:sym typeface="Plus Jakart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ast_fashi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hyperlink" Target="https://en.wikipedia.org/wiki/Singapore" TargetMode="External"/><Relationship Id="rId4" Type="http://schemas.openxmlformats.org/officeDocument/2006/relationships/hyperlink" Target="https://en.wikipedia.org/wiki/Nanj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5"/>
          <p:cNvSpPr/>
          <p:nvPr/>
        </p:nvSpPr>
        <p:spPr>
          <a:xfrm>
            <a:off x="4917013" y="2854000"/>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3" name="Google Shape;363;p25"/>
          <p:cNvSpPr txBox="1">
            <a:spLocks noGrp="1"/>
          </p:cNvSpPr>
          <p:nvPr>
            <p:ph type="ctrTitle"/>
          </p:nvPr>
        </p:nvSpPr>
        <p:spPr>
          <a:xfrm>
            <a:off x="328809" y="2262589"/>
            <a:ext cx="4712235" cy="1610100"/>
          </a:xfrm>
          <a:prstGeom prst="rect">
            <a:avLst/>
          </a:prstGeom>
        </p:spPr>
        <p:txBody>
          <a:bodyPr spcFirstLastPara="1" wrap="square" lIns="91425" tIns="91425" rIns="91425" bIns="91425" anchor="b" anchorCtr="0">
            <a:noAutofit/>
          </a:bodyPr>
          <a:lstStyle/>
          <a:p>
            <a:pPr algn="ctr"/>
            <a:r>
              <a:rPr lang="en-US" sz="3600" b="1" dirty="0">
                <a:solidFill>
                  <a:srgbClr val="002060"/>
                </a:solidFill>
                <a:latin typeface="Arial Black" panose="020B0A04020102020204" pitchFamily="34" charset="0"/>
              </a:rPr>
              <a:t>SHEIN Men’s 1K Fashion Insights</a:t>
            </a:r>
            <a:br>
              <a:rPr lang="en-US" sz="6600" b="1" dirty="0">
                <a:latin typeface="Arial Black" panose="020B0A04020102020204" pitchFamily="34" charset="0"/>
              </a:rPr>
            </a:br>
            <a:endParaRPr sz="4800" dirty="0">
              <a:latin typeface="Arial Black" panose="020B0A04020102020204" pitchFamily="34" charset="0"/>
              <a:ea typeface="Raleway SemiBold"/>
              <a:cs typeface="Raleway SemiBold"/>
              <a:sym typeface="Raleway SemiBold"/>
            </a:endParaRPr>
          </a:p>
        </p:txBody>
      </p:sp>
      <p:sp>
        <p:nvSpPr>
          <p:cNvPr id="365" name="Google Shape;365;p25"/>
          <p:cNvSpPr/>
          <p:nvPr/>
        </p:nvSpPr>
        <p:spPr>
          <a:xfrm>
            <a:off x="7421089" y="202975"/>
            <a:ext cx="1400047" cy="139930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5"/>
          <p:cNvGrpSpPr/>
          <p:nvPr/>
        </p:nvGrpSpPr>
        <p:grpSpPr>
          <a:xfrm>
            <a:off x="30" y="3762353"/>
            <a:ext cx="1803132" cy="1399366"/>
            <a:chOff x="383675" y="238125"/>
            <a:chExt cx="6673325" cy="5179000"/>
          </a:xfrm>
        </p:grpSpPr>
        <p:sp>
          <p:nvSpPr>
            <p:cNvPr id="367" name="Google Shape;367;p25"/>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5" name="Google Shape;385;p25"/>
          <p:cNvPicPr preferRelativeResize="0">
            <a:picLocks noGrp="1"/>
          </p:cNvPicPr>
          <p:nvPr>
            <p:ph type="pic" idx="2"/>
          </p:nvPr>
        </p:nvPicPr>
        <p:blipFill rotWithShape="1">
          <a:blip r:embed="rId3">
            <a:alphaModFix/>
          </a:blip>
          <a:srcRect t="13721" b="13714"/>
          <a:stretch/>
        </p:blipFill>
        <p:spPr>
          <a:xfrm>
            <a:off x="5402575" y="923738"/>
            <a:ext cx="3028200" cy="3296025"/>
          </a:xfrm>
          <a:prstGeom prst="rect">
            <a:avLst/>
          </a:prstGeom>
        </p:spPr>
      </p:pic>
      <p:sp>
        <p:nvSpPr>
          <p:cNvPr id="386" name="Google Shape;386;p25"/>
          <p:cNvSpPr/>
          <p:nvPr/>
        </p:nvSpPr>
        <p:spPr>
          <a:xfrm>
            <a:off x="3140443" y="4129375"/>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4FA9FD0-9C35-4A58-A826-BCB90E4CBDB4}"/>
              </a:ext>
            </a:extLst>
          </p:cNvPr>
          <p:cNvPicPr>
            <a:picLocks noChangeAspect="1"/>
          </p:cNvPicPr>
          <p:nvPr/>
        </p:nvPicPr>
        <p:blipFill>
          <a:blip r:embed="rId4"/>
          <a:stretch>
            <a:fillRect/>
          </a:stretch>
        </p:blipFill>
        <p:spPr>
          <a:xfrm>
            <a:off x="1693926" y="202727"/>
            <a:ext cx="2047500" cy="11183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1084520" y="445025"/>
            <a:ext cx="7339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1</a:t>
            </a:r>
            <a:endParaRPr dirty="0"/>
          </a:p>
        </p:txBody>
      </p:sp>
      <p:sp>
        <p:nvSpPr>
          <p:cNvPr id="475" name="Google Shape;475;p30"/>
          <p:cNvSpPr txBox="1">
            <a:spLocks noGrp="1"/>
          </p:cNvSpPr>
          <p:nvPr>
            <p:ph type="subTitle" idx="2"/>
          </p:nvPr>
        </p:nvSpPr>
        <p:spPr>
          <a:xfrm>
            <a:off x="478465" y="1807535"/>
            <a:ext cx="3179135" cy="2409116"/>
          </a:xfrm>
          <a:prstGeom prst="rect">
            <a:avLst/>
          </a:prstGeom>
        </p:spPr>
        <p:txBody>
          <a:bodyPr spcFirstLastPara="1" wrap="square" lIns="91425" tIns="91425" rIns="91425" bIns="91425" anchor="t" anchorCtr="0">
            <a:noAutofit/>
          </a:bodyPr>
          <a:lstStyle/>
          <a:p>
            <a:pPr marL="0" lvl="0" indent="0" algn="ctr"/>
            <a:r>
              <a:rPr lang="en-US" sz="2000" dirty="0">
                <a:solidFill>
                  <a:srgbClr val="7030A0"/>
                </a:solidFill>
                <a:latin typeface="Cambria" panose="02040503050406030204" pitchFamily="18" charset="0"/>
                <a:ea typeface="Cambria" panose="02040503050406030204" pitchFamily="18" charset="0"/>
              </a:rPr>
              <a:t>It looks like SHEIN prefer </a:t>
            </a:r>
            <a:r>
              <a:rPr lang="en-US" sz="2000" b="1" dirty="0">
                <a:solidFill>
                  <a:srgbClr val="7030A0"/>
                </a:solidFill>
                <a:latin typeface="Cambria" panose="02040503050406030204" pitchFamily="18" charset="0"/>
                <a:ea typeface="Cambria" panose="02040503050406030204" pitchFamily="18" charset="0"/>
              </a:rPr>
              <a:t>black</a:t>
            </a:r>
            <a:r>
              <a:rPr lang="en-US" sz="2000" dirty="0">
                <a:solidFill>
                  <a:srgbClr val="7030A0"/>
                </a:solidFill>
                <a:latin typeface="Cambria" panose="02040503050406030204" pitchFamily="18" charset="0"/>
                <a:ea typeface="Cambria" panose="02040503050406030204" pitchFamily="18" charset="0"/>
              </a:rPr>
              <a:t>, </a:t>
            </a:r>
            <a:r>
              <a:rPr lang="en-US" sz="2000" b="1" dirty="0">
                <a:solidFill>
                  <a:srgbClr val="7030A0"/>
                </a:solidFill>
                <a:latin typeface="Cambria" panose="02040503050406030204" pitchFamily="18" charset="0"/>
                <a:ea typeface="Cambria" panose="02040503050406030204" pitchFamily="18" charset="0"/>
              </a:rPr>
              <a:t>multicolor</a:t>
            </a:r>
            <a:r>
              <a:rPr lang="en-US" sz="2000" dirty="0">
                <a:solidFill>
                  <a:srgbClr val="7030A0"/>
                </a:solidFill>
                <a:latin typeface="Cambria" panose="02040503050406030204" pitchFamily="18" charset="0"/>
                <a:ea typeface="Cambria" panose="02040503050406030204" pitchFamily="18" charset="0"/>
              </a:rPr>
              <a:t> and </a:t>
            </a:r>
            <a:r>
              <a:rPr lang="en-US" sz="2000" b="1" dirty="0">
                <a:solidFill>
                  <a:srgbClr val="7030A0"/>
                </a:solidFill>
                <a:latin typeface="Cambria" panose="02040503050406030204" pitchFamily="18" charset="0"/>
                <a:ea typeface="Cambria" panose="02040503050406030204" pitchFamily="18" charset="0"/>
              </a:rPr>
              <a:t>white </a:t>
            </a:r>
            <a:r>
              <a:rPr lang="en-US" sz="2000" dirty="0">
                <a:solidFill>
                  <a:srgbClr val="7030A0"/>
                </a:solidFill>
                <a:latin typeface="Cambria" panose="02040503050406030204" pitchFamily="18" charset="0"/>
                <a:ea typeface="Cambria" panose="02040503050406030204" pitchFamily="18" charset="0"/>
              </a:rPr>
              <a:t>color cloths most or the demand of these colors are very high in the market.</a:t>
            </a:r>
            <a:endParaRPr sz="2000" dirty="0">
              <a:solidFill>
                <a:srgbClr val="7030A0"/>
              </a:solidFill>
              <a:latin typeface="Cambria" panose="02040503050406030204" pitchFamily="18" charset="0"/>
              <a:ea typeface="Cambria" panose="02040503050406030204" pitchFamily="18" charset="0"/>
            </a:endParaRPr>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A29702F0-EFF1-4FCB-AE32-4A6A04D236E3}"/>
              </a:ext>
            </a:extLst>
          </p:cNvPr>
          <p:cNvPicPr>
            <a:picLocks noChangeAspect="1"/>
          </p:cNvPicPr>
          <p:nvPr/>
        </p:nvPicPr>
        <p:blipFill>
          <a:blip r:embed="rId3"/>
          <a:stretch>
            <a:fillRect/>
          </a:stretch>
        </p:blipFill>
        <p:spPr>
          <a:xfrm>
            <a:off x="4054407" y="645073"/>
            <a:ext cx="4354143" cy="414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1084520" y="445025"/>
            <a:ext cx="7339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2</a:t>
            </a:r>
            <a:endParaRPr dirty="0"/>
          </a:p>
        </p:txBody>
      </p:sp>
      <p:sp>
        <p:nvSpPr>
          <p:cNvPr id="475" name="Google Shape;475;p30"/>
          <p:cNvSpPr txBox="1">
            <a:spLocks noGrp="1"/>
          </p:cNvSpPr>
          <p:nvPr>
            <p:ph type="subTitle" idx="2"/>
          </p:nvPr>
        </p:nvSpPr>
        <p:spPr>
          <a:xfrm>
            <a:off x="212651" y="1807535"/>
            <a:ext cx="3718072" cy="2409116"/>
          </a:xfrm>
          <a:prstGeom prst="rect">
            <a:avLst/>
          </a:prstGeom>
        </p:spPr>
        <p:txBody>
          <a:bodyPr spcFirstLastPara="1" wrap="square" lIns="91425" tIns="91425" rIns="91425" bIns="91425" anchor="t" anchorCtr="0">
            <a:noAutofit/>
          </a:bodyPr>
          <a:lstStyle/>
          <a:p>
            <a:pPr marL="0" indent="0" algn="ctr"/>
            <a:r>
              <a:rPr lang="en-US" sz="2400" dirty="0">
                <a:solidFill>
                  <a:srgbClr val="7030A0"/>
                </a:solidFill>
                <a:latin typeface="Cambria" panose="02040503050406030204" pitchFamily="18" charset="0"/>
                <a:ea typeface="Cambria" panose="02040503050406030204" pitchFamily="18" charset="0"/>
              </a:rPr>
              <a:t>Hence most popular category is Men’s </a:t>
            </a:r>
          </a:p>
          <a:p>
            <a:pPr marL="0" indent="0" algn="ctr"/>
            <a:r>
              <a:rPr lang="en-US" sz="2400" b="1" dirty="0">
                <a:solidFill>
                  <a:srgbClr val="7030A0"/>
                </a:solidFill>
                <a:latin typeface="Cambria" panose="02040503050406030204" pitchFamily="18" charset="0"/>
                <a:ea typeface="Cambria" panose="02040503050406030204" pitchFamily="18" charset="0"/>
              </a:rPr>
              <a:t>T-shirts, shorts</a:t>
            </a:r>
            <a:r>
              <a:rPr lang="en-US" sz="2400" dirty="0">
                <a:solidFill>
                  <a:srgbClr val="7030A0"/>
                </a:solidFill>
                <a:latin typeface="Cambria" panose="02040503050406030204" pitchFamily="18" charset="0"/>
                <a:ea typeface="Cambria" panose="02040503050406030204" pitchFamily="18" charset="0"/>
              </a:rPr>
              <a:t> &amp; </a:t>
            </a:r>
            <a:r>
              <a:rPr lang="en-US" sz="2400" b="1" dirty="0">
                <a:solidFill>
                  <a:srgbClr val="7030A0"/>
                </a:solidFill>
                <a:latin typeface="Cambria" panose="02040503050406030204" pitchFamily="18" charset="0"/>
                <a:ea typeface="Cambria" panose="02040503050406030204" pitchFamily="18" charset="0"/>
              </a:rPr>
              <a:t>shirts.</a:t>
            </a:r>
          </a:p>
          <a:p>
            <a:pPr marL="0" lvl="0" indent="0" algn="ctr"/>
            <a:endParaRPr sz="2000" dirty="0">
              <a:solidFill>
                <a:srgbClr val="7030A0"/>
              </a:solidFill>
              <a:latin typeface="Cambria" panose="02040503050406030204" pitchFamily="18" charset="0"/>
              <a:ea typeface="Cambria" panose="02040503050406030204" pitchFamily="18" charset="0"/>
            </a:endParaRPr>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A4941F0-3744-4862-B743-F78BA9DAECE2}"/>
              </a:ext>
            </a:extLst>
          </p:cNvPr>
          <p:cNvPicPr>
            <a:picLocks noChangeAspect="1"/>
          </p:cNvPicPr>
          <p:nvPr/>
        </p:nvPicPr>
        <p:blipFill>
          <a:blip r:embed="rId3"/>
          <a:stretch>
            <a:fillRect/>
          </a:stretch>
        </p:blipFill>
        <p:spPr>
          <a:xfrm>
            <a:off x="4041618" y="329205"/>
            <a:ext cx="4203848" cy="4502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484409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1084520" y="445025"/>
            <a:ext cx="7339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3</a:t>
            </a:r>
            <a:endParaRPr dirty="0"/>
          </a:p>
        </p:txBody>
      </p:sp>
      <p:sp>
        <p:nvSpPr>
          <p:cNvPr id="475" name="Google Shape;475;p30"/>
          <p:cNvSpPr txBox="1">
            <a:spLocks noGrp="1"/>
          </p:cNvSpPr>
          <p:nvPr>
            <p:ph type="subTitle" idx="2"/>
          </p:nvPr>
        </p:nvSpPr>
        <p:spPr>
          <a:xfrm>
            <a:off x="212651" y="1807535"/>
            <a:ext cx="3718072" cy="2409116"/>
          </a:xfrm>
          <a:prstGeom prst="rect">
            <a:avLst/>
          </a:prstGeom>
        </p:spPr>
        <p:txBody>
          <a:bodyPr spcFirstLastPara="1" wrap="square" lIns="91425" tIns="91425" rIns="91425" bIns="91425" anchor="t" anchorCtr="0">
            <a:noAutofit/>
          </a:bodyPr>
          <a:lstStyle/>
          <a:p>
            <a:pPr marL="0" indent="0" algn="ctr"/>
            <a:r>
              <a:rPr lang="en-US" sz="2400" dirty="0">
                <a:solidFill>
                  <a:srgbClr val="7030A0"/>
                </a:solidFill>
                <a:latin typeface="Cambria" panose="02040503050406030204" pitchFamily="18" charset="0"/>
                <a:ea typeface="Cambria" panose="02040503050406030204" pitchFamily="18" charset="0"/>
              </a:rPr>
              <a:t>Hence there is a positive correlation b/w sale price &amp; retail price</a:t>
            </a:r>
            <a:endParaRPr lang="en-US" sz="2400" b="1" dirty="0">
              <a:solidFill>
                <a:srgbClr val="7030A0"/>
              </a:solidFill>
              <a:latin typeface="Cambria" panose="02040503050406030204" pitchFamily="18" charset="0"/>
              <a:ea typeface="Cambria" panose="02040503050406030204" pitchFamily="18" charset="0"/>
            </a:endParaRPr>
          </a:p>
          <a:p>
            <a:pPr marL="0" lvl="0" indent="0" algn="ctr"/>
            <a:endParaRPr sz="2000" dirty="0">
              <a:solidFill>
                <a:srgbClr val="7030A0"/>
              </a:solidFill>
              <a:latin typeface="Cambria" panose="02040503050406030204" pitchFamily="18" charset="0"/>
              <a:ea typeface="Cambria" panose="02040503050406030204" pitchFamily="18" charset="0"/>
            </a:endParaRPr>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590516B-457A-430F-B4EC-2C43BD3E5A70}"/>
              </a:ext>
            </a:extLst>
          </p:cNvPr>
          <p:cNvPicPr>
            <a:picLocks noChangeAspect="1"/>
          </p:cNvPicPr>
          <p:nvPr/>
        </p:nvPicPr>
        <p:blipFill>
          <a:blip r:embed="rId3"/>
          <a:stretch>
            <a:fillRect/>
          </a:stretch>
        </p:blipFill>
        <p:spPr>
          <a:xfrm>
            <a:off x="4143547" y="417459"/>
            <a:ext cx="4657242" cy="4277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33065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1084520" y="445025"/>
            <a:ext cx="7339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4</a:t>
            </a:r>
            <a:endParaRPr dirty="0"/>
          </a:p>
        </p:txBody>
      </p:sp>
      <p:sp>
        <p:nvSpPr>
          <p:cNvPr id="475" name="Google Shape;475;p30"/>
          <p:cNvSpPr txBox="1">
            <a:spLocks noGrp="1"/>
          </p:cNvSpPr>
          <p:nvPr>
            <p:ph type="subTitle" idx="2"/>
          </p:nvPr>
        </p:nvSpPr>
        <p:spPr>
          <a:xfrm>
            <a:off x="212651" y="1275348"/>
            <a:ext cx="3833672" cy="3371390"/>
          </a:xfrm>
          <a:prstGeom prst="rect">
            <a:avLst/>
          </a:prstGeom>
        </p:spPr>
        <p:txBody>
          <a:bodyPr spcFirstLastPara="1" wrap="square" lIns="91425" tIns="91425" rIns="91425" bIns="91425" anchor="t" anchorCtr="0">
            <a:noAutofit/>
          </a:bodyPr>
          <a:lstStyle/>
          <a:p>
            <a:pPr marL="0" indent="0" algn="ctr"/>
            <a:r>
              <a:rPr lang="en-US" sz="1600" b="1" dirty="0">
                <a:solidFill>
                  <a:srgbClr val="7030A0"/>
                </a:solidFill>
                <a:latin typeface="Cambria" panose="02040503050406030204" pitchFamily="18" charset="0"/>
                <a:ea typeface="Cambria" panose="02040503050406030204" pitchFamily="18" charset="0"/>
              </a:rPr>
              <a:t>The graph shows that the Sales Price/Quantity data is generally concentrated around 10. This indicates that most of the products are sold around this price and 10 is an average price. However, we also see that products sold at prices in the range 10-20 are quite </a:t>
            </a:r>
            <a:r>
              <a:rPr lang="en-US" sz="1600" b="1" dirty="0" err="1">
                <a:solidFill>
                  <a:srgbClr val="7030A0"/>
                </a:solidFill>
                <a:latin typeface="Cambria" panose="02040503050406030204" pitchFamily="18" charset="0"/>
                <a:ea typeface="Cambria" panose="02040503050406030204" pitchFamily="18" charset="0"/>
              </a:rPr>
              <a:t>common.These</a:t>
            </a:r>
            <a:r>
              <a:rPr lang="en-US" sz="1600" b="1" dirty="0">
                <a:solidFill>
                  <a:srgbClr val="7030A0"/>
                </a:solidFill>
                <a:latin typeface="Cambria" panose="02040503050406030204" pitchFamily="18" charset="0"/>
                <a:ea typeface="Cambria" panose="02040503050406030204" pitchFamily="18" charset="0"/>
              </a:rPr>
              <a:t> products may be slightly more expensive than 10 and may account for a significant proportion of total </a:t>
            </a:r>
            <a:r>
              <a:rPr lang="en-US" sz="1600" b="1" dirty="0" err="1">
                <a:solidFill>
                  <a:srgbClr val="7030A0"/>
                </a:solidFill>
                <a:latin typeface="Cambria" panose="02040503050406030204" pitchFamily="18" charset="0"/>
                <a:ea typeface="Cambria" panose="02040503050406030204" pitchFamily="18" charset="0"/>
              </a:rPr>
              <a:t>sales.Products</a:t>
            </a:r>
            <a:r>
              <a:rPr lang="en-US" sz="1600" b="1" dirty="0">
                <a:solidFill>
                  <a:srgbClr val="7030A0"/>
                </a:solidFill>
                <a:latin typeface="Cambria" panose="02040503050406030204" pitchFamily="18" charset="0"/>
                <a:ea typeface="Cambria" panose="02040503050406030204" pitchFamily="18" charset="0"/>
              </a:rPr>
              <a:t> sold at prices above 30 are quite rare.</a:t>
            </a:r>
          </a:p>
          <a:p>
            <a:pPr marL="0" indent="0" algn="ctr"/>
            <a:endParaRPr sz="2000" dirty="0">
              <a:solidFill>
                <a:srgbClr val="7030A0"/>
              </a:solidFill>
              <a:latin typeface="Cambria" panose="02040503050406030204" pitchFamily="18" charset="0"/>
              <a:ea typeface="Cambria" panose="02040503050406030204" pitchFamily="18" charset="0"/>
            </a:endParaRPr>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E18E4E9-83AA-41E7-9737-B8A6D1890CDB}"/>
              </a:ext>
            </a:extLst>
          </p:cNvPr>
          <p:cNvPicPr>
            <a:picLocks noChangeAspect="1"/>
          </p:cNvPicPr>
          <p:nvPr/>
        </p:nvPicPr>
        <p:blipFill>
          <a:blip r:embed="rId3"/>
          <a:stretch>
            <a:fillRect/>
          </a:stretch>
        </p:blipFill>
        <p:spPr>
          <a:xfrm>
            <a:off x="4238982" y="496762"/>
            <a:ext cx="4670695" cy="4149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4487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1084520" y="445025"/>
            <a:ext cx="7339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 5</a:t>
            </a:r>
            <a:endParaRPr dirty="0"/>
          </a:p>
        </p:txBody>
      </p:sp>
      <p:sp>
        <p:nvSpPr>
          <p:cNvPr id="475" name="Google Shape;475;p30"/>
          <p:cNvSpPr txBox="1">
            <a:spLocks noGrp="1"/>
          </p:cNvSpPr>
          <p:nvPr>
            <p:ph type="subTitle" idx="2"/>
          </p:nvPr>
        </p:nvSpPr>
        <p:spPr>
          <a:xfrm>
            <a:off x="212651" y="1017725"/>
            <a:ext cx="4166690" cy="3629013"/>
          </a:xfrm>
          <a:prstGeom prst="rect">
            <a:avLst/>
          </a:prstGeom>
        </p:spPr>
        <p:txBody>
          <a:bodyPr spcFirstLastPara="1" wrap="square" lIns="91425" tIns="91425" rIns="91425" bIns="91425" anchor="t" anchorCtr="0">
            <a:noAutofit/>
          </a:bodyPr>
          <a:lstStyle/>
          <a:p>
            <a:pPr marL="0" indent="0" algn="ctr"/>
            <a:r>
              <a:rPr lang="en-US" sz="1400" b="1" dirty="0">
                <a:solidFill>
                  <a:srgbClr val="7030A0"/>
                </a:solidFill>
                <a:latin typeface="Cambria" panose="02040503050406030204" pitchFamily="18" charset="0"/>
                <a:ea typeface="Cambria" panose="02040503050406030204" pitchFamily="18" charset="0"/>
              </a:rPr>
              <a:t>The fact that most of the products are priced around 10 may indicate that a customer base with high price sensitivity is </a:t>
            </a:r>
            <a:r>
              <a:rPr lang="en-US" sz="1400" b="1" dirty="0" err="1">
                <a:solidFill>
                  <a:srgbClr val="7030A0"/>
                </a:solidFill>
                <a:latin typeface="Cambria" panose="02040503050406030204" pitchFamily="18" charset="0"/>
                <a:ea typeface="Cambria" panose="02040503050406030204" pitchFamily="18" charset="0"/>
              </a:rPr>
              <a:t>addressed.The</a:t>
            </a:r>
            <a:r>
              <a:rPr lang="en-US" sz="1400" b="1" dirty="0">
                <a:solidFill>
                  <a:srgbClr val="7030A0"/>
                </a:solidFill>
                <a:latin typeface="Cambria" panose="02040503050406030204" pitchFamily="18" charset="0"/>
                <a:ea typeface="Cambria" panose="02040503050406030204" pitchFamily="18" charset="0"/>
              </a:rPr>
              <a:t> presence of products priced in the range of 20-30 may indicate a desire to appeal to different price </a:t>
            </a:r>
            <a:r>
              <a:rPr lang="en-US" sz="1400" b="1" dirty="0" err="1">
                <a:solidFill>
                  <a:srgbClr val="7030A0"/>
                </a:solidFill>
                <a:latin typeface="Cambria" panose="02040503050406030204" pitchFamily="18" charset="0"/>
                <a:ea typeface="Cambria" panose="02040503050406030204" pitchFamily="18" charset="0"/>
              </a:rPr>
              <a:t>segments.The</a:t>
            </a:r>
            <a:r>
              <a:rPr lang="en-US" sz="1400" b="1" dirty="0">
                <a:solidFill>
                  <a:srgbClr val="7030A0"/>
                </a:solidFill>
                <a:latin typeface="Cambria" panose="02040503050406030204" pitchFamily="18" charset="0"/>
                <a:ea typeface="Cambria" panose="02040503050406030204" pitchFamily="18" charset="0"/>
              </a:rPr>
              <a:t> scarcity of products cheaper than 10 or more expensive than 50 may indicate that these price ranges are not suitable for the target audience or that there is a stock </a:t>
            </a:r>
            <a:r>
              <a:rPr lang="en-US" sz="1400" b="1" dirty="0" err="1">
                <a:solidFill>
                  <a:srgbClr val="7030A0"/>
                </a:solidFill>
                <a:latin typeface="Cambria" panose="02040503050406030204" pitchFamily="18" charset="0"/>
                <a:ea typeface="Cambria" panose="02040503050406030204" pitchFamily="18" charset="0"/>
              </a:rPr>
              <a:t>problem.The</a:t>
            </a:r>
            <a:r>
              <a:rPr lang="en-US" sz="1400" b="1" dirty="0">
                <a:solidFill>
                  <a:srgbClr val="7030A0"/>
                </a:solidFill>
                <a:latin typeface="Cambria" panose="02040503050406030204" pitchFamily="18" charset="0"/>
                <a:ea typeface="Cambria" panose="02040503050406030204" pitchFamily="18" charset="0"/>
              </a:rPr>
              <a:t> information in the histogram can be used to create new product development strategies. For example, given that products priced around 10 are in demand, new products can be developed in this price </a:t>
            </a:r>
            <a:r>
              <a:rPr lang="en-US" sz="1400" b="1" dirty="0" err="1">
                <a:solidFill>
                  <a:srgbClr val="7030A0"/>
                </a:solidFill>
                <a:latin typeface="Cambria" panose="02040503050406030204" pitchFamily="18" charset="0"/>
                <a:ea typeface="Cambria" panose="02040503050406030204" pitchFamily="18" charset="0"/>
              </a:rPr>
              <a:t>range.Likewise</a:t>
            </a:r>
            <a:r>
              <a:rPr lang="en-US" sz="1400" b="1" dirty="0">
                <a:solidFill>
                  <a:srgbClr val="7030A0"/>
                </a:solidFill>
                <a:latin typeface="Cambria" panose="02040503050406030204" pitchFamily="18" charset="0"/>
                <a:ea typeface="Cambria" panose="02040503050406030204" pitchFamily="18" charset="0"/>
              </a:rPr>
              <a:t>, given that products priced in the 20-30 range are also in demand, products with different features or higher quality products can be developed in this price range.</a:t>
            </a:r>
          </a:p>
          <a:p>
            <a:pPr marL="0" indent="0" algn="ctr"/>
            <a:endParaRPr sz="2000" dirty="0">
              <a:solidFill>
                <a:srgbClr val="7030A0"/>
              </a:solidFill>
              <a:latin typeface="Cambria" panose="02040503050406030204" pitchFamily="18" charset="0"/>
              <a:ea typeface="Cambria" panose="02040503050406030204" pitchFamily="18" charset="0"/>
            </a:endParaRPr>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B261C0F-D57B-419E-9621-D73A28D952C7}"/>
              </a:ext>
            </a:extLst>
          </p:cNvPr>
          <p:cNvPicPr>
            <a:picLocks noChangeAspect="1"/>
          </p:cNvPicPr>
          <p:nvPr/>
        </p:nvPicPr>
        <p:blipFill>
          <a:blip r:embed="rId3"/>
          <a:stretch>
            <a:fillRect/>
          </a:stretch>
        </p:blipFill>
        <p:spPr>
          <a:xfrm>
            <a:off x="4572000" y="626899"/>
            <a:ext cx="4342111" cy="397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7909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0"/>
          <p:cNvSpPr txBox="1">
            <a:spLocks noGrp="1"/>
          </p:cNvSpPr>
          <p:nvPr>
            <p:ph type="title"/>
          </p:nvPr>
        </p:nvSpPr>
        <p:spPr>
          <a:xfrm>
            <a:off x="2983832" y="445025"/>
            <a:ext cx="544016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a:t>
            </a:r>
            <a:endParaRPr dirty="0"/>
          </a:p>
        </p:txBody>
      </p:sp>
      <p:grpSp>
        <p:nvGrpSpPr>
          <p:cNvPr id="477" name="Google Shape;477;p30"/>
          <p:cNvGrpSpPr/>
          <p:nvPr/>
        </p:nvGrpSpPr>
        <p:grpSpPr>
          <a:xfrm rot="-5400000">
            <a:off x="7542755" y="3545228"/>
            <a:ext cx="1803132" cy="1399366"/>
            <a:chOff x="383675" y="238125"/>
            <a:chExt cx="6673325" cy="5179000"/>
          </a:xfrm>
        </p:grpSpPr>
        <p:sp>
          <p:nvSpPr>
            <p:cNvPr id="478" name="Google Shape;478;p30"/>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72DC257-1476-4811-9173-8F0D554388B5}"/>
              </a:ext>
            </a:extLst>
          </p:cNvPr>
          <p:cNvPicPr>
            <a:picLocks noChangeAspect="1"/>
          </p:cNvPicPr>
          <p:nvPr/>
        </p:nvPicPr>
        <p:blipFill>
          <a:blip r:embed="rId3"/>
          <a:stretch>
            <a:fillRect/>
          </a:stretch>
        </p:blipFill>
        <p:spPr>
          <a:xfrm>
            <a:off x="2017175" y="1105258"/>
            <a:ext cx="4751220" cy="3653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239962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2"/>
          <p:cNvSpPr txBox="1">
            <a:spLocks noGrp="1"/>
          </p:cNvSpPr>
          <p:nvPr>
            <p:ph type="title"/>
          </p:nvPr>
        </p:nvSpPr>
        <p:spPr>
          <a:xfrm>
            <a:off x="2610852" y="204536"/>
            <a:ext cx="4367462" cy="733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Forte" panose="03060902040502070203" pitchFamily="66" charset="0"/>
              </a:rPr>
              <a:t>Data Insights</a:t>
            </a:r>
            <a:endParaRPr dirty="0">
              <a:latin typeface="Forte" panose="03060902040502070203" pitchFamily="66" charset="0"/>
            </a:endParaRPr>
          </a:p>
        </p:txBody>
      </p:sp>
      <p:sp>
        <p:nvSpPr>
          <p:cNvPr id="2" name="TextBox 1">
            <a:extLst>
              <a:ext uri="{FF2B5EF4-FFF2-40B4-BE49-F238E27FC236}">
                <a16:creationId xmlns:a16="http://schemas.microsoft.com/office/drawing/2014/main" id="{854954C4-33E9-46C8-888F-609A2E38FF99}"/>
              </a:ext>
            </a:extLst>
          </p:cNvPr>
          <p:cNvSpPr txBox="1"/>
          <p:nvPr/>
        </p:nvSpPr>
        <p:spPr>
          <a:xfrm>
            <a:off x="348916" y="938464"/>
            <a:ext cx="7928810" cy="532453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Sale Price:</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The average sale price of products is approximately 12.65, with a standard deviation of 5.75.</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Sale prices range from 3.17 to 60.49, indicating a wide variation in pricing.</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Retail Price:</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The average retail price of products is approximately 16.55, with a standard deviation of 7.59.</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Retail prices range from 6.59 to 69.79, showing a significant range in pricing.</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Discount Percentage</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The average discount percentage offered on products is approximately 22.74%, with a standard deviation of 12.73%.</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Discount percentages range from 0% to 70%, indicating varying levels of discounting.</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Average Rating:</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The average rating of products is approximately 4.67</a:t>
            </a:r>
          </a:p>
          <a:p>
            <a:pPr marL="285750" indent="-285750">
              <a:buFont typeface="Wingdings" panose="05000000000000000000" pitchFamily="2" charset="2"/>
              <a:buChar char="ü"/>
            </a:pPr>
            <a:r>
              <a:rPr lang="en-US" sz="1600" dirty="0">
                <a:latin typeface="Cambria" panose="02040503050406030204" pitchFamily="18" charset="0"/>
                <a:ea typeface="Cambria" panose="02040503050406030204" pitchFamily="18" charset="0"/>
              </a:rPr>
              <a:t>Ratings range from 0 to 5</a:t>
            </a:r>
          </a:p>
          <a:p>
            <a:endParaRPr lang="en-US" sz="1600" dirty="0">
              <a:latin typeface="Cambria" panose="02040503050406030204" pitchFamily="18" charset="0"/>
              <a:ea typeface="Cambria" panose="02040503050406030204" pitchFamily="18" charset="0"/>
            </a:endParaRPr>
          </a:p>
          <a:p>
            <a:endParaRPr lang="en-US" dirty="0"/>
          </a:p>
          <a:p>
            <a:endParaRPr lang="en-US" dirty="0"/>
          </a:p>
          <a:p>
            <a:pPr marL="285750" indent="-285750">
              <a:buFont typeface="Wingdings" panose="05000000000000000000" pitchFamily="2" charset="2"/>
              <a:buChar char="ü"/>
            </a:pPr>
            <a:endParaRPr lang="en-US" dirty="0"/>
          </a:p>
          <a:p>
            <a:endParaRPr lang="en-US" dirty="0"/>
          </a:p>
          <a:p>
            <a:br>
              <a:rPr lang="en-US" dirty="0"/>
            </a:br>
            <a:endParaRPr lang="en-IN" dirty="0"/>
          </a:p>
        </p:txBody>
      </p:sp>
    </p:spTree>
    <p:extLst>
      <p:ext uri="{BB962C8B-B14F-4D97-AF65-F5344CB8AC3E}">
        <p14:creationId xmlns:p14="http://schemas.microsoft.com/office/powerpoint/2010/main" val="41795288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2"/>
          <p:cNvSpPr txBox="1">
            <a:spLocks noGrp="1"/>
          </p:cNvSpPr>
          <p:nvPr>
            <p:ph type="title"/>
          </p:nvPr>
        </p:nvSpPr>
        <p:spPr>
          <a:xfrm>
            <a:off x="2610852" y="204536"/>
            <a:ext cx="4367462" cy="733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Forte" panose="03060902040502070203" pitchFamily="66" charset="0"/>
              </a:rPr>
              <a:t>Data Insights</a:t>
            </a:r>
            <a:endParaRPr dirty="0">
              <a:latin typeface="Forte" panose="03060902040502070203" pitchFamily="66" charset="0"/>
            </a:endParaRPr>
          </a:p>
        </p:txBody>
      </p:sp>
      <p:sp>
        <p:nvSpPr>
          <p:cNvPr id="2" name="TextBox 1">
            <a:extLst>
              <a:ext uri="{FF2B5EF4-FFF2-40B4-BE49-F238E27FC236}">
                <a16:creationId xmlns:a16="http://schemas.microsoft.com/office/drawing/2014/main" id="{854954C4-33E9-46C8-888F-609A2E38FF99}"/>
              </a:ext>
            </a:extLst>
          </p:cNvPr>
          <p:cNvSpPr txBox="1"/>
          <p:nvPr/>
        </p:nvSpPr>
        <p:spPr>
          <a:xfrm>
            <a:off x="348915" y="794084"/>
            <a:ext cx="8289759" cy="4862870"/>
          </a:xfrm>
          <a:prstGeom prst="rect">
            <a:avLst/>
          </a:prstGeom>
          <a:noFill/>
        </p:spPr>
        <p:txBody>
          <a:bodyPr wrap="square" rtlCol="0">
            <a:spAutoFit/>
          </a:bodyPr>
          <a:lstStyle/>
          <a:p>
            <a:pPr marL="342900" indent="-342900">
              <a:buFont typeface="+mj-lt"/>
              <a:buAutoNum type="arabicPeriod"/>
            </a:pPr>
            <a:r>
              <a:rPr lang="en-US" sz="1600" dirty="0">
                <a:latin typeface="Cambria" panose="02040503050406030204" pitchFamily="18" charset="0"/>
                <a:ea typeface="Cambria" panose="02040503050406030204" pitchFamily="18" charset="0"/>
              </a:rPr>
              <a:t>The highest discounted product is titled "</a:t>
            </a:r>
            <a:r>
              <a:rPr lang="en-US" sz="1600" dirty="0" err="1">
                <a:latin typeface="Cambria" panose="02040503050406030204" pitchFamily="18" charset="0"/>
                <a:ea typeface="Cambria" panose="02040503050406030204" pitchFamily="18" charset="0"/>
              </a:rPr>
              <a:t>Manfinity</a:t>
            </a:r>
            <a:r>
              <a:rPr lang="en-US" sz="1600" dirty="0">
                <a:latin typeface="Cambria" panose="02040503050406030204" pitchFamily="18" charset="0"/>
                <a:ea typeface="Cambria" panose="02040503050406030204" pitchFamily="18" charset="0"/>
              </a:rPr>
              <a:t> Homme Men's Knitted Heart Embroidery Sweatshirt" and it is available in white color. It has a sale price of 4.26, compared to a retail price of 14.19, resulting in a discount of 70%.</a:t>
            </a:r>
          </a:p>
          <a:p>
            <a:pPr marL="342900" indent="-342900">
              <a:buFont typeface="+mj-lt"/>
              <a:buAutoNum type="arabicPeriod"/>
            </a:pPr>
            <a:r>
              <a:rPr lang="en-US" sz="1600" dirty="0">
                <a:latin typeface="Cambria" panose="02040503050406030204" pitchFamily="18" charset="0"/>
                <a:ea typeface="Cambria" panose="02040503050406030204" pitchFamily="18" charset="0"/>
              </a:rPr>
              <a:t>There is a significant peak around a sale price of 10, with over 120 occurrences. suggesting that a significant number of products fall within this price range</a:t>
            </a:r>
          </a:p>
          <a:p>
            <a:pPr marL="342900" indent="-342900">
              <a:buFont typeface="+mj-lt"/>
              <a:buAutoNum type="arabicPeriod"/>
            </a:pPr>
            <a:r>
              <a:rPr lang="en-US" sz="1600" dirty="0">
                <a:latin typeface="Cambria" panose="02040503050406030204" pitchFamily="18" charset="0"/>
                <a:ea typeface="Cambria" panose="02040503050406030204" pitchFamily="18" charset="0"/>
              </a:rPr>
              <a:t>The distribution is skewed to the right, indicating that the majority of products have lower sale prices, while fewer products command higher prices</a:t>
            </a:r>
          </a:p>
          <a:p>
            <a:pPr marL="342900" indent="-342900">
              <a:buFont typeface="+mj-lt"/>
              <a:buAutoNum type="arabicPeriod"/>
            </a:pPr>
            <a:r>
              <a:rPr lang="en-US" sz="1600" dirty="0">
                <a:latin typeface="Cambria" panose="02040503050406030204" pitchFamily="18" charset="0"/>
                <a:ea typeface="Cambria" panose="02040503050406030204" pitchFamily="18" charset="0"/>
              </a:rPr>
              <a:t>The category with the highest frequency is Men T-Shirts, with more than 200 occurrences. This suggests that these t-shirts are in high demand</a:t>
            </a:r>
          </a:p>
          <a:p>
            <a:pPr marL="342900" indent="-342900">
              <a:buFont typeface="+mj-lt"/>
              <a:buAutoNum type="arabicPeriod"/>
            </a:pPr>
            <a:r>
              <a:rPr lang="en-US" sz="1600" dirty="0">
                <a:latin typeface="Cambria" panose="02040503050406030204" pitchFamily="18" charset="0"/>
                <a:ea typeface="Cambria" panose="02040503050406030204" pitchFamily="18" charset="0"/>
              </a:rPr>
              <a:t>Black has the highest count, indicating it is a popular color.</a:t>
            </a:r>
          </a:p>
          <a:p>
            <a:pPr marL="342900" indent="-342900">
              <a:buFont typeface="+mj-lt"/>
              <a:buAutoNum type="arabicPeriod"/>
            </a:pPr>
            <a:r>
              <a:rPr lang="en-US" sz="1600" dirty="0">
                <a:latin typeface="Cambria" panose="02040503050406030204" pitchFamily="18" charset="0"/>
                <a:ea typeface="Cambria" panose="02040503050406030204" pitchFamily="18" charset="0"/>
              </a:rPr>
              <a:t>Other common colors include </a:t>
            </a:r>
            <a:r>
              <a:rPr lang="en-US" sz="1600" dirty="0" err="1">
                <a:latin typeface="Cambria" panose="02040503050406030204" pitchFamily="18" charset="0"/>
                <a:ea typeface="Cambria" panose="02040503050406030204" pitchFamily="18" charset="0"/>
              </a:rPr>
              <a:t>white,khaki</a:t>
            </a:r>
            <a:r>
              <a:rPr lang="en-US" sz="1600" dirty="0">
                <a:latin typeface="Cambria" panose="02040503050406030204" pitchFamily="18" charset="0"/>
                <a:ea typeface="Cambria" panose="02040503050406030204" pitchFamily="18" charset="0"/>
              </a:rPr>
              <a:t> and </a:t>
            </a:r>
            <a:r>
              <a:rPr lang="en-US" sz="1600" dirty="0" err="1">
                <a:latin typeface="Cambria" panose="02040503050406030204" pitchFamily="18" charset="0"/>
                <a:ea typeface="Cambria" panose="02040503050406030204" pitchFamily="18" charset="0"/>
              </a:rPr>
              <a:t>multicolors</a:t>
            </a:r>
            <a:r>
              <a:rPr lang="en-US" sz="1600" dirty="0">
                <a:latin typeface="Cambria" panose="02040503050406030204" pitchFamily="18" charset="0"/>
                <a:ea typeface="Cambria" panose="02040503050406030204" pitchFamily="18" charset="0"/>
              </a:rPr>
              <a:t> also</a:t>
            </a:r>
          </a:p>
          <a:p>
            <a:pPr marL="342900" indent="-342900">
              <a:buFont typeface="+mj-lt"/>
              <a:buAutoNum type="arabicPeriod"/>
            </a:pPr>
            <a:r>
              <a:rPr lang="en-US" sz="1600" dirty="0">
                <a:latin typeface="Cambria" panose="02040503050406030204" pitchFamily="18" charset="0"/>
                <a:ea typeface="Cambria" panose="02040503050406030204" pitchFamily="18" charset="0"/>
              </a:rPr>
              <a:t>Many colors have relatively low counts (less than 50), suggesting they are less popular.</a:t>
            </a:r>
          </a:p>
          <a:p>
            <a:pPr marL="342900" indent="-342900">
              <a:buFont typeface="+mj-lt"/>
              <a:buAutoNum type="arabicPeriod"/>
            </a:pPr>
            <a:r>
              <a:rPr lang="en-US" sz="1600" dirty="0">
                <a:latin typeface="Cambria" panose="02040503050406030204" pitchFamily="18" charset="0"/>
                <a:ea typeface="Cambria" panose="02040503050406030204" pitchFamily="18" charset="0"/>
              </a:rPr>
              <a:t>Most products have high ratings, with a significant number receiving a perfect 5.0 rating.</a:t>
            </a:r>
          </a:p>
          <a:p>
            <a:pPr marL="342900" indent="-342900">
              <a:buFont typeface="+mj-lt"/>
              <a:buAutoNum type="arabicPeriod"/>
            </a:pPr>
            <a:r>
              <a:rPr lang="en-US" sz="1600" dirty="0">
                <a:latin typeface="Cambria" panose="02040503050406030204" pitchFamily="18" charset="0"/>
                <a:ea typeface="Cambria" panose="02040503050406030204" pitchFamily="18" charset="0"/>
              </a:rPr>
              <a:t>There are very few products with low ratings, indicating general customer satisfaction</a:t>
            </a:r>
          </a:p>
          <a:p>
            <a:pPr marL="342900" indent="-342900">
              <a:buFont typeface="+mj-lt"/>
              <a:buAutoNum type="arabicPeriod"/>
            </a:pPr>
            <a:r>
              <a:rPr lang="en-US" sz="1600" dirty="0">
                <a:latin typeface="Cambria" panose="02040503050406030204" pitchFamily="18" charset="0"/>
                <a:ea typeface="Cambria" panose="02040503050406030204" pitchFamily="18" charset="0"/>
              </a:rPr>
              <a:t>The scatterplot shows a positive correlation between sale price and retail price.</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endParaRPr lang="en-US" dirty="0"/>
          </a:p>
          <a:p>
            <a:endParaRPr lang="en-US" dirty="0"/>
          </a:p>
          <a:p>
            <a:br>
              <a:rPr lang="en-US" dirty="0"/>
            </a:br>
            <a:endParaRPr lang="en-IN" dirty="0"/>
          </a:p>
        </p:txBody>
      </p:sp>
    </p:spTree>
    <p:extLst>
      <p:ext uri="{BB962C8B-B14F-4D97-AF65-F5344CB8AC3E}">
        <p14:creationId xmlns:p14="http://schemas.microsoft.com/office/powerpoint/2010/main" val="21137029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2"/>
          <p:cNvSpPr txBox="1">
            <a:spLocks noGrp="1"/>
          </p:cNvSpPr>
          <p:nvPr>
            <p:ph type="title"/>
          </p:nvPr>
        </p:nvSpPr>
        <p:spPr>
          <a:xfrm>
            <a:off x="2610852" y="204536"/>
            <a:ext cx="4367462" cy="733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Forte" panose="03060902040502070203" pitchFamily="66" charset="0"/>
              </a:rPr>
              <a:t>Data Insights</a:t>
            </a:r>
            <a:endParaRPr dirty="0">
              <a:latin typeface="Forte" panose="03060902040502070203" pitchFamily="66" charset="0"/>
            </a:endParaRPr>
          </a:p>
        </p:txBody>
      </p:sp>
      <p:sp>
        <p:nvSpPr>
          <p:cNvPr id="2" name="TextBox 1">
            <a:extLst>
              <a:ext uri="{FF2B5EF4-FFF2-40B4-BE49-F238E27FC236}">
                <a16:creationId xmlns:a16="http://schemas.microsoft.com/office/drawing/2014/main" id="{854954C4-33E9-46C8-888F-609A2E38FF99}"/>
              </a:ext>
            </a:extLst>
          </p:cNvPr>
          <p:cNvSpPr txBox="1"/>
          <p:nvPr/>
        </p:nvSpPr>
        <p:spPr>
          <a:xfrm>
            <a:off x="324852" y="733926"/>
            <a:ext cx="8289759" cy="4247317"/>
          </a:xfrm>
          <a:prstGeom prst="rect">
            <a:avLst/>
          </a:prstGeom>
          <a:noFill/>
        </p:spPr>
        <p:txBody>
          <a:bodyPr wrap="square" rtlCol="0">
            <a:spAutoFit/>
          </a:bodyPr>
          <a:lstStyle/>
          <a:p>
            <a:pPr marL="342900" indent="-342900">
              <a:buFont typeface="+mj-lt"/>
              <a:buAutoNum type="arabicPeriod"/>
            </a:pPr>
            <a:r>
              <a:rPr lang="en-US" sz="1800" dirty="0">
                <a:latin typeface="Cambria" panose="02040503050406030204" pitchFamily="18" charset="0"/>
                <a:ea typeface="Cambria" panose="02040503050406030204" pitchFamily="18" charset="0"/>
              </a:rPr>
              <a:t>As the retail price increases, the sale price tends to increase as well.</a:t>
            </a:r>
          </a:p>
          <a:p>
            <a:pPr marL="342900" indent="-342900">
              <a:buFont typeface="+mj-lt"/>
              <a:buAutoNum type="arabicPeriod"/>
            </a:pPr>
            <a:r>
              <a:rPr lang="en-US" sz="1800" dirty="0">
                <a:latin typeface="Cambria" panose="02040503050406030204" pitchFamily="18" charset="0"/>
                <a:ea typeface="Cambria" panose="02040503050406030204" pitchFamily="18" charset="0"/>
              </a:rPr>
              <a:t>Customers are willing to pay more for items with higher retail prices.</a:t>
            </a:r>
          </a:p>
          <a:p>
            <a:pPr marL="342900" indent="-342900">
              <a:buFont typeface="+mj-lt"/>
              <a:buAutoNum type="arabicPeriod"/>
            </a:pPr>
            <a:r>
              <a:rPr lang="en-US" sz="1800" dirty="0">
                <a:latin typeface="Cambria" panose="02040503050406030204" pitchFamily="18" charset="0"/>
                <a:ea typeface="Cambria" panose="02040503050406030204" pitchFamily="18" charset="0"/>
              </a:rPr>
              <a:t>Most data points are concentrated in the range of 10 to 40 for retail price and 10 to 30 for sale price.</a:t>
            </a:r>
          </a:p>
          <a:p>
            <a:pPr marL="342900" indent="-342900">
              <a:buFont typeface="+mj-lt"/>
              <a:buAutoNum type="arabicPeriod"/>
            </a:pPr>
            <a:r>
              <a:rPr lang="en-US" sz="1800" dirty="0">
                <a:latin typeface="Cambria" panose="02040503050406030204" pitchFamily="18" charset="0"/>
                <a:ea typeface="Cambria" panose="02040503050406030204" pitchFamily="18" charset="0"/>
              </a:rPr>
              <a:t>This concentration suggests that many items are being sold at or below their retail price</a:t>
            </a:r>
          </a:p>
          <a:p>
            <a:pPr marL="342900" indent="-342900">
              <a:buFont typeface="+mj-lt"/>
              <a:buAutoNum type="arabicPeriod"/>
            </a:pPr>
            <a:r>
              <a:rPr lang="en-US" sz="1800" dirty="0">
                <a:latin typeface="Cambria" panose="02040503050406030204" pitchFamily="18" charset="0"/>
                <a:ea typeface="Cambria" panose="02040503050406030204" pitchFamily="18" charset="0"/>
              </a:rPr>
              <a:t>There are a few outliers where the sale price is significantly higher than expected based on the retail price.</a:t>
            </a:r>
          </a:p>
          <a:p>
            <a:pPr marL="342900" indent="-342900">
              <a:buFont typeface="+mj-lt"/>
              <a:buAutoNum type="arabicPeriod"/>
            </a:pPr>
            <a:r>
              <a:rPr lang="en-US" sz="1800" dirty="0">
                <a:latin typeface="Cambria" panose="02040503050406030204" pitchFamily="18" charset="0"/>
                <a:ea typeface="Cambria" panose="02040503050406030204" pitchFamily="18" charset="0"/>
              </a:rPr>
              <a:t>These outliers could represent premium or unique items that customers are willing to pay</a:t>
            </a:r>
          </a:p>
          <a:p>
            <a:pPr marL="342900" indent="-342900">
              <a:buFont typeface="+mj-lt"/>
              <a:buAutoNum type="arabicPeriod"/>
            </a:pPr>
            <a:r>
              <a:rPr lang="en-US" sz="1800" dirty="0">
                <a:latin typeface="Cambria" panose="02040503050406030204" pitchFamily="18" charset="0"/>
                <a:ea typeface="Cambria" panose="02040503050406030204" pitchFamily="18" charset="0"/>
              </a:rPr>
              <a:t>The top revenue-generating categories are predominantly men's apparel, with "Men T-Shirts" leading in total revenue, followed closely by "Men Jeans" and "Men T-Shirt Co-</a:t>
            </a:r>
            <a:r>
              <a:rPr lang="en-US" sz="1800" dirty="0" err="1">
                <a:latin typeface="Cambria" panose="02040503050406030204" pitchFamily="18" charset="0"/>
                <a:ea typeface="Cambria" panose="02040503050406030204" pitchFamily="18" charset="0"/>
              </a:rPr>
              <a:t>ords</a:t>
            </a:r>
            <a:r>
              <a:rPr lang="en-US" sz="1800" dirty="0">
                <a:latin typeface="Cambria" panose="02040503050406030204" pitchFamily="18" charset="0"/>
                <a:ea typeface="Cambria" panose="02040503050406030204" pitchFamily="18" charset="0"/>
              </a:rPr>
              <a:t>." Other popular categories include "Men Pants," "Men Shorts," and "Men Polo Shirts"</a:t>
            </a:r>
            <a:br>
              <a:rPr lang="en-US" sz="1800" dirty="0">
                <a:latin typeface="Cambria" panose="02040503050406030204" pitchFamily="18" charset="0"/>
                <a:ea typeface="Cambria" panose="02040503050406030204" pitchFamily="18" charset="0"/>
              </a:rPr>
            </a:b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9573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9"/>
          <p:cNvSpPr/>
          <p:nvPr/>
        </p:nvSpPr>
        <p:spPr>
          <a:xfrm>
            <a:off x="6942213" y="320350"/>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29"/>
          <p:cNvSpPr txBox="1">
            <a:spLocks noGrp="1"/>
          </p:cNvSpPr>
          <p:nvPr>
            <p:ph type="title"/>
          </p:nvPr>
        </p:nvSpPr>
        <p:spPr>
          <a:xfrm>
            <a:off x="704623" y="626668"/>
            <a:ext cx="4203900" cy="4649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ML Algorithms</a:t>
            </a:r>
            <a:endParaRPr dirty="0"/>
          </a:p>
        </p:txBody>
      </p:sp>
      <p:pic>
        <p:nvPicPr>
          <p:cNvPr id="447" name="Google Shape;447;p29"/>
          <p:cNvPicPr preferRelativeResize="0">
            <a:picLocks noGrp="1"/>
          </p:cNvPicPr>
          <p:nvPr>
            <p:ph type="pic" idx="3"/>
          </p:nvPr>
        </p:nvPicPr>
        <p:blipFill rotWithShape="1">
          <a:blip r:embed="rId3">
            <a:alphaModFix/>
          </a:blip>
          <a:srcRect r="38751"/>
          <a:stretch/>
        </p:blipFill>
        <p:spPr>
          <a:xfrm>
            <a:off x="5379775" y="923750"/>
            <a:ext cx="3028200" cy="3296105"/>
          </a:xfrm>
          <a:prstGeom prst="rect">
            <a:avLst/>
          </a:prstGeom>
        </p:spPr>
      </p:pic>
      <p:grpSp>
        <p:nvGrpSpPr>
          <p:cNvPr id="448" name="Google Shape;448;p29"/>
          <p:cNvGrpSpPr/>
          <p:nvPr/>
        </p:nvGrpSpPr>
        <p:grpSpPr>
          <a:xfrm>
            <a:off x="2850280" y="3762353"/>
            <a:ext cx="1803132" cy="1399366"/>
            <a:chOff x="383675" y="238125"/>
            <a:chExt cx="6673325" cy="5179000"/>
          </a:xfrm>
        </p:grpSpPr>
        <p:sp>
          <p:nvSpPr>
            <p:cNvPr id="449" name="Google Shape;449;p29"/>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9"/>
          <p:cNvSpPr/>
          <p:nvPr/>
        </p:nvSpPr>
        <p:spPr>
          <a:xfrm>
            <a:off x="778781" y="426420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EC2A9C7-2835-4686-B88F-83768378A755}"/>
              </a:ext>
            </a:extLst>
          </p:cNvPr>
          <p:cNvSpPr txBox="1"/>
          <p:nvPr/>
        </p:nvSpPr>
        <p:spPr>
          <a:xfrm>
            <a:off x="688468" y="1820416"/>
            <a:ext cx="4623559"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Linear Regression</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Ridge</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Lasso</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Decision Tree Regressor</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Random Forest</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XG Boost</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0640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7"/>
          <p:cNvSpPr txBox="1">
            <a:spLocks noGrp="1"/>
          </p:cNvSpPr>
          <p:nvPr>
            <p:ph type="title"/>
          </p:nvPr>
        </p:nvSpPr>
        <p:spPr>
          <a:xfrm>
            <a:off x="660775" y="259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6" name="TextBox 25">
            <a:extLst>
              <a:ext uri="{FF2B5EF4-FFF2-40B4-BE49-F238E27FC236}">
                <a16:creationId xmlns:a16="http://schemas.microsoft.com/office/drawing/2014/main" id="{C51D30B4-9E0F-476D-8A1A-F2E540D7F4A7}"/>
              </a:ext>
            </a:extLst>
          </p:cNvPr>
          <p:cNvSpPr txBox="1"/>
          <p:nvPr/>
        </p:nvSpPr>
        <p:spPr>
          <a:xfrm>
            <a:off x="265814" y="765544"/>
            <a:ext cx="8006316" cy="4401205"/>
          </a:xfrm>
          <a:prstGeom prst="rect">
            <a:avLst/>
          </a:prstGeom>
          <a:noFill/>
        </p:spPr>
        <p:txBody>
          <a:bodyPr wrap="square" rtlCol="0">
            <a:spAutoFit/>
          </a:bodyPr>
          <a:lstStyle/>
          <a:p>
            <a:pPr marL="342900" indent="-342900">
              <a:buFont typeface="+mj-lt"/>
              <a:buAutoNum type="arabicPeriod"/>
            </a:pPr>
            <a:r>
              <a:rPr lang="en-US" sz="1800" b="1" dirty="0">
                <a:latin typeface="Cambria" panose="02040503050406030204" pitchFamily="18" charset="0"/>
                <a:ea typeface="Cambria" panose="02040503050406030204" pitchFamily="18" charset="0"/>
              </a:rPr>
              <a:t>Introduction</a:t>
            </a:r>
          </a:p>
          <a:p>
            <a:pPr marL="342900" indent="-342900">
              <a:buFont typeface="+mj-lt"/>
              <a:buAutoNum type="arabicPeriod"/>
            </a:pPr>
            <a:r>
              <a:rPr lang="en-US" sz="1800" b="1" dirty="0">
                <a:latin typeface="Cambria" panose="02040503050406030204" pitchFamily="18" charset="0"/>
                <a:ea typeface="Cambria" panose="02040503050406030204" pitchFamily="18" charset="0"/>
              </a:rPr>
              <a:t>Objective</a:t>
            </a:r>
          </a:p>
          <a:p>
            <a:pPr marL="342900" indent="-342900">
              <a:buFont typeface="+mj-lt"/>
              <a:buAutoNum type="arabicPeriod"/>
            </a:pPr>
            <a:r>
              <a:rPr lang="en-US" sz="1800" b="1" dirty="0">
                <a:latin typeface="Cambria" panose="02040503050406030204" pitchFamily="18" charset="0"/>
                <a:ea typeface="Cambria" panose="02040503050406030204" pitchFamily="18" charset="0"/>
              </a:rPr>
              <a:t>7 Steps of machine learning</a:t>
            </a:r>
          </a:p>
          <a:p>
            <a:pPr marL="342900" indent="-342900">
              <a:buFont typeface="+mj-lt"/>
              <a:buAutoNum type="arabicPeriod"/>
            </a:pPr>
            <a:r>
              <a:rPr lang="en-US" sz="1800" b="1" dirty="0">
                <a:latin typeface="Cambria" panose="02040503050406030204" pitchFamily="18" charset="0"/>
                <a:ea typeface="Cambria" panose="02040503050406030204" pitchFamily="18" charset="0"/>
              </a:rPr>
              <a:t>Steps used in EDA &amp; Data Preprocessing</a:t>
            </a:r>
          </a:p>
          <a:p>
            <a:pPr marL="342900" indent="-342900">
              <a:buFont typeface="+mj-lt"/>
              <a:buAutoNum type="arabicPeriod"/>
            </a:pPr>
            <a:r>
              <a:rPr lang="en-US" sz="1800" b="1" dirty="0">
                <a:latin typeface="Cambria" panose="02040503050406030204" pitchFamily="18" charset="0"/>
                <a:ea typeface="Cambria" panose="02040503050406030204" pitchFamily="18" charset="0"/>
              </a:rPr>
              <a:t>EDA Insights</a:t>
            </a:r>
          </a:p>
          <a:p>
            <a:pPr marL="342900" indent="-342900">
              <a:buFont typeface="+mj-lt"/>
              <a:buAutoNum type="arabicPeriod"/>
            </a:pPr>
            <a:r>
              <a:rPr lang="en-US" sz="1800" b="1" dirty="0">
                <a:latin typeface="Cambria" panose="02040503050406030204" pitchFamily="18" charset="0"/>
                <a:ea typeface="Cambria" panose="02040503050406030204" pitchFamily="18" charset="0"/>
              </a:rPr>
              <a:t>Correlation table</a:t>
            </a:r>
          </a:p>
          <a:p>
            <a:pPr marL="342900" indent="-342900">
              <a:buFont typeface="+mj-lt"/>
              <a:buAutoNum type="arabicPeriod"/>
            </a:pPr>
            <a:r>
              <a:rPr lang="en-US" sz="1800" b="1" dirty="0">
                <a:latin typeface="Cambria" panose="02040503050406030204" pitchFamily="18" charset="0"/>
                <a:ea typeface="Cambria" panose="02040503050406030204" pitchFamily="18" charset="0"/>
              </a:rPr>
              <a:t>Data Insights</a:t>
            </a:r>
          </a:p>
          <a:p>
            <a:pPr marL="342900" indent="-342900">
              <a:buFont typeface="+mj-lt"/>
              <a:buAutoNum type="arabicPeriod"/>
            </a:pPr>
            <a:r>
              <a:rPr lang="en-US" sz="1800" b="1" dirty="0">
                <a:latin typeface="Cambria" panose="02040503050406030204" pitchFamily="18" charset="0"/>
                <a:ea typeface="Cambria" panose="02040503050406030204" pitchFamily="18" charset="0"/>
              </a:rPr>
              <a:t>ML Algorithms</a:t>
            </a:r>
          </a:p>
          <a:p>
            <a:pPr marL="342900" indent="-342900">
              <a:buFont typeface="+mj-lt"/>
              <a:buAutoNum type="arabicPeriod"/>
            </a:pPr>
            <a:r>
              <a:rPr lang="en-US" sz="1800" b="1" dirty="0">
                <a:latin typeface="Cambria" panose="02040503050406030204" pitchFamily="18" charset="0"/>
                <a:ea typeface="Cambria" panose="02040503050406030204" pitchFamily="18" charset="0"/>
              </a:rPr>
              <a:t>Results</a:t>
            </a:r>
          </a:p>
          <a:p>
            <a:pPr marL="342900" indent="-342900">
              <a:buFont typeface="+mj-lt"/>
              <a:buAutoNum type="arabicPeriod"/>
            </a:pPr>
            <a:r>
              <a:rPr lang="en-US" sz="1800" b="1" dirty="0">
                <a:latin typeface="Cambria" panose="02040503050406030204" pitchFamily="18" charset="0"/>
                <a:ea typeface="Cambria" panose="02040503050406030204" pitchFamily="18" charset="0"/>
              </a:rPr>
              <a:t>Best Model</a:t>
            </a:r>
          </a:p>
          <a:p>
            <a:pPr marL="342900" indent="-342900">
              <a:buFont typeface="+mj-lt"/>
              <a:buAutoNum type="arabicPeriod"/>
            </a:pPr>
            <a:r>
              <a:rPr lang="en-US" sz="1800" b="1" dirty="0">
                <a:latin typeface="Cambria" panose="02040503050406030204" pitchFamily="18" charset="0"/>
                <a:ea typeface="Cambria" panose="02040503050406030204" pitchFamily="18" charset="0"/>
              </a:rPr>
              <a:t>Data Source</a:t>
            </a:r>
          </a:p>
          <a:p>
            <a:pPr marL="342900" indent="-342900">
              <a:buFont typeface="+mj-lt"/>
              <a:buAutoNum type="arabicPeriod"/>
            </a:pPr>
            <a:r>
              <a:rPr lang="en-US" sz="1800" b="1" dirty="0">
                <a:latin typeface="Cambria" panose="02040503050406030204" pitchFamily="18" charset="0"/>
                <a:ea typeface="Cambria" panose="02040503050406030204" pitchFamily="18" charset="0"/>
              </a:rPr>
              <a:t>Vote of thanks</a:t>
            </a:r>
          </a:p>
          <a:p>
            <a:pPr marL="342900" indent="-342900">
              <a:buFont typeface="+mj-lt"/>
              <a:buAutoNum type="arabicPeriod"/>
            </a:pPr>
            <a:endParaRPr lang="en-US" sz="1800" dirty="0">
              <a:latin typeface="Cambria" panose="02040503050406030204" pitchFamily="18" charset="0"/>
              <a:ea typeface="Cambria" panose="02040503050406030204" pitchFamily="18" charset="0"/>
            </a:endParaRPr>
          </a:p>
          <a:p>
            <a:pPr marL="342900" indent="-342900">
              <a:buFont typeface="+mj-lt"/>
              <a:buAutoNum type="arabicPeriod"/>
            </a:pPr>
            <a:endParaRPr lang="en-US" sz="1800" dirty="0">
              <a:latin typeface="Cambria" panose="02040503050406030204" pitchFamily="18" charset="0"/>
              <a:ea typeface="Cambria" panose="02040503050406030204" pitchFamily="18" charset="0"/>
            </a:endParaRPr>
          </a:p>
          <a:p>
            <a:pPr marL="342900" indent="-342900">
              <a:buFont typeface="+mj-lt"/>
              <a:buAutoNum type="arabicPeriod"/>
            </a:pPr>
            <a:endParaRPr lang="en-US" dirty="0"/>
          </a:p>
          <a:p>
            <a:pPr marL="342900" indent="-342900">
              <a:buFont typeface="+mj-lt"/>
              <a:buAutoNum type="arabicPeriod"/>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Tabulate all </a:t>
            </a:r>
            <a:r>
              <a:rPr lang="en-IN" dirty="0"/>
              <a:t>results</a:t>
            </a:r>
            <a:endParaRPr dirty="0"/>
          </a:p>
        </p:txBody>
      </p:sp>
      <p:pic>
        <p:nvPicPr>
          <p:cNvPr id="14" name="Picture 13">
            <a:extLst>
              <a:ext uri="{FF2B5EF4-FFF2-40B4-BE49-F238E27FC236}">
                <a16:creationId xmlns:a16="http://schemas.microsoft.com/office/drawing/2014/main" id="{D0EE4847-2B8A-4F5E-9EA3-2368F8271DE8}"/>
              </a:ext>
            </a:extLst>
          </p:cNvPr>
          <p:cNvPicPr>
            <a:picLocks noChangeAspect="1"/>
          </p:cNvPicPr>
          <p:nvPr/>
        </p:nvPicPr>
        <p:blipFill>
          <a:blip r:embed="rId3"/>
          <a:stretch>
            <a:fillRect/>
          </a:stretch>
        </p:blipFill>
        <p:spPr>
          <a:xfrm>
            <a:off x="1175475" y="1383775"/>
            <a:ext cx="7248525" cy="331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4"/>
          <p:cNvSpPr/>
          <p:nvPr/>
        </p:nvSpPr>
        <p:spPr>
          <a:xfrm flipH="1">
            <a:off x="323121" y="202975"/>
            <a:ext cx="1400047" cy="139930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txBox="1">
            <a:spLocks noGrp="1"/>
          </p:cNvSpPr>
          <p:nvPr>
            <p:ph type="title"/>
          </p:nvPr>
        </p:nvSpPr>
        <p:spPr>
          <a:xfrm>
            <a:off x="4572000" y="541421"/>
            <a:ext cx="3597442" cy="86482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b="1" dirty="0">
                <a:latin typeface="Cambria" panose="02040503050406030204" pitchFamily="18" charset="0"/>
                <a:ea typeface="Cambria" panose="02040503050406030204" pitchFamily="18" charset="0"/>
              </a:rPr>
              <a:t>Best Model - </a:t>
            </a:r>
            <a:r>
              <a:rPr lang="en-US" sz="2400" b="1" dirty="0" err="1">
                <a:latin typeface="Cambria" panose="02040503050406030204" pitchFamily="18" charset="0"/>
                <a:ea typeface="Cambria" panose="02040503050406030204" pitchFamily="18" charset="0"/>
              </a:rPr>
              <a:t>XGBoost</a:t>
            </a:r>
            <a:endParaRPr sz="2400" b="1" dirty="0">
              <a:latin typeface="Cambria" panose="02040503050406030204" pitchFamily="18" charset="0"/>
              <a:ea typeface="Cambria" panose="02040503050406030204" pitchFamily="18" charset="0"/>
            </a:endParaRPr>
          </a:p>
        </p:txBody>
      </p:sp>
      <p:sp>
        <p:nvSpPr>
          <p:cNvPr id="543" name="Google Shape;543;p34"/>
          <p:cNvSpPr txBox="1">
            <a:spLocks noGrp="1"/>
          </p:cNvSpPr>
          <p:nvPr>
            <p:ph type="subTitle" idx="1"/>
          </p:nvPr>
        </p:nvSpPr>
        <p:spPr>
          <a:xfrm>
            <a:off x="4171599" y="1406250"/>
            <a:ext cx="4767863" cy="3110582"/>
          </a:xfrm>
          <a:prstGeom prst="rect">
            <a:avLst/>
          </a:prstGeom>
        </p:spPr>
        <p:txBody>
          <a:bodyPr spcFirstLastPara="1" wrap="square" lIns="91425" tIns="91425" rIns="91425" bIns="91425" anchor="t" anchorCtr="0">
            <a:noAutofit/>
          </a:bodyPr>
          <a:lstStyle/>
          <a:p>
            <a:pPr marL="0" lvl="0" indent="0" algn="ctr"/>
            <a:r>
              <a:rPr lang="en-US" sz="1800" dirty="0" err="1">
                <a:latin typeface="Cambria" panose="02040503050406030204" pitchFamily="18" charset="0"/>
                <a:ea typeface="Cambria" panose="02040503050406030204" pitchFamily="18" charset="0"/>
              </a:rPr>
              <a:t>XGBoost</a:t>
            </a:r>
            <a:r>
              <a:rPr lang="en-US" sz="1800" dirty="0">
                <a:latin typeface="Cambria" panose="02040503050406030204" pitchFamily="18" charset="0"/>
                <a:ea typeface="Cambria" panose="02040503050406030204" pitchFamily="18" charset="0"/>
              </a:rPr>
              <a:t> builds a predictive model by combining the predictions of multiple individual models, often decision trees, in an iterative manner. The algorithm works by sequentially adding weak learners to the ensemble, with each new learner focusing on correcting the errors made by the existing ones.</a:t>
            </a:r>
          </a:p>
          <a:p>
            <a:pPr marL="0" lvl="0" indent="0" algn="ctr"/>
            <a:r>
              <a:rPr lang="en-US" sz="1800" b="1" dirty="0">
                <a:latin typeface="Cambria" panose="02040503050406030204" pitchFamily="18" charset="0"/>
                <a:ea typeface="Cambria" panose="02040503050406030204" pitchFamily="18" charset="0"/>
              </a:rPr>
              <a:t>This results  with train accuracy with 99.99% &amp; test accuracy 98.96% with minimal MSE.</a:t>
            </a:r>
            <a:endParaRPr sz="1800" b="1" dirty="0">
              <a:latin typeface="Cambria" panose="02040503050406030204" pitchFamily="18" charset="0"/>
              <a:ea typeface="Cambria" panose="02040503050406030204" pitchFamily="18" charset="0"/>
            </a:endParaRPr>
          </a:p>
        </p:txBody>
      </p:sp>
      <p:pic>
        <p:nvPicPr>
          <p:cNvPr id="544" name="Google Shape;544;p34"/>
          <p:cNvPicPr preferRelativeResize="0">
            <a:picLocks noGrp="1"/>
          </p:cNvPicPr>
          <p:nvPr>
            <p:ph type="pic" idx="2"/>
          </p:nvPr>
        </p:nvPicPr>
        <p:blipFill rotWithShape="1">
          <a:blip r:embed="rId3">
            <a:alphaModFix/>
          </a:blip>
          <a:srcRect r="38751"/>
          <a:stretch/>
        </p:blipFill>
        <p:spPr>
          <a:xfrm>
            <a:off x="713225" y="923700"/>
            <a:ext cx="3028200" cy="3296100"/>
          </a:xfrm>
          <a:prstGeom prst="rect">
            <a:avLst/>
          </a:prstGeom>
        </p:spPr>
      </p:pic>
      <p:grpSp>
        <p:nvGrpSpPr>
          <p:cNvPr id="545" name="Google Shape;545;p34"/>
          <p:cNvGrpSpPr/>
          <p:nvPr/>
        </p:nvGrpSpPr>
        <p:grpSpPr>
          <a:xfrm>
            <a:off x="1938303" y="3762353"/>
            <a:ext cx="1803132" cy="1399366"/>
            <a:chOff x="383675" y="238125"/>
            <a:chExt cx="6673325" cy="5179000"/>
          </a:xfrm>
        </p:grpSpPr>
        <p:sp>
          <p:nvSpPr>
            <p:cNvPr id="546" name="Google Shape;546;p34"/>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2"/>
          <p:cNvSpPr txBox="1">
            <a:spLocks noGrp="1"/>
          </p:cNvSpPr>
          <p:nvPr>
            <p:ph type="title"/>
          </p:nvPr>
        </p:nvSpPr>
        <p:spPr>
          <a:xfrm>
            <a:off x="719999" y="5683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Source: - </a:t>
            </a:r>
            <a:endParaRPr dirty="0"/>
          </a:p>
        </p:txBody>
      </p:sp>
      <p:sp>
        <p:nvSpPr>
          <p:cNvPr id="517" name="Google Shape;517;p32"/>
          <p:cNvSpPr txBox="1">
            <a:spLocks noGrp="1"/>
          </p:cNvSpPr>
          <p:nvPr>
            <p:ph type="subTitle" idx="5"/>
          </p:nvPr>
        </p:nvSpPr>
        <p:spPr>
          <a:xfrm>
            <a:off x="3703831" y="668060"/>
            <a:ext cx="2848200" cy="445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tx2">
                    <a:lumMod val="75000"/>
                  </a:schemeClr>
                </a:solidFill>
                <a:latin typeface="Cambria" panose="02040503050406030204" pitchFamily="18" charset="0"/>
                <a:ea typeface="Cambria" panose="02040503050406030204" pitchFamily="18" charset="0"/>
              </a:rPr>
              <a:t>Kaggle</a:t>
            </a:r>
            <a:endParaRPr sz="2000" dirty="0">
              <a:solidFill>
                <a:schemeClr val="tx2">
                  <a:lumMod val="75000"/>
                </a:schemeClr>
              </a:solidFill>
              <a:latin typeface="Cambria" panose="02040503050406030204" pitchFamily="18" charset="0"/>
              <a:ea typeface="Cambria" panose="02040503050406030204" pitchFamily="18" charset="0"/>
            </a:endParaRPr>
          </a:p>
        </p:txBody>
      </p:sp>
      <p:sp>
        <p:nvSpPr>
          <p:cNvPr id="518" name="Google Shape;518;p32"/>
          <p:cNvSpPr txBox="1">
            <a:spLocks noGrp="1"/>
          </p:cNvSpPr>
          <p:nvPr>
            <p:ph type="subTitle" idx="7"/>
          </p:nvPr>
        </p:nvSpPr>
        <p:spPr>
          <a:xfrm>
            <a:off x="773887" y="1562960"/>
            <a:ext cx="2929943" cy="4643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Software used : - </a:t>
            </a:r>
            <a:endParaRPr sz="2400" dirty="0"/>
          </a:p>
        </p:txBody>
      </p:sp>
      <p:sp>
        <p:nvSpPr>
          <p:cNvPr id="519" name="Google Shape;519;p32"/>
          <p:cNvSpPr txBox="1">
            <a:spLocks noGrp="1"/>
          </p:cNvSpPr>
          <p:nvPr>
            <p:ph type="subTitle" idx="8"/>
          </p:nvPr>
        </p:nvSpPr>
        <p:spPr>
          <a:xfrm>
            <a:off x="719998" y="2027300"/>
            <a:ext cx="5632675" cy="860279"/>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Arial" panose="020B0604020202020204" pitchFamily="34" charset="0"/>
              <a:buChar char="•"/>
            </a:pPr>
            <a:r>
              <a:rPr lang="en-US" b="0" dirty="0">
                <a:latin typeface="Cambria" panose="02040503050406030204" pitchFamily="18" charset="0"/>
                <a:ea typeface="Cambria" panose="02040503050406030204" pitchFamily="18" charset="0"/>
              </a:rPr>
              <a:t>Python for Data Cleaning &amp; model implementation</a:t>
            </a:r>
          </a:p>
          <a:p>
            <a:pPr marL="285750" lvl="0" indent="-285750" algn="l" rtl="0">
              <a:spcBef>
                <a:spcPts val="0"/>
              </a:spcBef>
              <a:spcAft>
                <a:spcPts val="0"/>
              </a:spcAft>
              <a:buFont typeface="Arial" panose="020B0604020202020204" pitchFamily="34" charset="0"/>
              <a:buChar char="•"/>
            </a:pPr>
            <a:r>
              <a:rPr lang="en-US" b="0" dirty="0">
                <a:latin typeface="Cambria" panose="02040503050406030204" pitchFamily="18" charset="0"/>
                <a:ea typeface="Cambria" panose="02040503050406030204" pitchFamily="18" charset="0"/>
              </a:rPr>
              <a:t>Power point for presentation</a:t>
            </a:r>
          </a:p>
        </p:txBody>
      </p:sp>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2"/>
          <p:cNvSpPr txBox="1">
            <a:spLocks noGrp="1"/>
          </p:cNvSpPr>
          <p:nvPr>
            <p:ph type="title"/>
          </p:nvPr>
        </p:nvSpPr>
        <p:spPr>
          <a:xfrm>
            <a:off x="2947737" y="1937083"/>
            <a:ext cx="4367462" cy="174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Forte" panose="03060902040502070203" pitchFamily="66" charset="0"/>
              </a:rPr>
              <a:t>THANK YOU!!!</a:t>
            </a:r>
            <a:endParaRPr dirty="0">
              <a:latin typeface="Forte" panose="03060902040502070203" pitchFamily="66" charset="0"/>
            </a:endParaRPr>
          </a:p>
        </p:txBody>
      </p:sp>
      <p:sp>
        <p:nvSpPr>
          <p:cNvPr id="8" name="TextBox 7">
            <a:extLst>
              <a:ext uri="{FF2B5EF4-FFF2-40B4-BE49-F238E27FC236}">
                <a16:creationId xmlns:a16="http://schemas.microsoft.com/office/drawing/2014/main" id="{40D8D6F6-0A3B-4480-9C35-7FF89E402A6A}"/>
              </a:ext>
            </a:extLst>
          </p:cNvPr>
          <p:cNvSpPr txBox="1"/>
          <p:nvPr/>
        </p:nvSpPr>
        <p:spPr>
          <a:xfrm>
            <a:off x="5089358" y="3031958"/>
            <a:ext cx="2935705" cy="1384995"/>
          </a:xfrm>
          <a:prstGeom prst="rect">
            <a:avLst/>
          </a:prstGeom>
          <a:noFill/>
        </p:spPr>
        <p:txBody>
          <a:bodyPr wrap="square" rtlCol="0">
            <a:spAutoFit/>
          </a:bodyPr>
          <a:lstStyle/>
          <a:p>
            <a:r>
              <a:rPr lang="en-US" sz="2800" b="1" dirty="0"/>
              <a:t>Submitted By – </a:t>
            </a:r>
          </a:p>
          <a:p>
            <a:r>
              <a:rPr lang="en-US" sz="2800" dirty="0">
                <a:solidFill>
                  <a:srgbClr val="7030A0"/>
                </a:solidFill>
                <a:latin typeface="Forte" panose="03060902040502070203" pitchFamily="66" charset="0"/>
              </a:rPr>
              <a:t>Kirti Agarwal</a:t>
            </a:r>
          </a:p>
          <a:p>
            <a:r>
              <a:rPr lang="en-US" sz="2800" dirty="0">
                <a:solidFill>
                  <a:srgbClr val="7030A0"/>
                </a:solidFill>
                <a:latin typeface="Forte" panose="03060902040502070203" pitchFamily="66" charset="0"/>
              </a:rPr>
              <a:t>PGA 37</a:t>
            </a:r>
            <a:endParaRPr lang="en-IN" sz="2800" dirty="0">
              <a:solidFill>
                <a:srgbClr val="7030A0"/>
              </a:solidFill>
              <a:latin typeface="Forte" panose="03060902040502070203" pitchFamily="66" charset="0"/>
            </a:endParaRPr>
          </a:p>
        </p:txBody>
      </p:sp>
    </p:spTree>
    <p:extLst>
      <p:ext uri="{BB962C8B-B14F-4D97-AF65-F5344CB8AC3E}">
        <p14:creationId xmlns:p14="http://schemas.microsoft.com/office/powerpoint/2010/main" val="1787313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8"/>
          <p:cNvSpPr/>
          <p:nvPr/>
        </p:nvSpPr>
        <p:spPr>
          <a:xfrm>
            <a:off x="322864" y="202975"/>
            <a:ext cx="1400047" cy="139930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txBox="1">
            <a:spLocks noGrp="1"/>
          </p:cNvSpPr>
          <p:nvPr>
            <p:ph type="subTitle" idx="1"/>
          </p:nvPr>
        </p:nvSpPr>
        <p:spPr>
          <a:xfrm>
            <a:off x="4323446" y="1590313"/>
            <a:ext cx="4497689" cy="2295000"/>
          </a:xfrm>
          <a:prstGeom prst="rect">
            <a:avLst/>
          </a:prstGeom>
        </p:spPr>
        <p:txBody>
          <a:bodyPr spcFirstLastPara="1" wrap="square" lIns="91425" tIns="91425" rIns="91425" bIns="91425" anchor="t" anchorCtr="0">
            <a:noAutofit/>
          </a:bodyPr>
          <a:lstStyle/>
          <a:p>
            <a:pPr marL="0" lvl="0" indent="0"/>
            <a:r>
              <a:rPr lang="en-US" b="1" dirty="0">
                <a:latin typeface="Cambria" panose="02040503050406030204" pitchFamily="18" charset="0"/>
                <a:ea typeface="Cambria" panose="02040503050406030204" pitchFamily="18" charset="0"/>
              </a:rPr>
              <a:t>SHEIN is a global fashion and lifestyle e-retailer committed to making the beauty of fashion accessible to all. They use on-demand manufacturing technology to connect suppliers to our agile supply chain, reducing inventory waste and enabling us to deliver a variety of affordable products to customers around the world. From our global offices, they reach customers in more than 150 countries.</a:t>
            </a:r>
            <a:r>
              <a:rPr lang="en-IN" b="1" dirty="0">
                <a:latin typeface="Cambria" panose="02040503050406030204" pitchFamily="18" charset="0"/>
                <a:ea typeface="Cambria" panose="02040503050406030204" pitchFamily="18" charset="0"/>
              </a:rPr>
              <a:t> </a:t>
            </a:r>
            <a:r>
              <a:rPr lang="en-IN" b="1" dirty="0" err="1">
                <a:latin typeface="Cambria" panose="02040503050406030204" pitchFamily="18" charset="0"/>
                <a:ea typeface="Cambria" panose="02040503050406030204" pitchFamily="18" charset="0"/>
              </a:rPr>
              <a:t>Shein</a:t>
            </a:r>
            <a:r>
              <a:rPr lang="en-IN" b="1" dirty="0">
                <a:latin typeface="Cambria" panose="02040503050406030204" pitchFamily="18" charset="0"/>
                <a:ea typeface="Cambria" panose="02040503050406030204" pitchFamily="18" charset="0"/>
              </a:rPr>
              <a:t> is a Chinese Singaporean </a:t>
            </a:r>
            <a:r>
              <a:rPr lang="en-IN" b="1" dirty="0">
                <a:latin typeface="Cambria" panose="02040503050406030204" pitchFamily="18" charset="0"/>
                <a:ea typeface="Cambria" panose="02040503050406030204" pitchFamily="18" charset="0"/>
                <a:hlinkClick r:id="rId3" tooltip="Fast fashion"/>
              </a:rPr>
              <a:t>fast fashion</a:t>
            </a:r>
            <a:r>
              <a:rPr lang="en-IN" b="1" dirty="0">
                <a:latin typeface="Cambria" panose="02040503050406030204" pitchFamily="18" charset="0"/>
                <a:ea typeface="Cambria" panose="02040503050406030204" pitchFamily="18" charset="0"/>
              </a:rPr>
              <a:t> retailer. Founded in </a:t>
            </a:r>
            <a:r>
              <a:rPr lang="en-IN" b="1" dirty="0">
                <a:latin typeface="Cambria" panose="02040503050406030204" pitchFamily="18" charset="0"/>
                <a:ea typeface="Cambria" panose="02040503050406030204" pitchFamily="18" charset="0"/>
                <a:hlinkClick r:id="rId4" tooltip="Nanjing"/>
              </a:rPr>
              <a:t>Nanjing</a:t>
            </a:r>
            <a:r>
              <a:rPr lang="en-IN" b="1" dirty="0">
                <a:latin typeface="Cambria" panose="02040503050406030204" pitchFamily="18" charset="0"/>
                <a:ea typeface="Cambria" panose="02040503050406030204" pitchFamily="18" charset="0"/>
              </a:rPr>
              <a:t>, China, in October 2008 as ZZKKO by entrepreneur Chris Xu, </a:t>
            </a:r>
            <a:r>
              <a:rPr lang="en-IN" b="1" dirty="0" err="1">
                <a:latin typeface="Cambria" panose="02040503050406030204" pitchFamily="18" charset="0"/>
                <a:ea typeface="Cambria" panose="02040503050406030204" pitchFamily="18" charset="0"/>
              </a:rPr>
              <a:t>Shein</a:t>
            </a:r>
            <a:r>
              <a:rPr lang="en-IN" b="1" dirty="0">
                <a:latin typeface="Cambria" panose="02040503050406030204" pitchFamily="18" charset="0"/>
                <a:ea typeface="Cambria" panose="02040503050406030204" pitchFamily="18" charset="0"/>
              </a:rPr>
              <a:t> grew to become the world's largest fashion retailer as of 2022. The company is headquartered in </a:t>
            </a:r>
            <a:r>
              <a:rPr lang="en-IN" b="1" dirty="0">
                <a:latin typeface="Cambria" panose="02040503050406030204" pitchFamily="18" charset="0"/>
                <a:ea typeface="Cambria" panose="02040503050406030204" pitchFamily="18" charset="0"/>
                <a:hlinkClick r:id="rId5" tooltip="Singapore"/>
              </a:rPr>
              <a:t>Singapore</a:t>
            </a:r>
            <a:r>
              <a:rPr lang="en-IN" b="1" dirty="0">
                <a:latin typeface="Cambria" panose="02040503050406030204" pitchFamily="18" charset="0"/>
                <a:ea typeface="Cambria" panose="02040503050406030204" pitchFamily="18" charset="0"/>
              </a:rPr>
              <a:t>.</a:t>
            </a:r>
            <a:endParaRPr b="1" dirty="0">
              <a:latin typeface="Cambria" panose="02040503050406030204" pitchFamily="18" charset="0"/>
              <a:ea typeface="Cambria" panose="02040503050406030204" pitchFamily="18" charset="0"/>
            </a:endParaRPr>
          </a:p>
        </p:txBody>
      </p:sp>
      <p:sp>
        <p:nvSpPr>
          <p:cNvPr id="419" name="Google Shape;419;p28"/>
          <p:cNvSpPr txBox="1">
            <a:spLocks noGrp="1"/>
          </p:cNvSpPr>
          <p:nvPr>
            <p:ph type="title"/>
          </p:nvPr>
        </p:nvSpPr>
        <p:spPr>
          <a:xfrm>
            <a:off x="4352275" y="1017225"/>
            <a:ext cx="4078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420" name="Google Shape;420;p28"/>
          <p:cNvPicPr preferRelativeResize="0">
            <a:picLocks noGrp="1"/>
          </p:cNvPicPr>
          <p:nvPr>
            <p:ph type="pic" idx="2"/>
          </p:nvPr>
        </p:nvPicPr>
        <p:blipFill rotWithShape="1">
          <a:blip r:embed="rId6">
            <a:alphaModFix/>
          </a:blip>
          <a:srcRect t="13714" b="13721"/>
          <a:stretch/>
        </p:blipFill>
        <p:spPr>
          <a:xfrm>
            <a:off x="713225" y="923700"/>
            <a:ext cx="3028203" cy="3296104"/>
          </a:xfrm>
          <a:prstGeom prst="rect">
            <a:avLst/>
          </a:prstGeom>
        </p:spPr>
      </p:pic>
      <p:grpSp>
        <p:nvGrpSpPr>
          <p:cNvPr id="421" name="Google Shape;421;p28"/>
          <p:cNvGrpSpPr/>
          <p:nvPr/>
        </p:nvGrpSpPr>
        <p:grpSpPr>
          <a:xfrm flipH="1">
            <a:off x="1938305" y="3762353"/>
            <a:ext cx="1803132" cy="1399366"/>
            <a:chOff x="383675" y="238125"/>
            <a:chExt cx="6673325" cy="5179000"/>
          </a:xfrm>
        </p:grpSpPr>
        <p:sp>
          <p:nvSpPr>
            <p:cNvPr id="422" name="Google Shape;422;p28"/>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7"/>
          <p:cNvSpPr/>
          <p:nvPr/>
        </p:nvSpPr>
        <p:spPr>
          <a:xfrm>
            <a:off x="1254056" y="462025"/>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a:off x="1523351" y="709411"/>
            <a:ext cx="1834973" cy="3724678"/>
            <a:chOff x="1523351" y="709411"/>
            <a:chExt cx="1834973" cy="3724678"/>
          </a:xfrm>
        </p:grpSpPr>
        <p:sp>
          <p:nvSpPr>
            <p:cNvPr id="596" name="Google Shape;596;p37"/>
            <p:cNvSpPr/>
            <p:nvPr/>
          </p:nvSpPr>
          <p:spPr>
            <a:xfrm>
              <a:off x="1523351"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346153" y="4142077"/>
              <a:ext cx="189378" cy="189277"/>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37"/>
          <p:cNvSpPr txBox="1">
            <a:spLocks noGrp="1"/>
          </p:cNvSpPr>
          <p:nvPr>
            <p:ph type="title"/>
          </p:nvPr>
        </p:nvSpPr>
        <p:spPr>
          <a:xfrm>
            <a:off x="3627618" y="568955"/>
            <a:ext cx="323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599" name="Google Shape;599;p37"/>
          <p:cNvSpPr txBox="1">
            <a:spLocks noGrp="1"/>
          </p:cNvSpPr>
          <p:nvPr>
            <p:ph type="subTitle" idx="1"/>
          </p:nvPr>
        </p:nvSpPr>
        <p:spPr>
          <a:xfrm>
            <a:off x="3443502" y="1141655"/>
            <a:ext cx="5200767" cy="3200005"/>
          </a:xfrm>
          <a:prstGeom prst="rect">
            <a:avLst/>
          </a:prstGeom>
        </p:spPr>
        <p:txBody>
          <a:bodyPr spcFirstLastPara="1" wrap="square" lIns="91425" tIns="91425" rIns="91425" bIns="91425" anchor="t" anchorCtr="0">
            <a:noAutofit/>
          </a:bodyPr>
          <a:lstStyle/>
          <a:p>
            <a:pPr marL="0" lvl="0" indent="0"/>
            <a:r>
              <a:rPr lang="en-US" sz="1600" dirty="0">
                <a:solidFill>
                  <a:schemeClr val="tx1"/>
                </a:solidFill>
                <a:latin typeface="Cambria" panose="02040503050406030204" pitchFamily="18" charset="0"/>
                <a:ea typeface="Cambria" panose="02040503050406030204" pitchFamily="18" charset="0"/>
              </a:rPr>
              <a:t>The primary objective of this project is to utilize machine learning algorithms to extract actionable insights from the SHEIN Men's Fashion Insight dataset. Specifically, we aim to:</a:t>
            </a:r>
          </a:p>
          <a:p>
            <a:pPr marL="171450" lvl="0" indent="-171450">
              <a:buFont typeface="Arial" panose="020B0604020202020204" pitchFamily="34" charset="0"/>
              <a:buChar char="•"/>
            </a:pPr>
            <a:r>
              <a:rPr lang="en-US" sz="1600" dirty="0">
                <a:solidFill>
                  <a:schemeClr val="tx1"/>
                </a:solidFill>
                <a:latin typeface="Cambria" panose="02040503050406030204" pitchFamily="18" charset="0"/>
                <a:ea typeface="Cambria" panose="02040503050406030204" pitchFamily="18" charset="0"/>
              </a:rPr>
              <a:t>Analyze pricing trends and identify optimal pricing strategies.</a:t>
            </a:r>
          </a:p>
          <a:p>
            <a:pPr marL="171450" lvl="0" indent="-171450">
              <a:buFont typeface="Arial" panose="020B0604020202020204" pitchFamily="34" charset="0"/>
              <a:buChar char="•"/>
            </a:pPr>
            <a:r>
              <a:rPr lang="en-US" sz="1600" dirty="0">
                <a:solidFill>
                  <a:schemeClr val="tx1"/>
                </a:solidFill>
                <a:latin typeface="Cambria" panose="02040503050406030204" pitchFamily="18" charset="0"/>
                <a:ea typeface="Cambria" panose="02040503050406030204" pitchFamily="18" charset="0"/>
              </a:rPr>
              <a:t>Predict sales performance based on product attributes and pricing.</a:t>
            </a:r>
          </a:p>
          <a:p>
            <a:pPr marL="171450" lvl="0" indent="-171450">
              <a:buFont typeface="Arial" panose="020B0604020202020204" pitchFamily="34" charset="0"/>
              <a:buChar char="•"/>
            </a:pPr>
            <a:r>
              <a:rPr lang="en-US" sz="1600" dirty="0">
                <a:solidFill>
                  <a:schemeClr val="tx1"/>
                </a:solidFill>
                <a:latin typeface="Cambria" panose="02040503050406030204" pitchFamily="18" charset="0"/>
                <a:ea typeface="Cambria" panose="02040503050406030204" pitchFamily="18" charset="0"/>
              </a:rPr>
              <a:t>Generate personalized product recommendations for customers.</a:t>
            </a:r>
          </a:p>
          <a:p>
            <a:pPr marL="171450" lvl="0" indent="-171450">
              <a:buFont typeface="Arial" panose="020B0604020202020204" pitchFamily="34" charset="0"/>
              <a:buChar char="•"/>
            </a:pPr>
            <a:r>
              <a:rPr lang="en-US" sz="1600" dirty="0">
                <a:solidFill>
                  <a:schemeClr val="tx1"/>
                </a:solidFill>
                <a:latin typeface="Cambria" panose="02040503050406030204" pitchFamily="18" charset="0"/>
                <a:ea typeface="Cambria" panose="02040503050406030204" pitchFamily="18" charset="0"/>
              </a:rPr>
              <a:t>Explore correlations between product attributes, customer reviews, and sales performance.</a:t>
            </a:r>
            <a:endParaRPr sz="1600" dirty="0">
              <a:solidFill>
                <a:schemeClr val="tx1"/>
              </a:solidFill>
              <a:latin typeface="Cambria" panose="02040503050406030204" pitchFamily="18" charset="0"/>
              <a:ea typeface="Cambria" panose="02040503050406030204" pitchFamily="18" charset="0"/>
            </a:endParaRPr>
          </a:p>
        </p:txBody>
      </p:sp>
      <p:sp>
        <p:nvSpPr>
          <p:cNvPr id="600" name="Google Shape;600;p37"/>
          <p:cNvSpPr/>
          <p:nvPr/>
        </p:nvSpPr>
        <p:spPr>
          <a:xfrm>
            <a:off x="160852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1" name="Google Shape;601;p37"/>
          <p:cNvPicPr preferRelativeResize="0"/>
          <p:nvPr/>
        </p:nvPicPr>
        <p:blipFill rotWithShape="1">
          <a:blip r:embed="rId3">
            <a:alphaModFix/>
          </a:blip>
          <a:srcRect l="27065" t="2226" b="5000"/>
          <a:stretch/>
        </p:blipFill>
        <p:spPr>
          <a:xfrm>
            <a:off x="1608538" y="891935"/>
            <a:ext cx="1664597" cy="31761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0" name="Google Shape;760;p45"/>
          <p:cNvSpPr txBox="1">
            <a:spLocks noGrp="1"/>
          </p:cNvSpPr>
          <p:nvPr>
            <p:ph type="body" idx="1"/>
          </p:nvPr>
        </p:nvSpPr>
        <p:spPr>
          <a:xfrm>
            <a:off x="300789" y="372979"/>
            <a:ext cx="8123211" cy="4042609"/>
          </a:xfrm>
          <a:prstGeom prst="rect">
            <a:avLst/>
          </a:prstGeom>
        </p:spPr>
        <p:txBody>
          <a:bodyPr spcFirstLastPara="1" wrap="square" lIns="91425" tIns="91425" rIns="91425" bIns="91425" anchor="t" anchorCtr="0">
            <a:noAutofit/>
          </a:bodyPr>
          <a:lstStyle/>
          <a:p>
            <a:pPr fontAlgn="base"/>
            <a:r>
              <a:rPr lang="en-US" sz="1600" b="1" dirty="0">
                <a:latin typeface="Cambria" panose="02040503050406030204" pitchFamily="18" charset="0"/>
                <a:ea typeface="Cambria" panose="02040503050406030204" pitchFamily="18" charset="0"/>
              </a:rPr>
              <a:t>Dataset Overview:</a:t>
            </a:r>
            <a:r>
              <a:rPr lang="en-US" sz="1600" dirty="0">
                <a:latin typeface="Cambria" panose="02040503050406030204" pitchFamily="18" charset="0"/>
                <a:ea typeface="Cambria" panose="02040503050406030204" pitchFamily="18" charset="0"/>
              </a:rPr>
              <a:t> This dataset, titled "👔 </a:t>
            </a:r>
            <a:r>
              <a:rPr lang="en-US" sz="1600" dirty="0" err="1">
                <a:latin typeface="Cambria" panose="02040503050406030204" pitchFamily="18" charset="0"/>
                <a:ea typeface="Cambria" panose="02040503050406030204" pitchFamily="18" charset="0"/>
              </a:rPr>
              <a:t>Shein</a:t>
            </a:r>
            <a:r>
              <a:rPr lang="en-US" sz="1600" dirty="0">
                <a:latin typeface="Cambria" panose="02040503050406030204" pitchFamily="18" charset="0"/>
                <a:ea typeface="Cambria" panose="02040503050406030204" pitchFamily="18" charset="0"/>
              </a:rPr>
              <a:t> Men's 1K Fashion Insights", provides a comprehensive look into the fashion trends of </a:t>
            </a:r>
            <a:r>
              <a:rPr lang="en-US" sz="1600" dirty="0" err="1">
                <a:latin typeface="Cambria" panose="02040503050406030204" pitchFamily="18" charset="0"/>
                <a:ea typeface="Cambria" panose="02040503050406030204" pitchFamily="18" charset="0"/>
              </a:rPr>
              <a:t>Shein's</a:t>
            </a:r>
            <a:r>
              <a:rPr lang="en-US" sz="1600" dirty="0">
                <a:latin typeface="Cambria" panose="02040503050406030204" pitchFamily="18" charset="0"/>
                <a:ea typeface="Cambria" panose="02040503050406030204" pitchFamily="18" charset="0"/>
              </a:rPr>
              <a:t> men's apparel. It contains 1000 entries, each representing a unique product with detailed attributes.</a:t>
            </a:r>
          </a:p>
          <a:p>
            <a:pPr fontAlgn="base"/>
            <a:r>
              <a:rPr lang="en-US" sz="1600" b="1" dirty="0">
                <a:latin typeface="Cambria" panose="02040503050406030204" pitchFamily="18" charset="0"/>
                <a:ea typeface="Cambria" panose="02040503050406030204" pitchFamily="18" charset="0"/>
              </a:rPr>
              <a:t>Data Science Applications:</a:t>
            </a:r>
            <a:r>
              <a:rPr lang="en-US" sz="1600" dirty="0">
                <a:latin typeface="Cambria" panose="02040503050406030204" pitchFamily="18" charset="0"/>
                <a:ea typeface="Cambria" panose="02040503050406030204" pitchFamily="18" charset="0"/>
              </a:rPr>
              <a:t> This dataset is a valuable resource for data scientists interested in fashion trends, consumer behavior, and retail analytics. It can be used for exploratory data analysis, trend forecasting, customer segmentation, and recommendation systems.</a:t>
            </a:r>
          </a:p>
          <a:p>
            <a:pPr fontAlgn="base"/>
            <a:r>
              <a:rPr lang="en-US" sz="1600" b="1" dirty="0">
                <a:latin typeface="Cambria" panose="02040503050406030204" pitchFamily="18" charset="0"/>
                <a:ea typeface="Cambria" panose="02040503050406030204" pitchFamily="18" charset="0"/>
              </a:rPr>
              <a:t>Column Descriptors:</a:t>
            </a:r>
            <a:r>
              <a:rPr lang="en-US" sz="1600" dirty="0">
                <a:latin typeface="Cambria" panose="02040503050406030204" pitchFamily="18" charset="0"/>
                <a:ea typeface="Cambria" panose="02040503050406030204" pitchFamily="18" charset="0"/>
              </a:rPr>
              <a:t> The dataset includes columns such as '</a:t>
            </a:r>
            <a:r>
              <a:rPr lang="en-US" sz="1600" dirty="0" err="1">
                <a:latin typeface="Cambria" panose="02040503050406030204" pitchFamily="18" charset="0"/>
                <a:ea typeface="Cambria" panose="02040503050406030204" pitchFamily="18" charset="0"/>
              </a:rPr>
              <a:t>product_id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sku</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url</a:t>
            </a:r>
            <a:r>
              <a:rPr lang="en-US" sz="1600" dirty="0">
                <a:latin typeface="Cambria" panose="02040503050406030204" pitchFamily="18" charset="0"/>
                <a:ea typeface="Cambria" panose="02040503050406030204" pitchFamily="18" charset="0"/>
              </a:rPr>
              <a:t>', 'title', 'color', '</a:t>
            </a:r>
            <a:r>
              <a:rPr lang="en-US" sz="1600" dirty="0" err="1">
                <a:latin typeface="Cambria" panose="02040503050406030204" pitchFamily="18" charset="0"/>
                <a:ea typeface="Cambria" panose="02040503050406030204" pitchFamily="18" charset="0"/>
              </a:rPr>
              <a:t>sale_price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retail_price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discount_percentage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category_name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category_id</a:t>
            </a:r>
            <a:r>
              <a:rPr lang="en-US" sz="1600" dirty="0">
                <a:latin typeface="Cambria" panose="02040503050406030204" pitchFamily="18" charset="0"/>
                <a:ea typeface="Cambria" panose="02040503050406030204" pitchFamily="18" charset="0"/>
              </a:rPr>
              <a:t>', 'description', '</a:t>
            </a:r>
            <a:r>
              <a:rPr lang="en-US" sz="1600" dirty="0" err="1">
                <a:latin typeface="Cambria" panose="02040503050406030204" pitchFamily="18" charset="0"/>
                <a:ea typeface="Cambria" panose="02040503050406030204" pitchFamily="18" charset="0"/>
              </a:rPr>
              <a:t>reviews_count</a:t>
            </a:r>
            <a:r>
              <a:rPr lang="en-US" sz="1600" dirty="0">
                <a:latin typeface="Cambria" panose="02040503050406030204" pitchFamily="18" charset="0"/>
                <a:ea typeface="Cambria" panose="02040503050406030204" pitchFamily="18" charset="0"/>
              </a:rPr>
              <a:t>', and '</a:t>
            </a:r>
            <a:r>
              <a:rPr lang="en-US" sz="1600" dirty="0" err="1">
                <a:latin typeface="Cambria" panose="02040503050406030204" pitchFamily="18" charset="0"/>
                <a:ea typeface="Cambria" panose="02040503050406030204" pitchFamily="18" charset="0"/>
              </a:rPr>
              <a:t>average_rating</a:t>
            </a:r>
            <a:r>
              <a:rPr lang="en-US" sz="1600" dirty="0">
                <a:latin typeface="Cambria" panose="02040503050406030204" pitchFamily="18" charset="0"/>
                <a:ea typeface="Cambria" panose="02040503050406030204" pitchFamily="18" charset="0"/>
              </a:rPr>
              <a:t>'. Each column provides specific information about the product, from its ID and SKU to its color, price details, category, and customer reviews.</a:t>
            </a:r>
          </a:p>
          <a:p>
            <a:r>
              <a:rPr lang="en-US" sz="1600" b="1" dirty="0">
                <a:latin typeface="Cambria" panose="02040503050406030204" pitchFamily="18" charset="0"/>
                <a:ea typeface="Cambria" panose="02040503050406030204" pitchFamily="18" charset="0"/>
              </a:rPr>
              <a:t>Acknowledgements:</a:t>
            </a:r>
            <a:r>
              <a:rPr lang="en-US" sz="1600" dirty="0">
                <a:latin typeface="Cambria" panose="02040503050406030204" pitchFamily="18" charset="0"/>
                <a:ea typeface="Cambria" panose="02040503050406030204" pitchFamily="18" charset="0"/>
              </a:rPr>
              <a:t> We extend our gratitude to </a:t>
            </a:r>
            <a:r>
              <a:rPr lang="en-US" sz="1600" dirty="0" err="1">
                <a:latin typeface="Cambria" panose="02040503050406030204" pitchFamily="18" charset="0"/>
                <a:ea typeface="Cambria" panose="02040503050406030204" pitchFamily="18" charset="0"/>
              </a:rPr>
              <a:t>Shein</a:t>
            </a:r>
            <a:r>
              <a:rPr lang="en-US" sz="1600" dirty="0">
                <a:latin typeface="Cambria" panose="02040503050406030204" pitchFamily="18" charset="0"/>
                <a:ea typeface="Cambria" panose="02040503050406030204" pitchFamily="18" charset="0"/>
              </a:rPr>
              <a:t> for making their product data accessible, and to Kaggle for providing a platform for sharing and exploring such datasets. Their contributions to the data science community are invaluable.</a:t>
            </a:r>
            <a:endParaRP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84808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2" name="Picture 1">
            <a:extLst>
              <a:ext uri="{FF2B5EF4-FFF2-40B4-BE49-F238E27FC236}">
                <a16:creationId xmlns:a16="http://schemas.microsoft.com/office/drawing/2014/main" id="{5BA6ACC5-40F2-4547-B529-EDCE8632B08F}"/>
              </a:ext>
            </a:extLst>
          </p:cNvPr>
          <p:cNvPicPr>
            <a:picLocks noChangeAspect="1"/>
          </p:cNvPicPr>
          <p:nvPr/>
        </p:nvPicPr>
        <p:blipFill>
          <a:blip r:embed="rId3"/>
          <a:stretch>
            <a:fillRect/>
          </a:stretch>
        </p:blipFill>
        <p:spPr>
          <a:xfrm>
            <a:off x="170121" y="156489"/>
            <a:ext cx="6788900" cy="489397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8C7C-132B-4AA3-A369-0A517D2D7876}"/>
              </a:ext>
            </a:extLst>
          </p:cNvPr>
          <p:cNvSpPr>
            <a:spLocks noGrp="1"/>
          </p:cNvSpPr>
          <p:nvPr>
            <p:ph type="title"/>
          </p:nvPr>
        </p:nvSpPr>
        <p:spPr>
          <a:xfrm>
            <a:off x="228424" y="189844"/>
            <a:ext cx="7704000" cy="572700"/>
          </a:xfrm>
        </p:spPr>
        <p:txBody>
          <a:bodyPr/>
          <a:lstStyle/>
          <a:p>
            <a:r>
              <a:rPr lang="en-US" sz="2800" b="1" dirty="0">
                <a:latin typeface="Cambria" panose="02040503050406030204" pitchFamily="18" charset="0"/>
                <a:ea typeface="Cambria" panose="02040503050406030204" pitchFamily="18" charset="0"/>
              </a:rPr>
              <a:t>Steps Used in EDA &amp; Data Preprocessing</a:t>
            </a:r>
            <a:endParaRPr lang="en-IN" sz="28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097C85F7-F60B-4503-ABE7-642278BFBB63}"/>
              </a:ext>
            </a:extLst>
          </p:cNvPr>
          <p:cNvSpPr>
            <a:spLocks noGrp="1"/>
          </p:cNvSpPr>
          <p:nvPr>
            <p:ph type="subTitle" idx="1"/>
          </p:nvPr>
        </p:nvSpPr>
        <p:spPr>
          <a:xfrm>
            <a:off x="228424" y="1063255"/>
            <a:ext cx="7607772" cy="2030819"/>
          </a:xfrm>
        </p:spPr>
        <p:txBody>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Imported necessary Libraries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Import Dataset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Comprehended the description of the </a:t>
            </a:r>
            <a:r>
              <a:rPr lang="en-US" dirty="0" err="1">
                <a:latin typeface="Cambria" panose="02040503050406030204" pitchFamily="18" charset="0"/>
                <a:ea typeface="Cambria" panose="02040503050406030204" pitchFamily="18" charset="0"/>
              </a:rPr>
              <a:t>datset</a:t>
            </a:r>
            <a:r>
              <a:rPr lang="en-US"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Created a copy of the original dataset on which cleaning has been done.</a:t>
            </a:r>
          </a:p>
          <a:p>
            <a:pPr>
              <a:buFont typeface="Arial" panose="020B0604020202020204" pitchFamily="34" charset="0"/>
              <a:buChar char="•"/>
            </a:pPr>
            <a:r>
              <a:rPr lang="en-US" u="sng" dirty="0">
                <a:latin typeface="Cambria" panose="02040503050406030204" pitchFamily="18" charset="0"/>
                <a:ea typeface="Cambria" panose="02040503050406030204" pitchFamily="18" charset="0"/>
              </a:rPr>
              <a:t>Columns</a:t>
            </a:r>
          </a:p>
          <a:p>
            <a:pPr>
              <a:buFont typeface="+mj-lt"/>
              <a:buAutoNum type="alphaLcParenR"/>
            </a:pPr>
            <a:r>
              <a:rPr lang="en-US" dirty="0">
                <a:latin typeface="Cambria" panose="02040503050406030204" pitchFamily="18" charset="0"/>
                <a:ea typeface="Cambria" panose="02040503050406030204" pitchFamily="18" charset="0"/>
              </a:rPr>
              <a:t>Checking bifurcation of columns into object datatype &amp; non-object datatype.</a:t>
            </a:r>
          </a:p>
          <a:p>
            <a:pPr>
              <a:buFont typeface="+mj-lt"/>
              <a:buAutoNum type="alphaLcParenR"/>
            </a:pPr>
            <a:r>
              <a:rPr lang="en-US" dirty="0">
                <a:latin typeface="Cambria" panose="02040503050406030204" pitchFamily="18" charset="0"/>
                <a:ea typeface="Cambria" panose="02040503050406030204" pitchFamily="18" charset="0"/>
              </a:rPr>
              <a:t>Renaming some columns.</a:t>
            </a:r>
          </a:p>
          <a:p>
            <a:pPr marL="323850" indent="-171450">
              <a:buFont typeface="Arial" panose="020B0604020202020204" pitchFamily="34" charset="0"/>
              <a:buChar char="•"/>
            </a:pPr>
            <a:r>
              <a:rPr lang="en-US" u="sng" dirty="0">
                <a:latin typeface="Cambria" panose="02040503050406030204" pitchFamily="18" charset="0"/>
                <a:ea typeface="Cambria" panose="02040503050406030204" pitchFamily="18" charset="0"/>
              </a:rPr>
              <a:t>Values</a:t>
            </a:r>
          </a:p>
          <a:p>
            <a:pPr marL="381000" indent="-228600">
              <a:buFont typeface="+mj-lt"/>
              <a:buAutoNum type="alphaLcParenR"/>
            </a:pPr>
            <a:r>
              <a:rPr lang="en-US" dirty="0">
                <a:latin typeface="Cambria" panose="02040503050406030204" pitchFamily="18" charset="0"/>
                <a:ea typeface="Cambria" panose="02040503050406030204" pitchFamily="18" charset="0"/>
              </a:rPr>
              <a:t>Checking distinct values of each column.</a:t>
            </a:r>
          </a:p>
          <a:p>
            <a:pPr marL="381000" indent="-228600">
              <a:buFont typeface="+mj-lt"/>
              <a:buAutoNum type="alphaLcParenR"/>
            </a:pPr>
            <a:r>
              <a:rPr lang="en-US" dirty="0">
                <a:latin typeface="Cambria" panose="02040503050406030204" pitchFamily="18" charset="0"/>
                <a:ea typeface="Cambria" panose="02040503050406030204" pitchFamily="18" charset="0"/>
              </a:rPr>
              <a:t>Replacing some categories names to limited category.</a:t>
            </a:r>
          </a:p>
          <a:p>
            <a:pPr marL="152400" indent="0"/>
            <a:endParaRPr lang="en-IN" dirty="0"/>
          </a:p>
        </p:txBody>
      </p:sp>
      <p:sp>
        <p:nvSpPr>
          <p:cNvPr id="6" name="Subtitle 5">
            <a:extLst>
              <a:ext uri="{FF2B5EF4-FFF2-40B4-BE49-F238E27FC236}">
                <a16:creationId xmlns:a16="http://schemas.microsoft.com/office/drawing/2014/main" id="{51FB2851-1077-43F2-B186-6C0F05CA5B08}"/>
              </a:ext>
            </a:extLst>
          </p:cNvPr>
          <p:cNvSpPr>
            <a:spLocks noGrp="1"/>
          </p:cNvSpPr>
          <p:nvPr>
            <p:ph type="subTitle" idx="4"/>
          </p:nvPr>
        </p:nvSpPr>
        <p:spPr>
          <a:xfrm>
            <a:off x="116958" y="762544"/>
            <a:ext cx="1541721" cy="396405"/>
          </a:xfrm>
        </p:spPr>
        <p:txBody>
          <a:bodyPr/>
          <a:lstStyle/>
          <a:p>
            <a:r>
              <a:rPr lang="en-US" dirty="0">
                <a:solidFill>
                  <a:schemeClr val="bg2"/>
                </a:solidFill>
              </a:rPr>
              <a:t>Pre - EDA</a:t>
            </a:r>
            <a:endParaRPr lang="en-IN" dirty="0">
              <a:solidFill>
                <a:schemeClr val="bg2"/>
              </a:solidFill>
            </a:endParaRPr>
          </a:p>
        </p:txBody>
      </p:sp>
      <p:sp>
        <p:nvSpPr>
          <p:cNvPr id="7" name="Subtitle 5">
            <a:extLst>
              <a:ext uri="{FF2B5EF4-FFF2-40B4-BE49-F238E27FC236}">
                <a16:creationId xmlns:a16="http://schemas.microsoft.com/office/drawing/2014/main" id="{7E0CF69A-5502-4EC0-ADA5-4EF45051921D}"/>
              </a:ext>
            </a:extLst>
          </p:cNvPr>
          <p:cNvSpPr txBox="1">
            <a:spLocks/>
          </p:cNvSpPr>
          <p:nvPr/>
        </p:nvSpPr>
        <p:spPr>
          <a:xfrm>
            <a:off x="116958" y="3121513"/>
            <a:ext cx="1541721" cy="3964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r>
              <a:rPr lang="en-US" dirty="0">
                <a:solidFill>
                  <a:schemeClr val="bg2"/>
                </a:solidFill>
              </a:rPr>
              <a:t>EDA</a:t>
            </a:r>
            <a:endParaRPr lang="en-IN" dirty="0">
              <a:solidFill>
                <a:schemeClr val="bg2"/>
              </a:solidFill>
            </a:endParaRPr>
          </a:p>
        </p:txBody>
      </p:sp>
      <p:sp>
        <p:nvSpPr>
          <p:cNvPr id="9" name="TextBox 8">
            <a:extLst>
              <a:ext uri="{FF2B5EF4-FFF2-40B4-BE49-F238E27FC236}">
                <a16:creationId xmlns:a16="http://schemas.microsoft.com/office/drawing/2014/main" id="{3E8635EF-DAC4-4C46-B982-575619799562}"/>
              </a:ext>
            </a:extLst>
          </p:cNvPr>
          <p:cNvSpPr txBox="1"/>
          <p:nvPr/>
        </p:nvSpPr>
        <p:spPr>
          <a:xfrm>
            <a:off x="414670" y="3503428"/>
            <a:ext cx="7421526" cy="677108"/>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ambria" panose="02040503050406030204" pitchFamily="18" charset="0"/>
                <a:ea typeface="Cambria" panose="02040503050406030204" pitchFamily="18" charset="0"/>
              </a:rPr>
              <a:t>Univariate Analysis of Categorical columns through FREQUENCY DISTRIBUTION.</a:t>
            </a:r>
          </a:p>
          <a:p>
            <a:pPr marL="285750" indent="-285750">
              <a:buFont typeface="Arial" panose="020B0604020202020204" pitchFamily="34" charset="0"/>
              <a:buChar char="•"/>
            </a:pPr>
            <a:endParaRPr lang="en-US" sz="12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862567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latin typeface="Arial Black" panose="020B0A04020102020204" pitchFamily="34" charset="0"/>
              </a:rPr>
              <a:t>Pre-Process</a:t>
            </a:r>
            <a:r>
              <a:rPr lang="en-IN" sz="2000" dirty="0" err="1">
                <a:solidFill>
                  <a:schemeClr val="bg2"/>
                </a:solidFill>
                <a:latin typeface="Arial Black" panose="020B0A04020102020204" pitchFamily="34" charset="0"/>
              </a:rPr>
              <a:t>ing</a:t>
            </a:r>
            <a:r>
              <a:rPr lang="en-IN" sz="2000" dirty="0">
                <a:solidFill>
                  <a:schemeClr val="bg2"/>
                </a:solidFill>
                <a:latin typeface="Arial Black" panose="020B0A04020102020204" pitchFamily="34" charset="0"/>
              </a:rPr>
              <a:t> Steps</a:t>
            </a:r>
            <a:endParaRPr sz="2000" dirty="0">
              <a:solidFill>
                <a:schemeClr val="bg2"/>
              </a:solidFill>
              <a:latin typeface="Arial Black" panose="020B0A04020102020204" pitchFamily="34" charset="0"/>
            </a:endParaRPr>
          </a:p>
        </p:txBody>
      </p:sp>
      <p:sp>
        <p:nvSpPr>
          <p:cNvPr id="760" name="Google Shape;760;p45"/>
          <p:cNvSpPr txBox="1">
            <a:spLocks noGrp="1"/>
          </p:cNvSpPr>
          <p:nvPr>
            <p:ph type="body" idx="1"/>
          </p:nvPr>
        </p:nvSpPr>
        <p:spPr>
          <a:xfrm>
            <a:off x="720000" y="914400"/>
            <a:ext cx="7704000" cy="267015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Handling Null values</a:t>
            </a: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Handling Duplicates</a:t>
            </a: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Feature Engineering</a:t>
            </a: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Outlier Treatment </a:t>
            </a: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Checking for </a:t>
            </a:r>
            <a:r>
              <a:rPr lang="en-US" sz="1600" dirty="0" err="1">
                <a:latin typeface="Cambria" panose="02040503050406030204" pitchFamily="18" charset="0"/>
                <a:ea typeface="Cambria" panose="02040503050406030204" pitchFamily="18" charset="0"/>
              </a:rPr>
              <a:t>Multicolinearity</a:t>
            </a:r>
            <a:endParaRPr lang="en-US" sz="1600" dirty="0">
              <a:latin typeface="Cambria" panose="02040503050406030204" pitchFamily="18" charset="0"/>
              <a:ea typeface="Cambria" panose="02040503050406030204" pitchFamily="18" charset="0"/>
            </a:endParaRP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Checking for Normality</a:t>
            </a:r>
          </a:p>
          <a:p>
            <a:pPr marL="171450" lvl="0" indent="-171450" algn="l" rtl="0">
              <a:spcBef>
                <a:spcPts val="0"/>
              </a:spcBef>
              <a:spcAft>
                <a:spcPts val="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Label Encoding for categorical features</a:t>
            </a:r>
            <a:endParaRPr sz="16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9"/>
          <p:cNvSpPr/>
          <p:nvPr/>
        </p:nvSpPr>
        <p:spPr>
          <a:xfrm>
            <a:off x="6942213" y="320350"/>
            <a:ext cx="1878900" cy="187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29"/>
          <p:cNvSpPr txBox="1">
            <a:spLocks noGrp="1"/>
          </p:cNvSpPr>
          <p:nvPr>
            <p:ph type="title"/>
          </p:nvPr>
        </p:nvSpPr>
        <p:spPr>
          <a:xfrm>
            <a:off x="736025" y="1675087"/>
            <a:ext cx="4203900" cy="12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Insights</a:t>
            </a:r>
            <a:endParaRPr dirty="0"/>
          </a:p>
        </p:txBody>
      </p:sp>
      <p:pic>
        <p:nvPicPr>
          <p:cNvPr id="447" name="Google Shape;447;p29"/>
          <p:cNvPicPr preferRelativeResize="0">
            <a:picLocks noGrp="1"/>
          </p:cNvPicPr>
          <p:nvPr>
            <p:ph type="pic" idx="3"/>
          </p:nvPr>
        </p:nvPicPr>
        <p:blipFill rotWithShape="1">
          <a:blip r:embed="rId3">
            <a:alphaModFix/>
          </a:blip>
          <a:srcRect r="38751"/>
          <a:stretch/>
        </p:blipFill>
        <p:spPr>
          <a:xfrm>
            <a:off x="5379775" y="923750"/>
            <a:ext cx="3028200" cy="3296105"/>
          </a:xfrm>
          <a:prstGeom prst="rect">
            <a:avLst/>
          </a:prstGeom>
        </p:spPr>
      </p:pic>
      <p:grpSp>
        <p:nvGrpSpPr>
          <p:cNvPr id="448" name="Google Shape;448;p29"/>
          <p:cNvGrpSpPr/>
          <p:nvPr/>
        </p:nvGrpSpPr>
        <p:grpSpPr>
          <a:xfrm>
            <a:off x="2850280" y="3762353"/>
            <a:ext cx="1803132" cy="1399366"/>
            <a:chOff x="383675" y="238125"/>
            <a:chExt cx="6673325" cy="5179000"/>
          </a:xfrm>
        </p:grpSpPr>
        <p:sp>
          <p:nvSpPr>
            <p:cNvPr id="449" name="Google Shape;449;p29"/>
            <p:cNvSpPr/>
            <p:nvPr/>
          </p:nvSpPr>
          <p:spPr>
            <a:xfrm>
              <a:off x="3718175" y="1130450"/>
              <a:ext cx="1110100" cy="4286675"/>
            </a:xfrm>
            <a:custGeom>
              <a:avLst/>
              <a:gdLst/>
              <a:ahLst/>
              <a:cxnLst/>
              <a:rect l="l" t="t" r="r" b="b"/>
              <a:pathLst>
                <a:path w="44404" h="171467" extrusionOk="0">
                  <a:moveTo>
                    <a:pt x="22202" y="1"/>
                  </a:moveTo>
                  <a:cubicBezTo>
                    <a:pt x="9906" y="1"/>
                    <a:pt x="1" y="10077"/>
                    <a:pt x="1" y="22202"/>
                  </a:cubicBezTo>
                  <a:lnTo>
                    <a:pt x="1" y="171466"/>
                  </a:lnTo>
                  <a:lnTo>
                    <a:pt x="44404" y="171466"/>
                  </a:lnTo>
                  <a:lnTo>
                    <a:pt x="44404" y="22202"/>
                  </a:lnTo>
                  <a:cubicBezTo>
                    <a:pt x="44404" y="10077"/>
                    <a:pt x="34669"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1498025" y="1971550"/>
              <a:ext cx="1110100" cy="3445575"/>
            </a:xfrm>
            <a:custGeom>
              <a:avLst/>
              <a:gdLst/>
              <a:ahLst/>
              <a:cxnLst/>
              <a:rect l="l" t="t" r="r" b="b"/>
              <a:pathLst>
                <a:path w="44404" h="137823" extrusionOk="0">
                  <a:moveTo>
                    <a:pt x="22202" y="1"/>
                  </a:moveTo>
                  <a:cubicBezTo>
                    <a:pt x="9905" y="1"/>
                    <a:pt x="0" y="10077"/>
                    <a:pt x="0" y="22202"/>
                  </a:cubicBezTo>
                  <a:lnTo>
                    <a:pt x="0" y="137822"/>
                  </a:lnTo>
                  <a:lnTo>
                    <a:pt x="44403" y="137822"/>
                  </a:lnTo>
                  <a:lnTo>
                    <a:pt x="44403" y="22202"/>
                  </a:lnTo>
                  <a:cubicBezTo>
                    <a:pt x="44403" y="10077"/>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836800" y="2441200"/>
              <a:ext cx="1110100" cy="2975925"/>
            </a:xfrm>
            <a:custGeom>
              <a:avLst/>
              <a:gdLst/>
              <a:ahLst/>
              <a:cxnLst/>
              <a:rect l="l" t="t" r="r" b="b"/>
              <a:pathLst>
                <a:path w="44404" h="119037" extrusionOk="0">
                  <a:moveTo>
                    <a:pt x="22202" y="1"/>
                  </a:moveTo>
                  <a:cubicBezTo>
                    <a:pt x="9735" y="1"/>
                    <a:pt x="1" y="10077"/>
                    <a:pt x="1" y="22202"/>
                  </a:cubicBezTo>
                  <a:lnTo>
                    <a:pt x="1" y="119036"/>
                  </a:lnTo>
                  <a:lnTo>
                    <a:pt x="44233" y="119036"/>
                  </a:lnTo>
                  <a:lnTo>
                    <a:pt x="44233" y="22202"/>
                  </a:lnTo>
                  <a:cubicBezTo>
                    <a:pt x="44404" y="9906"/>
                    <a:pt x="3432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2608100" y="3696450"/>
              <a:ext cx="1110100" cy="1720675"/>
            </a:xfrm>
            <a:custGeom>
              <a:avLst/>
              <a:gdLst/>
              <a:ahLst/>
              <a:cxnLst/>
              <a:rect l="l" t="t" r="r" b="b"/>
              <a:pathLst>
                <a:path w="44404" h="68827" extrusionOk="0">
                  <a:moveTo>
                    <a:pt x="22202" y="1"/>
                  </a:moveTo>
                  <a:cubicBezTo>
                    <a:pt x="9906" y="1"/>
                    <a:pt x="0" y="10077"/>
                    <a:pt x="0" y="22202"/>
                  </a:cubicBezTo>
                  <a:lnTo>
                    <a:pt x="0" y="68826"/>
                  </a:lnTo>
                  <a:lnTo>
                    <a:pt x="44404" y="68826"/>
                  </a:lnTo>
                  <a:lnTo>
                    <a:pt x="44404" y="22202"/>
                  </a:lnTo>
                  <a:cubicBezTo>
                    <a:pt x="44404" y="9906"/>
                    <a:pt x="34498" y="1"/>
                    <a:pt x="222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83675" y="238125"/>
              <a:ext cx="1110100" cy="5179000"/>
            </a:xfrm>
            <a:custGeom>
              <a:avLst/>
              <a:gdLst/>
              <a:ahLst/>
              <a:cxnLst/>
              <a:rect l="l" t="t" r="r" b="b"/>
              <a:pathLst>
                <a:path w="44404" h="207160" extrusionOk="0">
                  <a:moveTo>
                    <a:pt x="22202" y="0"/>
                  </a:moveTo>
                  <a:cubicBezTo>
                    <a:pt x="10076" y="0"/>
                    <a:pt x="0" y="10076"/>
                    <a:pt x="0" y="22202"/>
                  </a:cubicBezTo>
                  <a:lnTo>
                    <a:pt x="0" y="207159"/>
                  </a:lnTo>
                  <a:lnTo>
                    <a:pt x="44403" y="207159"/>
                  </a:lnTo>
                  <a:lnTo>
                    <a:pt x="44403" y="22202"/>
                  </a:lnTo>
                  <a:cubicBezTo>
                    <a:pt x="44403" y="10076"/>
                    <a:pt x="34669" y="0"/>
                    <a:pt x="222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942625" y="643725"/>
              <a:ext cx="1114375" cy="4773400"/>
            </a:xfrm>
            <a:custGeom>
              <a:avLst/>
              <a:gdLst/>
              <a:ahLst/>
              <a:cxnLst/>
              <a:rect l="l" t="t" r="r" b="b"/>
              <a:pathLst>
                <a:path w="44575" h="190936" extrusionOk="0">
                  <a:moveTo>
                    <a:pt x="22373" y="0"/>
                  </a:moveTo>
                  <a:cubicBezTo>
                    <a:pt x="9905" y="0"/>
                    <a:pt x="0" y="10076"/>
                    <a:pt x="0" y="22202"/>
                  </a:cubicBezTo>
                  <a:lnTo>
                    <a:pt x="0" y="190935"/>
                  </a:lnTo>
                  <a:lnTo>
                    <a:pt x="44574" y="190935"/>
                  </a:lnTo>
                  <a:lnTo>
                    <a:pt x="44574" y="22202"/>
                  </a:lnTo>
                  <a:cubicBezTo>
                    <a:pt x="44574" y="9906"/>
                    <a:pt x="34498" y="0"/>
                    <a:pt x="223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490400" y="374750"/>
              <a:ext cx="896625" cy="896625"/>
            </a:xfrm>
            <a:custGeom>
              <a:avLst/>
              <a:gdLst/>
              <a:ahLst/>
              <a:cxnLst/>
              <a:rect l="l" t="t" r="r" b="b"/>
              <a:pathLst>
                <a:path w="35865" h="35865" extrusionOk="0">
                  <a:moveTo>
                    <a:pt x="17933" y="0"/>
                  </a:moveTo>
                  <a:cubicBezTo>
                    <a:pt x="8198" y="0"/>
                    <a:pt x="1" y="8198"/>
                    <a:pt x="1" y="18103"/>
                  </a:cubicBezTo>
                  <a:cubicBezTo>
                    <a:pt x="1" y="28008"/>
                    <a:pt x="8198" y="35864"/>
                    <a:pt x="17933" y="35864"/>
                  </a:cubicBezTo>
                  <a:cubicBezTo>
                    <a:pt x="27838" y="35864"/>
                    <a:pt x="35865" y="27838"/>
                    <a:pt x="35865" y="18103"/>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1600475" y="2133800"/>
              <a:ext cx="896650" cy="896625"/>
            </a:xfrm>
            <a:custGeom>
              <a:avLst/>
              <a:gdLst/>
              <a:ahLst/>
              <a:cxnLst/>
              <a:rect l="l" t="t" r="r" b="b"/>
              <a:pathLst>
                <a:path w="35866" h="35865" extrusionOk="0">
                  <a:moveTo>
                    <a:pt x="17933" y="0"/>
                  </a:moveTo>
                  <a:cubicBezTo>
                    <a:pt x="8198" y="0"/>
                    <a:pt x="1" y="8027"/>
                    <a:pt x="1" y="17933"/>
                  </a:cubicBezTo>
                  <a:cubicBezTo>
                    <a:pt x="1" y="27667"/>
                    <a:pt x="8198" y="35865"/>
                    <a:pt x="17933" y="35865"/>
                  </a:cubicBezTo>
                  <a:cubicBezTo>
                    <a:pt x="27838" y="35865"/>
                    <a:pt x="35865" y="27667"/>
                    <a:pt x="35865" y="17933"/>
                  </a:cubicBezTo>
                  <a:cubicBezTo>
                    <a:pt x="35865" y="8027"/>
                    <a:pt x="2766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714825" y="3807475"/>
              <a:ext cx="896650" cy="896625"/>
            </a:xfrm>
            <a:custGeom>
              <a:avLst/>
              <a:gdLst/>
              <a:ahLst/>
              <a:cxnLst/>
              <a:rect l="l" t="t" r="r" b="b"/>
              <a:pathLst>
                <a:path w="35866" h="35865" extrusionOk="0">
                  <a:moveTo>
                    <a:pt x="17933" y="0"/>
                  </a:moveTo>
                  <a:cubicBezTo>
                    <a:pt x="8198" y="0"/>
                    <a:pt x="1" y="8198"/>
                    <a:pt x="1" y="17932"/>
                  </a:cubicBezTo>
                  <a:cubicBezTo>
                    <a:pt x="1" y="27838"/>
                    <a:pt x="8198" y="35864"/>
                    <a:pt x="17933" y="35864"/>
                  </a:cubicBezTo>
                  <a:cubicBezTo>
                    <a:pt x="27838" y="35864"/>
                    <a:pt x="35865" y="27838"/>
                    <a:pt x="35865" y="17932"/>
                  </a:cubicBezTo>
                  <a:cubicBezTo>
                    <a:pt x="35865" y="8198"/>
                    <a:pt x="27838" y="0"/>
                    <a:pt x="17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824925" y="1275550"/>
              <a:ext cx="896625" cy="896700"/>
            </a:xfrm>
            <a:custGeom>
              <a:avLst/>
              <a:gdLst/>
              <a:ahLst/>
              <a:cxnLst/>
              <a:rect l="l" t="t" r="r" b="b"/>
              <a:pathLst>
                <a:path w="35865" h="35868" extrusionOk="0">
                  <a:moveTo>
                    <a:pt x="18236" y="1"/>
                  </a:moveTo>
                  <a:cubicBezTo>
                    <a:pt x="18135" y="1"/>
                    <a:pt x="18034" y="1"/>
                    <a:pt x="17932" y="3"/>
                  </a:cubicBezTo>
                  <a:cubicBezTo>
                    <a:pt x="8198" y="3"/>
                    <a:pt x="0" y="8030"/>
                    <a:pt x="0" y="17935"/>
                  </a:cubicBezTo>
                  <a:cubicBezTo>
                    <a:pt x="0" y="27670"/>
                    <a:pt x="8198" y="35867"/>
                    <a:pt x="17932" y="35867"/>
                  </a:cubicBezTo>
                  <a:cubicBezTo>
                    <a:pt x="27838" y="35867"/>
                    <a:pt x="35864" y="27670"/>
                    <a:pt x="35864" y="17935"/>
                  </a:cubicBezTo>
                  <a:cubicBezTo>
                    <a:pt x="35864" y="8131"/>
                    <a:pt x="28001" y="1"/>
                    <a:pt x="18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938700" y="1339650"/>
              <a:ext cx="25" cy="4077475"/>
            </a:xfrm>
            <a:custGeom>
              <a:avLst/>
              <a:gdLst/>
              <a:ahLst/>
              <a:cxnLst/>
              <a:rect l="l" t="t" r="r" b="b"/>
              <a:pathLst>
                <a:path w="1" h="163099" fill="none" extrusionOk="0">
                  <a:moveTo>
                    <a:pt x="1" y="1"/>
                  </a:moveTo>
                  <a:lnTo>
                    <a:pt x="1" y="163098"/>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053050" y="3162750"/>
              <a:ext cx="25" cy="2254375"/>
            </a:xfrm>
            <a:custGeom>
              <a:avLst/>
              <a:gdLst/>
              <a:ahLst/>
              <a:cxnLst/>
              <a:rect l="l" t="t" r="r" b="b"/>
              <a:pathLst>
                <a:path w="1" h="90175" fill="none" extrusionOk="0">
                  <a:moveTo>
                    <a:pt x="1" y="1"/>
                  </a:moveTo>
                  <a:lnTo>
                    <a:pt x="1" y="90174"/>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163150" y="4802275"/>
              <a:ext cx="25" cy="614850"/>
            </a:xfrm>
            <a:custGeom>
              <a:avLst/>
              <a:gdLst/>
              <a:ahLst/>
              <a:cxnLst/>
              <a:rect l="l" t="t" r="r" b="b"/>
              <a:pathLst>
                <a:path w="1" h="24594" fill="none" extrusionOk="0">
                  <a:moveTo>
                    <a:pt x="0" y="0"/>
                  </a:moveTo>
                  <a:lnTo>
                    <a:pt x="0" y="24593"/>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4281750" y="2253350"/>
              <a:ext cx="25" cy="3163775"/>
            </a:xfrm>
            <a:custGeom>
              <a:avLst/>
              <a:gdLst/>
              <a:ahLst/>
              <a:cxnLst/>
              <a:rect l="l" t="t" r="r" b="b"/>
              <a:pathLst>
                <a:path w="1" h="126551" fill="none" extrusionOk="0">
                  <a:moveTo>
                    <a:pt x="1" y="0"/>
                  </a:moveTo>
                  <a:lnTo>
                    <a:pt x="1" y="126550"/>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5391850" y="3593975"/>
              <a:ext cx="25" cy="1823150"/>
            </a:xfrm>
            <a:custGeom>
              <a:avLst/>
              <a:gdLst/>
              <a:ahLst/>
              <a:cxnLst/>
              <a:rect l="l" t="t" r="r" b="b"/>
              <a:pathLst>
                <a:path w="1" h="72926" fill="none" extrusionOk="0">
                  <a:moveTo>
                    <a:pt x="0" y="1"/>
                  </a:moveTo>
                  <a:lnTo>
                    <a:pt x="0" y="72925"/>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6506200" y="1770875"/>
              <a:ext cx="25" cy="3646250"/>
            </a:xfrm>
            <a:custGeom>
              <a:avLst/>
              <a:gdLst/>
              <a:ahLst/>
              <a:cxnLst/>
              <a:rect l="l" t="t" r="r" b="b"/>
              <a:pathLst>
                <a:path w="1" h="145850" fill="none" extrusionOk="0">
                  <a:moveTo>
                    <a:pt x="0" y="1"/>
                  </a:moveTo>
                  <a:lnTo>
                    <a:pt x="0" y="145849"/>
                  </a:lnTo>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4935000" y="2620525"/>
              <a:ext cx="896625" cy="896625"/>
            </a:xfrm>
            <a:custGeom>
              <a:avLst/>
              <a:gdLst/>
              <a:ahLst/>
              <a:cxnLst/>
              <a:rect l="l" t="t" r="r" b="b"/>
              <a:pathLst>
                <a:path w="35865" h="35865" extrusionOk="0">
                  <a:moveTo>
                    <a:pt x="17933" y="1"/>
                  </a:moveTo>
                  <a:cubicBezTo>
                    <a:pt x="8198" y="1"/>
                    <a:pt x="1" y="8027"/>
                    <a:pt x="1" y="17933"/>
                  </a:cubicBezTo>
                  <a:cubicBezTo>
                    <a:pt x="1" y="27667"/>
                    <a:pt x="8198" y="35865"/>
                    <a:pt x="17933" y="35865"/>
                  </a:cubicBezTo>
                  <a:cubicBezTo>
                    <a:pt x="27838" y="35865"/>
                    <a:pt x="35865" y="27667"/>
                    <a:pt x="35865" y="17933"/>
                  </a:cubicBezTo>
                  <a:cubicBezTo>
                    <a:pt x="35865" y="7857"/>
                    <a:pt x="28009" y="1"/>
                    <a:pt x="17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6049350" y="784625"/>
              <a:ext cx="900900" cy="896625"/>
            </a:xfrm>
            <a:custGeom>
              <a:avLst/>
              <a:gdLst/>
              <a:ahLst/>
              <a:cxnLst/>
              <a:rect l="l" t="t" r="r" b="b"/>
              <a:pathLst>
                <a:path w="36036" h="35865" extrusionOk="0">
                  <a:moveTo>
                    <a:pt x="18104" y="0"/>
                  </a:moveTo>
                  <a:cubicBezTo>
                    <a:pt x="8198" y="0"/>
                    <a:pt x="1" y="8027"/>
                    <a:pt x="1" y="17932"/>
                  </a:cubicBezTo>
                  <a:cubicBezTo>
                    <a:pt x="1" y="27667"/>
                    <a:pt x="8198" y="35864"/>
                    <a:pt x="18104" y="35864"/>
                  </a:cubicBezTo>
                  <a:cubicBezTo>
                    <a:pt x="27838" y="35864"/>
                    <a:pt x="36036" y="27667"/>
                    <a:pt x="36036" y="17932"/>
                  </a:cubicBezTo>
                  <a:cubicBezTo>
                    <a:pt x="36036" y="8027"/>
                    <a:pt x="27838" y="0"/>
                    <a:pt x="18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9"/>
          <p:cNvSpPr/>
          <p:nvPr/>
        </p:nvSpPr>
        <p:spPr>
          <a:xfrm>
            <a:off x="778781" y="4264200"/>
            <a:ext cx="679993" cy="679630"/>
          </a:xfrm>
          <a:custGeom>
            <a:avLst/>
            <a:gdLst/>
            <a:ahLst/>
            <a:cxnLst/>
            <a:rect l="l" t="t" r="r" b="b"/>
            <a:pathLst>
              <a:path w="208108" h="207997" extrusionOk="0">
                <a:moveTo>
                  <a:pt x="104165" y="0"/>
                </a:moveTo>
                <a:cubicBezTo>
                  <a:pt x="96289" y="0"/>
                  <a:pt x="93183" y="34722"/>
                  <a:pt x="85972" y="36607"/>
                </a:cubicBezTo>
                <a:cubicBezTo>
                  <a:pt x="85711" y="36683"/>
                  <a:pt x="85435" y="36719"/>
                  <a:pt x="85143" y="36719"/>
                </a:cubicBezTo>
                <a:cubicBezTo>
                  <a:pt x="77774" y="36719"/>
                  <a:pt x="60847" y="13706"/>
                  <a:pt x="53386" y="13706"/>
                </a:cubicBezTo>
                <a:cubicBezTo>
                  <a:pt x="52844" y="13706"/>
                  <a:pt x="52351" y="13827"/>
                  <a:pt x="51916" y="14088"/>
                </a:cubicBezTo>
                <a:cubicBezTo>
                  <a:pt x="45371" y="17860"/>
                  <a:pt x="60014" y="49476"/>
                  <a:pt x="54689" y="54911"/>
                </a:cubicBezTo>
                <a:cubicBezTo>
                  <a:pt x="53855" y="55728"/>
                  <a:pt x="52374" y="56058"/>
                  <a:pt x="50456" y="56058"/>
                </a:cubicBezTo>
                <a:cubicBezTo>
                  <a:pt x="42482" y="56058"/>
                  <a:pt x="26944" y="50368"/>
                  <a:pt x="18780" y="50368"/>
                </a:cubicBezTo>
                <a:cubicBezTo>
                  <a:pt x="16376" y="50368"/>
                  <a:pt x="14611" y="50861"/>
                  <a:pt x="13866" y="52138"/>
                </a:cubicBezTo>
                <a:cubicBezTo>
                  <a:pt x="10095" y="58683"/>
                  <a:pt x="38493" y="78651"/>
                  <a:pt x="36607" y="86083"/>
                </a:cubicBezTo>
                <a:cubicBezTo>
                  <a:pt x="34722" y="93183"/>
                  <a:pt x="0" y="96400"/>
                  <a:pt x="0" y="104165"/>
                </a:cubicBezTo>
                <a:cubicBezTo>
                  <a:pt x="0" y="111930"/>
                  <a:pt x="34722" y="114925"/>
                  <a:pt x="37051" y="122136"/>
                </a:cubicBezTo>
                <a:cubicBezTo>
                  <a:pt x="38937" y="129679"/>
                  <a:pt x="10539" y="149647"/>
                  <a:pt x="14310" y="156192"/>
                </a:cubicBezTo>
                <a:cubicBezTo>
                  <a:pt x="14993" y="157393"/>
                  <a:pt x="16650" y="157859"/>
                  <a:pt x="18929" y="157859"/>
                </a:cubicBezTo>
                <a:cubicBezTo>
                  <a:pt x="26878" y="157859"/>
                  <a:pt x="42391" y="152183"/>
                  <a:pt x="50535" y="152183"/>
                </a:cubicBezTo>
                <a:cubicBezTo>
                  <a:pt x="52567" y="152183"/>
                  <a:pt x="54139" y="152536"/>
                  <a:pt x="55022" y="153419"/>
                </a:cubicBezTo>
                <a:cubicBezTo>
                  <a:pt x="60347" y="158632"/>
                  <a:pt x="45593" y="190248"/>
                  <a:pt x="52249" y="194131"/>
                </a:cubicBezTo>
                <a:cubicBezTo>
                  <a:pt x="52656" y="194365"/>
                  <a:pt x="53115" y="194475"/>
                  <a:pt x="53619" y="194475"/>
                </a:cubicBezTo>
                <a:cubicBezTo>
                  <a:pt x="60953" y="194475"/>
                  <a:pt x="77936" y="171289"/>
                  <a:pt x="85396" y="171289"/>
                </a:cubicBezTo>
                <a:cubicBezTo>
                  <a:pt x="85675" y="171289"/>
                  <a:pt x="85942" y="171322"/>
                  <a:pt x="86194" y="171389"/>
                </a:cubicBezTo>
                <a:cubicBezTo>
                  <a:pt x="93294" y="173386"/>
                  <a:pt x="96511" y="207997"/>
                  <a:pt x="104276" y="207997"/>
                </a:cubicBezTo>
                <a:cubicBezTo>
                  <a:pt x="112041" y="207997"/>
                  <a:pt x="115036" y="173386"/>
                  <a:pt x="122247" y="171389"/>
                </a:cubicBezTo>
                <a:cubicBezTo>
                  <a:pt x="122490" y="171329"/>
                  <a:pt x="122746" y="171299"/>
                  <a:pt x="123013" y="171299"/>
                </a:cubicBezTo>
                <a:cubicBezTo>
                  <a:pt x="130543" y="171299"/>
                  <a:pt x="147576" y="194476"/>
                  <a:pt x="154927" y="194476"/>
                </a:cubicBezTo>
                <a:cubicBezTo>
                  <a:pt x="155434" y="194476"/>
                  <a:pt x="155894" y="194366"/>
                  <a:pt x="156303" y="194131"/>
                </a:cubicBezTo>
                <a:cubicBezTo>
                  <a:pt x="162848" y="190359"/>
                  <a:pt x="148094" y="158743"/>
                  <a:pt x="153529" y="153419"/>
                </a:cubicBezTo>
                <a:cubicBezTo>
                  <a:pt x="154356" y="152574"/>
                  <a:pt x="155847" y="152235"/>
                  <a:pt x="157786" y="152235"/>
                </a:cubicBezTo>
                <a:cubicBezTo>
                  <a:pt x="165742" y="152235"/>
                  <a:pt x="181243" y="157952"/>
                  <a:pt x="189371" y="157952"/>
                </a:cubicBezTo>
                <a:cubicBezTo>
                  <a:pt x="191753" y="157952"/>
                  <a:pt x="193501" y="157461"/>
                  <a:pt x="194241" y="156192"/>
                </a:cubicBezTo>
                <a:cubicBezTo>
                  <a:pt x="198013" y="149647"/>
                  <a:pt x="169615" y="129679"/>
                  <a:pt x="171500" y="122136"/>
                </a:cubicBezTo>
                <a:cubicBezTo>
                  <a:pt x="173497" y="115147"/>
                  <a:pt x="208108" y="111930"/>
                  <a:pt x="208108" y="104165"/>
                </a:cubicBezTo>
                <a:cubicBezTo>
                  <a:pt x="208108" y="96289"/>
                  <a:pt x="173497" y="93183"/>
                  <a:pt x="171389" y="85861"/>
                </a:cubicBezTo>
                <a:cubicBezTo>
                  <a:pt x="169504" y="78318"/>
                  <a:pt x="197902" y="58350"/>
                  <a:pt x="194131" y="51916"/>
                </a:cubicBezTo>
                <a:cubicBezTo>
                  <a:pt x="193417" y="50678"/>
                  <a:pt x="191706" y="50198"/>
                  <a:pt x="189365" y="50198"/>
                </a:cubicBezTo>
                <a:cubicBezTo>
                  <a:pt x="181309" y="50198"/>
                  <a:pt x="165790" y="55880"/>
                  <a:pt x="157756" y="55880"/>
                </a:cubicBezTo>
                <a:cubicBezTo>
                  <a:pt x="155787" y="55880"/>
                  <a:pt x="154268" y="55539"/>
                  <a:pt x="153419" y="54689"/>
                </a:cubicBezTo>
                <a:cubicBezTo>
                  <a:pt x="148094" y="49365"/>
                  <a:pt x="162848" y="17749"/>
                  <a:pt x="156192" y="13866"/>
                </a:cubicBezTo>
                <a:cubicBezTo>
                  <a:pt x="155783" y="13631"/>
                  <a:pt x="155323" y="13521"/>
                  <a:pt x="154816" y="13521"/>
                </a:cubicBezTo>
                <a:cubicBezTo>
                  <a:pt x="147465" y="13521"/>
                  <a:pt x="130432" y="36698"/>
                  <a:pt x="122902" y="36698"/>
                </a:cubicBezTo>
                <a:cubicBezTo>
                  <a:pt x="122635" y="36698"/>
                  <a:pt x="122379" y="36668"/>
                  <a:pt x="122136" y="36607"/>
                </a:cubicBezTo>
                <a:cubicBezTo>
                  <a:pt x="115147" y="34722"/>
                  <a:pt x="111930" y="0"/>
                  <a:pt x="104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T-Shirt Business Plan by Slidesgo">
  <a:themeElements>
    <a:clrScheme name="Simple Light">
      <a:dk1>
        <a:srgbClr val="191919"/>
      </a:dk1>
      <a:lt1>
        <a:srgbClr val="F1EAE3"/>
      </a:lt1>
      <a:dk2>
        <a:srgbClr val="CB4D3B"/>
      </a:dk2>
      <a:lt2>
        <a:srgbClr val="FC9282"/>
      </a:lt2>
      <a:accent1>
        <a:srgbClr val="99999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1437</Words>
  <Application>Microsoft Office PowerPoint</Application>
  <PresentationFormat>On-screen Show (16:9)</PresentationFormat>
  <Paragraphs>125</Paragraphs>
  <Slides>23</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Cambria</vt:lpstr>
      <vt:lpstr>Open Sans</vt:lpstr>
      <vt:lpstr>Forte</vt:lpstr>
      <vt:lpstr>Raleway</vt:lpstr>
      <vt:lpstr>Nunito Light</vt:lpstr>
      <vt:lpstr>Arial</vt:lpstr>
      <vt:lpstr>Wingdings</vt:lpstr>
      <vt:lpstr>Anaheim</vt:lpstr>
      <vt:lpstr>Plus Jakarta Sans</vt:lpstr>
      <vt:lpstr>Arial Black</vt:lpstr>
      <vt:lpstr>Raleway Black</vt:lpstr>
      <vt:lpstr>Plus Jakarta Sans Light</vt:lpstr>
      <vt:lpstr>Raleway SemiBold</vt:lpstr>
      <vt:lpstr>T-Shirt Business Plan by Slidesgo</vt:lpstr>
      <vt:lpstr>SHEIN Men’s 1K Fashion Insights </vt:lpstr>
      <vt:lpstr>Table of contents</vt:lpstr>
      <vt:lpstr>Introduction</vt:lpstr>
      <vt:lpstr>Objective</vt:lpstr>
      <vt:lpstr>PowerPoint Presentation</vt:lpstr>
      <vt:lpstr>PowerPoint Presentation</vt:lpstr>
      <vt:lpstr>Steps Used in EDA &amp; Data Preprocessing</vt:lpstr>
      <vt:lpstr>Pre-Processing Steps</vt:lpstr>
      <vt:lpstr>EDA Insights</vt:lpstr>
      <vt:lpstr>Insight 1</vt:lpstr>
      <vt:lpstr>Insight 2</vt:lpstr>
      <vt:lpstr>Insight 3</vt:lpstr>
      <vt:lpstr>Insight 4</vt:lpstr>
      <vt:lpstr>Insight 5</vt:lpstr>
      <vt:lpstr>Correlation</vt:lpstr>
      <vt:lpstr>Data Insights</vt:lpstr>
      <vt:lpstr>Data Insights</vt:lpstr>
      <vt:lpstr>Data Insights</vt:lpstr>
      <vt:lpstr>ML Algorithms</vt:lpstr>
      <vt:lpstr>Tabulate all results</vt:lpstr>
      <vt:lpstr>Best Model - XGBoost</vt:lpstr>
      <vt:lpstr>Data Source: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T-Shirt Business Plan</dc:title>
  <dc:creator>HP</dc:creator>
  <cp:lastModifiedBy>HP</cp:lastModifiedBy>
  <cp:revision>23</cp:revision>
  <dcterms:modified xsi:type="dcterms:W3CDTF">2024-03-21T16:42:47Z</dcterms:modified>
</cp:coreProperties>
</file>