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4284372" cy="861497"/>
          </a:xfrm>
        </p:spPr>
        <p:txBody>
          <a:bodyPr>
            <a:normAutofit/>
          </a:bodyPr>
          <a:lstStyle/>
          <a:p>
            <a:pPr algn="r"/>
            <a:r>
              <a:rPr lang="en-US" b="0" dirty="0">
                <a:solidFill>
                  <a:schemeClr val="tx1"/>
                </a:solidFill>
              </a:rPr>
              <a:t>M K KEERTHANA</a:t>
            </a:r>
          </a:p>
          <a:p>
            <a:pPr algn="r"/>
            <a:r>
              <a:rPr lang="en-IN" b="0" dirty="0">
                <a:solidFill>
                  <a:schemeClr val="tx1"/>
                </a:solidFill>
              </a:rPr>
              <a:t>APPLY_17546600766895fcecdb83b</a:t>
            </a:r>
            <a:endParaRPr lang="en-IN"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certificate of completion with a red ribbon and a red badge&#10;&#10;AI-generated content may be incorrect.">
            <a:extLst>
              <a:ext uri="{FF2B5EF4-FFF2-40B4-BE49-F238E27FC236}">
                <a16:creationId xmlns:a16="http://schemas.microsoft.com/office/drawing/2014/main" id="{6B7FC889-DA57-92A1-7512-266E54ADDA80}"/>
              </a:ext>
            </a:extLst>
          </p:cNvPr>
          <p:cNvPicPr>
            <a:picLocks noChangeAspect="1"/>
          </p:cNvPicPr>
          <p:nvPr/>
        </p:nvPicPr>
        <p:blipFill>
          <a:blip r:embed="rId3"/>
          <a:stretch>
            <a:fillRect/>
          </a:stretch>
        </p:blipFill>
        <p:spPr>
          <a:xfrm>
            <a:off x="1747519" y="1095544"/>
            <a:ext cx="8107904" cy="576245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5CB3262B-29A5-1AF1-D0E1-EF51FB5AD26A}"/>
              </a:ext>
            </a:extLst>
          </p:cNvPr>
          <p:cNvPicPr>
            <a:picLocks noChangeAspect="1"/>
          </p:cNvPicPr>
          <p:nvPr/>
        </p:nvPicPr>
        <p:blipFill>
          <a:blip r:embed="rId3"/>
          <a:srcRect l="24822" t="14409" r="21502" b="12916"/>
          <a:stretch>
            <a:fillRect/>
          </a:stretch>
        </p:blipFill>
        <p:spPr>
          <a:xfrm>
            <a:off x="1634519" y="955965"/>
            <a:ext cx="8205473" cy="590203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853356" y="1625006"/>
            <a:ext cx="6431280" cy="3607987"/>
          </a:xfrm>
        </p:spPr>
        <p:txBody>
          <a:bodyPr>
            <a:noAutofit/>
          </a:bodyPr>
          <a:lstStyle/>
          <a:p>
            <a:pPr marL="0" indent="0">
              <a:buNone/>
            </a:pPr>
            <a:r>
              <a:rPr lang="en-US" sz="1600" dirty="0"/>
              <a:t>Netflix, one of the world’s leading streaming platforms, offers a vast collection of Movies and TV Shows that cater to audiences across different countries, genres, and age groups. With the rapid expansion of global content and increasing competition from other OTT platforms such as Amazon Prime, Disney+, and regional providers, it is essential for Netflix to understand how its content distribution has evolved over time.</a:t>
            </a:r>
          </a:p>
          <a:p>
            <a:pPr marL="0" indent="0">
              <a:buNone/>
            </a:pPr>
            <a:r>
              <a:rPr lang="en-US" sz="1600" dirty="0"/>
              <a:t>The main challenge is to </a:t>
            </a:r>
            <a:r>
              <a:rPr lang="en-US" sz="1600" b="1" dirty="0"/>
              <a:t>analyze Netflix’s content trends</a:t>
            </a:r>
            <a:r>
              <a:rPr lang="en-US" sz="1600" dirty="0"/>
              <a:t> — including the balance between Movies and TV Shows, the popularity of different genres, and the contribution of various countries — to identify key strengths, gaps, and opportunities for strategic content planning.</a:t>
            </a:r>
          </a:p>
          <a:p>
            <a:pPr marL="0" indent="0">
              <a:buNone/>
            </a:pPr>
            <a:r>
              <a:rPr lang="en-US" sz="1600" dirty="0"/>
              <a:t>This project, titled </a:t>
            </a:r>
            <a:r>
              <a:rPr lang="en-US" sz="1600" b="1" dirty="0"/>
              <a:t>“Netflix Dataset Analysis: Content Trends and Strategic Insights,”</a:t>
            </a:r>
            <a:r>
              <a:rPr lang="en-US" sz="1600" dirty="0"/>
              <a:t> aims to uncover how Netflix’s catalog has changed from 2008 to 2021, providing actionable insights into audience preferences, genre dominance, and global content representation.</a:t>
            </a:r>
          </a:p>
          <a:p>
            <a:pPr>
              <a:lnSpc>
                <a:spcPct val="150000"/>
              </a:lnSpc>
            </a:pP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52489" y="591051"/>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3E551D96-749C-1126-0CA1-E637A6CF186E}"/>
              </a:ext>
            </a:extLst>
          </p:cNvPr>
          <p:cNvSpPr txBox="1"/>
          <p:nvPr/>
        </p:nvSpPr>
        <p:spPr>
          <a:xfrm>
            <a:off x="1055188" y="1919989"/>
            <a:ext cx="6102220" cy="2831544"/>
          </a:xfrm>
          <a:prstGeom prst="rect">
            <a:avLst/>
          </a:prstGeom>
          <a:noFill/>
        </p:spPr>
        <p:txBody>
          <a:bodyPr wrap="square">
            <a:spAutoFit/>
          </a:bodyPr>
          <a:lstStyle/>
          <a:p>
            <a:r>
              <a:rPr lang="en-US" sz="1600" dirty="0"/>
              <a:t>The project </a:t>
            </a:r>
            <a:r>
              <a:rPr lang="en-US" sz="1600" b="1" dirty="0"/>
              <a:t>“Netflix Dataset Analysis”</a:t>
            </a:r>
            <a:r>
              <a:rPr lang="en-US" sz="1600" dirty="0"/>
              <a:t> explores data from Netflix’s Movies and TV Shows to understand content trends across years, genres, and countries. Using Python, Pandas, Matplotlib, and Google Collab, the dataset is cleaned and analyzed to visualize patterns such as the ratio of Movies to TV Shows, top genres, country contributions, and ratings distribution.</a:t>
            </a:r>
          </a:p>
          <a:p>
            <a:r>
              <a:rPr lang="en-US" sz="1600" dirty="0"/>
              <a:t>The analysis helps identify audience preferences, popular genres, and regional representation, providing </a:t>
            </a:r>
            <a:r>
              <a:rPr lang="en-US" sz="1600" b="1" dirty="0"/>
              <a:t>strategic insights</a:t>
            </a:r>
            <a:r>
              <a:rPr lang="en-US" sz="1600" dirty="0"/>
              <a:t> for Netflix’s content planning and global expansion.</a:t>
            </a:r>
          </a:p>
          <a:p>
            <a:pPr>
              <a:buNone/>
            </a:pPr>
            <a:endParaRPr lang="en-US"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4CAF003D-EE36-B02B-33C1-9F4699964EB7}"/>
              </a:ext>
            </a:extLst>
          </p:cNvPr>
          <p:cNvSpPr>
            <a:spLocks noGrp="1" noChangeArrowheads="1"/>
          </p:cNvSpPr>
          <p:nvPr>
            <p:ph type="body" sz="quarter" idx="12"/>
          </p:nvPr>
        </p:nvSpPr>
        <p:spPr bwMode="auto">
          <a:xfrm>
            <a:off x="1045029" y="1984776"/>
            <a:ext cx="656441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Netflix Management and Content Strategists</a:t>
            </a:r>
            <a:r>
              <a:rPr kumimoji="0" lang="en-US" altLang="en-US" sz="1600" b="0" i="0" u="none" strike="noStrike" cap="none" normalizeH="0" baseline="0" dirty="0">
                <a:ln>
                  <a:noFill/>
                </a:ln>
                <a:solidFill>
                  <a:schemeClr val="tx1"/>
                </a:solidFill>
                <a:effectLst/>
              </a:rPr>
              <a:t> – to make data-driven decisions on content acquisition and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Data Analysts and Business Intelligence Teams</a:t>
            </a:r>
            <a:r>
              <a:rPr kumimoji="0" lang="en-US" altLang="en-US" sz="1600" b="0" i="0" u="none" strike="noStrike" cap="none" normalizeH="0" baseline="0" dirty="0">
                <a:ln>
                  <a:noFill/>
                </a:ln>
                <a:solidFill>
                  <a:schemeClr val="tx1"/>
                </a:solidFill>
                <a:effectLst/>
              </a:rPr>
              <a:t> – to study content trends and audience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Marketing Teams</a:t>
            </a:r>
            <a:r>
              <a:rPr kumimoji="0" lang="en-US" altLang="en-US" sz="1600" b="0" i="0" u="none" strike="noStrike" cap="none" normalizeH="0" baseline="0" dirty="0">
                <a:ln>
                  <a:noFill/>
                </a:ln>
                <a:solidFill>
                  <a:schemeClr val="tx1"/>
                </a:solidFill>
                <a:effectLst/>
              </a:rPr>
              <a:t> – to identify popular genres and target regions for promotional campaigns.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Researchers and Students</a:t>
            </a:r>
            <a:r>
              <a:rPr kumimoji="0" lang="en-US" altLang="en-US" sz="1600" b="0" i="0" u="none" strike="noStrike" cap="none" normalizeH="0" baseline="0" dirty="0">
                <a:ln>
                  <a:noFill/>
                </a:ln>
                <a:solidFill>
                  <a:schemeClr val="tx1"/>
                </a:solidFill>
                <a:effectLst/>
              </a:rPr>
              <a:t> – to understand real-world applications of data analytics in the entertainment industry.</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D5565348-3C56-35BD-D2E4-845A15D9B75F}"/>
              </a:ext>
            </a:extLst>
          </p:cNvPr>
          <p:cNvSpPr>
            <a:spLocks noGrp="1" noChangeArrowheads="1"/>
          </p:cNvSpPr>
          <p:nvPr>
            <p:ph type="body" sz="quarter" idx="12"/>
          </p:nvPr>
        </p:nvSpPr>
        <p:spPr bwMode="auto">
          <a:xfrm>
            <a:off x="1006346" y="1645325"/>
            <a:ext cx="404335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Programming Language:</a:t>
            </a:r>
            <a:r>
              <a:rPr kumimoji="0" lang="en-US" altLang="en-US" sz="1600" b="0" i="0" u="none" strike="noStrike" cap="none" normalizeH="0" baseline="0" dirty="0">
                <a:ln>
                  <a:noFill/>
                </a:ln>
                <a:solidFill>
                  <a:schemeClr val="tx1"/>
                </a:solidFill>
                <a:effectLst/>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Data Analysis Tools:</a:t>
            </a:r>
            <a:r>
              <a:rPr kumimoji="0" lang="en-US" altLang="en-US" sz="1600" b="0" i="0" u="none" strike="noStrike" cap="none" normalizeH="0" baseline="0" dirty="0">
                <a:ln>
                  <a:noFill/>
                </a:ln>
                <a:solidFill>
                  <a:schemeClr val="tx1"/>
                </a:solidFill>
                <a:effectLst/>
              </a:rPr>
              <a:t> Pandas, NumPy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Data Visualization:</a:t>
            </a:r>
            <a:r>
              <a:rPr kumimoji="0" lang="en-US" altLang="en-US" sz="1600" b="0" i="0" u="none" strike="noStrike" cap="none" normalizeH="0" baseline="0" dirty="0">
                <a:ln>
                  <a:noFill/>
                </a:ln>
                <a:solidFill>
                  <a:schemeClr val="tx1"/>
                </a:solidFill>
                <a:effectLst/>
              </a:rPr>
              <a:t> Matplotlib, Seaborn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solidFill>
                  <a:schemeClr val="tx1"/>
                </a:solidFill>
              </a:rPr>
              <a:t>LLM</a:t>
            </a:r>
            <a:r>
              <a:rPr lang="en-US" altLang="en-US" sz="1600" dirty="0">
                <a:solidFill>
                  <a:schemeClr val="tx1"/>
                </a:solidFill>
              </a:rPr>
              <a:t>: ChatGPT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Platform:</a:t>
            </a:r>
            <a:r>
              <a:rPr kumimoji="0" lang="en-US" altLang="en-US" sz="1600" b="0" i="0" u="none" strike="noStrike" cap="none" normalizeH="0" baseline="0" dirty="0">
                <a:ln>
                  <a:noFill/>
                </a:ln>
                <a:solidFill>
                  <a:schemeClr val="tx1"/>
                </a:solidFill>
                <a:effectLst/>
              </a:rPr>
              <a:t> Google Collab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Presentation Tool:</a:t>
            </a:r>
            <a:r>
              <a:rPr kumimoji="0" lang="en-US" altLang="en-US" sz="1600" b="0" i="0" u="none" strike="noStrike" cap="none" normalizeH="0" baseline="0" dirty="0">
                <a:ln>
                  <a:noFill/>
                </a:ln>
                <a:solidFill>
                  <a:schemeClr val="tx1"/>
                </a:solidFill>
                <a:effectLst/>
              </a:rPr>
              <a:t> Microsoft PowerPoint</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0"/>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extBox 8">
            <a:extLst>
              <a:ext uri="{FF2B5EF4-FFF2-40B4-BE49-F238E27FC236}">
                <a16:creationId xmlns:a16="http://schemas.microsoft.com/office/drawing/2014/main" id="{75FD6AEA-CC62-48FE-BDF1-2AAD870A41AF}"/>
              </a:ext>
            </a:extLst>
          </p:cNvPr>
          <p:cNvSpPr txBox="1"/>
          <p:nvPr/>
        </p:nvSpPr>
        <p:spPr>
          <a:xfrm>
            <a:off x="3496011" y="461665"/>
            <a:ext cx="6102220" cy="369332"/>
          </a:xfrm>
          <a:prstGeom prst="rect">
            <a:avLst/>
          </a:prstGeom>
          <a:noFill/>
        </p:spPr>
        <p:txBody>
          <a:bodyPr wrap="square">
            <a:spAutoFit/>
          </a:bodyPr>
          <a:lstStyle/>
          <a:p>
            <a:pPr lvl="1">
              <a:buFont typeface="+mj-lt"/>
              <a:buAutoNum type="arabicPeriod"/>
            </a:pPr>
            <a:r>
              <a:rPr lang="en-US" b="1" dirty="0"/>
              <a:t>Movies vs TV Shows Count</a:t>
            </a:r>
          </a:p>
        </p:txBody>
      </p:sp>
      <p:pic>
        <p:nvPicPr>
          <p:cNvPr id="12" name="Picture 11">
            <a:extLst>
              <a:ext uri="{FF2B5EF4-FFF2-40B4-BE49-F238E27FC236}">
                <a16:creationId xmlns:a16="http://schemas.microsoft.com/office/drawing/2014/main" id="{73B27965-CA6F-CD5B-2C1B-690C0DE29155}"/>
              </a:ext>
            </a:extLst>
          </p:cNvPr>
          <p:cNvPicPr>
            <a:picLocks noChangeAspect="1"/>
          </p:cNvPicPr>
          <p:nvPr/>
        </p:nvPicPr>
        <p:blipFill>
          <a:blip r:embed="rId3"/>
          <a:stretch>
            <a:fillRect/>
          </a:stretch>
        </p:blipFill>
        <p:spPr>
          <a:xfrm>
            <a:off x="820883" y="830997"/>
            <a:ext cx="9299862" cy="602700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0"/>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6" name="TextBox 5">
            <a:extLst>
              <a:ext uri="{FF2B5EF4-FFF2-40B4-BE49-F238E27FC236}">
                <a16:creationId xmlns:a16="http://schemas.microsoft.com/office/drawing/2014/main" id="{E3001343-4F14-EB55-1C47-0C68E02F0C50}"/>
              </a:ext>
            </a:extLst>
          </p:cNvPr>
          <p:cNvSpPr txBox="1"/>
          <p:nvPr/>
        </p:nvSpPr>
        <p:spPr>
          <a:xfrm>
            <a:off x="3813949" y="490541"/>
            <a:ext cx="6102220" cy="369332"/>
          </a:xfrm>
          <a:prstGeom prst="rect">
            <a:avLst/>
          </a:prstGeom>
          <a:noFill/>
        </p:spPr>
        <p:txBody>
          <a:bodyPr wrap="square">
            <a:spAutoFit/>
          </a:bodyPr>
          <a:lstStyle/>
          <a:p>
            <a:r>
              <a:rPr lang="en-US" b="1" dirty="0"/>
              <a:t>2) Content Added Over the Years</a:t>
            </a:r>
          </a:p>
        </p:txBody>
      </p:sp>
      <p:pic>
        <p:nvPicPr>
          <p:cNvPr id="12" name="Picture 11">
            <a:extLst>
              <a:ext uri="{FF2B5EF4-FFF2-40B4-BE49-F238E27FC236}">
                <a16:creationId xmlns:a16="http://schemas.microsoft.com/office/drawing/2014/main" id="{71BE57DA-533C-5C73-8A94-AC0E9CF3E455}"/>
              </a:ext>
            </a:extLst>
          </p:cNvPr>
          <p:cNvPicPr>
            <a:picLocks noChangeAspect="1"/>
          </p:cNvPicPr>
          <p:nvPr/>
        </p:nvPicPr>
        <p:blipFill>
          <a:blip r:embed="rId3"/>
          <a:stretch>
            <a:fillRect/>
          </a:stretch>
        </p:blipFill>
        <p:spPr>
          <a:xfrm>
            <a:off x="1226916" y="830997"/>
            <a:ext cx="9086127" cy="6027003"/>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75042"/>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1" name="TextBox 10">
            <a:extLst>
              <a:ext uri="{FF2B5EF4-FFF2-40B4-BE49-F238E27FC236}">
                <a16:creationId xmlns:a16="http://schemas.microsoft.com/office/drawing/2014/main" id="{3E210CE1-8D48-FF41-8E7E-C32EAAB98DE0}"/>
              </a:ext>
            </a:extLst>
          </p:cNvPr>
          <p:cNvSpPr txBox="1"/>
          <p:nvPr/>
        </p:nvSpPr>
        <p:spPr>
          <a:xfrm>
            <a:off x="3452535" y="386624"/>
            <a:ext cx="6102220" cy="369332"/>
          </a:xfrm>
          <a:prstGeom prst="rect">
            <a:avLst/>
          </a:prstGeom>
          <a:noFill/>
        </p:spPr>
        <p:txBody>
          <a:bodyPr wrap="square">
            <a:spAutoFit/>
          </a:bodyPr>
          <a:lstStyle/>
          <a:p>
            <a:r>
              <a:rPr lang="en-US" b="1" dirty="0"/>
              <a:t>3) Top 10 Countries with Most Content</a:t>
            </a:r>
          </a:p>
        </p:txBody>
      </p:sp>
      <p:pic>
        <p:nvPicPr>
          <p:cNvPr id="13" name="Picture 12">
            <a:extLst>
              <a:ext uri="{FF2B5EF4-FFF2-40B4-BE49-F238E27FC236}">
                <a16:creationId xmlns:a16="http://schemas.microsoft.com/office/drawing/2014/main" id="{59721155-1A75-01C0-E146-7C796DD55CC1}"/>
              </a:ext>
            </a:extLst>
          </p:cNvPr>
          <p:cNvPicPr>
            <a:picLocks noChangeAspect="1"/>
          </p:cNvPicPr>
          <p:nvPr/>
        </p:nvPicPr>
        <p:blipFill>
          <a:blip r:embed="rId3"/>
          <a:stretch>
            <a:fillRect/>
          </a:stretch>
        </p:blipFill>
        <p:spPr>
          <a:xfrm>
            <a:off x="960699" y="755956"/>
            <a:ext cx="9236597" cy="605965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Box 7">
            <a:extLst>
              <a:ext uri="{FF2B5EF4-FFF2-40B4-BE49-F238E27FC236}">
                <a16:creationId xmlns:a16="http://schemas.microsoft.com/office/drawing/2014/main" id="{762CEDDC-98F6-D6CC-431C-EFC4A525FFE4}"/>
              </a:ext>
            </a:extLst>
          </p:cNvPr>
          <p:cNvSpPr txBox="1"/>
          <p:nvPr/>
        </p:nvSpPr>
        <p:spPr>
          <a:xfrm>
            <a:off x="540901" y="2124879"/>
            <a:ext cx="8837485" cy="369332"/>
          </a:xfrm>
          <a:prstGeom prst="rect">
            <a:avLst/>
          </a:prstGeom>
          <a:noFill/>
        </p:spPr>
        <p:txBody>
          <a:bodyPr wrap="square">
            <a:spAutoFit/>
          </a:bodyPr>
          <a:lstStyle/>
          <a:p>
            <a:r>
              <a:rPr lang="en-IN" dirty="0"/>
              <a:t>https://github.com/kirtij5/VOIS_AICTE_Oct2025_MajorProject_M.K.Keerthana.git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620</TotalTime>
  <Words>431</Words>
  <Application>Microsoft Office PowerPoint</Application>
  <PresentationFormat>Widescreen</PresentationFormat>
  <Paragraphs>36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mk keerthana</cp:lastModifiedBy>
  <cp:revision>110</cp:revision>
  <dcterms:created xsi:type="dcterms:W3CDTF">2021-07-11T13:13:15Z</dcterms:created>
  <dcterms:modified xsi:type="dcterms:W3CDTF">2025-10-25T17:10:46Z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