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25579" y="352425"/>
            <a:ext cx="276225" cy="226695"/>
          </a:xfrm>
          <a:custGeom>
            <a:avLst/>
            <a:gdLst/>
            <a:ahLst/>
            <a:cxnLst/>
            <a:rect l="l" t="t" r="r" b="b"/>
            <a:pathLst>
              <a:path w="276225" h="226695">
                <a:moveTo>
                  <a:pt x="207010" y="0"/>
                </a:moveTo>
                <a:lnTo>
                  <a:pt x="174625" y="9525"/>
                </a:lnTo>
                <a:lnTo>
                  <a:pt x="147954" y="34289"/>
                </a:lnTo>
                <a:lnTo>
                  <a:pt x="123825" y="69214"/>
                </a:lnTo>
                <a:lnTo>
                  <a:pt x="99695" y="108585"/>
                </a:lnTo>
                <a:lnTo>
                  <a:pt x="72390" y="145414"/>
                </a:lnTo>
                <a:lnTo>
                  <a:pt x="64770" y="168910"/>
                </a:lnTo>
                <a:lnTo>
                  <a:pt x="49529" y="188595"/>
                </a:lnTo>
                <a:lnTo>
                  <a:pt x="27304" y="203835"/>
                </a:lnTo>
                <a:lnTo>
                  <a:pt x="0" y="212089"/>
                </a:lnTo>
                <a:lnTo>
                  <a:pt x="8890" y="218439"/>
                </a:lnTo>
                <a:lnTo>
                  <a:pt x="21590" y="222885"/>
                </a:lnTo>
                <a:lnTo>
                  <a:pt x="36829" y="226060"/>
                </a:lnTo>
                <a:lnTo>
                  <a:pt x="54610" y="226695"/>
                </a:lnTo>
                <a:lnTo>
                  <a:pt x="90170" y="224154"/>
                </a:lnTo>
                <a:lnTo>
                  <a:pt x="125729" y="216535"/>
                </a:lnTo>
                <a:lnTo>
                  <a:pt x="158115" y="203200"/>
                </a:lnTo>
                <a:lnTo>
                  <a:pt x="183515" y="184150"/>
                </a:lnTo>
                <a:lnTo>
                  <a:pt x="157479" y="180339"/>
                </a:lnTo>
                <a:lnTo>
                  <a:pt x="137795" y="168910"/>
                </a:lnTo>
                <a:lnTo>
                  <a:pt x="124460" y="149860"/>
                </a:lnTo>
                <a:lnTo>
                  <a:pt x="119379" y="126364"/>
                </a:lnTo>
                <a:lnTo>
                  <a:pt x="133350" y="140970"/>
                </a:lnTo>
                <a:lnTo>
                  <a:pt x="148590" y="150495"/>
                </a:lnTo>
                <a:lnTo>
                  <a:pt x="165735" y="155575"/>
                </a:lnTo>
                <a:lnTo>
                  <a:pt x="183515" y="157479"/>
                </a:lnTo>
                <a:lnTo>
                  <a:pt x="219710" y="149860"/>
                </a:lnTo>
                <a:lnTo>
                  <a:pt x="248920" y="129539"/>
                </a:lnTo>
                <a:lnTo>
                  <a:pt x="268604" y="99695"/>
                </a:lnTo>
                <a:lnTo>
                  <a:pt x="276225" y="62864"/>
                </a:lnTo>
                <a:lnTo>
                  <a:pt x="272415" y="43814"/>
                </a:lnTo>
                <a:lnTo>
                  <a:pt x="262254" y="22860"/>
                </a:lnTo>
                <a:lnTo>
                  <a:pt x="242570" y="6350"/>
                </a:lnTo>
                <a:lnTo>
                  <a:pt x="20701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482069" y="191135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025" y="22225"/>
                </a:lnTo>
                <a:lnTo>
                  <a:pt x="168275" y="43815"/>
                </a:lnTo>
                <a:lnTo>
                  <a:pt x="131445" y="66675"/>
                </a:lnTo>
                <a:lnTo>
                  <a:pt x="93345" y="91440"/>
                </a:lnTo>
                <a:lnTo>
                  <a:pt x="57784" y="118745"/>
                </a:lnTo>
                <a:lnTo>
                  <a:pt x="27939" y="151130"/>
                </a:lnTo>
                <a:lnTo>
                  <a:pt x="7620" y="188595"/>
                </a:lnTo>
                <a:lnTo>
                  <a:pt x="0" y="231775"/>
                </a:lnTo>
                <a:lnTo>
                  <a:pt x="5714" y="268605"/>
                </a:lnTo>
                <a:lnTo>
                  <a:pt x="45720" y="328295"/>
                </a:lnTo>
                <a:lnTo>
                  <a:pt x="97154" y="352425"/>
                </a:lnTo>
                <a:lnTo>
                  <a:pt x="116839" y="354330"/>
                </a:lnTo>
                <a:lnTo>
                  <a:pt x="137159" y="353060"/>
                </a:lnTo>
                <a:lnTo>
                  <a:pt x="173354" y="340995"/>
                </a:lnTo>
                <a:lnTo>
                  <a:pt x="215264" y="308610"/>
                </a:lnTo>
                <a:lnTo>
                  <a:pt x="243204" y="271145"/>
                </a:lnTo>
                <a:lnTo>
                  <a:pt x="267334" y="232410"/>
                </a:lnTo>
                <a:lnTo>
                  <a:pt x="290829" y="197485"/>
                </a:lnTo>
                <a:lnTo>
                  <a:pt x="317500" y="172720"/>
                </a:lnTo>
                <a:lnTo>
                  <a:pt x="349884" y="163195"/>
                </a:lnTo>
                <a:lnTo>
                  <a:pt x="407034" y="163195"/>
                </a:lnTo>
                <a:lnTo>
                  <a:pt x="398779" y="141605"/>
                </a:lnTo>
                <a:lnTo>
                  <a:pt x="376554" y="106680"/>
                </a:lnTo>
                <a:lnTo>
                  <a:pt x="347345" y="74930"/>
                </a:lnTo>
                <a:lnTo>
                  <a:pt x="294004" y="34925"/>
                </a:lnTo>
                <a:lnTo>
                  <a:pt x="234314" y="4445"/>
                </a:lnTo>
                <a:lnTo>
                  <a:pt x="231139" y="3175"/>
                </a:lnTo>
                <a:lnTo>
                  <a:pt x="228600" y="1905"/>
                </a:lnTo>
                <a:lnTo>
                  <a:pt x="224154" y="0"/>
                </a:lnTo>
                <a:close/>
              </a:path>
              <a:path w="419100" h="354330">
                <a:moveTo>
                  <a:pt x="407034" y="163195"/>
                </a:moveTo>
                <a:lnTo>
                  <a:pt x="349884" y="163195"/>
                </a:lnTo>
                <a:lnTo>
                  <a:pt x="385445" y="169545"/>
                </a:lnTo>
                <a:lnTo>
                  <a:pt x="405129" y="186055"/>
                </a:lnTo>
                <a:lnTo>
                  <a:pt x="415289" y="207010"/>
                </a:lnTo>
                <a:lnTo>
                  <a:pt x="419100" y="226060"/>
                </a:lnTo>
                <a:lnTo>
                  <a:pt x="419100" y="222885"/>
                </a:lnTo>
                <a:lnTo>
                  <a:pt x="414020" y="180975"/>
                </a:lnTo>
                <a:lnTo>
                  <a:pt x="407034" y="163195"/>
                </a:lnTo>
                <a:close/>
              </a:path>
            </a:pathLst>
          </a:custGeom>
          <a:solidFill>
            <a:srgbClr val="006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60884" cy="682942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8470" y="2762250"/>
            <a:ext cx="611505" cy="61277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20589" y="2857500"/>
            <a:ext cx="447039" cy="447039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9222740" y="6419850"/>
            <a:ext cx="2950210" cy="0"/>
          </a:xfrm>
          <a:custGeom>
            <a:avLst/>
            <a:gdLst/>
            <a:ahLst/>
            <a:cxnLst/>
            <a:rect l="l" t="t" r="r" b="b"/>
            <a:pathLst>
              <a:path w="2950209">
                <a:moveTo>
                  <a:pt x="0" y="0"/>
                </a:moveTo>
                <a:lnTo>
                  <a:pt x="2950209" y="0"/>
                </a:lnTo>
              </a:path>
            </a:pathLst>
          </a:custGeom>
          <a:ln w="12700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53350" y="2016760"/>
            <a:ext cx="326390" cy="32512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3049" y="287020"/>
            <a:ext cx="1572895" cy="171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0922" y="234188"/>
            <a:ext cx="7090155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reenrec.com/share/1IPtNVA9Xz" TargetMode="External"/><Relationship Id="rId2" Type="http://schemas.openxmlformats.org/officeDocument/2006/relationships/hyperlink" Target="mailto:kirti.mandlik@capgemini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hyperlink" Target="https://github.com/kirtimandli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0922" y="234188"/>
            <a:ext cx="29362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Kirti</a:t>
            </a:r>
            <a:r>
              <a:rPr spc="-35" dirty="0"/>
              <a:t> </a:t>
            </a:r>
            <a:r>
              <a:rPr spc="-5" dirty="0"/>
              <a:t>Ashok</a:t>
            </a:r>
            <a:r>
              <a:rPr spc="-40" dirty="0"/>
              <a:t> </a:t>
            </a:r>
            <a:r>
              <a:rPr spc="-5" dirty="0"/>
              <a:t>Mandlik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6433" y="685545"/>
            <a:ext cx="24066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3069" y="302278"/>
            <a:ext cx="2365375" cy="84455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69875" marR="5080" indent="-134620">
              <a:lnSpc>
                <a:spcPct val="120300"/>
              </a:lnSpc>
              <a:spcBef>
                <a:spcPts val="170"/>
              </a:spcBef>
            </a:pP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Education</a:t>
            </a:r>
            <a:r>
              <a:rPr sz="1200" b="1" spc="-45" dirty="0">
                <a:solidFill>
                  <a:srgbClr val="006EA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006EAC"/>
                </a:solidFill>
                <a:latin typeface="Verdana"/>
                <a:cs typeface="Verdana"/>
              </a:rPr>
              <a:t>and</a:t>
            </a:r>
            <a:r>
              <a:rPr sz="1200" b="1" spc="-55" dirty="0">
                <a:solidFill>
                  <a:srgbClr val="006E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certificates </a:t>
            </a:r>
            <a:r>
              <a:rPr sz="1200" b="1" spc="-395" dirty="0">
                <a:solidFill>
                  <a:srgbClr val="006EAC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Master</a:t>
            </a:r>
            <a:r>
              <a:rPr sz="1000" spc="7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Engineering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Computer: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2020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b="1" spc="-5" dirty="0">
                <a:solidFill>
                  <a:srgbClr val="006EAC"/>
                </a:solidFill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526" y="1322577"/>
            <a:ext cx="2919730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100" b="1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b="1" spc="-7" baseline="252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650" b="1" spc="-44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spc="-7" baseline="252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r>
              <a:rPr sz="1650" b="1" spc="51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u="sng" spc="-5" dirty="0">
                <a:solidFill>
                  <a:srgbClr val="C5D9F0"/>
                </a:solidFill>
                <a:uFill>
                  <a:solidFill>
                    <a:srgbClr val="C5D9F0"/>
                  </a:solidFill>
                </a:uFill>
                <a:latin typeface="Verdana"/>
                <a:cs typeface="Verdana"/>
                <a:hlinkClick r:id="rId2"/>
              </a:rPr>
              <a:t>kirti.mandlik@capgemini.com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1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7620376508</a:t>
            </a:r>
            <a:endParaRPr sz="110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445"/>
              </a:spcBef>
            </a:pPr>
            <a:r>
              <a:rPr sz="1650" b="1" spc="-7" baseline="252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650" b="1" spc="202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8115" y="3102990"/>
            <a:ext cx="1134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E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E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EAC"/>
                </a:solidFill>
                <a:latin typeface="Verdana"/>
                <a:cs typeface="Verdana"/>
              </a:rPr>
              <a:t>v</a:t>
            </a: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emen</a:t>
            </a:r>
            <a:r>
              <a:rPr sz="1200" b="1" dirty="0">
                <a:solidFill>
                  <a:srgbClr val="006E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687" y="2948127"/>
            <a:ext cx="3566160" cy="9969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623695">
              <a:lnSpc>
                <a:spcPct val="100000"/>
              </a:lnSpc>
              <a:spcBef>
                <a:spcPts val="765"/>
              </a:spcBef>
            </a:pP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  <a:p>
            <a:pPr marL="643890">
              <a:lnSpc>
                <a:spcPct val="100000"/>
              </a:lnSpc>
              <a:spcBef>
                <a:spcPts val="620"/>
              </a:spcBef>
            </a:pPr>
            <a:r>
              <a:rPr sz="1100" b="1" spc="-5" dirty="0">
                <a:latin typeface="Verdana"/>
                <a:cs typeface="Verdana"/>
              </a:rPr>
              <a:t>Full</a:t>
            </a:r>
            <a:r>
              <a:rPr sz="1100" b="1" spc="-25" dirty="0">
                <a:latin typeface="Verdana"/>
                <a:cs typeface="Verdana"/>
              </a:rPr>
              <a:t> </a:t>
            </a:r>
            <a:r>
              <a:rPr sz="1100" b="1" spc="-5" dirty="0">
                <a:latin typeface="Verdana"/>
                <a:cs typeface="Verdana"/>
              </a:rPr>
              <a:t>Stack</a:t>
            </a:r>
            <a:r>
              <a:rPr sz="1100" b="1" spc="-30" dirty="0">
                <a:latin typeface="Verdana"/>
                <a:cs typeface="Verdana"/>
              </a:rPr>
              <a:t> </a:t>
            </a:r>
            <a:r>
              <a:rPr sz="1100" b="1" spc="-5" dirty="0">
                <a:latin typeface="Verdana"/>
                <a:cs typeface="Verdana"/>
              </a:rPr>
              <a:t>Developer</a:t>
            </a:r>
            <a:endParaRPr sz="11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186690" algn="l"/>
              </a:tabLst>
            </a:pPr>
            <a:r>
              <a:rPr sz="1050" spc="-5" dirty="0">
                <a:latin typeface="Verdana"/>
                <a:cs typeface="Verdana"/>
              </a:rPr>
              <a:t>Practical</a:t>
            </a:r>
            <a:r>
              <a:rPr sz="1050" spc="-3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understanding</a:t>
            </a:r>
            <a:r>
              <a:rPr sz="1050" spc="-3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of</a:t>
            </a:r>
            <a:r>
              <a:rPr sz="1050" spc="40" dirty="0">
                <a:latin typeface="Verdana"/>
                <a:cs typeface="Verdana"/>
              </a:rPr>
              <a:t> </a:t>
            </a:r>
            <a:r>
              <a:rPr sz="1050" b="1" spc="-5" dirty="0">
                <a:latin typeface="Verdana"/>
                <a:cs typeface="Verdana"/>
              </a:rPr>
              <a:t>RDBMS</a:t>
            </a:r>
            <a:r>
              <a:rPr sz="1050" b="1" spc="2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concepts</a:t>
            </a:r>
            <a:r>
              <a:rPr sz="1050" spc="-2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using</a:t>
            </a:r>
            <a:endParaRPr sz="105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165"/>
              </a:spcBef>
            </a:pPr>
            <a:r>
              <a:rPr sz="1050" b="1" dirty="0">
                <a:latin typeface="Verdana"/>
                <a:cs typeface="Verdana"/>
              </a:rPr>
              <a:t>Oracle</a:t>
            </a:r>
            <a:r>
              <a:rPr sz="1050" b="1" spc="-35" dirty="0">
                <a:latin typeface="Verdana"/>
                <a:cs typeface="Verdana"/>
              </a:rPr>
              <a:t> </a:t>
            </a:r>
            <a:r>
              <a:rPr sz="1050" b="1" dirty="0">
                <a:latin typeface="Verdana"/>
                <a:cs typeface="Verdana"/>
              </a:rPr>
              <a:t>and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dirty="0">
                <a:latin typeface="Verdana"/>
                <a:cs typeface="Verdana"/>
              </a:rPr>
              <a:t>SQL</a:t>
            </a:r>
            <a:r>
              <a:rPr sz="1050" b="1" spc="-35" dirty="0">
                <a:latin typeface="Verdana"/>
                <a:cs typeface="Verdana"/>
              </a:rPr>
              <a:t> </a:t>
            </a:r>
            <a:r>
              <a:rPr sz="1050" b="1" spc="-5" dirty="0">
                <a:latin typeface="Verdana"/>
                <a:cs typeface="Verdana"/>
              </a:rPr>
              <a:t>Server</a:t>
            </a:r>
            <a:r>
              <a:rPr sz="1050" spc="-5" dirty="0"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687" y="4067936"/>
            <a:ext cx="3877310" cy="5111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6055" marR="5080" indent="-173990" algn="just">
              <a:lnSpc>
                <a:spcPct val="101400"/>
              </a:lnSpc>
              <a:spcBef>
                <a:spcPts val="85"/>
              </a:spcBef>
              <a:buFont typeface="Arial MT"/>
              <a:buChar char="•"/>
              <a:tabLst>
                <a:tab pos="186690" algn="l"/>
              </a:tabLst>
            </a:pPr>
            <a:r>
              <a:rPr sz="1050" spc="-5" dirty="0">
                <a:latin typeface="Verdana"/>
                <a:cs typeface="Verdana"/>
              </a:rPr>
              <a:t>Hands </a:t>
            </a:r>
            <a:r>
              <a:rPr sz="1050" dirty="0">
                <a:latin typeface="Verdana"/>
                <a:cs typeface="Verdana"/>
              </a:rPr>
              <a:t>on </a:t>
            </a:r>
            <a:r>
              <a:rPr sz="1050" spc="-5" dirty="0">
                <a:latin typeface="Verdana"/>
                <a:cs typeface="Verdana"/>
              </a:rPr>
              <a:t>experience on </a:t>
            </a:r>
            <a:r>
              <a:rPr sz="1050" b="1" dirty="0">
                <a:latin typeface="Verdana"/>
                <a:cs typeface="Verdana"/>
              </a:rPr>
              <a:t>C#, </a:t>
            </a:r>
            <a:r>
              <a:rPr sz="1050" b="1" spc="-5" dirty="0">
                <a:latin typeface="Verdana"/>
                <a:cs typeface="Verdana"/>
              </a:rPr>
              <a:t>ADO.NET, LINQ, </a:t>
            </a:r>
            <a:r>
              <a:rPr sz="1050" b="1" dirty="0">
                <a:latin typeface="Verdana"/>
                <a:cs typeface="Verdana"/>
              </a:rPr>
              <a:t>Entity </a:t>
            </a:r>
            <a:r>
              <a:rPr sz="1050" b="1" spc="-345" dirty="0">
                <a:latin typeface="Verdana"/>
                <a:cs typeface="Verdana"/>
              </a:rPr>
              <a:t> </a:t>
            </a:r>
            <a:r>
              <a:rPr sz="1050" b="1" spc="-5" dirty="0">
                <a:latin typeface="Verdana"/>
                <a:cs typeface="Verdana"/>
              </a:rPr>
              <a:t>Framework, </a:t>
            </a:r>
            <a:r>
              <a:rPr sz="1050" b="1" dirty="0">
                <a:latin typeface="Verdana"/>
                <a:cs typeface="Verdana"/>
              </a:rPr>
              <a:t>Sql </a:t>
            </a:r>
            <a:r>
              <a:rPr sz="1050" b="1" spc="-5" dirty="0">
                <a:latin typeface="Verdana"/>
                <a:cs typeface="Verdana"/>
              </a:rPr>
              <a:t>Server, ASP.NET MVC5 </a:t>
            </a:r>
            <a:r>
              <a:rPr sz="1050" b="1" dirty="0">
                <a:latin typeface="Verdana"/>
                <a:cs typeface="Verdana"/>
              </a:rPr>
              <a:t>with </a:t>
            </a:r>
            <a:r>
              <a:rPr sz="1050" b="1" spc="-5" dirty="0">
                <a:latin typeface="Verdana"/>
                <a:cs typeface="Verdana"/>
              </a:rPr>
              <a:t>WEB </a:t>
            </a:r>
            <a:r>
              <a:rPr sz="1050" b="1" spc="-345" dirty="0">
                <a:latin typeface="Verdana"/>
                <a:cs typeface="Verdana"/>
              </a:rPr>
              <a:t> </a:t>
            </a:r>
            <a:r>
              <a:rPr sz="1050" b="1" dirty="0">
                <a:latin typeface="Verdana"/>
                <a:cs typeface="Verdana"/>
              </a:rPr>
              <a:t>API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4687" y="4702302"/>
            <a:ext cx="3870325" cy="347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86690" algn="l"/>
              </a:tabLst>
            </a:pPr>
            <a:r>
              <a:rPr sz="1050" spc="-5" dirty="0">
                <a:latin typeface="Verdana"/>
                <a:cs typeface="Verdana"/>
              </a:rPr>
              <a:t>Proficient </a:t>
            </a:r>
            <a:r>
              <a:rPr sz="1050" dirty="0">
                <a:latin typeface="Verdana"/>
                <a:cs typeface="Verdana"/>
              </a:rPr>
              <a:t>in </a:t>
            </a:r>
            <a:r>
              <a:rPr sz="1050" spc="-5" dirty="0">
                <a:latin typeface="Verdana"/>
                <a:cs typeface="Verdana"/>
              </a:rPr>
              <a:t>creating</a:t>
            </a:r>
            <a:r>
              <a:rPr sz="1050" spc="-10" dirty="0">
                <a:latin typeface="Verdana"/>
                <a:cs typeface="Verdana"/>
              </a:rPr>
              <a:t> </a:t>
            </a:r>
            <a:r>
              <a:rPr sz="1050" b="1" dirty="0">
                <a:latin typeface="Verdana"/>
                <a:cs typeface="Verdana"/>
              </a:rPr>
              <a:t>Single</a:t>
            </a:r>
            <a:r>
              <a:rPr sz="1050" b="1" spc="-10" dirty="0">
                <a:latin typeface="Verdana"/>
                <a:cs typeface="Verdana"/>
              </a:rPr>
              <a:t> </a:t>
            </a:r>
            <a:r>
              <a:rPr sz="1050" b="1" dirty="0">
                <a:latin typeface="Verdana"/>
                <a:cs typeface="Verdana"/>
              </a:rPr>
              <a:t>Page Page</a:t>
            </a:r>
            <a:r>
              <a:rPr sz="1050" b="1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Application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in</a:t>
            </a:r>
            <a:endParaRPr sz="105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10"/>
              </a:spcBef>
            </a:pPr>
            <a:r>
              <a:rPr sz="1050" b="1" dirty="0">
                <a:latin typeface="Verdana"/>
                <a:cs typeface="Verdana"/>
              </a:rPr>
              <a:t>Angular </a:t>
            </a:r>
            <a:r>
              <a:rPr sz="1050" spc="-5" dirty="0">
                <a:latin typeface="Verdana"/>
                <a:cs typeface="Verdana"/>
              </a:rPr>
              <a:t>with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Authentication with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routing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4687" y="5174741"/>
            <a:ext cx="38601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86690" algn="l"/>
              </a:tabLst>
            </a:pPr>
            <a:r>
              <a:rPr sz="1050" spc="-5" dirty="0">
                <a:latin typeface="Verdana"/>
                <a:cs typeface="Verdana"/>
              </a:rPr>
              <a:t>Understanding </a:t>
            </a:r>
            <a:r>
              <a:rPr sz="1050" dirty="0">
                <a:latin typeface="Verdana"/>
                <a:cs typeface="Verdana"/>
              </a:rPr>
              <a:t>of</a:t>
            </a:r>
            <a:r>
              <a:rPr sz="1050" spc="-25" dirty="0">
                <a:latin typeface="Verdana"/>
                <a:cs typeface="Verdana"/>
              </a:rPr>
              <a:t> </a:t>
            </a:r>
            <a:r>
              <a:rPr sz="1050" b="1" spc="-5" dirty="0">
                <a:latin typeface="Verdana"/>
                <a:cs typeface="Verdana"/>
              </a:rPr>
              <a:t>HTML</a:t>
            </a:r>
            <a:r>
              <a:rPr sz="1050" b="1" spc="-15" dirty="0">
                <a:latin typeface="Verdana"/>
                <a:cs typeface="Verdana"/>
              </a:rPr>
              <a:t> </a:t>
            </a:r>
            <a:r>
              <a:rPr sz="1050" b="1" dirty="0">
                <a:latin typeface="Verdana"/>
                <a:cs typeface="Verdana"/>
              </a:rPr>
              <a:t>5</a:t>
            </a:r>
            <a:r>
              <a:rPr sz="1050" b="1" spc="-10" dirty="0">
                <a:latin typeface="Verdana"/>
                <a:cs typeface="Verdana"/>
              </a:rPr>
              <a:t> </a:t>
            </a:r>
            <a:r>
              <a:rPr sz="1050" b="1" dirty="0">
                <a:latin typeface="Verdana"/>
                <a:cs typeface="Verdana"/>
              </a:rPr>
              <a:t>and</a:t>
            </a:r>
            <a:r>
              <a:rPr sz="1050" b="1" spc="-10" dirty="0">
                <a:latin typeface="Verdana"/>
                <a:cs typeface="Verdana"/>
              </a:rPr>
              <a:t> </a:t>
            </a:r>
            <a:r>
              <a:rPr sz="1050" b="1" dirty="0">
                <a:latin typeface="Verdana"/>
                <a:cs typeface="Verdana"/>
              </a:rPr>
              <a:t>CSS</a:t>
            </a:r>
            <a:r>
              <a:rPr sz="1050" b="1" spc="-5" dirty="0">
                <a:latin typeface="Verdana"/>
                <a:cs typeface="Verdana"/>
              </a:rPr>
              <a:t> and</a:t>
            </a:r>
            <a:r>
              <a:rPr sz="1050" b="1" spc="5" dirty="0">
                <a:latin typeface="Verdana"/>
                <a:cs typeface="Verdana"/>
              </a:rPr>
              <a:t> </a:t>
            </a:r>
            <a:r>
              <a:rPr sz="1050" b="1" spc="-5" dirty="0">
                <a:latin typeface="Verdana"/>
                <a:cs typeface="Verdana"/>
              </a:rPr>
              <a:t>Angular</a:t>
            </a:r>
            <a:r>
              <a:rPr sz="1050" b="1" spc="-10" dirty="0">
                <a:latin typeface="Verdana"/>
                <a:cs typeface="Verdana"/>
              </a:rPr>
              <a:t> </a:t>
            </a:r>
            <a:r>
              <a:rPr sz="1050" b="1" dirty="0">
                <a:latin typeface="Verdana"/>
                <a:cs typeface="Verdana"/>
              </a:rPr>
              <a:t>CLI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687" y="5665419"/>
            <a:ext cx="3279140" cy="349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86690" algn="l"/>
              </a:tabLst>
            </a:pPr>
            <a:r>
              <a:rPr sz="1050" b="1" spc="-5" dirty="0">
                <a:latin typeface="Verdana"/>
                <a:cs typeface="Verdana"/>
              </a:rPr>
              <a:t>Completed</a:t>
            </a:r>
            <a:r>
              <a:rPr sz="1050" b="1" spc="10" dirty="0">
                <a:latin typeface="Verdana"/>
                <a:cs typeface="Verdana"/>
              </a:rPr>
              <a:t> </a:t>
            </a:r>
            <a:r>
              <a:rPr sz="1050" b="1" spc="-5" dirty="0">
                <a:latin typeface="Verdana"/>
                <a:cs typeface="Verdana"/>
              </a:rPr>
              <a:t>Microsoft AZ-900 certification</a:t>
            </a:r>
            <a:endParaRPr lang="en-IN" sz="1050" b="1" spc="-5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86690" algn="l"/>
              </a:tabLst>
            </a:pPr>
            <a:r>
              <a:rPr lang="en-IN" sz="1050" b="1" spc="-5" dirty="0">
                <a:latin typeface="Verdana"/>
                <a:cs typeface="Verdana"/>
              </a:rPr>
              <a:t>Completed Microsoft </a:t>
            </a:r>
            <a:r>
              <a:rPr lang="en-IN" sz="1050" b="1" spc="-5">
                <a:latin typeface="Verdana"/>
                <a:cs typeface="Verdana"/>
              </a:rPr>
              <a:t>AZ-104 certification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687" y="6239662"/>
            <a:ext cx="318008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" marR="5080" indent="-173990">
              <a:lnSpc>
                <a:spcPct val="114300"/>
              </a:lnSpc>
              <a:spcBef>
                <a:spcPts val="95"/>
              </a:spcBef>
              <a:buFont typeface="Arial MT"/>
              <a:buChar char="•"/>
              <a:tabLst>
                <a:tab pos="186690" algn="l"/>
              </a:tabLst>
            </a:pPr>
            <a:r>
              <a:rPr sz="1050" b="1" spc="-5" dirty="0">
                <a:latin typeface="Verdana"/>
                <a:cs typeface="Verdana"/>
              </a:rPr>
              <a:t>Completed </a:t>
            </a:r>
            <a:r>
              <a:rPr sz="1050" b="1" dirty="0">
                <a:latin typeface="Verdana"/>
                <a:cs typeface="Verdana"/>
              </a:rPr>
              <a:t>Agile Software </a:t>
            </a:r>
            <a:r>
              <a:rPr sz="1050" b="1" spc="-5" dirty="0">
                <a:latin typeface="Verdana"/>
                <a:cs typeface="Verdana"/>
              </a:rPr>
              <a:t>Development </a:t>
            </a:r>
            <a:r>
              <a:rPr sz="1050" b="1" spc="-345" dirty="0">
                <a:latin typeface="Verdana"/>
                <a:cs typeface="Verdana"/>
              </a:rPr>
              <a:t> </a:t>
            </a:r>
            <a:r>
              <a:rPr sz="1050" b="1" spc="-5" dirty="0">
                <a:latin typeface="Verdana"/>
                <a:cs typeface="Verdana"/>
              </a:rPr>
              <a:t>Certification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8327" y="3458974"/>
            <a:ext cx="414591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marR="480695" indent="1270">
              <a:lnSpc>
                <a:spcPct val="141200"/>
              </a:lnSpc>
              <a:spcBef>
                <a:spcPts val="105"/>
              </a:spcBef>
            </a:pPr>
            <a:r>
              <a:rPr sz="1100" b="1" spc="-5" dirty="0">
                <a:latin typeface="Verdana"/>
                <a:cs typeface="Verdana"/>
              </a:rPr>
              <a:t>Online </a:t>
            </a:r>
            <a:r>
              <a:rPr sz="1100" b="1" dirty="0">
                <a:latin typeface="Verdana"/>
                <a:cs typeface="Verdana"/>
              </a:rPr>
              <a:t>Crop </a:t>
            </a:r>
            <a:r>
              <a:rPr sz="1100" b="1" spc="-5" dirty="0">
                <a:latin typeface="Verdana"/>
                <a:cs typeface="Verdana"/>
              </a:rPr>
              <a:t>Deal Management System </a:t>
            </a:r>
            <a:r>
              <a:rPr sz="1100" b="1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Completed </a:t>
            </a:r>
            <a:r>
              <a:rPr sz="1050" dirty="0">
                <a:latin typeface="Verdana"/>
                <a:cs typeface="Verdana"/>
              </a:rPr>
              <a:t>case </a:t>
            </a:r>
            <a:r>
              <a:rPr sz="1050" spc="-5" dirty="0">
                <a:latin typeface="Verdana"/>
                <a:cs typeface="Verdana"/>
              </a:rPr>
              <a:t>study </a:t>
            </a:r>
            <a:r>
              <a:rPr sz="1050" dirty="0">
                <a:latin typeface="Verdana"/>
                <a:cs typeface="Verdana"/>
              </a:rPr>
              <a:t>on </a:t>
            </a:r>
            <a:r>
              <a:rPr sz="1050" spc="-5" dirty="0">
                <a:latin typeface="Verdana"/>
                <a:cs typeface="Verdana"/>
              </a:rPr>
              <a:t>CropDeal Management 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System</a:t>
            </a:r>
            <a:r>
              <a:rPr sz="1050" dirty="0">
                <a:latin typeface="Verdana"/>
                <a:cs typeface="Verdana"/>
              </a:rPr>
              <a:t> along </a:t>
            </a:r>
            <a:r>
              <a:rPr sz="1050" spc="-5" dirty="0">
                <a:latin typeface="Verdana"/>
                <a:cs typeface="Verdana"/>
              </a:rPr>
              <a:t>with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API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getway, Swagger,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Responsive 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UI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with HTML5,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CSS,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Bootstrap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and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Angular</a:t>
            </a:r>
            <a:r>
              <a:rPr sz="1050" dirty="0">
                <a:latin typeface="Verdana"/>
                <a:cs typeface="Verdana"/>
              </a:rPr>
              <a:t> used</a:t>
            </a:r>
            <a:r>
              <a:rPr sz="1050" spc="-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as</a:t>
            </a:r>
            <a:r>
              <a:rPr sz="1050" spc="-1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a </a:t>
            </a:r>
            <a:r>
              <a:rPr sz="1050" spc="-35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Interface.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050" b="1" dirty="0">
                <a:latin typeface="Verdana"/>
                <a:cs typeface="Verdana"/>
              </a:rPr>
              <a:t>Video</a:t>
            </a:r>
            <a:r>
              <a:rPr sz="1050" b="1" spc="5" dirty="0">
                <a:latin typeface="Verdana"/>
                <a:cs typeface="Verdana"/>
              </a:rPr>
              <a:t> </a:t>
            </a:r>
            <a:r>
              <a:rPr sz="1050" b="1" spc="-5" dirty="0">
                <a:latin typeface="Verdana"/>
                <a:cs typeface="Verdana"/>
              </a:rPr>
              <a:t>Link: </a:t>
            </a:r>
            <a:r>
              <a:rPr sz="105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3"/>
              </a:rPr>
              <a:t>https://screenrec.com/share/1IPtNVA9Xz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48327" y="5058308"/>
            <a:ext cx="3884295" cy="4800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indent="-1905">
              <a:lnSpc>
                <a:spcPct val="141900"/>
              </a:lnSpc>
              <a:spcBef>
                <a:spcPts val="95"/>
              </a:spcBef>
            </a:pPr>
            <a:r>
              <a:rPr sz="1050" b="1" spc="-5" dirty="0">
                <a:latin typeface="Verdana"/>
                <a:cs typeface="Verdana"/>
              </a:rPr>
              <a:t>Completed</a:t>
            </a:r>
            <a:r>
              <a:rPr sz="1050" b="1" dirty="0">
                <a:latin typeface="Verdana"/>
                <a:cs typeface="Verdana"/>
              </a:rPr>
              <a:t> </a:t>
            </a:r>
            <a:r>
              <a:rPr sz="1050" b="1" spc="-5" dirty="0">
                <a:latin typeface="Verdana"/>
                <a:cs typeface="Verdana"/>
              </a:rPr>
              <a:t>soft</a:t>
            </a:r>
            <a:r>
              <a:rPr sz="1050" b="1" dirty="0">
                <a:latin typeface="Verdana"/>
                <a:cs typeface="Verdana"/>
              </a:rPr>
              <a:t> </a:t>
            </a:r>
            <a:r>
              <a:rPr sz="1050" b="1" spc="-5" dirty="0">
                <a:latin typeface="Verdana"/>
                <a:cs typeface="Verdana"/>
              </a:rPr>
              <a:t>skill</a:t>
            </a:r>
            <a:r>
              <a:rPr sz="1050" b="1" spc="-10" dirty="0">
                <a:latin typeface="Verdana"/>
                <a:cs typeface="Verdana"/>
              </a:rPr>
              <a:t> </a:t>
            </a:r>
            <a:r>
              <a:rPr sz="1050" b="1" spc="-5" dirty="0">
                <a:latin typeface="Verdana"/>
                <a:cs typeface="Verdana"/>
              </a:rPr>
              <a:t>courses</a:t>
            </a:r>
            <a:r>
              <a:rPr sz="1050" b="1" spc="5" dirty="0">
                <a:latin typeface="Verdana"/>
                <a:cs typeface="Verdana"/>
              </a:rPr>
              <a:t> </a:t>
            </a:r>
            <a:r>
              <a:rPr sz="1050" b="1" dirty="0">
                <a:latin typeface="Verdana"/>
                <a:cs typeface="Verdana"/>
              </a:rPr>
              <a:t>on</a:t>
            </a:r>
            <a:r>
              <a:rPr sz="1050" b="1" spc="10" dirty="0">
                <a:latin typeface="Verdana"/>
                <a:cs typeface="Verdana"/>
              </a:rPr>
              <a:t> </a:t>
            </a:r>
            <a:r>
              <a:rPr sz="1050" b="1" spc="-5" dirty="0">
                <a:latin typeface="Verdana"/>
                <a:cs typeface="Verdana"/>
              </a:rPr>
              <a:t>Coursera:</a:t>
            </a:r>
            <a:r>
              <a:rPr sz="1050" b="1" spc="1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Successful </a:t>
            </a:r>
            <a:r>
              <a:rPr sz="1050" spc="-35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Presentations, Write</a:t>
            </a:r>
            <a:r>
              <a:rPr sz="1050" spc="-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Professional</a:t>
            </a:r>
            <a:r>
              <a:rPr sz="1050" dirty="0">
                <a:latin typeface="Verdana"/>
                <a:cs typeface="Verdana"/>
              </a:rPr>
              <a:t> Emails,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Communication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9851" y="5578551"/>
            <a:ext cx="17183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Verdana"/>
                <a:cs typeface="Verdana"/>
              </a:rPr>
              <a:t>Strategies</a:t>
            </a:r>
            <a:r>
              <a:rPr sz="1050" spc="-5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for </a:t>
            </a:r>
            <a:r>
              <a:rPr sz="1050" spc="-5" dirty="0">
                <a:latin typeface="Verdana"/>
                <a:cs typeface="Verdana"/>
              </a:rPr>
              <a:t>Virtual</a:t>
            </a:r>
            <a:r>
              <a:rPr sz="1050" spc="-5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Age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2415" y="6171691"/>
            <a:ext cx="21564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https://github.com/kirtimandlik</a:t>
            </a:r>
            <a:endParaRPr sz="1050">
              <a:latin typeface="Verdana"/>
              <a:cs typeface="Verdana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244332" y="1172248"/>
          <a:ext cx="2946400" cy="4504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70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C#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Basics,</a:t>
                      </a:r>
                      <a:r>
                        <a:rPr sz="800" spc="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OOPS,</a:t>
                      </a:r>
                      <a:r>
                        <a:rPr sz="800" spc="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Exception</a:t>
                      </a:r>
                      <a:r>
                        <a:rPr sz="800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Handling,</a:t>
                      </a:r>
                      <a:endParaRPr sz="800">
                        <a:latin typeface="Verdana"/>
                        <a:cs typeface="Verdana"/>
                      </a:endParaRPr>
                    </a:p>
                    <a:p>
                      <a:pPr marL="177800" marR="2374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,Collections</a:t>
                      </a:r>
                      <a:r>
                        <a:rPr sz="800" spc="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&amp;</a:t>
                      </a:r>
                      <a:r>
                        <a:rPr sz="800" spc="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Generics,</a:t>
                      </a:r>
                      <a:r>
                        <a:rPr sz="800" spc="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Delegates, </a:t>
                      </a:r>
                      <a:r>
                        <a:rPr sz="800" spc="-2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Events,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File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IO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Serialization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73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spc="-5" dirty="0">
                          <a:latin typeface="Verdana"/>
                          <a:cs typeface="Verdana"/>
                        </a:rPr>
                        <a:t>.NET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D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0325" marR="140335">
                        <a:lnSpc>
                          <a:spcPct val="101299"/>
                        </a:lnSpc>
                      </a:pPr>
                      <a:r>
                        <a:rPr sz="800" spc="-5" dirty="0">
                          <a:latin typeface="Verdana"/>
                          <a:cs typeface="Verdana"/>
                        </a:rPr>
                        <a:t>ADO.NET,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LINQ,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Entity Framework,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Sql </a:t>
                      </a:r>
                      <a:r>
                        <a:rPr sz="800" spc="-2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Server, ASP.NET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MVC5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with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WEB</a:t>
                      </a:r>
                      <a:r>
                        <a:rPr sz="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API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4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Verdana"/>
                          <a:cs typeface="Verdana"/>
                        </a:rPr>
                        <a:t>ADO.NET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60325" marR="2768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Basics,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Connected</a:t>
                      </a:r>
                      <a:r>
                        <a:rPr sz="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Disconnected </a:t>
                      </a:r>
                      <a:r>
                        <a:rPr sz="800" spc="-2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Architecture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44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836">
                <a:tc>
                  <a:txBody>
                    <a:bodyPr/>
                    <a:lstStyle/>
                    <a:p>
                      <a:pPr marR="232410" indent="36195">
                        <a:lnSpc>
                          <a:spcPct val="101299"/>
                        </a:lnSpc>
                        <a:spcBef>
                          <a:spcPts val="340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tw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re 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Testing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solidFill>
                      <a:srgbClr val="CFEDF7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140970">
                        <a:lnSpc>
                          <a:spcPct val="101299"/>
                        </a:lnSpc>
                        <a:spcBef>
                          <a:spcPts val="340"/>
                        </a:spcBef>
                      </a:pPr>
                      <a:r>
                        <a:rPr sz="800" spc="-5" dirty="0">
                          <a:latin typeface="Verdana"/>
                          <a:cs typeface="Verdana"/>
                        </a:rPr>
                        <a:t>Manual</a:t>
                      </a:r>
                      <a:r>
                        <a:rPr sz="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Testing</a:t>
                      </a:r>
                      <a:r>
                        <a:rPr sz="8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Automation</a:t>
                      </a:r>
                      <a:r>
                        <a:rPr sz="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testing </a:t>
                      </a:r>
                      <a:r>
                        <a:rPr sz="800" spc="-2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using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JAVA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solidFill>
                      <a:srgbClr val="CF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09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Verdana"/>
                          <a:cs typeface="Verdana"/>
                        </a:rPr>
                        <a:t>RDBMS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177800" marR="9988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Basic</a:t>
                      </a:r>
                      <a:r>
                        <a:rPr sz="8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Advanced </a:t>
                      </a:r>
                      <a:r>
                        <a:rPr sz="800" spc="-2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Using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SQL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Server.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Verdana"/>
                          <a:cs typeface="Verdana"/>
                        </a:rPr>
                        <a:t>Python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solidFill>
                      <a:srgbClr val="CFEDF7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Basics,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OOPS,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Modules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like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NumPy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solidFill>
                      <a:srgbClr val="CF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328">
                <a:tc>
                  <a:txBody>
                    <a:bodyPr/>
                    <a:lstStyle/>
                    <a:p>
                      <a:pPr marR="310515" indent="361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On  Skills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177800" marR="87566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Verdana"/>
                          <a:cs typeface="Verdana"/>
                        </a:rPr>
                        <a:t>Communication,</a:t>
                      </a:r>
                      <a:r>
                        <a:rPr sz="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Team </a:t>
                      </a:r>
                      <a:r>
                        <a:rPr sz="800" spc="-2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management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445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66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UI</a:t>
                      </a:r>
                      <a:endParaRPr sz="8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Verdana"/>
                          <a:cs typeface="Verdana"/>
                        </a:rPr>
                        <a:t>Technology</a:t>
                      </a:r>
                      <a:endParaRPr sz="8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Verdana"/>
                          <a:cs typeface="Verdana"/>
                        </a:rPr>
                        <a:t>Angular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solidFill>
                      <a:srgbClr val="CFEDF7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73660">
                        <a:lnSpc>
                          <a:spcPts val="133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HTML5, CSS3,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JavaScript,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ES6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&amp;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Type </a:t>
                      </a:r>
                      <a:r>
                        <a:rPr sz="800" spc="-2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Script</a:t>
                      </a:r>
                      <a:endParaRPr sz="8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7800" marR="361950">
                        <a:lnSpc>
                          <a:spcPct val="101299"/>
                        </a:lnSpc>
                      </a:pPr>
                      <a:r>
                        <a:rPr sz="800" spc="-5" dirty="0">
                          <a:latin typeface="Verdana"/>
                          <a:cs typeface="Verdana"/>
                        </a:rPr>
                        <a:t>Components, Services,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Modules, </a:t>
                      </a:r>
                      <a:r>
                        <a:rPr sz="800" spc="-2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Routing,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Forms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&amp;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Validation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1430" marB="0">
                    <a:solidFill>
                      <a:srgbClr val="CF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9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Tools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869"/>
                        </a:lnSpc>
                        <a:spcBef>
                          <a:spcPts val="350"/>
                        </a:spcBef>
                      </a:pPr>
                      <a:r>
                        <a:rPr sz="800" spc="-5" dirty="0">
                          <a:latin typeface="Verdana"/>
                          <a:cs typeface="Verdana"/>
                        </a:rPr>
                        <a:t>GIT,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Postman,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IDE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445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22859" y="227075"/>
            <a:ext cx="5283200" cy="6088380"/>
            <a:chOff x="22859" y="227075"/>
            <a:chExt cx="5283200" cy="608838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1931" y="5877204"/>
              <a:ext cx="523875" cy="4381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59" y="227075"/>
              <a:ext cx="2071877" cy="27805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302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MT</vt:lpstr>
      <vt:lpstr>Calibri</vt:lpstr>
      <vt:lpstr>Times New Roman</vt:lpstr>
      <vt:lpstr>Verdana</vt:lpstr>
      <vt:lpstr>Office Theme</vt:lpstr>
      <vt:lpstr>Kirti Ashok Mandlik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Mandlik, Kirti</cp:lastModifiedBy>
  <cp:revision>1</cp:revision>
  <dcterms:created xsi:type="dcterms:W3CDTF">2022-11-14T07:03:37Z</dcterms:created>
  <dcterms:modified xsi:type="dcterms:W3CDTF">2022-11-14T07:04:57Z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2022-08-15T00:00:00Z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2022-11-14T00:00:00Z</vt:filetime>
  </property>
</Properties>
</file>