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C38D-421E-44D5-9CA8-CA254442577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2E80-5236-473A-A2B9-0F492585F1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Black" pitchFamily="34" charset="0"/>
              </a:rPr>
              <a:t>Overview of Optimization Techniques in</a:t>
            </a:r>
          </a:p>
          <a:p>
            <a:pPr algn="ctr"/>
            <a:r>
              <a:rPr lang="en-US" sz="2400" b="1" dirty="0" smtClean="0">
                <a:latin typeface="Arial Black" pitchFamily="34" charset="0"/>
              </a:rPr>
              <a:t> Supply Chain Design</a:t>
            </a:r>
            <a:endParaRPr lang="en-US" sz="2400" b="1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82153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Table of content: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1.What is Supply Chain Design?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1.1  Introduction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1.2  Business aspects and Benefits of SCD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1.3 Supply Chain Network Design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1.4 Creating Digital Twin (Role of Data Scientist)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 Importance of Optimization in  Supply Chain Design</a:t>
            </a:r>
          </a:p>
          <a:p>
            <a:r>
              <a:rPr lang="en-US" sz="2400" dirty="0"/>
              <a:t>	3</a:t>
            </a:r>
            <a:r>
              <a:rPr lang="en-US" sz="2400" dirty="0" smtClean="0"/>
              <a:t>. Types of Optimization Techniques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3.1 complete flow chart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3.2 Deterministic Optimization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3.3 Stochastic Optimization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3.4 Robust Optimization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 Application Areas in Supply Chain Design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5. Supply Chain KPI Metrics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00034" y="214290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.Application Areas in Supply Chain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285860"/>
            <a:ext cx="86439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>
              <a:buFont typeface="Arial" pitchFamily="34" charset="0"/>
              <a:buChar char="•"/>
            </a:pPr>
            <a:r>
              <a:rPr lang="en-US" b="1" dirty="0" smtClean="0"/>
              <a:t>Inventory Management</a:t>
            </a:r>
            <a:r>
              <a:rPr lang="en-US" dirty="0" smtClean="0"/>
              <a:t>: Optimizing stock levels to balance costs and service levels.</a:t>
            </a:r>
          </a:p>
          <a:p>
            <a:endParaRPr lang="en-US" dirty="0" smtClean="0"/>
          </a:p>
          <a:p>
            <a:pPr lvl="8">
              <a:buFont typeface="Arial" pitchFamily="34" charset="0"/>
              <a:buChar char="•"/>
            </a:pPr>
            <a:r>
              <a:rPr lang="en-US" b="1" dirty="0" smtClean="0"/>
              <a:t>Transportation and Logistics</a:t>
            </a:r>
            <a:r>
              <a:rPr lang="en-US" dirty="0" smtClean="0"/>
              <a:t>: Optimizing routing and scheduling to reduce costs and improve delivery times.</a:t>
            </a:r>
          </a:p>
          <a:p>
            <a:endParaRPr lang="en-US" dirty="0" smtClean="0"/>
          </a:p>
          <a:p>
            <a:pPr lvl="8">
              <a:buFont typeface="Arial" pitchFamily="34" charset="0"/>
              <a:buChar char="•"/>
            </a:pPr>
            <a:r>
              <a:rPr lang="en-US" b="1" dirty="0" smtClean="0"/>
              <a:t>Production Planning</a:t>
            </a:r>
            <a:r>
              <a:rPr lang="en-US" dirty="0" smtClean="0"/>
              <a:t>: Balancing production schedules with demand forecasts to minimize costs and delays.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Warehouse Location and Design</a:t>
            </a:r>
            <a:r>
              <a:rPr lang="en-US" dirty="0" smtClean="0"/>
              <a:t>: Determining optimal locations and layouts for storage facilities to minimize costs and maximize efficiency.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Demand Forecasting</a:t>
            </a:r>
            <a:r>
              <a:rPr lang="en-US" dirty="0" smtClean="0"/>
              <a:t>: Using predictive analytics to optimize inventory and production planning.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Supplier Selection and Management</a:t>
            </a:r>
            <a:r>
              <a:rPr lang="en-US" dirty="0" smtClean="0"/>
              <a:t>: Optimizing the selection and management of suppliers to ensure quality and cost-effectiveness.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364333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42844" y="357166"/>
            <a:ext cx="885831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472386" cy="120334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5.Supply </a:t>
            </a:r>
            <a:r>
              <a:rPr lang="en-US" b="1" dirty="0"/>
              <a:t>Chain KPI Metrics</a:t>
            </a:r>
            <a:br>
              <a:rPr lang="en-US" b="1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778674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3357562"/>
            <a:ext cx="8501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Efficiency Metrics</a:t>
            </a:r>
          </a:p>
          <a:p>
            <a:r>
              <a:rPr lang="en-US" dirty="0" smtClean="0"/>
              <a:t>These metrics measure how well resources are utilized to achieve the desired outcomes, focusing on minimizing costs and waste.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Inventory Turnover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Order Fulfillment Cycle Time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Transportation Cost per Unit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Warehouse Utilization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8596" y="142852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57166"/>
            <a:ext cx="8572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dirty="0"/>
              <a:t>. Effectiveness Metrics</a:t>
            </a:r>
            <a:endParaRPr lang="en-US" dirty="0" smtClean="0"/>
          </a:p>
          <a:p>
            <a:r>
              <a:rPr lang="en-US" dirty="0"/>
              <a:t>These metrics focus on the outcome quality and how well the supply chain meets customer expectations.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On-Time Delivery Rate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Perfect </a:t>
            </a:r>
            <a:r>
              <a:rPr lang="en-US" b="1" dirty="0"/>
              <a:t>Order Rate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Fill Rate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Customer </a:t>
            </a:r>
            <a:r>
              <a:rPr lang="en-US" b="1" dirty="0"/>
              <a:t>Order Cycle </a:t>
            </a:r>
            <a:r>
              <a:rPr lang="en-US" b="1" dirty="0" smtClean="0"/>
              <a:t>Time</a:t>
            </a:r>
          </a:p>
          <a:p>
            <a:pPr lvl="1"/>
            <a:endParaRPr lang="en-US" dirty="0"/>
          </a:p>
          <a:p>
            <a:r>
              <a:rPr lang="en-US" b="1" dirty="0" smtClean="0"/>
              <a:t>3</a:t>
            </a:r>
            <a:r>
              <a:rPr lang="en-US" b="1" dirty="0"/>
              <a:t>. Sustainability Metrics</a:t>
            </a:r>
            <a:endParaRPr lang="en-US" dirty="0" smtClean="0"/>
          </a:p>
          <a:p>
            <a:r>
              <a:rPr lang="en-US" dirty="0"/>
              <a:t>These metrics measure the environmental and social impact of the supply chain operations.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Carbon Footprint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Energy </a:t>
            </a:r>
            <a:r>
              <a:rPr lang="en-US" b="1" dirty="0"/>
              <a:t>Consumption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Waste </a:t>
            </a:r>
            <a:r>
              <a:rPr lang="en-US" b="1" dirty="0"/>
              <a:t>Reduction Rate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Supplier </a:t>
            </a:r>
            <a:r>
              <a:rPr lang="en-US" b="1" dirty="0"/>
              <a:t>Sustainability </a:t>
            </a:r>
            <a:r>
              <a:rPr lang="en-US" b="1" dirty="0" smtClean="0"/>
              <a:t>Score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1.What is Supply Chain Design?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357298"/>
            <a:ext cx="83582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1.1 </a:t>
            </a:r>
            <a:r>
              <a:rPr lang="en-US" b="1" i="1" dirty="0" smtClean="0">
                <a:solidFill>
                  <a:srgbClr val="FFC000"/>
                </a:solidFill>
              </a:rPr>
              <a:t>Introduction</a:t>
            </a:r>
            <a:r>
              <a:rPr lang="en-US" b="1" i="1" dirty="0" smtClean="0"/>
              <a:t> Supply </a:t>
            </a:r>
            <a:r>
              <a:rPr lang="en-US" b="1" i="1" dirty="0"/>
              <a:t>chain design and management involves structuring and overseeing the flow of goods, information, and finances as products move from suppliers to manufacturers to wholesalers to retailers to consumers</a:t>
            </a:r>
            <a:r>
              <a:rPr lang="en-US" b="1" i="1" dirty="0" smtClean="0"/>
              <a:t>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b="1" dirty="0" smtClean="0"/>
              <a:t>1.2 Business Aspect</a:t>
            </a:r>
            <a:r>
              <a:rPr lang="en-US" dirty="0" smtClean="0"/>
              <a:t>: Supply chain design in business aligns customer needs with supplier capabilities, mitigates risks, enhances competitiveness, and optimizes operations for added value, cost efficiency, growth, and adaptability to market changes.</a:t>
            </a:r>
            <a:endParaRPr lang="en-US" b="1" i="1" dirty="0" smtClean="0"/>
          </a:p>
          <a:p>
            <a:endParaRPr lang="en-US" b="1" i="1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85992"/>
            <a:ext cx="620490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00034" y="428604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Supply Chain Network Design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00052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2910" y="5072074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Service levels </a:t>
            </a:r>
            <a:r>
              <a:rPr lang="en-US" i="1" dirty="0"/>
              <a:t>encompass various aspects of delivering products or services, including on-time delivery, order accuracy, lead times, and responsiveness to customer demands.</a:t>
            </a:r>
            <a:endParaRPr lang="en-US" dirty="0"/>
          </a:p>
          <a:p>
            <a:r>
              <a:rPr lang="en-US" b="1" i="1" dirty="0"/>
              <a:t>sustainability</a:t>
            </a:r>
            <a:r>
              <a:rPr lang="en-US" i="1" dirty="0"/>
              <a:t> refers to minimizing the carbon footprint, reducing waste, and considering social responsibility in the design and operation of supply chains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Reliability</a:t>
            </a:r>
            <a:r>
              <a:rPr lang="en-US" dirty="0"/>
              <a:t> </a:t>
            </a:r>
            <a:r>
              <a:rPr lang="en-US" dirty="0" smtClean="0"/>
              <a:t>ensures </a:t>
            </a:r>
            <a:r>
              <a:rPr lang="en-US" dirty="0"/>
              <a:t>the consistent and efficient flow of goods and services.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0562" y="1428736"/>
            <a:ext cx="4286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chain network design is like the architectural blueprint of your business’s logistics operations. </a:t>
            </a:r>
            <a:endParaRPr lang="en-US" dirty="0" smtClean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rgbClr val="FFC000"/>
                </a:solidFill>
              </a:rPr>
              <a:t>Get it </a:t>
            </a:r>
            <a:r>
              <a:rPr lang="en-US" b="1" i="1" dirty="0" smtClean="0">
                <a:solidFill>
                  <a:srgbClr val="FFC000"/>
                </a:solidFill>
              </a:rPr>
              <a:t>right,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and you can streamline your operations</a:t>
            </a:r>
            <a:r>
              <a:rPr lang="en-US" b="1" dirty="0"/>
              <a:t>, save money, and improve customer satisfaction</a:t>
            </a:r>
            <a:r>
              <a:rPr lang="en-US" dirty="0"/>
              <a:t>. </a:t>
            </a:r>
          </a:p>
          <a:p>
            <a:r>
              <a:rPr lang="en-US" b="1" i="1" dirty="0">
                <a:solidFill>
                  <a:srgbClr val="FFC000"/>
                </a:solidFill>
              </a:rPr>
              <a:t>Get it </a:t>
            </a:r>
            <a:r>
              <a:rPr lang="en-US" b="1" i="1" dirty="0" smtClean="0">
                <a:solidFill>
                  <a:srgbClr val="FFC000"/>
                </a:solidFill>
              </a:rPr>
              <a:t>wrong,</a:t>
            </a:r>
            <a:r>
              <a:rPr lang="en-US" dirty="0" smtClean="0"/>
              <a:t> </a:t>
            </a:r>
            <a:r>
              <a:rPr lang="en-US" dirty="0"/>
              <a:t>and you may end up </a:t>
            </a:r>
            <a:r>
              <a:rPr lang="en-US" b="1" dirty="0"/>
              <a:t>with inefficiencies, delays, and higher costs.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1472" y="428604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Digital Twin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is the key</a:t>
            </a:r>
          </a:p>
          <a:p>
            <a:r>
              <a:rPr lang="en-US" dirty="0" smtClean="0"/>
              <a:t>Data Driven Supply Chain Network Design, </a:t>
            </a:r>
            <a:r>
              <a:rPr lang="en-US" dirty="0"/>
              <a:t>In this approach, decisions regarding the configuration and management of the supply chain are guided by the analysis of vast and real-time data 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Digital Twin</a:t>
            </a:r>
          </a:p>
          <a:p>
            <a:r>
              <a:rPr lang="en-US" dirty="0" smtClean="0"/>
              <a:t>-virtual </a:t>
            </a:r>
            <a:r>
              <a:rPr lang="en-US" dirty="0"/>
              <a:t>representation of a physical object, system, or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-highly </a:t>
            </a:r>
            <a:r>
              <a:rPr lang="en-US" dirty="0"/>
              <a:t>detailed and dynamic digital model that mimics the behavior and </a:t>
            </a:r>
            <a:r>
              <a:rPr lang="en-US" dirty="0" smtClean="0"/>
              <a:t>    characteristics </a:t>
            </a:r>
            <a:r>
              <a:rPr lang="en-US" dirty="0"/>
              <a:t>of its real-world counterpart. </a:t>
            </a:r>
            <a:endParaRPr lang="en-US" dirty="0" smtClean="0"/>
          </a:p>
          <a:p>
            <a:r>
              <a:rPr lang="en-US" dirty="0" smtClean="0"/>
              <a:t>-Implementation is as follows : 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500570"/>
            <a:ext cx="4330700" cy="192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42910" y="500042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214290"/>
            <a:ext cx="7286644" cy="150019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2.Importance of Optimization in Supply Chain Design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500174"/>
            <a:ext cx="8429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Optimization : The act of obtaining the best result under the given circumstances.</a:t>
            </a:r>
          </a:p>
          <a:p>
            <a:r>
              <a:rPr lang="en-US" dirty="0"/>
              <a:t>Optimization techniques play a critical role in improving supply chain management by enhancing efficiency, reducing costs, and improving overall performance.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Optimization </a:t>
            </a:r>
            <a:r>
              <a:rPr lang="en-US" dirty="0"/>
              <a:t>plays a crucial role in supply chain design and management, offering several benefits:</a:t>
            </a:r>
          </a:p>
          <a:p>
            <a:pPr lvl="0"/>
            <a:r>
              <a:rPr lang="en-US" b="1" dirty="0" smtClean="0"/>
              <a:t>	Cost </a:t>
            </a:r>
            <a:r>
              <a:rPr lang="en-US" b="1" dirty="0"/>
              <a:t>Reduction:</a:t>
            </a:r>
            <a:r>
              <a:rPr lang="en-US" dirty="0"/>
              <a:t> Identifying the most efficient routes, inventory levels, and </a:t>
            </a:r>
            <a:r>
              <a:rPr lang="en-US" dirty="0" smtClean="0"/>
              <a:t>			production </a:t>
            </a:r>
            <a:r>
              <a:rPr lang="en-US" dirty="0"/>
              <a:t>schedules to minimize costs.</a:t>
            </a:r>
          </a:p>
          <a:p>
            <a:pPr lvl="0"/>
            <a:r>
              <a:rPr lang="en-US" b="1" dirty="0" smtClean="0"/>
              <a:t>	Efficiency </a:t>
            </a:r>
            <a:r>
              <a:rPr lang="en-US" b="1" dirty="0"/>
              <a:t>Improvement:</a:t>
            </a:r>
            <a:r>
              <a:rPr lang="en-US" dirty="0"/>
              <a:t> Streamlining operations to reduce waste, improve </a:t>
            </a:r>
            <a:r>
              <a:rPr lang="en-US" dirty="0" smtClean="0"/>
              <a:t>			resource </a:t>
            </a:r>
            <a:r>
              <a:rPr lang="en-US" dirty="0"/>
              <a:t>utilization, and enhance productivity.</a:t>
            </a:r>
          </a:p>
          <a:p>
            <a:pPr lvl="0"/>
            <a:r>
              <a:rPr lang="en-US" b="1" dirty="0" smtClean="0"/>
              <a:t>	Customer </a:t>
            </a:r>
            <a:r>
              <a:rPr lang="en-US" b="1" dirty="0"/>
              <a:t>Satisfaction:</a:t>
            </a:r>
            <a:r>
              <a:rPr lang="en-US" dirty="0"/>
              <a:t> Ensuring timely delivery and high service levels by </a:t>
            </a:r>
            <a:r>
              <a:rPr lang="en-US" dirty="0" smtClean="0"/>
              <a:t>			optimizing </a:t>
            </a:r>
            <a:r>
              <a:rPr lang="en-US" dirty="0"/>
              <a:t>logistics and distribution.</a:t>
            </a:r>
          </a:p>
          <a:p>
            <a:pPr lvl="0"/>
            <a:r>
              <a:rPr lang="en-US" b="1" dirty="0" smtClean="0"/>
              <a:t>	Risk </a:t>
            </a:r>
            <a:r>
              <a:rPr lang="en-US" b="1" dirty="0"/>
              <a:t>Management:</a:t>
            </a:r>
            <a:r>
              <a:rPr lang="en-US" dirty="0"/>
              <a:t> Anticipating and mitigating potential disruptions through </a:t>
            </a:r>
            <a:r>
              <a:rPr lang="en-US" dirty="0" smtClean="0"/>
              <a:t>			robust </a:t>
            </a:r>
            <a:r>
              <a:rPr lang="en-US" dirty="0"/>
              <a:t>planning and adaptive strategies.</a:t>
            </a:r>
          </a:p>
          <a:p>
            <a:pPr lvl="0"/>
            <a:r>
              <a:rPr lang="en-US" b="1" dirty="0" smtClean="0"/>
              <a:t>	Sustainability</a:t>
            </a:r>
            <a:r>
              <a:rPr lang="en-US" b="1" dirty="0"/>
              <a:t>:</a:t>
            </a:r>
            <a:r>
              <a:rPr lang="en-US" dirty="0"/>
              <a:t> Reducing environmental impact by optimizing resource usage </a:t>
            </a:r>
            <a:r>
              <a:rPr lang="en-US" dirty="0" smtClean="0"/>
              <a:t>			and </a:t>
            </a:r>
            <a:r>
              <a:rPr lang="en-US" dirty="0"/>
              <a:t>transportation.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2"/>
            <a:ext cx="1428760" cy="127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928794" y="142852"/>
            <a:ext cx="7000924" cy="121444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.Types of Optimization Techniques</a:t>
            </a:r>
            <a:endParaRPr lang="en-US" dirty="0"/>
          </a:p>
        </p:txBody>
      </p:sp>
      <p:pic>
        <p:nvPicPr>
          <p:cNvPr id="4" name="Picture 3" descr="WhatsApp Image 2024-07-16 at 3.40.2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14422"/>
            <a:ext cx="7725184" cy="5429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1214422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.1 Optimization Techniques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34" y="357166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dirty="0" smtClean="0"/>
              <a:t>.2 Deterministic Optimization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214422"/>
            <a:ext cx="9001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Deterministic optimization focuses on finding the best solution under specific, known conditions without considering uncertainty or randomness.</a:t>
            </a:r>
          </a:p>
          <a:p>
            <a:endParaRPr lang="en-US" dirty="0" smtClean="0"/>
          </a:p>
          <a:p>
            <a:r>
              <a:rPr lang="en-US" b="1" dirty="0" smtClean="0"/>
              <a:t>Algorithms:</a:t>
            </a:r>
          </a:p>
          <a:p>
            <a:r>
              <a:rPr lang="en-US" dirty="0"/>
              <a:t>	</a:t>
            </a:r>
            <a:r>
              <a:rPr lang="en-US" dirty="0" smtClean="0">
                <a:latin typeface="Berlin Sans FB" pitchFamily="34" charset="0"/>
              </a:rPr>
              <a:t>Linear Programming (LP): </a:t>
            </a:r>
            <a:r>
              <a:rPr lang="en-US" dirty="0" smtClean="0"/>
              <a:t>LP models optimize linear objective functions subject to linear constraints. It's used for capacity planning, production scheduling, and transportation optimization.</a:t>
            </a:r>
          </a:p>
          <a:p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smtClean="0">
                <a:latin typeface="Berlin Sans FB" pitchFamily="34" charset="0"/>
              </a:rPr>
              <a:t>Integer Programming (IP): </a:t>
            </a:r>
            <a:r>
              <a:rPr lang="en-US" dirty="0" smtClean="0"/>
              <a:t>IP extends LP by including integer variables, useful for problems with discrete decisions like facility location and production planning with fixed setup costs.  </a:t>
            </a:r>
          </a:p>
          <a:p>
            <a:r>
              <a:rPr lang="en-US" dirty="0"/>
              <a:t>	</a:t>
            </a:r>
            <a:r>
              <a:rPr lang="en-US" dirty="0" smtClean="0">
                <a:latin typeface="Berlin Sans FB" pitchFamily="34" charset="0"/>
              </a:rPr>
              <a:t>Dynamic Programming (DP): </a:t>
            </a:r>
            <a:r>
              <a:rPr lang="en-US" dirty="0" smtClean="0"/>
              <a:t>DP breaks down complex problems into simpler sub-problems and recursively finds optimal solutions. It's used for inventory management and resource allocation over time.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7158" y="357166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4867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1142984"/>
            <a:ext cx="885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Stochastic optimization considers uncertain variables and probabilistic outcomes in decision-making processes.</a:t>
            </a:r>
          </a:p>
          <a:p>
            <a:endParaRPr lang="en-US" dirty="0"/>
          </a:p>
          <a:p>
            <a:r>
              <a:rPr lang="en-US" b="1" dirty="0" smtClean="0"/>
              <a:t>Algorithms :</a:t>
            </a:r>
          </a:p>
          <a:p>
            <a:r>
              <a:rPr lang="en-US" dirty="0"/>
              <a:t>	</a:t>
            </a:r>
            <a:r>
              <a:rPr lang="en-US" dirty="0" smtClean="0">
                <a:latin typeface="Berlin Sans FB" pitchFamily="34" charset="0"/>
              </a:rPr>
              <a:t>Stochastic Programming: </a:t>
            </a:r>
            <a:r>
              <a:rPr lang="en-US" dirty="0" smtClean="0"/>
              <a:t>Incorporates probabilistic constraints or objectives to account for uncertainty in supply chain parameters such as demand variability or lead time variability. 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>
                <a:latin typeface="Berlin Sans FB" pitchFamily="34" charset="0"/>
              </a:rPr>
              <a:t>Monte Carlo Simulation: </a:t>
            </a:r>
            <a:r>
              <a:rPr lang="en-US" dirty="0" smtClean="0"/>
              <a:t>Uses random sampling to simulate uncertain variables and estimate the distribution of possible outcomes. It's used for risk analysis and scenario planning in supply chain networks.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7158" y="214290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2486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1500174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Robust optimization aims to find solutions that perform well across a range of possible scenarios, typically by considering the worst-case scenario or variability within a defined uncertainty set.</a:t>
            </a:r>
          </a:p>
          <a:p>
            <a:endParaRPr lang="en-US" dirty="0"/>
          </a:p>
          <a:p>
            <a:r>
              <a:rPr lang="en-US" b="1" dirty="0" smtClean="0"/>
              <a:t>Algorithms : </a:t>
            </a:r>
          </a:p>
          <a:p>
            <a:r>
              <a:rPr lang="en-US" b="1" dirty="0"/>
              <a:t>	</a:t>
            </a:r>
            <a:r>
              <a:rPr lang="en-US" b="1" dirty="0" smtClean="0"/>
              <a:t>Robust Optimization with Adjustable Variables: </a:t>
            </a:r>
            <a:r>
              <a:rPr lang="en-US" dirty="0" smtClean="0"/>
              <a:t>Involves decision variables that can be adjusted based on the realization of uncertainties.</a:t>
            </a:r>
          </a:p>
          <a:p>
            <a:r>
              <a:rPr lang="en-US" b="1" dirty="0" smtClean="0"/>
              <a:t>	Robust Linear Programming (RLP): </a:t>
            </a:r>
            <a:r>
              <a:rPr lang="en-US" dirty="0" smtClean="0"/>
              <a:t>An extension of linear programming that deals with uncertainty in the coefficients of the constraints.</a:t>
            </a:r>
          </a:p>
          <a:p>
            <a:r>
              <a:rPr lang="en-US" b="1" dirty="0" smtClean="0"/>
              <a:t>	Robust Integer Programming (RIP)</a:t>
            </a:r>
            <a:r>
              <a:rPr lang="en-US" b="1" dirty="0"/>
              <a:t>:</a:t>
            </a:r>
            <a:r>
              <a:rPr lang="en-US" dirty="0" smtClean="0"/>
              <a:t>A robust optimization approach where some or all decision variables are required to be integers.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/>
              <a:t>	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034" y="357166"/>
            <a:ext cx="8143932" cy="8572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627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1.What is Supply Chain Design?</vt:lpstr>
      <vt:lpstr>1.3 Supply Chain Network Design</vt:lpstr>
      <vt:lpstr>1.4 Digital Twin</vt:lpstr>
      <vt:lpstr>2.Importance of Optimization in Supply Chain Design </vt:lpstr>
      <vt:lpstr>3.Types of Optimization Techniques</vt:lpstr>
      <vt:lpstr>3.2 Deterministic Optimization </vt:lpstr>
      <vt:lpstr>Slide 8</vt:lpstr>
      <vt:lpstr>Slide 9</vt:lpstr>
      <vt:lpstr>4.Application Areas in Supply Chain Design</vt:lpstr>
      <vt:lpstr>5.Supply Chain KPI Metrics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18</cp:revision>
  <dcterms:created xsi:type="dcterms:W3CDTF">2024-07-16T08:52:07Z</dcterms:created>
  <dcterms:modified xsi:type="dcterms:W3CDTF">2024-07-16T13:20:11Z</dcterms:modified>
</cp:coreProperties>
</file>