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6633" y="-5468306"/>
            <a:ext cx="12906806" cy="12906806"/>
          </a:xfrm>
          <a:custGeom>
            <a:avLst/>
            <a:gdLst/>
            <a:ahLst/>
            <a:cxnLst/>
            <a:rect r="r" b="b" t="t" l="l"/>
            <a:pathLst>
              <a:path h="12906806" w="12906806">
                <a:moveTo>
                  <a:pt x="0" y="0"/>
                </a:moveTo>
                <a:lnTo>
                  <a:pt x="12906806" y="0"/>
                </a:lnTo>
                <a:lnTo>
                  <a:pt x="12906806" y="12906807"/>
                </a:lnTo>
                <a:lnTo>
                  <a:pt x="0" y="12906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1574">
            <a:off x="9849516" y="2766381"/>
            <a:ext cx="15975639" cy="12983837"/>
          </a:xfrm>
          <a:custGeom>
            <a:avLst/>
            <a:gdLst/>
            <a:ahLst/>
            <a:cxnLst/>
            <a:rect r="r" b="b" t="t" l="l"/>
            <a:pathLst>
              <a:path h="12983837" w="15975639">
                <a:moveTo>
                  <a:pt x="0" y="0"/>
                </a:moveTo>
                <a:lnTo>
                  <a:pt x="15975638" y="0"/>
                </a:lnTo>
                <a:lnTo>
                  <a:pt x="15975638" y="12983838"/>
                </a:lnTo>
                <a:lnTo>
                  <a:pt x="0" y="12983838"/>
                </a:lnTo>
                <a:lnTo>
                  <a:pt x="0" y="0"/>
                </a:lnTo>
                <a:close/>
              </a:path>
            </a:pathLst>
          </a:custGeom>
          <a:blipFill>
            <a:blip r:embed="rId4">
              <a:alphaModFix amt="13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10408">
            <a:off x="5486400" y="662973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71501" y="8055059"/>
            <a:ext cx="8110538" cy="1304290"/>
          </a:xfrm>
          <a:prstGeom prst="rect">
            <a:avLst/>
          </a:prstGeom>
        </p:spPr>
        <p:txBody>
          <a:bodyPr anchor="t" rtlCol="false" tIns="0" lIns="0" bIns="0" rIns="0">
            <a:spAutoFit/>
          </a:bodyPr>
          <a:lstStyle/>
          <a:p>
            <a:pPr>
              <a:lnSpc>
                <a:spcPts val="2599"/>
              </a:lnSpc>
            </a:pPr>
            <a:r>
              <a:rPr lang="en-US" sz="2599">
                <a:solidFill>
                  <a:srgbClr val="000000"/>
                </a:solidFill>
                <a:latin typeface="Montserrat Classic"/>
              </a:rPr>
              <a:t>Presented by :</a:t>
            </a:r>
          </a:p>
          <a:p>
            <a:pPr marL="561339" indent="-280669" lvl="1">
              <a:lnSpc>
                <a:spcPts val="2599"/>
              </a:lnSpc>
              <a:buFont typeface="Arial"/>
              <a:buChar char="•"/>
            </a:pPr>
            <a:r>
              <a:rPr lang="en-US" sz="2599">
                <a:solidFill>
                  <a:srgbClr val="000000"/>
                </a:solidFill>
                <a:latin typeface="Montserrat Classic"/>
              </a:rPr>
              <a:t>Kirtiraj Thakor</a:t>
            </a:r>
          </a:p>
          <a:p>
            <a:pPr marL="561339" indent="-280669" lvl="1">
              <a:lnSpc>
                <a:spcPts val="2599"/>
              </a:lnSpc>
              <a:buFont typeface="Arial"/>
              <a:buChar char="•"/>
            </a:pPr>
            <a:r>
              <a:rPr lang="en-US" sz="2599">
                <a:solidFill>
                  <a:srgbClr val="000000"/>
                </a:solidFill>
                <a:latin typeface="Montserrat Classic"/>
              </a:rPr>
              <a:t>Kulrajsinh Chauhan</a:t>
            </a:r>
          </a:p>
          <a:p>
            <a:pPr marL="561339" indent="-280669" lvl="1">
              <a:lnSpc>
                <a:spcPts val="2599"/>
              </a:lnSpc>
              <a:buFont typeface="Arial"/>
              <a:buChar char="•"/>
            </a:pPr>
            <a:r>
              <a:rPr lang="en-US" sz="2599">
                <a:solidFill>
                  <a:srgbClr val="000000"/>
                </a:solidFill>
                <a:latin typeface="Montserrat Classic"/>
              </a:rPr>
              <a:t>Mohit Parmar</a:t>
            </a:r>
          </a:p>
        </p:txBody>
      </p:sp>
      <p:sp>
        <p:nvSpPr>
          <p:cNvPr name="TextBox 6" id="6"/>
          <p:cNvSpPr txBox="true"/>
          <p:nvPr/>
        </p:nvSpPr>
        <p:spPr>
          <a:xfrm rot="0">
            <a:off x="1388739" y="3096239"/>
            <a:ext cx="8738098" cy="1228724"/>
          </a:xfrm>
          <a:prstGeom prst="rect">
            <a:avLst/>
          </a:prstGeom>
        </p:spPr>
        <p:txBody>
          <a:bodyPr anchor="t" rtlCol="false" tIns="0" lIns="0" bIns="0" rIns="0">
            <a:spAutoFit/>
          </a:bodyPr>
          <a:lstStyle/>
          <a:p>
            <a:pPr>
              <a:lnSpc>
                <a:spcPts val="8999"/>
              </a:lnSpc>
            </a:pPr>
            <a:r>
              <a:rPr lang="en-US" sz="9999">
                <a:solidFill>
                  <a:srgbClr val="FFFFFF"/>
                </a:solidFill>
                <a:latin typeface="Montserrat Classic Bold"/>
              </a:rPr>
              <a:t>SecureShare</a:t>
            </a:r>
          </a:p>
        </p:txBody>
      </p:sp>
      <p:sp>
        <p:nvSpPr>
          <p:cNvPr name="TextBox 7" id="7"/>
          <p:cNvSpPr txBox="true"/>
          <p:nvPr/>
        </p:nvSpPr>
        <p:spPr>
          <a:xfrm rot="0">
            <a:off x="12985426" y="7505176"/>
            <a:ext cx="4959374" cy="1336674"/>
          </a:xfrm>
          <a:prstGeom prst="rect">
            <a:avLst/>
          </a:prstGeom>
        </p:spPr>
        <p:txBody>
          <a:bodyPr anchor="t" rtlCol="false" tIns="0" lIns="0" bIns="0" rIns="0">
            <a:spAutoFit/>
          </a:bodyPr>
          <a:lstStyle/>
          <a:p>
            <a:pPr>
              <a:lnSpc>
                <a:spcPts val="3499"/>
              </a:lnSpc>
            </a:pPr>
            <a:r>
              <a:rPr lang="en-US" sz="3499">
                <a:solidFill>
                  <a:srgbClr val="000000"/>
                </a:solidFill>
                <a:latin typeface="Montserrat Classic"/>
              </a:rPr>
              <a:t>A decentralized File storing and Sharing platform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143958">
            <a:off x="-2971964" y="3578909"/>
            <a:ext cx="10444938" cy="11358781"/>
          </a:xfrm>
          <a:custGeom>
            <a:avLst/>
            <a:gdLst/>
            <a:ahLst/>
            <a:cxnLst/>
            <a:rect r="r" b="b" t="t" l="l"/>
            <a:pathLst>
              <a:path h="11358781" w="10444938">
                <a:moveTo>
                  <a:pt x="0" y="0"/>
                </a:moveTo>
                <a:lnTo>
                  <a:pt x="10444938" y="0"/>
                </a:lnTo>
                <a:lnTo>
                  <a:pt x="10444938" y="11358782"/>
                </a:lnTo>
                <a:lnTo>
                  <a:pt x="0" y="113587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03076" y="790279"/>
            <a:ext cx="16848517" cy="1669673"/>
          </a:xfrm>
          <a:custGeom>
            <a:avLst/>
            <a:gdLst/>
            <a:ahLst/>
            <a:cxnLst/>
            <a:rect r="r" b="b" t="t" l="l"/>
            <a:pathLst>
              <a:path h="1669673" w="16848517">
                <a:moveTo>
                  <a:pt x="16848517" y="0"/>
                </a:moveTo>
                <a:lnTo>
                  <a:pt x="0" y="0"/>
                </a:lnTo>
                <a:lnTo>
                  <a:pt x="0" y="1669673"/>
                </a:lnTo>
                <a:lnTo>
                  <a:pt x="16848517" y="1669673"/>
                </a:lnTo>
                <a:lnTo>
                  <a:pt x="168485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01137" y="1151723"/>
            <a:ext cx="11152566" cy="1003935"/>
          </a:xfrm>
          <a:prstGeom prst="rect">
            <a:avLst/>
          </a:prstGeom>
        </p:spPr>
        <p:txBody>
          <a:bodyPr anchor="t" rtlCol="false" tIns="0" lIns="0" bIns="0" rIns="0">
            <a:spAutoFit/>
          </a:bodyPr>
          <a:lstStyle/>
          <a:p>
            <a:pPr>
              <a:lnSpc>
                <a:spcPts val="7769"/>
              </a:lnSpc>
            </a:pPr>
            <a:r>
              <a:rPr lang="en-US" sz="6999">
                <a:solidFill>
                  <a:srgbClr val="FFFFFF"/>
                </a:solidFill>
                <a:latin typeface="Montserrat Classic Bold"/>
              </a:rPr>
              <a:t>TEAM</a:t>
            </a:r>
          </a:p>
        </p:txBody>
      </p:sp>
      <p:sp>
        <p:nvSpPr>
          <p:cNvPr name="TextBox 5" id="5"/>
          <p:cNvSpPr txBox="true"/>
          <p:nvPr/>
        </p:nvSpPr>
        <p:spPr>
          <a:xfrm rot="0">
            <a:off x="2250505" y="3172783"/>
            <a:ext cx="11020793" cy="2571117"/>
          </a:xfrm>
          <a:prstGeom prst="rect">
            <a:avLst/>
          </a:prstGeom>
        </p:spPr>
        <p:txBody>
          <a:bodyPr anchor="t" rtlCol="false" tIns="0" lIns="0" bIns="0" rIns="0">
            <a:spAutoFit/>
          </a:bodyPr>
          <a:lstStyle/>
          <a:p>
            <a:pPr marL="1057897" indent="-528948" lvl="1">
              <a:lnSpc>
                <a:spcPts val="6859"/>
              </a:lnSpc>
              <a:buFont typeface="Arial"/>
              <a:buChar char="•"/>
            </a:pPr>
            <a:r>
              <a:rPr lang="en-US" sz="4899">
                <a:solidFill>
                  <a:srgbClr val="000000"/>
                </a:solidFill>
                <a:latin typeface="Montserrat Classic"/>
              </a:rPr>
              <a:t>Kulrajsinh Chauhan (Frontend)</a:t>
            </a:r>
          </a:p>
          <a:p>
            <a:pPr marL="1057897" indent="-528948" lvl="1">
              <a:lnSpc>
                <a:spcPts val="6859"/>
              </a:lnSpc>
              <a:buFont typeface="Arial"/>
              <a:buChar char="•"/>
            </a:pPr>
            <a:r>
              <a:rPr lang="en-US" sz="4899">
                <a:solidFill>
                  <a:srgbClr val="000000"/>
                </a:solidFill>
                <a:latin typeface="Montserrat Classic"/>
              </a:rPr>
              <a:t>Mohit Parmar(Frontend)</a:t>
            </a:r>
          </a:p>
          <a:p>
            <a:pPr marL="1057897" indent="-528948" lvl="1">
              <a:lnSpc>
                <a:spcPts val="6859"/>
              </a:lnSpc>
              <a:buFont typeface="Arial"/>
              <a:buChar char="•"/>
            </a:pPr>
            <a:r>
              <a:rPr lang="en-US" sz="4899">
                <a:solidFill>
                  <a:srgbClr val="000000"/>
                </a:solidFill>
                <a:latin typeface="Montserrat Classic"/>
              </a:rPr>
              <a:t>Kirtiraj Thakor(Backend)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05926" y="3004515"/>
            <a:ext cx="14564970" cy="14564970"/>
          </a:xfrm>
          <a:custGeom>
            <a:avLst/>
            <a:gdLst/>
            <a:ahLst/>
            <a:cxnLst/>
            <a:rect r="r" b="b" t="t" l="l"/>
            <a:pathLst>
              <a:path h="14564970" w="14564970">
                <a:moveTo>
                  <a:pt x="0" y="0"/>
                </a:moveTo>
                <a:lnTo>
                  <a:pt x="14564970" y="0"/>
                </a:lnTo>
                <a:lnTo>
                  <a:pt x="14564970" y="14564970"/>
                </a:lnTo>
                <a:lnTo>
                  <a:pt x="0" y="14564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738531" y="-9798397"/>
            <a:ext cx="14564970" cy="14564970"/>
          </a:xfrm>
          <a:custGeom>
            <a:avLst/>
            <a:gdLst/>
            <a:ahLst/>
            <a:cxnLst/>
            <a:rect r="r" b="b" t="t" l="l"/>
            <a:pathLst>
              <a:path h="14564970" w="14564970">
                <a:moveTo>
                  <a:pt x="0" y="0"/>
                </a:moveTo>
                <a:lnTo>
                  <a:pt x="14564970" y="0"/>
                </a:lnTo>
                <a:lnTo>
                  <a:pt x="14564970" y="14564970"/>
                </a:lnTo>
                <a:lnTo>
                  <a:pt x="0" y="14564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632643"/>
            <a:ext cx="6271906" cy="2114476"/>
          </a:xfrm>
          <a:prstGeom prst="rect">
            <a:avLst/>
          </a:prstGeom>
        </p:spPr>
        <p:txBody>
          <a:bodyPr anchor="t" rtlCol="false" tIns="0" lIns="0" bIns="0" rIns="0">
            <a:spAutoFit/>
          </a:bodyPr>
          <a:lstStyle/>
          <a:p>
            <a:pPr>
              <a:lnSpc>
                <a:spcPts val="8399"/>
              </a:lnSpc>
            </a:pPr>
            <a:r>
              <a:rPr lang="en-US" sz="6999">
                <a:solidFill>
                  <a:srgbClr val="000000"/>
                </a:solidFill>
                <a:latin typeface="Montserrat Classic Bold"/>
              </a:rPr>
              <a:t>TABLE OF CONTENTS</a:t>
            </a:r>
          </a:p>
        </p:txBody>
      </p:sp>
      <p:sp>
        <p:nvSpPr>
          <p:cNvPr name="TextBox 5" id="5"/>
          <p:cNvSpPr txBox="true"/>
          <p:nvPr/>
        </p:nvSpPr>
        <p:spPr>
          <a:xfrm rot="0">
            <a:off x="3859044" y="5534913"/>
            <a:ext cx="5028150" cy="381000"/>
          </a:xfrm>
          <a:prstGeom prst="rect">
            <a:avLst/>
          </a:prstGeom>
        </p:spPr>
        <p:txBody>
          <a:bodyPr anchor="t" rtlCol="false" tIns="0" lIns="0" bIns="0" rIns="0">
            <a:spAutoFit/>
          </a:bodyPr>
          <a:lstStyle/>
          <a:p>
            <a:pPr marL="647700" indent="-323850" lvl="1">
              <a:lnSpc>
                <a:spcPts val="2700"/>
              </a:lnSpc>
              <a:buFont typeface="Arial"/>
              <a:buChar char="•"/>
            </a:pPr>
            <a:r>
              <a:rPr lang="en-US" sz="3000">
                <a:solidFill>
                  <a:srgbClr val="000000"/>
                </a:solidFill>
                <a:latin typeface="Montserrat Classic"/>
              </a:rPr>
              <a:t>Introduction</a:t>
            </a:r>
          </a:p>
        </p:txBody>
      </p:sp>
      <p:sp>
        <p:nvSpPr>
          <p:cNvPr name="TextBox 6" id="6"/>
          <p:cNvSpPr txBox="true"/>
          <p:nvPr/>
        </p:nvSpPr>
        <p:spPr>
          <a:xfrm rot="0">
            <a:off x="3859044" y="6322168"/>
            <a:ext cx="5028150" cy="381000"/>
          </a:xfrm>
          <a:prstGeom prst="rect">
            <a:avLst/>
          </a:prstGeom>
        </p:spPr>
        <p:txBody>
          <a:bodyPr anchor="t" rtlCol="false" tIns="0" lIns="0" bIns="0" rIns="0">
            <a:spAutoFit/>
          </a:bodyPr>
          <a:lstStyle/>
          <a:p>
            <a:pPr marL="647700" indent="-323850" lvl="1">
              <a:lnSpc>
                <a:spcPts val="2700"/>
              </a:lnSpc>
              <a:buFont typeface="Arial"/>
              <a:buChar char="•"/>
            </a:pPr>
            <a:r>
              <a:rPr lang="en-US" sz="3000">
                <a:solidFill>
                  <a:srgbClr val="000000"/>
                </a:solidFill>
                <a:latin typeface="Montserrat Classic"/>
              </a:rPr>
              <a:t>Problem Statement</a:t>
            </a:r>
          </a:p>
        </p:txBody>
      </p:sp>
      <p:sp>
        <p:nvSpPr>
          <p:cNvPr name="TextBox 7" id="7"/>
          <p:cNvSpPr txBox="true"/>
          <p:nvPr/>
        </p:nvSpPr>
        <p:spPr>
          <a:xfrm rot="0">
            <a:off x="3859044" y="7109423"/>
            <a:ext cx="5028150" cy="381000"/>
          </a:xfrm>
          <a:prstGeom prst="rect">
            <a:avLst/>
          </a:prstGeom>
        </p:spPr>
        <p:txBody>
          <a:bodyPr anchor="t" rtlCol="false" tIns="0" lIns="0" bIns="0" rIns="0">
            <a:spAutoFit/>
          </a:bodyPr>
          <a:lstStyle/>
          <a:p>
            <a:pPr marL="647700" indent="-323850" lvl="1">
              <a:lnSpc>
                <a:spcPts val="2700"/>
              </a:lnSpc>
              <a:buFont typeface="Arial"/>
              <a:buChar char="•"/>
            </a:pPr>
            <a:r>
              <a:rPr lang="en-US" sz="3000">
                <a:solidFill>
                  <a:srgbClr val="000000"/>
                </a:solidFill>
                <a:latin typeface="Montserrat Classic"/>
              </a:rPr>
              <a:t>Solution Overview</a:t>
            </a:r>
          </a:p>
        </p:txBody>
      </p:sp>
      <p:sp>
        <p:nvSpPr>
          <p:cNvPr name="TextBox 8" id="8"/>
          <p:cNvSpPr txBox="true"/>
          <p:nvPr/>
        </p:nvSpPr>
        <p:spPr>
          <a:xfrm rot="0">
            <a:off x="3859044" y="7896678"/>
            <a:ext cx="5028150" cy="381000"/>
          </a:xfrm>
          <a:prstGeom prst="rect">
            <a:avLst/>
          </a:prstGeom>
        </p:spPr>
        <p:txBody>
          <a:bodyPr anchor="t" rtlCol="false" tIns="0" lIns="0" bIns="0" rIns="0">
            <a:spAutoFit/>
          </a:bodyPr>
          <a:lstStyle/>
          <a:p>
            <a:pPr marL="647700" indent="-323850" lvl="1">
              <a:lnSpc>
                <a:spcPts val="2700"/>
              </a:lnSpc>
              <a:buFont typeface="Arial"/>
              <a:buChar char="•"/>
            </a:pPr>
            <a:r>
              <a:rPr lang="en-US" sz="3000">
                <a:solidFill>
                  <a:srgbClr val="000000"/>
                </a:solidFill>
                <a:latin typeface="Montserrat Classic"/>
              </a:rPr>
              <a:t>Features</a:t>
            </a:r>
          </a:p>
        </p:txBody>
      </p:sp>
      <p:sp>
        <p:nvSpPr>
          <p:cNvPr name="TextBox 9" id="9"/>
          <p:cNvSpPr txBox="true"/>
          <p:nvPr/>
        </p:nvSpPr>
        <p:spPr>
          <a:xfrm rot="0">
            <a:off x="9405334" y="5468171"/>
            <a:ext cx="5028150" cy="381000"/>
          </a:xfrm>
          <a:prstGeom prst="rect">
            <a:avLst/>
          </a:prstGeom>
        </p:spPr>
        <p:txBody>
          <a:bodyPr anchor="t" rtlCol="false" tIns="0" lIns="0" bIns="0" rIns="0">
            <a:spAutoFit/>
          </a:bodyPr>
          <a:lstStyle/>
          <a:p>
            <a:pPr marL="647700" indent="-323850" lvl="1">
              <a:lnSpc>
                <a:spcPts val="2700"/>
              </a:lnSpc>
              <a:buFont typeface="Arial"/>
              <a:buChar char="•"/>
            </a:pPr>
            <a:r>
              <a:rPr lang="en-US" sz="3000">
                <a:solidFill>
                  <a:srgbClr val="000000"/>
                </a:solidFill>
                <a:latin typeface="Montserrat Classic"/>
              </a:rPr>
              <a:t>Tech Stacks</a:t>
            </a:r>
          </a:p>
        </p:txBody>
      </p:sp>
      <p:sp>
        <p:nvSpPr>
          <p:cNvPr name="TextBox 10" id="10"/>
          <p:cNvSpPr txBox="true"/>
          <p:nvPr/>
        </p:nvSpPr>
        <p:spPr>
          <a:xfrm rot="0">
            <a:off x="9391765" y="6322168"/>
            <a:ext cx="5926635" cy="381000"/>
          </a:xfrm>
          <a:prstGeom prst="rect">
            <a:avLst/>
          </a:prstGeom>
        </p:spPr>
        <p:txBody>
          <a:bodyPr anchor="t" rtlCol="false" tIns="0" lIns="0" bIns="0" rIns="0">
            <a:spAutoFit/>
          </a:bodyPr>
          <a:lstStyle/>
          <a:p>
            <a:pPr marL="647700" indent="-323850" lvl="1">
              <a:lnSpc>
                <a:spcPts val="2700"/>
              </a:lnSpc>
              <a:buFont typeface="Arial"/>
              <a:buChar char="•"/>
            </a:pPr>
            <a:r>
              <a:rPr lang="en-US" sz="3000">
                <a:solidFill>
                  <a:srgbClr val="000000"/>
                </a:solidFill>
                <a:latin typeface="Montserrat Classic"/>
              </a:rPr>
              <a:t>Unique Selling Point</a:t>
            </a:r>
          </a:p>
        </p:txBody>
      </p:sp>
      <p:sp>
        <p:nvSpPr>
          <p:cNvPr name="TextBox 11" id="11"/>
          <p:cNvSpPr txBox="true"/>
          <p:nvPr/>
        </p:nvSpPr>
        <p:spPr>
          <a:xfrm rot="0">
            <a:off x="9405334" y="7179418"/>
            <a:ext cx="5931158" cy="381000"/>
          </a:xfrm>
          <a:prstGeom prst="rect">
            <a:avLst/>
          </a:prstGeom>
        </p:spPr>
        <p:txBody>
          <a:bodyPr anchor="t" rtlCol="false" tIns="0" lIns="0" bIns="0" rIns="0">
            <a:spAutoFit/>
          </a:bodyPr>
          <a:lstStyle/>
          <a:p>
            <a:pPr marL="647700" indent="-323850" lvl="1">
              <a:lnSpc>
                <a:spcPts val="2700"/>
              </a:lnSpc>
              <a:buFont typeface="Arial"/>
              <a:buChar char="•"/>
            </a:pPr>
            <a:r>
              <a:rPr lang="en-US" sz="3000">
                <a:solidFill>
                  <a:srgbClr val="000000"/>
                </a:solidFill>
                <a:latin typeface="Montserrat Classic"/>
              </a:rPr>
              <a:t>Revenue Model</a:t>
            </a:r>
          </a:p>
        </p:txBody>
      </p:sp>
      <p:sp>
        <p:nvSpPr>
          <p:cNvPr name="TextBox 12" id="12"/>
          <p:cNvSpPr txBox="true"/>
          <p:nvPr/>
        </p:nvSpPr>
        <p:spPr>
          <a:xfrm rot="0">
            <a:off x="9405334" y="7896678"/>
            <a:ext cx="5922111" cy="381000"/>
          </a:xfrm>
          <a:prstGeom prst="rect">
            <a:avLst/>
          </a:prstGeom>
        </p:spPr>
        <p:txBody>
          <a:bodyPr anchor="t" rtlCol="false" tIns="0" lIns="0" bIns="0" rIns="0">
            <a:spAutoFit/>
          </a:bodyPr>
          <a:lstStyle/>
          <a:p>
            <a:pPr marL="647700" indent="-323850" lvl="1">
              <a:lnSpc>
                <a:spcPts val="2700"/>
              </a:lnSpc>
              <a:buFont typeface="Arial"/>
              <a:buChar char="•"/>
            </a:pPr>
            <a:r>
              <a:rPr lang="en-US" sz="3000">
                <a:solidFill>
                  <a:srgbClr val="000000"/>
                </a:solidFill>
                <a:latin typeface="Montserrat Classic"/>
              </a:rPr>
              <a:t>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18435" y="1028700"/>
            <a:ext cx="8440865" cy="5000532"/>
            <a:chOff x="0" y="0"/>
            <a:chExt cx="11254486" cy="6667376"/>
          </a:xfrm>
        </p:grpSpPr>
        <p:pic>
          <p:nvPicPr>
            <p:cNvPr name="Picture 3" id="3"/>
            <p:cNvPicPr>
              <a:picLocks noChangeAspect="true"/>
            </p:cNvPicPr>
            <p:nvPr/>
          </p:nvPicPr>
          <p:blipFill>
            <a:blip r:embed="rId2"/>
            <a:srcRect l="0" t="5540" r="0" b="5540"/>
            <a:stretch>
              <a:fillRect/>
            </a:stretch>
          </p:blipFill>
          <p:spPr>
            <a:xfrm flipH="false" flipV="false">
              <a:off x="0" y="0"/>
              <a:ext cx="11254486" cy="6667376"/>
            </a:xfrm>
            <a:prstGeom prst="rect">
              <a:avLst/>
            </a:prstGeom>
          </p:spPr>
        </p:pic>
      </p:grpSp>
      <p:sp>
        <p:nvSpPr>
          <p:cNvPr name="TextBox 4" id="4"/>
          <p:cNvSpPr txBox="true"/>
          <p:nvPr/>
        </p:nvSpPr>
        <p:spPr>
          <a:xfrm rot="0">
            <a:off x="1028700" y="3462291"/>
            <a:ext cx="7444964" cy="4682616"/>
          </a:xfrm>
          <a:prstGeom prst="rect">
            <a:avLst/>
          </a:prstGeom>
        </p:spPr>
        <p:txBody>
          <a:bodyPr anchor="t" rtlCol="false" tIns="0" lIns="0" bIns="0" rIns="0">
            <a:spAutoFit/>
          </a:bodyPr>
          <a:lstStyle/>
          <a:p>
            <a:pPr>
              <a:lnSpc>
                <a:spcPts val="4123"/>
              </a:lnSpc>
              <a:spcBef>
                <a:spcPct val="0"/>
              </a:spcBef>
            </a:pPr>
            <a:r>
              <a:rPr lang="en-US" sz="2945">
                <a:solidFill>
                  <a:srgbClr val="000000"/>
                </a:solidFill>
                <a:latin typeface="Montserrat Classic"/>
              </a:rPr>
              <a:t>SecureShare is a secure and decentralized file sharing platform that prioritizes data privacy and puts users in control of their shared files. It leverages blockchain technology and decentralized storage to ensure that files are encrypted, distributed, and accessible only to authorized individuals.</a:t>
            </a:r>
          </a:p>
        </p:txBody>
      </p:sp>
      <p:sp>
        <p:nvSpPr>
          <p:cNvPr name="Freeform 5" id="5"/>
          <p:cNvSpPr/>
          <p:nvPr/>
        </p:nvSpPr>
        <p:spPr>
          <a:xfrm flipH="false" flipV="false" rot="-587700">
            <a:off x="9242186" y="6541992"/>
            <a:ext cx="12426899" cy="10099680"/>
          </a:xfrm>
          <a:custGeom>
            <a:avLst/>
            <a:gdLst/>
            <a:ahLst/>
            <a:cxnLst/>
            <a:rect r="r" b="b" t="t" l="l"/>
            <a:pathLst>
              <a:path h="10099680" w="12426899">
                <a:moveTo>
                  <a:pt x="0" y="0"/>
                </a:moveTo>
                <a:lnTo>
                  <a:pt x="12426899" y="0"/>
                </a:lnTo>
                <a:lnTo>
                  <a:pt x="12426899" y="10099680"/>
                </a:lnTo>
                <a:lnTo>
                  <a:pt x="0" y="10099680"/>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2700000">
            <a:off x="-7741802" y="4884762"/>
            <a:ext cx="10762620" cy="8747075"/>
          </a:xfrm>
          <a:custGeom>
            <a:avLst/>
            <a:gdLst/>
            <a:ahLst/>
            <a:cxnLst/>
            <a:rect r="r" b="b" t="t" l="l"/>
            <a:pathLst>
              <a:path h="8747075" w="10762620">
                <a:moveTo>
                  <a:pt x="0" y="0"/>
                </a:moveTo>
                <a:lnTo>
                  <a:pt x="10762620" y="0"/>
                </a:lnTo>
                <a:lnTo>
                  <a:pt x="10762620" y="8747076"/>
                </a:lnTo>
                <a:lnTo>
                  <a:pt x="0" y="8747076"/>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1678979"/>
            <a:ext cx="7545508" cy="1193800"/>
          </a:xfrm>
          <a:prstGeom prst="rect">
            <a:avLst/>
          </a:prstGeom>
        </p:spPr>
        <p:txBody>
          <a:bodyPr anchor="t" rtlCol="false" tIns="0" lIns="0" bIns="0" rIns="0">
            <a:spAutoFit/>
          </a:bodyPr>
          <a:lstStyle/>
          <a:p>
            <a:pPr>
              <a:lnSpc>
                <a:spcPts val="9799"/>
              </a:lnSpc>
              <a:spcBef>
                <a:spcPct val="0"/>
              </a:spcBef>
            </a:pPr>
            <a:r>
              <a:rPr lang="en-US" sz="6999">
                <a:solidFill>
                  <a:srgbClr val="000000"/>
                </a:solidFill>
                <a:latin typeface="Montserrat Classic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5420970" y="-6253785"/>
            <a:ext cx="14564970" cy="14564970"/>
          </a:xfrm>
          <a:custGeom>
            <a:avLst/>
            <a:gdLst/>
            <a:ahLst/>
            <a:cxnLst/>
            <a:rect r="r" b="b" t="t" l="l"/>
            <a:pathLst>
              <a:path h="14564970" w="14564970">
                <a:moveTo>
                  <a:pt x="0" y="0"/>
                </a:moveTo>
                <a:lnTo>
                  <a:pt x="14564970" y="0"/>
                </a:lnTo>
                <a:lnTo>
                  <a:pt x="14564970" y="14564970"/>
                </a:lnTo>
                <a:lnTo>
                  <a:pt x="0" y="14564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530576" y="6824270"/>
            <a:ext cx="2434030" cy="2434030"/>
          </a:xfrm>
          <a:custGeom>
            <a:avLst/>
            <a:gdLst/>
            <a:ahLst/>
            <a:cxnLst/>
            <a:rect r="r" b="b" t="t" l="l"/>
            <a:pathLst>
              <a:path h="2434030" w="2434030">
                <a:moveTo>
                  <a:pt x="0" y="0"/>
                </a:moveTo>
                <a:lnTo>
                  <a:pt x="2434031" y="0"/>
                </a:lnTo>
                <a:lnTo>
                  <a:pt x="2434031" y="2434030"/>
                </a:lnTo>
                <a:lnTo>
                  <a:pt x="0" y="2434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12900" y="1118928"/>
            <a:ext cx="7958265" cy="5152932"/>
            <a:chOff x="0" y="0"/>
            <a:chExt cx="10611020" cy="6870576"/>
          </a:xfrm>
        </p:grpSpPr>
        <p:pic>
          <p:nvPicPr>
            <p:cNvPr name="Picture 5" id="5"/>
            <p:cNvPicPr>
              <a:picLocks noChangeAspect="true"/>
            </p:cNvPicPr>
            <p:nvPr/>
          </p:nvPicPr>
          <p:blipFill>
            <a:blip r:embed="rId4"/>
            <a:srcRect l="0" t="1407" r="0" b="1407"/>
            <a:stretch>
              <a:fillRect/>
            </a:stretch>
          </p:blipFill>
          <p:spPr>
            <a:xfrm flipH="false" flipV="false">
              <a:off x="0" y="0"/>
              <a:ext cx="10611020" cy="6870576"/>
            </a:xfrm>
            <a:prstGeom prst="rect">
              <a:avLst/>
            </a:prstGeom>
          </p:spPr>
        </p:pic>
      </p:grpSp>
      <p:sp>
        <p:nvSpPr>
          <p:cNvPr name="TextBox 6" id="6"/>
          <p:cNvSpPr txBox="true"/>
          <p:nvPr/>
        </p:nvSpPr>
        <p:spPr>
          <a:xfrm rot="0">
            <a:off x="11075821" y="215070"/>
            <a:ext cx="6024436" cy="1193800"/>
          </a:xfrm>
          <a:prstGeom prst="rect">
            <a:avLst/>
          </a:prstGeom>
        </p:spPr>
        <p:txBody>
          <a:bodyPr anchor="t" rtlCol="false" tIns="0" lIns="0" bIns="0" rIns="0">
            <a:spAutoFit/>
          </a:bodyPr>
          <a:lstStyle/>
          <a:p>
            <a:pPr>
              <a:lnSpc>
                <a:spcPts val="9799"/>
              </a:lnSpc>
              <a:spcBef>
                <a:spcPct val="0"/>
              </a:spcBef>
            </a:pPr>
            <a:r>
              <a:rPr lang="en-US" sz="6999">
                <a:solidFill>
                  <a:srgbClr val="000000"/>
                </a:solidFill>
                <a:latin typeface="Montserrat Classic Bold"/>
              </a:rPr>
              <a:t>PROBLEM?</a:t>
            </a:r>
          </a:p>
        </p:txBody>
      </p:sp>
      <p:sp>
        <p:nvSpPr>
          <p:cNvPr name="TextBox 7" id="7"/>
          <p:cNvSpPr txBox="true"/>
          <p:nvPr/>
        </p:nvSpPr>
        <p:spPr>
          <a:xfrm rot="0">
            <a:off x="10650664" y="1612614"/>
            <a:ext cx="6874750" cy="8211185"/>
          </a:xfrm>
          <a:prstGeom prst="rect">
            <a:avLst/>
          </a:prstGeom>
        </p:spPr>
        <p:txBody>
          <a:bodyPr anchor="t" rtlCol="false" tIns="0" lIns="0" bIns="0" rIns="0">
            <a:spAutoFit/>
          </a:bodyPr>
          <a:lstStyle/>
          <a:p>
            <a:pPr>
              <a:lnSpc>
                <a:spcPts val="3639"/>
              </a:lnSpc>
            </a:pPr>
            <a:r>
              <a:rPr lang="en-US" sz="2599">
                <a:solidFill>
                  <a:srgbClr val="000000"/>
                </a:solidFill>
                <a:latin typeface="Montserrat Classic"/>
              </a:rPr>
              <a:t>In today's digital age, file sharing has become an integral part of our personal and professional lives. However, traditional file sharing methods often come with several challenges and risks. Data breaches, unauthorized access, and lack of control over shared files are just a few of the issues that individuals and businesses face.</a:t>
            </a:r>
          </a:p>
          <a:p>
            <a:pPr>
              <a:lnSpc>
                <a:spcPts val="3639"/>
              </a:lnSpc>
            </a:pPr>
            <a:r>
              <a:rPr lang="en-US" sz="2599">
                <a:solidFill>
                  <a:srgbClr val="000000"/>
                </a:solidFill>
                <a:latin typeface="Montserrat Classic"/>
              </a:rPr>
              <a:t>The problem lies in the centralized nature of file sharing platforms, where files are stored on servers controlled by a single entity. This creates vulnerabilities and puts users' data at risk. Additionally, users have limited control over their shared files and often rely on third-party services to ensure security.</a:t>
            </a:r>
          </a:p>
          <a:p>
            <a:pPr>
              <a:lnSpc>
                <a:spcPts val="363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99540">
            <a:off x="-2867334" y="-4361769"/>
            <a:ext cx="12335518" cy="12335518"/>
          </a:xfrm>
          <a:custGeom>
            <a:avLst/>
            <a:gdLst/>
            <a:ahLst/>
            <a:cxnLst/>
            <a:rect r="r" b="b" t="t" l="l"/>
            <a:pathLst>
              <a:path h="12335518" w="12335518">
                <a:moveTo>
                  <a:pt x="0" y="0"/>
                </a:moveTo>
                <a:lnTo>
                  <a:pt x="12335518" y="0"/>
                </a:lnTo>
                <a:lnTo>
                  <a:pt x="12335518" y="12335518"/>
                </a:lnTo>
                <a:lnTo>
                  <a:pt x="0" y="12335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16270936" y="1476190"/>
            <a:ext cx="10511311" cy="10511311"/>
          </a:xfrm>
          <a:custGeom>
            <a:avLst/>
            <a:gdLst/>
            <a:ahLst/>
            <a:cxnLst/>
            <a:rect r="r" b="b" t="t" l="l"/>
            <a:pathLst>
              <a:path h="10511311" w="10511311">
                <a:moveTo>
                  <a:pt x="0" y="0"/>
                </a:moveTo>
                <a:lnTo>
                  <a:pt x="10511311" y="0"/>
                </a:lnTo>
                <a:lnTo>
                  <a:pt x="10511311" y="10511311"/>
                </a:lnTo>
                <a:lnTo>
                  <a:pt x="0" y="105113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765865"/>
            <a:ext cx="5147712" cy="1193800"/>
          </a:xfrm>
          <a:prstGeom prst="rect">
            <a:avLst/>
          </a:prstGeom>
        </p:spPr>
        <p:txBody>
          <a:bodyPr anchor="t" rtlCol="false" tIns="0" lIns="0" bIns="0" rIns="0">
            <a:spAutoFit/>
          </a:bodyPr>
          <a:lstStyle/>
          <a:p>
            <a:pPr>
              <a:lnSpc>
                <a:spcPts val="9799"/>
              </a:lnSpc>
              <a:spcBef>
                <a:spcPct val="0"/>
              </a:spcBef>
            </a:pPr>
            <a:r>
              <a:rPr lang="en-US" sz="6999">
                <a:solidFill>
                  <a:srgbClr val="FFFFFF"/>
                </a:solidFill>
                <a:latin typeface="Montserrat Classic Bold"/>
              </a:rPr>
              <a:t>SOLUTION</a:t>
            </a:r>
          </a:p>
        </p:txBody>
      </p:sp>
      <p:sp>
        <p:nvSpPr>
          <p:cNvPr name="TextBox 5" id="5"/>
          <p:cNvSpPr txBox="true"/>
          <p:nvPr/>
        </p:nvSpPr>
        <p:spPr>
          <a:xfrm rot="0">
            <a:off x="10445605" y="2023213"/>
            <a:ext cx="5939625" cy="1054100"/>
          </a:xfrm>
          <a:prstGeom prst="rect">
            <a:avLst/>
          </a:prstGeom>
        </p:spPr>
        <p:txBody>
          <a:bodyPr anchor="t" rtlCol="false" tIns="0" lIns="0" bIns="0" rIns="0">
            <a:spAutoFit/>
          </a:bodyPr>
          <a:lstStyle/>
          <a:p>
            <a:pPr>
              <a:lnSpc>
                <a:spcPts val="2800"/>
              </a:lnSpc>
              <a:spcBef>
                <a:spcPct val="0"/>
              </a:spcBef>
            </a:pPr>
            <a:r>
              <a:rPr lang="en-US" sz="2000">
                <a:solidFill>
                  <a:srgbClr val="000000"/>
                </a:solidFill>
                <a:latin typeface="Montserrat Classic"/>
              </a:rPr>
              <a:t>To eliminate the reliance on centralized servers, reducing the risk of data breaches and unauthorized access.</a:t>
            </a:r>
          </a:p>
        </p:txBody>
      </p:sp>
      <p:sp>
        <p:nvSpPr>
          <p:cNvPr name="TextBox 6" id="6"/>
          <p:cNvSpPr txBox="true"/>
          <p:nvPr/>
        </p:nvSpPr>
        <p:spPr>
          <a:xfrm rot="0">
            <a:off x="10445605" y="1282153"/>
            <a:ext cx="5627711" cy="523875"/>
          </a:xfrm>
          <a:prstGeom prst="rect">
            <a:avLst/>
          </a:prstGeom>
        </p:spPr>
        <p:txBody>
          <a:bodyPr anchor="t" rtlCol="false" tIns="0" lIns="0" bIns="0" rIns="0">
            <a:spAutoFit/>
          </a:bodyPr>
          <a:lstStyle/>
          <a:p>
            <a:pPr>
              <a:lnSpc>
                <a:spcPts val="4200"/>
              </a:lnSpc>
            </a:pPr>
            <a:r>
              <a:rPr lang="en-US" sz="3000">
                <a:solidFill>
                  <a:srgbClr val="314FDD"/>
                </a:solidFill>
                <a:latin typeface="Montserrat Classic Bold"/>
              </a:rPr>
              <a:t>DECENTRALIZED STORAGE:</a:t>
            </a:r>
          </a:p>
        </p:txBody>
      </p:sp>
      <p:sp>
        <p:nvSpPr>
          <p:cNvPr name="TextBox 7" id="7"/>
          <p:cNvSpPr txBox="true"/>
          <p:nvPr/>
        </p:nvSpPr>
        <p:spPr>
          <a:xfrm rot="0">
            <a:off x="10445605" y="4452946"/>
            <a:ext cx="5939625" cy="1054100"/>
          </a:xfrm>
          <a:prstGeom prst="rect">
            <a:avLst/>
          </a:prstGeom>
        </p:spPr>
        <p:txBody>
          <a:bodyPr anchor="t" rtlCol="false" tIns="0" lIns="0" bIns="0" rIns="0">
            <a:spAutoFit/>
          </a:bodyPr>
          <a:lstStyle/>
          <a:p>
            <a:pPr>
              <a:lnSpc>
                <a:spcPts val="2800"/>
              </a:lnSpc>
              <a:spcBef>
                <a:spcPct val="0"/>
              </a:spcBef>
            </a:pPr>
            <a:r>
              <a:rPr lang="en-US" sz="2000">
                <a:solidFill>
                  <a:srgbClr val="000000"/>
                </a:solidFill>
                <a:latin typeface="Montserrat Classic"/>
              </a:rPr>
              <a:t>This ensures that the files remain secure and protected from unauthorized access, even during transit and storage.</a:t>
            </a:r>
          </a:p>
        </p:txBody>
      </p:sp>
      <p:sp>
        <p:nvSpPr>
          <p:cNvPr name="TextBox 8" id="8"/>
          <p:cNvSpPr txBox="true"/>
          <p:nvPr/>
        </p:nvSpPr>
        <p:spPr>
          <a:xfrm rot="0">
            <a:off x="10443793" y="3745061"/>
            <a:ext cx="3476917" cy="523875"/>
          </a:xfrm>
          <a:prstGeom prst="rect">
            <a:avLst/>
          </a:prstGeom>
        </p:spPr>
        <p:txBody>
          <a:bodyPr anchor="t" rtlCol="false" tIns="0" lIns="0" bIns="0" rIns="0">
            <a:spAutoFit/>
          </a:bodyPr>
          <a:lstStyle/>
          <a:p>
            <a:pPr>
              <a:lnSpc>
                <a:spcPts val="4200"/>
              </a:lnSpc>
            </a:pPr>
            <a:r>
              <a:rPr lang="en-US" sz="3000">
                <a:solidFill>
                  <a:srgbClr val="314FDD"/>
                </a:solidFill>
                <a:latin typeface="Montserrat Classic Bold"/>
              </a:rPr>
              <a:t>ENCRYPTION :</a:t>
            </a:r>
          </a:p>
        </p:txBody>
      </p:sp>
      <p:sp>
        <p:nvSpPr>
          <p:cNvPr name="TextBox 9" id="9"/>
          <p:cNvSpPr txBox="true"/>
          <p:nvPr/>
        </p:nvSpPr>
        <p:spPr>
          <a:xfrm rot="0">
            <a:off x="10445605" y="7140640"/>
            <a:ext cx="5939625" cy="1406525"/>
          </a:xfrm>
          <a:prstGeom prst="rect">
            <a:avLst/>
          </a:prstGeom>
        </p:spPr>
        <p:txBody>
          <a:bodyPr anchor="t" rtlCol="false" tIns="0" lIns="0" bIns="0" rIns="0">
            <a:spAutoFit/>
          </a:bodyPr>
          <a:lstStyle/>
          <a:p>
            <a:pPr>
              <a:lnSpc>
                <a:spcPts val="2800"/>
              </a:lnSpc>
              <a:spcBef>
                <a:spcPct val="0"/>
              </a:spcBef>
            </a:pPr>
            <a:r>
              <a:rPr lang="en-US" sz="2000">
                <a:solidFill>
                  <a:srgbClr val="000000"/>
                </a:solidFill>
                <a:latin typeface="Montserrat Classic"/>
              </a:rPr>
              <a:t>Users can define access permissions, set expiration dates, and revoke access to files at any time. This ensures that only authorized individuals can access the shared files.</a:t>
            </a:r>
          </a:p>
        </p:txBody>
      </p:sp>
      <p:sp>
        <p:nvSpPr>
          <p:cNvPr name="TextBox 10" id="10"/>
          <p:cNvSpPr txBox="true"/>
          <p:nvPr/>
        </p:nvSpPr>
        <p:spPr>
          <a:xfrm rot="0">
            <a:off x="10443793" y="6436570"/>
            <a:ext cx="5939625" cy="523875"/>
          </a:xfrm>
          <a:prstGeom prst="rect">
            <a:avLst/>
          </a:prstGeom>
        </p:spPr>
        <p:txBody>
          <a:bodyPr anchor="t" rtlCol="false" tIns="0" lIns="0" bIns="0" rIns="0">
            <a:spAutoFit/>
          </a:bodyPr>
          <a:lstStyle/>
          <a:p>
            <a:pPr>
              <a:lnSpc>
                <a:spcPts val="4200"/>
              </a:lnSpc>
            </a:pPr>
            <a:r>
              <a:rPr lang="en-US" sz="3000">
                <a:solidFill>
                  <a:srgbClr val="314FDD"/>
                </a:solidFill>
                <a:latin typeface="Montserrat Classic Bold"/>
              </a:rPr>
              <a:t>USER-CONTROLLED ACCESS:</a:t>
            </a:r>
          </a:p>
        </p:txBody>
      </p:sp>
      <p:sp>
        <p:nvSpPr>
          <p:cNvPr name="Freeform 11" id="11"/>
          <p:cNvSpPr/>
          <p:nvPr/>
        </p:nvSpPr>
        <p:spPr>
          <a:xfrm flipH="false" flipV="false" rot="268860">
            <a:off x="3752874" y="3946460"/>
            <a:ext cx="6484275" cy="1108222"/>
          </a:xfrm>
          <a:custGeom>
            <a:avLst/>
            <a:gdLst/>
            <a:ahLst/>
            <a:cxnLst/>
            <a:rect r="r" b="b" t="t" l="l"/>
            <a:pathLst>
              <a:path h="1108222" w="6484275">
                <a:moveTo>
                  <a:pt x="0" y="0"/>
                </a:moveTo>
                <a:lnTo>
                  <a:pt x="6484275" y="0"/>
                </a:lnTo>
                <a:lnTo>
                  <a:pt x="6484275" y="1108222"/>
                </a:lnTo>
                <a:lnTo>
                  <a:pt x="0" y="11082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143958">
            <a:off x="-3855624" y="4812503"/>
            <a:ext cx="10444938" cy="11358781"/>
          </a:xfrm>
          <a:custGeom>
            <a:avLst/>
            <a:gdLst/>
            <a:ahLst/>
            <a:cxnLst/>
            <a:rect r="r" b="b" t="t" l="l"/>
            <a:pathLst>
              <a:path h="11358781" w="10444938">
                <a:moveTo>
                  <a:pt x="0" y="0"/>
                </a:moveTo>
                <a:lnTo>
                  <a:pt x="10444939" y="0"/>
                </a:lnTo>
                <a:lnTo>
                  <a:pt x="10444939" y="11358781"/>
                </a:lnTo>
                <a:lnTo>
                  <a:pt x="0" y="11358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03076" y="790279"/>
            <a:ext cx="16848517" cy="1669673"/>
          </a:xfrm>
          <a:custGeom>
            <a:avLst/>
            <a:gdLst/>
            <a:ahLst/>
            <a:cxnLst/>
            <a:rect r="r" b="b" t="t" l="l"/>
            <a:pathLst>
              <a:path h="1669673" w="16848517">
                <a:moveTo>
                  <a:pt x="16848517" y="0"/>
                </a:moveTo>
                <a:lnTo>
                  <a:pt x="0" y="0"/>
                </a:lnTo>
                <a:lnTo>
                  <a:pt x="0" y="1669673"/>
                </a:lnTo>
                <a:lnTo>
                  <a:pt x="16848517" y="1669673"/>
                </a:lnTo>
                <a:lnTo>
                  <a:pt x="168485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67717" y="1151778"/>
            <a:ext cx="11152566" cy="1003935"/>
          </a:xfrm>
          <a:prstGeom prst="rect">
            <a:avLst/>
          </a:prstGeom>
        </p:spPr>
        <p:txBody>
          <a:bodyPr anchor="t" rtlCol="false" tIns="0" lIns="0" bIns="0" rIns="0">
            <a:spAutoFit/>
          </a:bodyPr>
          <a:lstStyle/>
          <a:p>
            <a:pPr>
              <a:lnSpc>
                <a:spcPts val="7769"/>
              </a:lnSpc>
            </a:pPr>
            <a:r>
              <a:rPr lang="en-US" sz="6999">
                <a:solidFill>
                  <a:srgbClr val="FFFFFF"/>
                </a:solidFill>
                <a:latin typeface="Montserrat Classic Bold"/>
              </a:rPr>
              <a:t>FEATURES WE PROVIDE</a:t>
            </a:r>
          </a:p>
        </p:txBody>
      </p:sp>
      <p:sp>
        <p:nvSpPr>
          <p:cNvPr name="TextBox 5" id="5"/>
          <p:cNvSpPr txBox="true"/>
          <p:nvPr/>
        </p:nvSpPr>
        <p:spPr>
          <a:xfrm rot="0">
            <a:off x="1366846" y="2686878"/>
            <a:ext cx="16028401" cy="5217795"/>
          </a:xfrm>
          <a:prstGeom prst="rect">
            <a:avLst/>
          </a:prstGeom>
        </p:spPr>
        <p:txBody>
          <a:bodyPr anchor="t" rtlCol="false" tIns="0" lIns="0" bIns="0" rIns="0">
            <a:spAutoFit/>
          </a:bodyPr>
          <a:lstStyle/>
          <a:p>
            <a:pPr marL="582928" indent="-291464" lvl="1">
              <a:lnSpc>
                <a:spcPts val="3779"/>
              </a:lnSpc>
              <a:buFont typeface="Arial"/>
              <a:buChar char="•"/>
            </a:pPr>
            <a:r>
              <a:rPr lang="en-US" sz="2699">
                <a:solidFill>
                  <a:srgbClr val="000000"/>
                </a:solidFill>
                <a:latin typeface="Montserrat Classic"/>
              </a:rPr>
              <a:t>Decentralized Storage: Utilize decentralized storage networks to store files securely and eliminate reliance on centralized servers.</a:t>
            </a:r>
          </a:p>
          <a:p>
            <a:pPr marL="582928" indent="-291464" lvl="1">
              <a:lnSpc>
                <a:spcPts val="3779"/>
              </a:lnSpc>
              <a:buFont typeface="Arial"/>
              <a:buChar char="•"/>
            </a:pPr>
            <a:r>
              <a:rPr lang="en-US" sz="2699">
                <a:solidFill>
                  <a:srgbClr val="000000"/>
                </a:solidFill>
                <a:latin typeface="Montserrat Classic"/>
              </a:rPr>
              <a:t>End-to-End Encryption: Encrypt files using advanced encryption algorithms to ensure data privacy and protection from unauthorized access.</a:t>
            </a:r>
          </a:p>
          <a:p>
            <a:pPr marL="582928" indent="-291464" lvl="1">
              <a:lnSpc>
                <a:spcPts val="3779"/>
              </a:lnSpc>
              <a:buFont typeface="Arial"/>
              <a:buChar char="•"/>
            </a:pPr>
            <a:r>
              <a:rPr lang="en-US" sz="2699">
                <a:solidFill>
                  <a:srgbClr val="000000"/>
                </a:solidFill>
                <a:latin typeface="Montserrat Classic"/>
              </a:rPr>
              <a:t>User-Controlled Access: Empower users to define access permissions, set expiration dates, and revoke access to shared files.</a:t>
            </a:r>
          </a:p>
          <a:p>
            <a:pPr marL="582928" indent="-291464" lvl="1">
              <a:lnSpc>
                <a:spcPts val="3779"/>
              </a:lnSpc>
              <a:buFont typeface="Arial"/>
              <a:buChar char="•"/>
            </a:pPr>
            <a:r>
              <a:rPr lang="en-US" sz="2699">
                <a:solidFill>
                  <a:srgbClr val="000000"/>
                </a:solidFill>
                <a:latin typeface="Montserrat Classic"/>
              </a:rPr>
              <a:t>Blockchain Technology: Leverage blockchain for transparency, immutability, and auditability of file-sharing transactions.</a:t>
            </a:r>
          </a:p>
          <a:p>
            <a:pPr marL="582928" indent="-291464" lvl="1">
              <a:lnSpc>
                <a:spcPts val="3779"/>
              </a:lnSpc>
              <a:spcBef>
                <a:spcPct val="0"/>
              </a:spcBef>
              <a:buFont typeface="Arial"/>
              <a:buChar char="•"/>
            </a:pPr>
            <a:r>
              <a:rPr lang="en-US" sz="2699">
                <a:solidFill>
                  <a:srgbClr val="000000"/>
                </a:solidFill>
                <a:latin typeface="Montserrat Classic"/>
              </a:rPr>
              <a:t>Enhanced Security Measures: Implement robust security measures to protect files against unauthorized access and ensure data integrity.</a:t>
            </a:r>
          </a:p>
          <a:p>
            <a:pPr>
              <a:lnSpc>
                <a:spcPts val="37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143958">
            <a:off x="-3738914" y="4912540"/>
            <a:ext cx="10444938" cy="11358781"/>
          </a:xfrm>
          <a:custGeom>
            <a:avLst/>
            <a:gdLst/>
            <a:ahLst/>
            <a:cxnLst/>
            <a:rect r="r" b="b" t="t" l="l"/>
            <a:pathLst>
              <a:path h="11358781" w="10444938">
                <a:moveTo>
                  <a:pt x="0" y="0"/>
                </a:moveTo>
                <a:lnTo>
                  <a:pt x="10444939" y="0"/>
                </a:lnTo>
                <a:lnTo>
                  <a:pt x="10444939" y="11358781"/>
                </a:lnTo>
                <a:lnTo>
                  <a:pt x="0" y="11358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03076" y="790279"/>
            <a:ext cx="16848517" cy="1669673"/>
          </a:xfrm>
          <a:custGeom>
            <a:avLst/>
            <a:gdLst/>
            <a:ahLst/>
            <a:cxnLst/>
            <a:rect r="r" b="b" t="t" l="l"/>
            <a:pathLst>
              <a:path h="1669673" w="16848517">
                <a:moveTo>
                  <a:pt x="16848517" y="0"/>
                </a:moveTo>
                <a:lnTo>
                  <a:pt x="0" y="0"/>
                </a:lnTo>
                <a:lnTo>
                  <a:pt x="0" y="1669673"/>
                </a:lnTo>
                <a:lnTo>
                  <a:pt x="16848517" y="1669673"/>
                </a:lnTo>
                <a:lnTo>
                  <a:pt x="168485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01137" y="1151723"/>
            <a:ext cx="11152566" cy="1003935"/>
          </a:xfrm>
          <a:prstGeom prst="rect">
            <a:avLst/>
          </a:prstGeom>
        </p:spPr>
        <p:txBody>
          <a:bodyPr anchor="t" rtlCol="false" tIns="0" lIns="0" bIns="0" rIns="0">
            <a:spAutoFit/>
          </a:bodyPr>
          <a:lstStyle/>
          <a:p>
            <a:pPr>
              <a:lnSpc>
                <a:spcPts val="7769"/>
              </a:lnSpc>
            </a:pPr>
            <a:r>
              <a:rPr lang="en-US" sz="6999">
                <a:solidFill>
                  <a:srgbClr val="FFFFFF"/>
                </a:solidFill>
                <a:latin typeface="Montserrat Classic Bold"/>
              </a:rPr>
              <a:t>TECH STACKS</a:t>
            </a:r>
          </a:p>
        </p:txBody>
      </p:sp>
      <p:sp>
        <p:nvSpPr>
          <p:cNvPr name="TextBox 5" id="5"/>
          <p:cNvSpPr txBox="true"/>
          <p:nvPr/>
        </p:nvSpPr>
        <p:spPr>
          <a:xfrm rot="0">
            <a:off x="2200487" y="3191833"/>
            <a:ext cx="8086377" cy="4427221"/>
          </a:xfrm>
          <a:prstGeom prst="rect">
            <a:avLst/>
          </a:prstGeom>
        </p:spPr>
        <p:txBody>
          <a:bodyPr anchor="t" rtlCol="false" tIns="0" lIns="0" bIns="0" rIns="0">
            <a:spAutoFit/>
          </a:bodyPr>
          <a:lstStyle/>
          <a:p>
            <a:pPr marL="906770" indent="-453385" lvl="1">
              <a:lnSpc>
                <a:spcPts val="5879"/>
              </a:lnSpc>
              <a:buFont typeface="Arial"/>
              <a:buChar char="•"/>
            </a:pPr>
            <a:r>
              <a:rPr lang="en-US" sz="4199">
                <a:solidFill>
                  <a:srgbClr val="000000"/>
                </a:solidFill>
                <a:latin typeface="Montserrat Classic"/>
              </a:rPr>
              <a:t>Reactjs </a:t>
            </a:r>
          </a:p>
          <a:p>
            <a:pPr>
              <a:lnSpc>
                <a:spcPts val="5879"/>
              </a:lnSpc>
            </a:pPr>
          </a:p>
          <a:p>
            <a:pPr marL="906770" indent="-453385" lvl="1">
              <a:lnSpc>
                <a:spcPts val="5879"/>
              </a:lnSpc>
              <a:buFont typeface="Arial"/>
              <a:buChar char="•"/>
            </a:pPr>
            <a:r>
              <a:rPr lang="en-US" sz="4199">
                <a:solidFill>
                  <a:srgbClr val="000000"/>
                </a:solidFill>
                <a:latin typeface="Montserrat Classic"/>
              </a:rPr>
              <a:t>Tailwind CSS</a:t>
            </a:r>
          </a:p>
          <a:p>
            <a:pPr>
              <a:lnSpc>
                <a:spcPts val="5879"/>
              </a:lnSpc>
            </a:pPr>
          </a:p>
          <a:p>
            <a:pPr marL="906770" indent="-453385" lvl="1">
              <a:lnSpc>
                <a:spcPts val="5879"/>
              </a:lnSpc>
              <a:buFont typeface="Arial"/>
              <a:buChar char="•"/>
            </a:pPr>
            <a:r>
              <a:rPr lang="en-US" sz="4199">
                <a:solidFill>
                  <a:srgbClr val="000000"/>
                </a:solidFill>
                <a:latin typeface="Montserrat Classic"/>
              </a:rPr>
              <a:t>Solidity</a:t>
            </a:r>
          </a:p>
          <a:p>
            <a:pPr>
              <a:lnSpc>
                <a:spcPts val="5879"/>
              </a:lnSpc>
            </a:pPr>
          </a:p>
        </p:txBody>
      </p:sp>
      <p:sp>
        <p:nvSpPr>
          <p:cNvPr name="TextBox 6" id="6"/>
          <p:cNvSpPr txBox="true"/>
          <p:nvPr/>
        </p:nvSpPr>
        <p:spPr>
          <a:xfrm rot="0">
            <a:off x="9172923" y="3191833"/>
            <a:ext cx="8086377" cy="4427221"/>
          </a:xfrm>
          <a:prstGeom prst="rect">
            <a:avLst/>
          </a:prstGeom>
        </p:spPr>
        <p:txBody>
          <a:bodyPr anchor="t" rtlCol="false" tIns="0" lIns="0" bIns="0" rIns="0">
            <a:spAutoFit/>
          </a:bodyPr>
          <a:lstStyle/>
          <a:p>
            <a:pPr marL="906770" indent="-453385" lvl="1">
              <a:lnSpc>
                <a:spcPts val="5879"/>
              </a:lnSpc>
              <a:buFont typeface="Arial"/>
              <a:buChar char="•"/>
            </a:pPr>
            <a:r>
              <a:rPr lang="en-US" sz="4199">
                <a:solidFill>
                  <a:srgbClr val="000000"/>
                </a:solidFill>
                <a:latin typeface="Montserrat Classic"/>
              </a:rPr>
              <a:t>Ethersjs</a:t>
            </a:r>
          </a:p>
          <a:p>
            <a:pPr>
              <a:lnSpc>
                <a:spcPts val="5879"/>
              </a:lnSpc>
            </a:pPr>
          </a:p>
          <a:p>
            <a:pPr marL="906770" indent="-453385" lvl="1">
              <a:lnSpc>
                <a:spcPts val="5879"/>
              </a:lnSpc>
              <a:buFont typeface="Arial"/>
              <a:buChar char="•"/>
            </a:pPr>
            <a:r>
              <a:rPr lang="en-US" sz="4199">
                <a:solidFill>
                  <a:srgbClr val="000000"/>
                </a:solidFill>
                <a:latin typeface="Montserrat Classic"/>
              </a:rPr>
              <a:t>Hardhat</a:t>
            </a:r>
          </a:p>
          <a:p>
            <a:pPr>
              <a:lnSpc>
                <a:spcPts val="5879"/>
              </a:lnSpc>
            </a:pPr>
          </a:p>
          <a:p>
            <a:pPr marL="906770" indent="-453385" lvl="1">
              <a:lnSpc>
                <a:spcPts val="5879"/>
              </a:lnSpc>
              <a:buFont typeface="Arial"/>
              <a:buChar char="•"/>
            </a:pPr>
            <a:r>
              <a:rPr lang="en-US" sz="4199">
                <a:solidFill>
                  <a:srgbClr val="000000"/>
                </a:solidFill>
                <a:latin typeface="Montserrat Classic"/>
              </a:rPr>
              <a:t>html</a:t>
            </a:r>
          </a:p>
          <a:p>
            <a:pPr>
              <a:lnSpc>
                <a:spcPts val="587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143958">
            <a:off x="-3855624" y="4812503"/>
            <a:ext cx="10444938" cy="11358781"/>
          </a:xfrm>
          <a:custGeom>
            <a:avLst/>
            <a:gdLst/>
            <a:ahLst/>
            <a:cxnLst/>
            <a:rect r="r" b="b" t="t" l="l"/>
            <a:pathLst>
              <a:path h="11358781" w="10444938">
                <a:moveTo>
                  <a:pt x="0" y="0"/>
                </a:moveTo>
                <a:lnTo>
                  <a:pt x="10444939" y="0"/>
                </a:lnTo>
                <a:lnTo>
                  <a:pt x="10444939" y="11358781"/>
                </a:lnTo>
                <a:lnTo>
                  <a:pt x="0" y="11358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36569" y="790334"/>
            <a:ext cx="16848517" cy="1669673"/>
          </a:xfrm>
          <a:custGeom>
            <a:avLst/>
            <a:gdLst/>
            <a:ahLst/>
            <a:cxnLst/>
            <a:rect r="r" b="b" t="t" l="l"/>
            <a:pathLst>
              <a:path h="1669673" w="16848517">
                <a:moveTo>
                  <a:pt x="16848517" y="0"/>
                </a:moveTo>
                <a:lnTo>
                  <a:pt x="0" y="0"/>
                </a:lnTo>
                <a:lnTo>
                  <a:pt x="0" y="1669673"/>
                </a:lnTo>
                <a:lnTo>
                  <a:pt x="16848517" y="1669673"/>
                </a:lnTo>
                <a:lnTo>
                  <a:pt x="168485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67717" y="1151778"/>
            <a:ext cx="11152566" cy="1003935"/>
          </a:xfrm>
          <a:prstGeom prst="rect">
            <a:avLst/>
          </a:prstGeom>
        </p:spPr>
        <p:txBody>
          <a:bodyPr anchor="t" rtlCol="false" tIns="0" lIns="0" bIns="0" rIns="0">
            <a:spAutoFit/>
          </a:bodyPr>
          <a:lstStyle/>
          <a:p>
            <a:pPr>
              <a:lnSpc>
                <a:spcPts val="7769"/>
              </a:lnSpc>
            </a:pPr>
            <a:r>
              <a:rPr lang="en-US" sz="6999">
                <a:solidFill>
                  <a:srgbClr val="FFFFFF"/>
                </a:solidFill>
                <a:latin typeface="Montserrat Classic Bold"/>
              </a:rPr>
              <a:t>UNIQUE SELLING POINT</a:t>
            </a:r>
          </a:p>
        </p:txBody>
      </p:sp>
      <p:sp>
        <p:nvSpPr>
          <p:cNvPr name="TextBox 5" id="5"/>
          <p:cNvSpPr txBox="true"/>
          <p:nvPr/>
        </p:nvSpPr>
        <p:spPr>
          <a:xfrm rot="0">
            <a:off x="1500228" y="3091796"/>
            <a:ext cx="16028401" cy="3813811"/>
          </a:xfrm>
          <a:prstGeom prst="rect">
            <a:avLst/>
          </a:prstGeom>
        </p:spPr>
        <p:txBody>
          <a:bodyPr anchor="t" rtlCol="false" tIns="0" lIns="0" bIns="0" rIns="0">
            <a:spAutoFit/>
          </a:bodyPr>
          <a:lstStyle/>
          <a:p>
            <a:pPr marL="777234" indent="-388617" lvl="1">
              <a:lnSpc>
                <a:spcPts val="5039"/>
              </a:lnSpc>
              <a:buFont typeface="Arial"/>
              <a:buChar char="•"/>
            </a:pPr>
            <a:r>
              <a:rPr lang="en-US" sz="3599">
                <a:solidFill>
                  <a:srgbClr val="000000"/>
                </a:solidFill>
                <a:latin typeface="Montserrat Classic"/>
              </a:rPr>
              <a:t>Decentralized and Secure</a:t>
            </a:r>
          </a:p>
          <a:p>
            <a:pPr marL="777234" indent="-388617" lvl="1">
              <a:lnSpc>
                <a:spcPts val="5039"/>
              </a:lnSpc>
              <a:buFont typeface="Arial"/>
              <a:buChar char="•"/>
            </a:pPr>
            <a:r>
              <a:rPr lang="en-US" sz="3599">
                <a:solidFill>
                  <a:srgbClr val="000000"/>
                </a:solidFill>
                <a:latin typeface="Montserrat Classic"/>
              </a:rPr>
              <a:t>Full Data Control</a:t>
            </a:r>
          </a:p>
          <a:p>
            <a:pPr marL="777234" indent="-388617" lvl="1">
              <a:lnSpc>
                <a:spcPts val="5039"/>
              </a:lnSpc>
              <a:buFont typeface="Arial"/>
              <a:buChar char="•"/>
            </a:pPr>
            <a:r>
              <a:rPr lang="en-US" sz="3599">
                <a:solidFill>
                  <a:srgbClr val="000000"/>
                </a:solidFill>
                <a:latin typeface="Montserrat Classic"/>
              </a:rPr>
              <a:t>Trust and Transparency</a:t>
            </a:r>
          </a:p>
          <a:p>
            <a:pPr marL="777234" indent="-388617" lvl="1">
              <a:lnSpc>
                <a:spcPts val="5039"/>
              </a:lnSpc>
              <a:buFont typeface="Arial"/>
              <a:buChar char="•"/>
            </a:pPr>
            <a:r>
              <a:rPr lang="en-US" sz="3599">
                <a:solidFill>
                  <a:srgbClr val="000000"/>
                </a:solidFill>
                <a:latin typeface="Montserrat Classic"/>
              </a:rPr>
              <a:t>Enhanced Security Measures</a:t>
            </a:r>
          </a:p>
          <a:p>
            <a:pPr marL="777234" indent="-388617" lvl="1">
              <a:lnSpc>
                <a:spcPts val="5039"/>
              </a:lnSpc>
              <a:buFont typeface="Arial"/>
              <a:buChar char="•"/>
            </a:pPr>
            <a:r>
              <a:rPr lang="en-US" sz="3599">
                <a:solidFill>
                  <a:srgbClr val="000000"/>
                </a:solidFill>
                <a:latin typeface="Montserrat Classic"/>
              </a:rPr>
              <a:t>Smart File Sharing</a:t>
            </a:r>
          </a:p>
          <a:p>
            <a:pPr marL="777234" indent="-388617" lvl="1">
              <a:lnSpc>
                <a:spcPts val="5039"/>
              </a:lnSpc>
              <a:buFont typeface="Arial"/>
              <a:buChar char="•"/>
            </a:pPr>
            <a:r>
              <a:rPr lang="en-US" sz="3599">
                <a:solidFill>
                  <a:srgbClr val="000000"/>
                </a:solidFill>
                <a:latin typeface="Montserrat Classic"/>
              </a:rPr>
              <a:t>Encrypted File Storage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143958">
            <a:off x="-4089043" y="4916068"/>
            <a:ext cx="10444938" cy="11358781"/>
          </a:xfrm>
          <a:custGeom>
            <a:avLst/>
            <a:gdLst/>
            <a:ahLst/>
            <a:cxnLst/>
            <a:rect r="r" b="b" t="t" l="l"/>
            <a:pathLst>
              <a:path h="11358781" w="10444938">
                <a:moveTo>
                  <a:pt x="0" y="0"/>
                </a:moveTo>
                <a:lnTo>
                  <a:pt x="10444938" y="0"/>
                </a:lnTo>
                <a:lnTo>
                  <a:pt x="10444938" y="11358782"/>
                </a:lnTo>
                <a:lnTo>
                  <a:pt x="0" y="113587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03076" y="790279"/>
            <a:ext cx="16848517" cy="1669673"/>
          </a:xfrm>
          <a:custGeom>
            <a:avLst/>
            <a:gdLst/>
            <a:ahLst/>
            <a:cxnLst/>
            <a:rect r="r" b="b" t="t" l="l"/>
            <a:pathLst>
              <a:path h="1669673" w="16848517">
                <a:moveTo>
                  <a:pt x="16848517" y="0"/>
                </a:moveTo>
                <a:lnTo>
                  <a:pt x="0" y="0"/>
                </a:lnTo>
                <a:lnTo>
                  <a:pt x="0" y="1669673"/>
                </a:lnTo>
                <a:lnTo>
                  <a:pt x="16848517" y="1669673"/>
                </a:lnTo>
                <a:lnTo>
                  <a:pt x="1684851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67717" y="1151778"/>
            <a:ext cx="11152566" cy="1003935"/>
          </a:xfrm>
          <a:prstGeom prst="rect">
            <a:avLst/>
          </a:prstGeom>
        </p:spPr>
        <p:txBody>
          <a:bodyPr anchor="t" rtlCol="false" tIns="0" lIns="0" bIns="0" rIns="0">
            <a:spAutoFit/>
          </a:bodyPr>
          <a:lstStyle/>
          <a:p>
            <a:pPr>
              <a:lnSpc>
                <a:spcPts val="7769"/>
              </a:lnSpc>
            </a:pPr>
            <a:r>
              <a:rPr lang="en-US" sz="6999">
                <a:solidFill>
                  <a:srgbClr val="FFFFFF"/>
                </a:solidFill>
                <a:latin typeface="Montserrat Classic Bold"/>
              </a:rPr>
              <a:t>REVENUE MODEL</a:t>
            </a:r>
          </a:p>
        </p:txBody>
      </p:sp>
      <p:sp>
        <p:nvSpPr>
          <p:cNvPr name="TextBox 5" id="5"/>
          <p:cNvSpPr txBox="true"/>
          <p:nvPr/>
        </p:nvSpPr>
        <p:spPr>
          <a:xfrm rot="0">
            <a:off x="1383518" y="2858841"/>
            <a:ext cx="8825843" cy="6273501"/>
          </a:xfrm>
          <a:prstGeom prst="rect">
            <a:avLst/>
          </a:prstGeom>
        </p:spPr>
        <p:txBody>
          <a:bodyPr anchor="t" rtlCol="false" tIns="0" lIns="0" bIns="0" rIns="0">
            <a:spAutoFit/>
          </a:bodyPr>
          <a:lstStyle/>
          <a:p>
            <a:pPr marL="515305" indent="-257653" lvl="1">
              <a:lnSpc>
                <a:spcPts val="3341"/>
              </a:lnSpc>
              <a:buFont typeface="Arial"/>
              <a:buChar char="•"/>
            </a:pPr>
            <a:r>
              <a:rPr lang="en-US" sz="2386">
                <a:solidFill>
                  <a:srgbClr val="000000"/>
                </a:solidFill>
                <a:latin typeface="Montserrat Classic"/>
              </a:rPr>
              <a:t>Freemium Model: SecureShare will continue to offer a free tier with limited storage capacity and basic features, allowing users to experience the platform's functionality without any cost.</a:t>
            </a:r>
          </a:p>
          <a:p>
            <a:pPr marL="515305" indent="-257653" lvl="1">
              <a:lnSpc>
                <a:spcPts val="3341"/>
              </a:lnSpc>
              <a:buFont typeface="Arial"/>
              <a:buChar char="•"/>
            </a:pPr>
            <a:r>
              <a:rPr lang="en-US" sz="2386">
                <a:solidFill>
                  <a:srgbClr val="000000"/>
                </a:solidFill>
                <a:latin typeface="Montserrat Classic"/>
              </a:rPr>
              <a:t>Premium Subscriptions: Users can opt for premium subscriptions that unlock additional storage capacity, advanced features, and priority support. These subscriptions will be available on a monthly or yearly basis.</a:t>
            </a:r>
          </a:p>
          <a:p>
            <a:pPr marL="515305" indent="-257653" lvl="1">
              <a:lnSpc>
                <a:spcPts val="3341"/>
              </a:lnSpc>
              <a:buFont typeface="Arial"/>
              <a:buChar char="•"/>
            </a:pPr>
            <a:r>
              <a:rPr lang="en-US" sz="2386">
                <a:solidFill>
                  <a:srgbClr val="000000"/>
                </a:solidFill>
                <a:latin typeface="Montserrat Classic"/>
              </a:rPr>
              <a:t>Pay-per-Use Model: we will introduce a pay-per-use model for users who require additional file storage beyond the free tier or premium subscriptions. Users can purchase storage quota increments, such as 10MB, by paying a certain amount of cryptocurrency, such as ETH or MATIC.</a:t>
            </a:r>
          </a:p>
        </p:txBody>
      </p:sp>
      <p:grpSp>
        <p:nvGrpSpPr>
          <p:cNvPr name="Group 6" id="6"/>
          <p:cNvGrpSpPr/>
          <p:nvPr/>
        </p:nvGrpSpPr>
        <p:grpSpPr>
          <a:xfrm rot="0">
            <a:off x="10683068" y="3271562"/>
            <a:ext cx="6576232" cy="6142283"/>
            <a:chOff x="0" y="0"/>
            <a:chExt cx="8768309" cy="8189710"/>
          </a:xfrm>
        </p:grpSpPr>
        <p:sp>
          <p:nvSpPr>
            <p:cNvPr name="TextBox 7" id="7"/>
            <p:cNvSpPr txBox="true"/>
            <p:nvPr/>
          </p:nvSpPr>
          <p:spPr>
            <a:xfrm rot="0">
              <a:off x="6339086" y="-38100"/>
              <a:ext cx="909781" cy="813705"/>
            </a:xfrm>
            <a:prstGeom prst="rect">
              <a:avLst/>
            </a:prstGeom>
          </p:spPr>
          <p:txBody>
            <a:bodyPr anchor="t" rtlCol="false" tIns="0" lIns="0" bIns="0" rIns="0">
              <a:spAutoFit/>
            </a:bodyPr>
            <a:lstStyle/>
            <a:p>
              <a:pPr algn="ctr">
                <a:lnSpc>
                  <a:spcPts val="2519"/>
                </a:lnSpc>
              </a:pPr>
              <a:r>
                <a:rPr lang="en-US" sz="1799">
                  <a:solidFill>
                    <a:srgbClr val="000000"/>
                  </a:solidFill>
                  <a:latin typeface="Montserrat Classic"/>
                </a:rPr>
                <a:t>Item 1</a:t>
              </a:r>
            </a:p>
            <a:p>
              <a:pPr algn="ctr">
                <a:lnSpc>
                  <a:spcPts val="2519"/>
                </a:lnSpc>
              </a:pPr>
              <a:r>
                <a:rPr lang="en-US" sz="1799">
                  <a:solidFill>
                    <a:srgbClr val="000000"/>
                  </a:solidFill>
                  <a:latin typeface="Montserrat Classic"/>
                </a:rPr>
                <a:t>20%</a:t>
              </a:r>
            </a:p>
          </p:txBody>
        </p:sp>
        <p:sp>
          <p:nvSpPr>
            <p:cNvPr name="TextBox 8" id="8"/>
            <p:cNvSpPr txBox="true"/>
            <p:nvPr/>
          </p:nvSpPr>
          <p:spPr>
            <a:xfrm rot="0">
              <a:off x="7797319" y="4544069"/>
              <a:ext cx="970989" cy="813705"/>
            </a:xfrm>
            <a:prstGeom prst="rect">
              <a:avLst/>
            </a:prstGeom>
          </p:spPr>
          <p:txBody>
            <a:bodyPr anchor="t" rtlCol="false" tIns="0" lIns="0" bIns="0" rIns="0">
              <a:spAutoFit/>
            </a:bodyPr>
            <a:lstStyle/>
            <a:p>
              <a:pPr algn="ctr">
                <a:lnSpc>
                  <a:spcPts val="2519"/>
                </a:lnSpc>
              </a:pPr>
              <a:r>
                <a:rPr lang="en-US" sz="1799">
                  <a:solidFill>
                    <a:srgbClr val="000000"/>
                  </a:solidFill>
                  <a:latin typeface="Montserrat Classic"/>
                </a:rPr>
                <a:t>Item 2</a:t>
              </a:r>
            </a:p>
            <a:p>
              <a:pPr algn="ctr">
                <a:lnSpc>
                  <a:spcPts val="2519"/>
                </a:lnSpc>
              </a:pPr>
              <a:r>
                <a:rPr lang="en-US" sz="1799">
                  <a:solidFill>
                    <a:srgbClr val="000000"/>
                  </a:solidFill>
                  <a:latin typeface="Montserrat Classic"/>
                </a:rPr>
                <a:t>20%</a:t>
              </a:r>
            </a:p>
          </p:txBody>
        </p:sp>
        <p:sp>
          <p:nvSpPr>
            <p:cNvPr name="TextBox 9" id="9"/>
            <p:cNvSpPr txBox="true"/>
            <p:nvPr/>
          </p:nvSpPr>
          <p:spPr>
            <a:xfrm rot="0">
              <a:off x="3906999" y="7376005"/>
              <a:ext cx="955979" cy="813705"/>
            </a:xfrm>
            <a:prstGeom prst="rect">
              <a:avLst/>
            </a:prstGeom>
          </p:spPr>
          <p:txBody>
            <a:bodyPr anchor="t" rtlCol="false" tIns="0" lIns="0" bIns="0" rIns="0">
              <a:spAutoFit/>
            </a:bodyPr>
            <a:lstStyle/>
            <a:p>
              <a:pPr algn="ctr">
                <a:lnSpc>
                  <a:spcPts val="2519"/>
                </a:lnSpc>
              </a:pPr>
              <a:r>
                <a:rPr lang="en-US" sz="1799">
                  <a:solidFill>
                    <a:srgbClr val="000000"/>
                  </a:solidFill>
                  <a:latin typeface="Montserrat Classic"/>
                </a:rPr>
                <a:t>Item 3</a:t>
              </a:r>
            </a:p>
            <a:p>
              <a:pPr algn="ctr">
                <a:lnSpc>
                  <a:spcPts val="2519"/>
                </a:lnSpc>
              </a:pPr>
              <a:r>
                <a:rPr lang="en-US" sz="1799">
                  <a:solidFill>
                    <a:srgbClr val="000000"/>
                  </a:solidFill>
                  <a:latin typeface="Montserrat Classic"/>
                </a:rPr>
                <a:t>20%</a:t>
              </a:r>
            </a:p>
          </p:txBody>
        </p:sp>
        <p:sp>
          <p:nvSpPr>
            <p:cNvPr name="TextBox 10" id="10"/>
            <p:cNvSpPr txBox="true"/>
            <p:nvPr/>
          </p:nvSpPr>
          <p:spPr>
            <a:xfrm rot="0">
              <a:off x="0" y="4544069"/>
              <a:ext cx="974325" cy="813705"/>
            </a:xfrm>
            <a:prstGeom prst="rect">
              <a:avLst/>
            </a:prstGeom>
          </p:spPr>
          <p:txBody>
            <a:bodyPr anchor="t" rtlCol="false" tIns="0" lIns="0" bIns="0" rIns="0">
              <a:spAutoFit/>
            </a:bodyPr>
            <a:lstStyle/>
            <a:p>
              <a:pPr algn="ctr">
                <a:lnSpc>
                  <a:spcPts val="2519"/>
                </a:lnSpc>
              </a:pPr>
              <a:r>
                <a:rPr lang="en-US" sz="1799">
                  <a:solidFill>
                    <a:srgbClr val="000000"/>
                  </a:solidFill>
                  <a:latin typeface="Montserrat Classic"/>
                </a:rPr>
                <a:t>Item 4</a:t>
              </a:r>
            </a:p>
            <a:p>
              <a:pPr algn="ctr">
                <a:lnSpc>
                  <a:spcPts val="2519"/>
                </a:lnSpc>
              </a:pPr>
              <a:r>
                <a:rPr lang="en-US" sz="1799">
                  <a:solidFill>
                    <a:srgbClr val="000000"/>
                  </a:solidFill>
                  <a:latin typeface="Montserrat Classic"/>
                </a:rPr>
                <a:t>20%</a:t>
              </a:r>
            </a:p>
          </p:txBody>
        </p:sp>
        <p:sp>
          <p:nvSpPr>
            <p:cNvPr name="TextBox 11" id="11"/>
            <p:cNvSpPr txBox="true"/>
            <p:nvPr/>
          </p:nvSpPr>
          <p:spPr>
            <a:xfrm rot="0">
              <a:off x="1492173" y="-38100"/>
              <a:ext cx="967654" cy="813705"/>
            </a:xfrm>
            <a:prstGeom prst="rect">
              <a:avLst/>
            </a:prstGeom>
          </p:spPr>
          <p:txBody>
            <a:bodyPr anchor="t" rtlCol="false" tIns="0" lIns="0" bIns="0" rIns="0">
              <a:spAutoFit/>
            </a:bodyPr>
            <a:lstStyle/>
            <a:p>
              <a:pPr algn="ctr">
                <a:lnSpc>
                  <a:spcPts val="2519"/>
                </a:lnSpc>
              </a:pPr>
              <a:r>
                <a:rPr lang="en-US" sz="1799">
                  <a:solidFill>
                    <a:srgbClr val="000000"/>
                  </a:solidFill>
                  <a:latin typeface="Montserrat Classic"/>
                </a:rPr>
                <a:t>Item 5</a:t>
              </a:r>
            </a:p>
            <a:p>
              <a:pPr algn="ctr">
                <a:lnSpc>
                  <a:spcPts val="2519"/>
                </a:lnSpc>
              </a:pPr>
              <a:r>
                <a:rPr lang="en-US" sz="1799">
                  <a:solidFill>
                    <a:srgbClr val="000000"/>
                  </a:solidFill>
                  <a:latin typeface="Montserrat Classic"/>
                </a:rPr>
                <a:t>20%</a:t>
              </a:r>
            </a:p>
          </p:txBody>
        </p:sp>
        <p:grpSp>
          <p:nvGrpSpPr>
            <p:cNvPr name="Group 12" id="12"/>
            <p:cNvGrpSpPr>
              <a:grpSpLocks noChangeAspect="true"/>
            </p:cNvGrpSpPr>
            <p:nvPr/>
          </p:nvGrpSpPr>
          <p:grpSpPr>
            <a:xfrm rot="0">
              <a:off x="926652" y="245155"/>
              <a:ext cx="6916673" cy="6916673"/>
              <a:chOff x="0" y="0"/>
              <a:chExt cx="2540000" cy="2540000"/>
            </a:xfrm>
          </p:grpSpPr>
          <p:sp>
            <p:nvSpPr>
              <p:cNvPr name="Freeform 13" id="13"/>
              <p:cNvSpPr/>
              <p:nvPr/>
            </p:nvSpPr>
            <p:spPr>
              <a:xfrm flipH="false" flipV="false" rot="0">
                <a:off x="1270000" y="0"/>
                <a:ext cx="1225947" cy="1270000"/>
              </a:xfrm>
              <a:custGeom>
                <a:avLst/>
                <a:gdLst/>
                <a:ahLst/>
                <a:cxnLst/>
                <a:rect r="r" b="b" t="t" l="l"/>
                <a:pathLst>
                  <a:path h="1270000" w="1225947">
                    <a:moveTo>
                      <a:pt x="0" y="0"/>
                    </a:moveTo>
                    <a:cubicBezTo>
                      <a:pt x="573695" y="0"/>
                      <a:pt x="1076156" y="384611"/>
                      <a:pt x="1225947" y="938406"/>
                    </a:cubicBezTo>
                    <a:lnTo>
                      <a:pt x="0" y="1270000"/>
                    </a:lnTo>
                    <a:close/>
                  </a:path>
                </a:pathLst>
              </a:custGeom>
              <a:solidFill>
                <a:srgbClr val="314FDD"/>
              </a:solidFill>
            </p:spPr>
          </p:sp>
          <p:sp>
            <p:nvSpPr>
              <p:cNvPr name="Freeform 14" id="14"/>
              <p:cNvSpPr/>
              <p:nvPr/>
            </p:nvSpPr>
            <p:spPr>
              <a:xfrm flipH="false" flipV="false" rot="0">
                <a:off x="1270000" y="877548"/>
                <a:ext cx="1385123" cy="1455928"/>
              </a:xfrm>
              <a:custGeom>
                <a:avLst/>
                <a:gdLst/>
                <a:ahLst/>
                <a:cxnLst/>
                <a:rect r="r" b="b" t="t" l="l"/>
                <a:pathLst>
                  <a:path h="1455928" w="1385123">
                    <a:moveTo>
                      <a:pt x="1207842" y="0"/>
                    </a:moveTo>
                    <a:cubicBezTo>
                      <a:pt x="1385123" y="545617"/>
                      <a:pt x="1174606" y="1142337"/>
                      <a:pt x="694203" y="1455928"/>
                    </a:cubicBezTo>
                    <a:lnTo>
                      <a:pt x="0" y="392452"/>
                    </a:lnTo>
                    <a:close/>
                  </a:path>
                </a:pathLst>
              </a:custGeom>
              <a:solidFill>
                <a:srgbClr val="9959D3"/>
              </a:solidFill>
            </p:spPr>
          </p:sp>
          <p:sp>
            <p:nvSpPr>
              <p:cNvPr name="Freeform 15" id="15"/>
              <p:cNvSpPr/>
              <p:nvPr/>
            </p:nvSpPr>
            <p:spPr>
              <a:xfrm flipH="false" flipV="false" rot="0">
                <a:off x="473094" y="1270000"/>
                <a:ext cx="1543393" cy="1364661"/>
              </a:xfrm>
              <a:custGeom>
                <a:avLst/>
                <a:gdLst/>
                <a:ahLst/>
                <a:cxnLst/>
                <a:rect r="r" b="b" t="t" l="l"/>
                <a:pathLst>
                  <a:path h="1364661" w="1543393">
                    <a:moveTo>
                      <a:pt x="1543393" y="1027452"/>
                    </a:moveTo>
                    <a:cubicBezTo>
                      <a:pt x="1079264" y="1364661"/>
                      <a:pt x="446696" y="1348844"/>
                      <a:pt x="0" y="988859"/>
                    </a:cubicBezTo>
                    <a:lnTo>
                      <a:pt x="796906" y="0"/>
                    </a:lnTo>
                    <a:close/>
                  </a:path>
                </a:pathLst>
              </a:custGeom>
              <a:solidFill>
                <a:srgbClr val="CD70C8"/>
              </a:solidFill>
            </p:spPr>
          </p:sp>
          <p:sp>
            <p:nvSpPr>
              <p:cNvPr name="Freeform 16" id="16"/>
              <p:cNvSpPr/>
              <p:nvPr/>
            </p:nvSpPr>
            <p:spPr>
              <a:xfrm flipH="false" flipV="false" rot="0">
                <a:off x="-121047" y="817672"/>
                <a:ext cx="1391047" cy="1479780"/>
              </a:xfrm>
              <a:custGeom>
                <a:avLst/>
                <a:gdLst/>
                <a:ahLst/>
                <a:cxnLst/>
                <a:rect r="r" b="b" t="t" l="l"/>
                <a:pathLst>
                  <a:path h="1479780" w="1391047">
                    <a:moveTo>
                      <a:pt x="644560" y="1479780"/>
                    </a:moveTo>
                    <a:cubicBezTo>
                      <a:pt x="180430" y="1142570"/>
                      <a:pt x="0" y="536074"/>
                      <a:pt x="204329" y="0"/>
                    </a:cubicBezTo>
                    <a:lnTo>
                      <a:pt x="1391047" y="452328"/>
                    </a:lnTo>
                    <a:close/>
                  </a:path>
                </a:pathLst>
              </a:custGeom>
              <a:solidFill>
                <a:srgbClr val="ED91C3"/>
              </a:solidFill>
            </p:spPr>
          </p:sp>
          <p:sp>
            <p:nvSpPr>
              <p:cNvPr name="Freeform 17" id="17"/>
              <p:cNvSpPr/>
              <p:nvPr/>
            </p:nvSpPr>
            <p:spPr>
              <a:xfrm flipH="false" flipV="false" rot="0">
                <a:off x="62158" y="0"/>
                <a:ext cx="1207842" cy="1270000"/>
              </a:xfrm>
              <a:custGeom>
                <a:avLst/>
                <a:gdLst/>
                <a:ahLst/>
                <a:cxnLst/>
                <a:rect r="r" b="b" t="t" l="l"/>
                <a:pathLst>
                  <a:path h="1270000" w="1207842">
                    <a:moveTo>
                      <a:pt x="0" y="877548"/>
                    </a:moveTo>
                    <a:cubicBezTo>
                      <a:pt x="170006" y="354324"/>
                      <a:pt x="657564" y="55"/>
                      <a:pt x="1207715" y="0"/>
                    </a:cubicBezTo>
                    <a:lnTo>
                      <a:pt x="1207842" y="1270000"/>
                    </a:lnTo>
                    <a:close/>
                  </a:path>
                </a:pathLst>
              </a:custGeom>
              <a:solidFill>
                <a:srgbClr val="FFB8CA"/>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DAFoxbcJbVw</dc:identifier>
  <dcterms:modified xsi:type="dcterms:W3CDTF">2011-08-01T06:04:30Z</dcterms:modified>
  <cp:revision>1</cp:revision>
  <dc:title>Minimal and Professional Startup Pitch Deck Presentation</dc:title>
</cp:coreProperties>
</file>