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he Seasons" charset="1" panose="00000000000000000000"/>
      <p:regular r:id="rId23"/>
    </p:embeddedFont>
    <p:embeddedFont>
      <p:font typeface="IBM Plex Sans" charset="1" panose="020B0503050203000203"/>
      <p:regular r:id="rId24"/>
    </p:embeddedFont>
    <p:embeddedFont>
      <p:font typeface="Canva Sans Bold" charset="1" panose="020B08030305010401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grpSp>
        <p:nvGrpSpPr>
          <p:cNvPr name="Group 2" id="2"/>
          <p:cNvGrpSpPr/>
          <p:nvPr/>
        </p:nvGrpSpPr>
        <p:grpSpPr>
          <a:xfrm rot="0">
            <a:off x="0" y="6524583"/>
            <a:ext cx="18288000" cy="3762417"/>
            <a:chOff x="0" y="0"/>
            <a:chExt cx="24384000" cy="5016556"/>
          </a:xfrm>
        </p:grpSpPr>
        <p:pic>
          <p:nvPicPr>
            <p:cNvPr name="Picture 3" id="3"/>
            <p:cNvPicPr>
              <a:picLocks noChangeAspect="true"/>
            </p:cNvPicPr>
            <p:nvPr/>
          </p:nvPicPr>
          <p:blipFill>
            <a:blip r:embed="rId2"/>
            <a:srcRect l="0" t="46215" r="0" b="22905"/>
            <a:stretch>
              <a:fillRect/>
            </a:stretch>
          </p:blipFill>
          <p:spPr>
            <a:xfrm flipH="false" flipV="false">
              <a:off x="0" y="0"/>
              <a:ext cx="24384000" cy="5016556"/>
            </a:xfrm>
            <a:prstGeom prst="rect">
              <a:avLst/>
            </a:prstGeom>
          </p:spPr>
        </p:pic>
      </p:grpSp>
      <p:grpSp>
        <p:nvGrpSpPr>
          <p:cNvPr name="Group 4" id="4"/>
          <p:cNvGrpSpPr/>
          <p:nvPr/>
        </p:nvGrpSpPr>
        <p:grpSpPr>
          <a:xfrm rot="0">
            <a:off x="3351805" y="1446357"/>
            <a:ext cx="11584389" cy="4738287"/>
            <a:chOff x="0" y="0"/>
            <a:chExt cx="15445852" cy="6317716"/>
          </a:xfrm>
        </p:grpSpPr>
        <p:sp>
          <p:nvSpPr>
            <p:cNvPr name="Freeform 5" id="5"/>
            <p:cNvSpPr/>
            <p:nvPr/>
          </p:nvSpPr>
          <p:spPr>
            <a:xfrm flipH="false" flipV="false" rot="0">
              <a:off x="7088535" y="0"/>
              <a:ext cx="1268782" cy="1122384"/>
            </a:xfrm>
            <a:custGeom>
              <a:avLst/>
              <a:gdLst/>
              <a:ahLst/>
              <a:cxnLst/>
              <a:rect r="r" b="b" t="t" l="l"/>
              <a:pathLst>
                <a:path h="1122384" w="1268782">
                  <a:moveTo>
                    <a:pt x="0" y="0"/>
                  </a:moveTo>
                  <a:lnTo>
                    <a:pt x="1268782" y="0"/>
                  </a:lnTo>
                  <a:lnTo>
                    <a:pt x="1268782" y="1122384"/>
                  </a:lnTo>
                  <a:lnTo>
                    <a:pt x="0" y="11223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55096" y="1362697"/>
              <a:ext cx="15135660" cy="4192420"/>
            </a:xfrm>
            <a:prstGeom prst="rect">
              <a:avLst/>
            </a:prstGeom>
          </p:spPr>
          <p:txBody>
            <a:bodyPr anchor="t" rtlCol="false" tIns="0" lIns="0" bIns="0" rIns="0">
              <a:spAutoFit/>
            </a:bodyPr>
            <a:lstStyle/>
            <a:p>
              <a:pPr algn="ctr">
                <a:lnSpc>
                  <a:spcPts val="12784"/>
                </a:lnSpc>
              </a:pPr>
              <a:r>
                <a:rPr lang="en-US" sz="9131" spc="730">
                  <a:solidFill>
                    <a:srgbClr val="FFA140"/>
                  </a:solidFill>
                  <a:latin typeface="The Seasons"/>
                  <a:ea typeface="The Seasons"/>
                  <a:cs typeface="The Seasons"/>
                  <a:sym typeface="The Seasons"/>
                </a:rPr>
                <a:t>PIZZA SALE ANALYSIS</a:t>
              </a:r>
            </a:p>
          </p:txBody>
        </p:sp>
        <p:sp>
          <p:nvSpPr>
            <p:cNvPr name="TextBox 7" id="7"/>
            <p:cNvSpPr txBox="true"/>
            <p:nvPr/>
          </p:nvSpPr>
          <p:spPr>
            <a:xfrm rot="0">
              <a:off x="0" y="5488442"/>
              <a:ext cx="15445852" cy="829274"/>
            </a:xfrm>
            <a:prstGeom prst="rect">
              <a:avLst/>
            </a:prstGeom>
          </p:spPr>
          <p:txBody>
            <a:bodyPr anchor="t" rtlCol="false" tIns="0" lIns="0" bIns="0" rIns="0">
              <a:spAutoFit/>
            </a:bodyPr>
            <a:lstStyle/>
            <a:p>
              <a:pPr algn="ctr">
                <a:lnSpc>
                  <a:spcPts val="5291"/>
                </a:lnSpc>
              </a:pPr>
              <a:r>
                <a:rPr lang="en-US" sz="3779" spc="3023">
                  <a:solidFill>
                    <a:srgbClr val="FFA140"/>
                  </a:solidFill>
                  <a:latin typeface="IBM Plex Sans"/>
                  <a:ea typeface="IBM Plex Sans"/>
                  <a:cs typeface="IBM Plex Sans"/>
                  <a:sym typeface="IBM Plex Sans"/>
                </a:rPr>
                <a:t>BY   SQL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865706" y="2735584"/>
            <a:ext cx="10786811" cy="5685166"/>
          </a:xfrm>
          <a:custGeom>
            <a:avLst/>
            <a:gdLst/>
            <a:ahLst/>
            <a:cxnLst/>
            <a:rect r="r" b="b" t="t" l="l"/>
            <a:pathLst>
              <a:path h="5685166" w="10786811">
                <a:moveTo>
                  <a:pt x="0" y="0"/>
                </a:moveTo>
                <a:lnTo>
                  <a:pt x="10786811" y="0"/>
                </a:lnTo>
                <a:lnTo>
                  <a:pt x="10786811" y="5685166"/>
                </a:lnTo>
                <a:lnTo>
                  <a:pt x="0" y="5685166"/>
                </a:lnTo>
                <a:lnTo>
                  <a:pt x="0" y="0"/>
                </a:lnTo>
                <a:close/>
              </a:path>
            </a:pathLst>
          </a:custGeom>
          <a:blipFill>
            <a:blip r:embed="rId2"/>
            <a:stretch>
              <a:fillRect l="0" t="0" r="0" b="0"/>
            </a:stretch>
          </a:blipFill>
        </p:spPr>
      </p:sp>
      <p:sp>
        <p:nvSpPr>
          <p:cNvPr name="TextBox 3" id="3"/>
          <p:cNvSpPr txBox="true"/>
          <p:nvPr/>
        </p:nvSpPr>
        <p:spPr>
          <a:xfrm rot="0">
            <a:off x="323294" y="942975"/>
            <a:ext cx="17641412" cy="738492"/>
          </a:xfrm>
          <a:prstGeom prst="rect">
            <a:avLst/>
          </a:prstGeom>
        </p:spPr>
        <p:txBody>
          <a:bodyPr anchor="t" rtlCol="false" tIns="0" lIns="0" bIns="0" rIns="0">
            <a:spAutoFit/>
          </a:bodyPr>
          <a:lstStyle/>
          <a:p>
            <a:pPr algn="ctr">
              <a:lnSpc>
                <a:spcPts val="6020"/>
              </a:lnSpc>
            </a:pPr>
            <a:r>
              <a:rPr lang="en-US" sz="4300">
                <a:solidFill>
                  <a:srgbClr val="FFA140"/>
                </a:solidFill>
                <a:latin typeface="Canva Sans Bold"/>
                <a:ea typeface="Canva Sans Bold"/>
                <a:cs typeface="Canva Sans Bold"/>
                <a:sym typeface="Canva Sans Bold"/>
              </a:rPr>
              <a:t>List the top 5 most ordered pizza types along with their quantities.</a:t>
            </a:r>
          </a:p>
        </p:txBody>
      </p:sp>
      <p:sp>
        <p:nvSpPr>
          <p:cNvPr name="TextBox 4" id="4"/>
          <p:cNvSpPr txBox="true"/>
          <p:nvPr/>
        </p:nvSpPr>
        <p:spPr>
          <a:xfrm rot="0">
            <a:off x="323294" y="2519942"/>
            <a:ext cx="5586054" cy="6318703"/>
          </a:xfrm>
          <a:prstGeom prst="rect">
            <a:avLst/>
          </a:prstGeom>
        </p:spPr>
        <p:txBody>
          <a:bodyPr anchor="t" rtlCol="false" tIns="0" lIns="0" bIns="0" rIns="0">
            <a:spAutoFit/>
          </a:bodyPr>
          <a:lstStyle/>
          <a:p>
            <a:pPr algn="ctr">
              <a:lnSpc>
                <a:spcPts val="5575"/>
              </a:lnSpc>
            </a:pPr>
            <a:r>
              <a:rPr lang="en-US" sz="3982">
                <a:solidFill>
                  <a:srgbClr val="FFA140"/>
                </a:solidFill>
                <a:latin typeface="Canva Sans"/>
                <a:ea typeface="Canva Sans"/>
                <a:cs typeface="Canva Sans"/>
                <a:sym typeface="Canva Sans"/>
              </a:rPr>
              <a:t>According to analysis these are the top 5 selling pizzas. We can increase there supply and make them highlight of Pizzahut or we can make combos of them, to attract more customers.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238784" y="2442891"/>
            <a:ext cx="11020516" cy="4676773"/>
          </a:xfrm>
          <a:custGeom>
            <a:avLst/>
            <a:gdLst/>
            <a:ahLst/>
            <a:cxnLst/>
            <a:rect r="r" b="b" t="t" l="l"/>
            <a:pathLst>
              <a:path h="4676773" w="11020516">
                <a:moveTo>
                  <a:pt x="0" y="0"/>
                </a:moveTo>
                <a:lnTo>
                  <a:pt x="11020516" y="0"/>
                </a:lnTo>
                <a:lnTo>
                  <a:pt x="11020516" y="4676773"/>
                </a:lnTo>
                <a:lnTo>
                  <a:pt x="0" y="4676773"/>
                </a:lnTo>
                <a:lnTo>
                  <a:pt x="0" y="0"/>
                </a:lnTo>
                <a:close/>
              </a:path>
            </a:pathLst>
          </a:custGeom>
          <a:blipFill>
            <a:blip r:embed="rId2"/>
            <a:stretch>
              <a:fillRect l="0" t="0" r="0" b="0"/>
            </a:stretch>
          </a:blipFill>
        </p:spPr>
      </p:sp>
      <p:sp>
        <p:nvSpPr>
          <p:cNvPr name="TextBox 3" id="3"/>
          <p:cNvSpPr txBox="true"/>
          <p:nvPr/>
        </p:nvSpPr>
        <p:spPr>
          <a:xfrm rot="0">
            <a:off x="454184" y="705168"/>
            <a:ext cx="17379632" cy="580389"/>
          </a:xfrm>
          <a:prstGeom prst="rect">
            <a:avLst/>
          </a:prstGeom>
        </p:spPr>
        <p:txBody>
          <a:bodyPr anchor="t" rtlCol="false" tIns="0" lIns="0" bIns="0" rIns="0">
            <a:spAutoFit/>
          </a:bodyPr>
          <a:lstStyle/>
          <a:p>
            <a:pPr algn="ctr">
              <a:lnSpc>
                <a:spcPts val="4760"/>
              </a:lnSpc>
            </a:pPr>
            <a:r>
              <a:rPr lang="en-US" sz="3400">
                <a:solidFill>
                  <a:srgbClr val="FFA140"/>
                </a:solidFill>
                <a:latin typeface="Canva Sans Bold"/>
                <a:ea typeface="Canva Sans Bold"/>
                <a:cs typeface="Canva Sans Bold"/>
                <a:sym typeface="Canva Sans Bold"/>
              </a:rPr>
              <a:t>Join the necessary tables to find the total quantity of each pizza category ordered.</a:t>
            </a:r>
          </a:p>
        </p:txBody>
      </p:sp>
      <p:sp>
        <p:nvSpPr>
          <p:cNvPr name="TextBox 4" id="4"/>
          <p:cNvSpPr txBox="true"/>
          <p:nvPr/>
        </p:nvSpPr>
        <p:spPr>
          <a:xfrm rot="0">
            <a:off x="236851" y="3557633"/>
            <a:ext cx="5510258" cy="2380615"/>
          </a:xfrm>
          <a:prstGeom prst="rect">
            <a:avLst/>
          </a:prstGeom>
        </p:spPr>
        <p:txBody>
          <a:bodyPr anchor="t" rtlCol="false" tIns="0" lIns="0" bIns="0" rIns="0">
            <a:spAutoFit/>
          </a:bodyPr>
          <a:lstStyle/>
          <a:p>
            <a:pPr algn="ctr">
              <a:lnSpc>
                <a:spcPts val="4759"/>
              </a:lnSpc>
            </a:pPr>
            <a:r>
              <a:rPr lang="en-US" sz="3399">
                <a:solidFill>
                  <a:srgbClr val="FFA140"/>
                </a:solidFill>
                <a:latin typeface="Canva Sans"/>
                <a:ea typeface="Canva Sans"/>
                <a:cs typeface="Canva Sans"/>
                <a:sym typeface="Canva Sans"/>
              </a:rPr>
              <a:t>The most ordered and popular category are classic, supreme, veggie and chiken.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8452803" y="2410203"/>
            <a:ext cx="8806497" cy="5466594"/>
          </a:xfrm>
          <a:custGeom>
            <a:avLst/>
            <a:gdLst/>
            <a:ahLst/>
            <a:cxnLst/>
            <a:rect r="r" b="b" t="t" l="l"/>
            <a:pathLst>
              <a:path h="5466594" w="8806497">
                <a:moveTo>
                  <a:pt x="0" y="0"/>
                </a:moveTo>
                <a:lnTo>
                  <a:pt x="8806497" y="0"/>
                </a:lnTo>
                <a:lnTo>
                  <a:pt x="8806497" y="5466594"/>
                </a:lnTo>
                <a:lnTo>
                  <a:pt x="0" y="5466594"/>
                </a:lnTo>
                <a:lnTo>
                  <a:pt x="0" y="0"/>
                </a:lnTo>
                <a:close/>
              </a:path>
            </a:pathLst>
          </a:custGeom>
          <a:blipFill>
            <a:blip r:embed="rId2"/>
            <a:stretch>
              <a:fillRect l="0" t="0" r="0" b="0"/>
            </a:stretch>
          </a:blipFill>
        </p:spPr>
      </p:sp>
      <p:sp>
        <p:nvSpPr>
          <p:cNvPr name="TextBox 3" id="3"/>
          <p:cNvSpPr txBox="true"/>
          <p:nvPr/>
        </p:nvSpPr>
        <p:spPr>
          <a:xfrm rot="0">
            <a:off x="0" y="547052"/>
            <a:ext cx="16569453" cy="755015"/>
          </a:xfrm>
          <a:prstGeom prst="rect">
            <a:avLst/>
          </a:prstGeom>
        </p:spPr>
        <p:txBody>
          <a:bodyPr anchor="t" rtlCol="false" tIns="0" lIns="0" bIns="0" rIns="0">
            <a:spAutoFit/>
          </a:bodyPr>
          <a:lstStyle/>
          <a:p>
            <a:pPr algn="ctr">
              <a:lnSpc>
                <a:spcPts val="6160"/>
              </a:lnSpc>
            </a:pPr>
            <a:r>
              <a:rPr lang="en-US" sz="4400">
                <a:solidFill>
                  <a:srgbClr val="FFA140"/>
                </a:solidFill>
                <a:latin typeface="Canva Sans Bold"/>
                <a:ea typeface="Canva Sans Bold"/>
                <a:cs typeface="Canva Sans Bold"/>
                <a:sym typeface="Canva Sans Bold"/>
              </a:rPr>
              <a:t>Determine the distribution of orders by hour of the day.</a:t>
            </a:r>
          </a:p>
        </p:txBody>
      </p:sp>
      <p:sp>
        <p:nvSpPr>
          <p:cNvPr name="TextBox 4" id="4"/>
          <p:cNvSpPr txBox="true"/>
          <p:nvPr/>
        </p:nvSpPr>
        <p:spPr>
          <a:xfrm rot="0">
            <a:off x="434667" y="3138539"/>
            <a:ext cx="6936326" cy="4414970"/>
          </a:xfrm>
          <a:prstGeom prst="rect">
            <a:avLst/>
          </a:prstGeom>
        </p:spPr>
        <p:txBody>
          <a:bodyPr anchor="t" rtlCol="false" tIns="0" lIns="0" bIns="0" rIns="0">
            <a:spAutoFit/>
          </a:bodyPr>
          <a:lstStyle/>
          <a:p>
            <a:pPr algn="ctr">
              <a:lnSpc>
                <a:spcPts val="7040"/>
              </a:lnSpc>
            </a:pPr>
            <a:r>
              <a:rPr lang="en-US" sz="5029">
                <a:solidFill>
                  <a:srgbClr val="FFA140"/>
                </a:solidFill>
                <a:latin typeface="Canva Sans"/>
                <a:ea typeface="Canva Sans"/>
                <a:cs typeface="Canva Sans"/>
                <a:sym typeface="Canva Sans"/>
              </a:rPr>
              <a:t>Within 14 hour Pizzahut has highest order count with is 1472 and lowest at 9 hour.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641034" y="2873205"/>
            <a:ext cx="10618266" cy="4540590"/>
          </a:xfrm>
          <a:custGeom>
            <a:avLst/>
            <a:gdLst/>
            <a:ahLst/>
            <a:cxnLst/>
            <a:rect r="r" b="b" t="t" l="l"/>
            <a:pathLst>
              <a:path h="4540590" w="10618266">
                <a:moveTo>
                  <a:pt x="0" y="0"/>
                </a:moveTo>
                <a:lnTo>
                  <a:pt x="10618266" y="0"/>
                </a:lnTo>
                <a:lnTo>
                  <a:pt x="10618266" y="4540590"/>
                </a:lnTo>
                <a:lnTo>
                  <a:pt x="0" y="4540590"/>
                </a:lnTo>
                <a:lnTo>
                  <a:pt x="0" y="0"/>
                </a:lnTo>
                <a:close/>
              </a:path>
            </a:pathLst>
          </a:custGeom>
          <a:blipFill>
            <a:blip r:embed="rId2"/>
            <a:stretch>
              <a:fillRect l="0" t="0" r="0" b="0"/>
            </a:stretch>
          </a:blipFill>
        </p:spPr>
      </p:sp>
      <p:sp>
        <p:nvSpPr>
          <p:cNvPr name="TextBox 3" id="3"/>
          <p:cNvSpPr txBox="true"/>
          <p:nvPr/>
        </p:nvSpPr>
        <p:spPr>
          <a:xfrm rot="0">
            <a:off x="159147" y="616585"/>
            <a:ext cx="17969707" cy="738504"/>
          </a:xfrm>
          <a:prstGeom prst="rect">
            <a:avLst/>
          </a:prstGeom>
        </p:spPr>
        <p:txBody>
          <a:bodyPr anchor="t" rtlCol="false" tIns="0" lIns="0" bIns="0" rIns="0">
            <a:spAutoFit/>
          </a:bodyPr>
          <a:lstStyle/>
          <a:p>
            <a:pPr algn="ctr">
              <a:lnSpc>
                <a:spcPts val="6020"/>
              </a:lnSpc>
            </a:pPr>
            <a:r>
              <a:rPr lang="en-US" sz="4300">
                <a:solidFill>
                  <a:srgbClr val="FFA140"/>
                </a:solidFill>
                <a:latin typeface="Canva Sans Bold"/>
                <a:ea typeface="Canva Sans Bold"/>
                <a:cs typeface="Canva Sans Bold"/>
                <a:sym typeface="Canva Sans Bold"/>
              </a:rPr>
              <a:t>Join relevant tables to find the category-wise distribution of pizzas.</a:t>
            </a:r>
          </a:p>
        </p:txBody>
      </p:sp>
      <p:sp>
        <p:nvSpPr>
          <p:cNvPr name="TextBox 4" id="4"/>
          <p:cNvSpPr txBox="true"/>
          <p:nvPr/>
        </p:nvSpPr>
        <p:spPr>
          <a:xfrm rot="0">
            <a:off x="700588" y="3316927"/>
            <a:ext cx="5151056" cy="2604653"/>
          </a:xfrm>
          <a:prstGeom prst="rect">
            <a:avLst/>
          </a:prstGeom>
        </p:spPr>
        <p:txBody>
          <a:bodyPr anchor="t" rtlCol="false" tIns="0" lIns="0" bIns="0" rIns="0">
            <a:spAutoFit/>
          </a:bodyPr>
          <a:lstStyle/>
          <a:p>
            <a:pPr algn="ctr">
              <a:lnSpc>
                <a:spcPts val="5201"/>
              </a:lnSpc>
            </a:pPr>
            <a:r>
              <a:rPr lang="en-US" sz="3715">
                <a:solidFill>
                  <a:srgbClr val="FFA140"/>
                </a:solidFill>
                <a:latin typeface="Canva Sans"/>
                <a:ea typeface="Canva Sans"/>
                <a:cs typeface="Canva Sans"/>
                <a:sym typeface="Canva Sans"/>
              </a:rPr>
              <a:t>Chicken category  has lowest count of 6 and veggies have largest amount of count 9.</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634687" y="3120915"/>
            <a:ext cx="10948724" cy="4771305"/>
          </a:xfrm>
          <a:custGeom>
            <a:avLst/>
            <a:gdLst/>
            <a:ahLst/>
            <a:cxnLst/>
            <a:rect r="r" b="b" t="t" l="l"/>
            <a:pathLst>
              <a:path h="4771305" w="10948724">
                <a:moveTo>
                  <a:pt x="0" y="0"/>
                </a:moveTo>
                <a:lnTo>
                  <a:pt x="10948724" y="0"/>
                </a:lnTo>
                <a:lnTo>
                  <a:pt x="10948724" y="4771305"/>
                </a:lnTo>
                <a:lnTo>
                  <a:pt x="0" y="4771305"/>
                </a:lnTo>
                <a:lnTo>
                  <a:pt x="0" y="0"/>
                </a:lnTo>
                <a:close/>
              </a:path>
            </a:pathLst>
          </a:custGeom>
          <a:blipFill>
            <a:blip r:embed="rId2"/>
            <a:stretch>
              <a:fillRect l="0" t="0" r="0" b="0"/>
            </a:stretch>
          </a:blipFill>
        </p:spPr>
      </p:sp>
      <p:sp>
        <p:nvSpPr>
          <p:cNvPr name="TextBox 3" id="3"/>
          <p:cNvSpPr txBox="true"/>
          <p:nvPr/>
        </p:nvSpPr>
        <p:spPr>
          <a:xfrm rot="0">
            <a:off x="734464" y="636119"/>
            <a:ext cx="16274471" cy="1180464"/>
          </a:xfrm>
          <a:prstGeom prst="rect">
            <a:avLst/>
          </a:prstGeom>
        </p:spPr>
        <p:txBody>
          <a:bodyPr anchor="t" rtlCol="false" tIns="0" lIns="0" bIns="0" rIns="0">
            <a:spAutoFit/>
          </a:bodyPr>
          <a:lstStyle/>
          <a:p>
            <a:pPr algn="ctr">
              <a:lnSpc>
                <a:spcPts val="4760"/>
              </a:lnSpc>
              <a:spcBef>
                <a:spcPct val="0"/>
              </a:spcBef>
            </a:pPr>
            <a:r>
              <a:rPr lang="en-US" sz="3400">
                <a:solidFill>
                  <a:srgbClr val="FFA140"/>
                </a:solidFill>
                <a:latin typeface="Canva Sans Bold"/>
                <a:ea typeface="Canva Sans Bold"/>
                <a:cs typeface="Canva Sans Bold"/>
                <a:sym typeface="Canva Sans Bold"/>
              </a:rPr>
              <a:t>Group the orders by date and calculate the average number of pizzas ordered per day.</a:t>
            </a:r>
          </a:p>
        </p:txBody>
      </p:sp>
      <p:sp>
        <p:nvSpPr>
          <p:cNvPr name="TextBox 4" id="4"/>
          <p:cNvSpPr txBox="true"/>
          <p:nvPr/>
        </p:nvSpPr>
        <p:spPr>
          <a:xfrm rot="0">
            <a:off x="375582" y="3919855"/>
            <a:ext cx="5896038" cy="2380615"/>
          </a:xfrm>
          <a:prstGeom prst="rect">
            <a:avLst/>
          </a:prstGeom>
        </p:spPr>
        <p:txBody>
          <a:bodyPr anchor="t" rtlCol="false" tIns="0" lIns="0" bIns="0" rIns="0">
            <a:spAutoFit/>
          </a:bodyPr>
          <a:lstStyle/>
          <a:p>
            <a:pPr algn="ctr">
              <a:lnSpc>
                <a:spcPts val="4759"/>
              </a:lnSpc>
            </a:pPr>
            <a:r>
              <a:rPr lang="en-US" sz="3399">
                <a:solidFill>
                  <a:srgbClr val="FFA140"/>
                </a:solidFill>
                <a:latin typeface="Canva Sans"/>
                <a:ea typeface="Canva Sans"/>
                <a:cs typeface="Canva Sans"/>
                <a:sym typeface="Canva Sans"/>
              </a:rPr>
              <a:t>By using orders.order_DATE and  orders_details.Quantity we find the average of pizzas order per day is 138.</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602872" y="2877011"/>
            <a:ext cx="10861532" cy="5138090"/>
          </a:xfrm>
          <a:custGeom>
            <a:avLst/>
            <a:gdLst/>
            <a:ahLst/>
            <a:cxnLst/>
            <a:rect r="r" b="b" t="t" l="l"/>
            <a:pathLst>
              <a:path h="5138090" w="10861532">
                <a:moveTo>
                  <a:pt x="0" y="0"/>
                </a:moveTo>
                <a:lnTo>
                  <a:pt x="10861533" y="0"/>
                </a:lnTo>
                <a:lnTo>
                  <a:pt x="10861533" y="5138090"/>
                </a:lnTo>
                <a:lnTo>
                  <a:pt x="0" y="5138090"/>
                </a:lnTo>
                <a:lnTo>
                  <a:pt x="0" y="0"/>
                </a:lnTo>
                <a:close/>
              </a:path>
            </a:pathLst>
          </a:custGeom>
          <a:blipFill>
            <a:blip r:embed="rId2"/>
            <a:stretch>
              <a:fillRect l="0" t="0" r="0" b="0"/>
            </a:stretch>
          </a:blipFill>
        </p:spPr>
      </p:sp>
      <p:sp>
        <p:nvSpPr>
          <p:cNvPr name="TextBox 3" id="3"/>
          <p:cNvSpPr txBox="true"/>
          <p:nvPr/>
        </p:nvSpPr>
        <p:spPr>
          <a:xfrm rot="0">
            <a:off x="1028700" y="642620"/>
            <a:ext cx="16435705" cy="695959"/>
          </a:xfrm>
          <a:prstGeom prst="rect">
            <a:avLst/>
          </a:prstGeom>
        </p:spPr>
        <p:txBody>
          <a:bodyPr anchor="t" rtlCol="false" tIns="0" lIns="0" bIns="0" rIns="0">
            <a:spAutoFit/>
          </a:bodyPr>
          <a:lstStyle/>
          <a:p>
            <a:pPr algn="ctr">
              <a:lnSpc>
                <a:spcPts val="5740"/>
              </a:lnSpc>
            </a:pPr>
            <a:r>
              <a:rPr lang="en-US" sz="4100">
                <a:solidFill>
                  <a:srgbClr val="FFA140"/>
                </a:solidFill>
                <a:latin typeface="Canva Sans Bold"/>
                <a:ea typeface="Canva Sans Bold"/>
                <a:cs typeface="Canva Sans Bold"/>
                <a:sym typeface="Canva Sans Bold"/>
              </a:rPr>
              <a:t>Determine the top 3 most ordered pizza types based on revenue.</a:t>
            </a:r>
          </a:p>
        </p:txBody>
      </p:sp>
      <p:sp>
        <p:nvSpPr>
          <p:cNvPr name="TextBox 4" id="4"/>
          <p:cNvSpPr txBox="true"/>
          <p:nvPr/>
        </p:nvSpPr>
        <p:spPr>
          <a:xfrm rot="0">
            <a:off x="332812" y="3934213"/>
            <a:ext cx="5971711" cy="2957010"/>
          </a:xfrm>
          <a:prstGeom prst="rect">
            <a:avLst/>
          </a:prstGeom>
        </p:spPr>
        <p:txBody>
          <a:bodyPr anchor="t" rtlCol="false" tIns="0" lIns="0" bIns="0" rIns="0">
            <a:spAutoFit/>
          </a:bodyPr>
          <a:lstStyle/>
          <a:p>
            <a:pPr algn="ctr">
              <a:lnSpc>
                <a:spcPts val="4721"/>
              </a:lnSpc>
            </a:pPr>
            <a:r>
              <a:rPr lang="en-US" sz="3372">
                <a:solidFill>
                  <a:srgbClr val="FFA140"/>
                </a:solidFill>
                <a:latin typeface="Canva Sans"/>
                <a:ea typeface="Canva Sans"/>
                <a:cs typeface="Canva Sans"/>
                <a:sym typeface="Canva Sans"/>
              </a:rPr>
              <a:t>Top 3 pizzas that generates revenue more than 41000+ are The Thai Chicken Pizza, The Barbecue Chicken Pizza, The California Chicken Pizza.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8651669" y="3243142"/>
            <a:ext cx="8367029" cy="5616051"/>
          </a:xfrm>
          <a:custGeom>
            <a:avLst/>
            <a:gdLst/>
            <a:ahLst/>
            <a:cxnLst/>
            <a:rect r="r" b="b" t="t" l="l"/>
            <a:pathLst>
              <a:path h="5616051" w="8367029">
                <a:moveTo>
                  <a:pt x="0" y="0"/>
                </a:moveTo>
                <a:lnTo>
                  <a:pt x="8367029" y="0"/>
                </a:lnTo>
                <a:lnTo>
                  <a:pt x="8367029" y="5616052"/>
                </a:lnTo>
                <a:lnTo>
                  <a:pt x="0" y="5616052"/>
                </a:lnTo>
                <a:lnTo>
                  <a:pt x="0" y="0"/>
                </a:lnTo>
                <a:close/>
              </a:path>
            </a:pathLst>
          </a:custGeom>
          <a:blipFill>
            <a:blip r:embed="rId2"/>
            <a:stretch>
              <a:fillRect l="0" t="0" r="0" b="0"/>
            </a:stretch>
          </a:blipFill>
        </p:spPr>
      </p:sp>
      <p:sp>
        <p:nvSpPr>
          <p:cNvPr name="TextBox 3" id="3"/>
          <p:cNvSpPr txBox="true"/>
          <p:nvPr/>
        </p:nvSpPr>
        <p:spPr>
          <a:xfrm rot="0">
            <a:off x="854869" y="923925"/>
            <a:ext cx="16578262" cy="863600"/>
          </a:xfrm>
          <a:prstGeom prst="rect">
            <a:avLst/>
          </a:prstGeom>
        </p:spPr>
        <p:txBody>
          <a:bodyPr anchor="t" rtlCol="false" tIns="0" lIns="0" bIns="0" rIns="0">
            <a:spAutoFit/>
          </a:bodyPr>
          <a:lstStyle/>
          <a:p>
            <a:pPr algn="ctr">
              <a:lnSpc>
                <a:spcPts val="7000"/>
              </a:lnSpc>
            </a:pPr>
            <a:r>
              <a:rPr lang="en-US" sz="5000">
                <a:solidFill>
                  <a:srgbClr val="FFA140"/>
                </a:solidFill>
                <a:latin typeface="Canva Sans Bold"/>
                <a:ea typeface="Canva Sans Bold"/>
                <a:cs typeface="Canva Sans Bold"/>
                <a:sym typeface="Canva Sans Bold"/>
              </a:rPr>
              <a:t>Analyze the cumulative revenue generated over time.</a:t>
            </a:r>
          </a:p>
        </p:txBody>
      </p:sp>
      <p:sp>
        <p:nvSpPr>
          <p:cNvPr name="TextBox 4" id="4"/>
          <p:cNvSpPr txBox="true"/>
          <p:nvPr/>
        </p:nvSpPr>
        <p:spPr>
          <a:xfrm rot="0">
            <a:off x="854869" y="4024255"/>
            <a:ext cx="6793738" cy="2980690"/>
          </a:xfrm>
          <a:prstGeom prst="rect">
            <a:avLst/>
          </a:prstGeom>
        </p:spPr>
        <p:txBody>
          <a:bodyPr anchor="t" rtlCol="false" tIns="0" lIns="0" bIns="0" rIns="0">
            <a:spAutoFit/>
          </a:bodyPr>
          <a:lstStyle/>
          <a:p>
            <a:pPr algn="ctr">
              <a:lnSpc>
                <a:spcPts val="4759"/>
              </a:lnSpc>
            </a:pPr>
            <a:r>
              <a:rPr lang="en-US" sz="3399">
                <a:solidFill>
                  <a:srgbClr val="FFA140"/>
                </a:solidFill>
                <a:latin typeface="Canva Sans"/>
                <a:ea typeface="Canva Sans"/>
                <a:cs typeface="Canva Sans"/>
                <a:sym typeface="Canva Sans"/>
              </a:rPr>
              <a:t>We can calculate cum_revenue from order_Date  1/1/2015. We find cum_revenue by using pizzas, orders, orders_details tables.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759578" y="2739808"/>
            <a:ext cx="11183033" cy="4807385"/>
          </a:xfrm>
          <a:custGeom>
            <a:avLst/>
            <a:gdLst/>
            <a:ahLst/>
            <a:cxnLst/>
            <a:rect r="r" b="b" t="t" l="l"/>
            <a:pathLst>
              <a:path h="4807385" w="11183033">
                <a:moveTo>
                  <a:pt x="0" y="0"/>
                </a:moveTo>
                <a:lnTo>
                  <a:pt x="11183032" y="0"/>
                </a:lnTo>
                <a:lnTo>
                  <a:pt x="11183032" y="4807384"/>
                </a:lnTo>
                <a:lnTo>
                  <a:pt x="0" y="4807384"/>
                </a:lnTo>
                <a:lnTo>
                  <a:pt x="0" y="0"/>
                </a:lnTo>
                <a:close/>
              </a:path>
            </a:pathLst>
          </a:custGeom>
          <a:blipFill>
            <a:blip r:embed="rId2"/>
            <a:stretch>
              <a:fillRect l="0" t="0" r="0" b="0"/>
            </a:stretch>
          </a:blipFill>
        </p:spPr>
      </p:sp>
      <p:sp>
        <p:nvSpPr>
          <p:cNvPr name="TextBox 3" id="3"/>
          <p:cNvSpPr txBox="true"/>
          <p:nvPr/>
        </p:nvSpPr>
        <p:spPr>
          <a:xfrm rot="0">
            <a:off x="842565" y="688658"/>
            <a:ext cx="16602869" cy="613409"/>
          </a:xfrm>
          <a:prstGeom prst="rect">
            <a:avLst/>
          </a:prstGeom>
        </p:spPr>
        <p:txBody>
          <a:bodyPr anchor="t" rtlCol="false" tIns="0" lIns="0" bIns="0" rIns="0">
            <a:spAutoFit/>
          </a:bodyPr>
          <a:lstStyle/>
          <a:p>
            <a:pPr algn="ctr">
              <a:lnSpc>
                <a:spcPts val="5040"/>
              </a:lnSpc>
            </a:pPr>
            <a:r>
              <a:rPr lang="en-US" sz="3600">
                <a:solidFill>
                  <a:srgbClr val="FFA140"/>
                </a:solidFill>
                <a:latin typeface="Canva Sans Bold"/>
                <a:ea typeface="Canva Sans Bold"/>
                <a:cs typeface="Canva Sans Bold"/>
                <a:sym typeface="Canva Sans Bold"/>
              </a:rPr>
              <a:t> Calculate the percentage contribution of each pizza type to total revenue.</a:t>
            </a:r>
          </a:p>
        </p:txBody>
      </p:sp>
      <p:sp>
        <p:nvSpPr>
          <p:cNvPr name="TextBox 4" id="4"/>
          <p:cNvSpPr txBox="true"/>
          <p:nvPr/>
        </p:nvSpPr>
        <p:spPr>
          <a:xfrm rot="0">
            <a:off x="647946" y="2972433"/>
            <a:ext cx="5591516" cy="4180840"/>
          </a:xfrm>
          <a:prstGeom prst="rect">
            <a:avLst/>
          </a:prstGeom>
        </p:spPr>
        <p:txBody>
          <a:bodyPr anchor="t" rtlCol="false" tIns="0" lIns="0" bIns="0" rIns="0">
            <a:spAutoFit/>
          </a:bodyPr>
          <a:lstStyle/>
          <a:p>
            <a:pPr algn="ctr">
              <a:lnSpc>
                <a:spcPts val="4759"/>
              </a:lnSpc>
            </a:pPr>
            <a:r>
              <a:rPr lang="en-US" sz="3399">
                <a:solidFill>
                  <a:srgbClr val="FFA140"/>
                </a:solidFill>
                <a:latin typeface="Canva Sans"/>
                <a:ea typeface="Canva Sans"/>
                <a:cs typeface="Canva Sans"/>
                <a:sym typeface="Canva Sans"/>
              </a:rPr>
              <a:t>We calculate percentage by (sum of revenue/ Total revenue)*100. Classic category pizza contributes most 26.91 and veggie contributes only23.68 in total revenue.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grpSp>
        <p:nvGrpSpPr>
          <p:cNvPr name="Group 2" id="2"/>
          <p:cNvGrpSpPr/>
          <p:nvPr/>
        </p:nvGrpSpPr>
        <p:grpSpPr>
          <a:xfrm rot="0">
            <a:off x="0" y="0"/>
            <a:ext cx="7512445" cy="10287000"/>
            <a:chOff x="0" y="0"/>
            <a:chExt cx="10016593" cy="13716000"/>
          </a:xfrm>
        </p:grpSpPr>
        <p:pic>
          <p:nvPicPr>
            <p:cNvPr name="Picture 3" id="3"/>
            <p:cNvPicPr>
              <a:picLocks noChangeAspect="true"/>
            </p:cNvPicPr>
            <p:nvPr/>
          </p:nvPicPr>
          <p:blipFill>
            <a:blip r:embed="rId2"/>
            <a:srcRect l="0" t="4298" r="0" b="4298"/>
            <a:stretch>
              <a:fillRect/>
            </a:stretch>
          </p:blipFill>
          <p:spPr>
            <a:xfrm flipH="false" flipV="false">
              <a:off x="0" y="0"/>
              <a:ext cx="10016593" cy="13716000"/>
            </a:xfrm>
            <a:prstGeom prst="rect">
              <a:avLst/>
            </a:prstGeom>
          </p:spPr>
        </p:pic>
      </p:grpSp>
      <p:sp>
        <p:nvSpPr>
          <p:cNvPr name="TextBox 4" id="4"/>
          <p:cNvSpPr txBox="true"/>
          <p:nvPr/>
        </p:nvSpPr>
        <p:spPr>
          <a:xfrm rot="0">
            <a:off x="8146364" y="933450"/>
            <a:ext cx="4486910" cy="887095"/>
          </a:xfrm>
          <a:prstGeom prst="rect">
            <a:avLst/>
          </a:prstGeom>
        </p:spPr>
        <p:txBody>
          <a:bodyPr anchor="t" rtlCol="false" tIns="0" lIns="0" bIns="0" rIns="0">
            <a:spAutoFit/>
          </a:bodyPr>
          <a:lstStyle/>
          <a:p>
            <a:pPr algn="ctr">
              <a:lnSpc>
                <a:spcPts val="7279"/>
              </a:lnSpc>
            </a:pPr>
            <a:r>
              <a:rPr lang="en-US" sz="5199">
                <a:solidFill>
                  <a:srgbClr val="FFA140"/>
                </a:solidFill>
                <a:latin typeface="Canva Sans Bold"/>
                <a:ea typeface="Canva Sans Bold"/>
                <a:cs typeface="Canva Sans Bold"/>
                <a:sym typeface="Canva Sans Bold"/>
              </a:rPr>
              <a:t>About Project</a:t>
            </a:r>
          </a:p>
        </p:txBody>
      </p:sp>
      <p:sp>
        <p:nvSpPr>
          <p:cNvPr name="TextBox 5" id="5"/>
          <p:cNvSpPr txBox="true"/>
          <p:nvPr/>
        </p:nvSpPr>
        <p:spPr>
          <a:xfrm rot="0">
            <a:off x="8146364" y="2286482"/>
            <a:ext cx="9643860" cy="5128086"/>
          </a:xfrm>
          <a:prstGeom prst="rect">
            <a:avLst/>
          </a:prstGeom>
        </p:spPr>
        <p:txBody>
          <a:bodyPr anchor="t" rtlCol="false" tIns="0" lIns="0" bIns="0" rIns="0">
            <a:spAutoFit/>
          </a:bodyPr>
          <a:lstStyle/>
          <a:p>
            <a:pPr algn="ctr">
              <a:lnSpc>
                <a:spcPts val="4524"/>
              </a:lnSpc>
            </a:pPr>
            <a:r>
              <a:rPr lang="en-US" sz="3231">
                <a:solidFill>
                  <a:srgbClr val="FFA140"/>
                </a:solidFill>
                <a:latin typeface="Canva Sans"/>
                <a:ea typeface="Canva Sans"/>
                <a:cs typeface="Canva Sans"/>
                <a:sym typeface="Canva Sans"/>
              </a:rPr>
              <a:t>Pizza sales analysis is a crucial aspect for understanding the performance and trends in the pizza business.By using SQL for database creation and data analysis, businesses can gain deep insights and increase overall performance of business. This project focuses on building a comprehensive database using SQL and importing data from various CSV files to perform a thorough analysis of pizza sales.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TextBox 2" id="2"/>
          <p:cNvSpPr txBox="true"/>
          <p:nvPr/>
        </p:nvSpPr>
        <p:spPr>
          <a:xfrm rot="0">
            <a:off x="1743239" y="2903091"/>
            <a:ext cx="14542419" cy="4917449"/>
          </a:xfrm>
          <a:prstGeom prst="rect">
            <a:avLst/>
          </a:prstGeom>
        </p:spPr>
        <p:txBody>
          <a:bodyPr anchor="t" rtlCol="false" tIns="0" lIns="0" bIns="0" rIns="0">
            <a:spAutoFit/>
          </a:bodyPr>
          <a:lstStyle/>
          <a:p>
            <a:pPr algn="ctr" marL="1004588" indent="-502294" lvl="1">
              <a:lnSpc>
                <a:spcPts val="6514"/>
              </a:lnSpc>
              <a:buFont typeface="Arial"/>
              <a:buChar char="•"/>
            </a:pPr>
            <a:r>
              <a:rPr lang="en-US" sz="4653">
                <a:solidFill>
                  <a:srgbClr val="FFA140"/>
                </a:solidFill>
                <a:latin typeface="Canva Sans"/>
                <a:ea typeface="Canva Sans"/>
                <a:cs typeface="Canva Sans"/>
                <a:sym typeface="Canva Sans"/>
              </a:rPr>
              <a:t>Firstly we have to create Database and name it as PIZZAHUT. </a:t>
            </a:r>
          </a:p>
          <a:p>
            <a:pPr algn="ctr" marL="1004588" indent="-502294" lvl="1">
              <a:lnSpc>
                <a:spcPts val="6514"/>
              </a:lnSpc>
              <a:buFont typeface="Arial"/>
              <a:buChar char="•"/>
            </a:pPr>
            <a:r>
              <a:rPr lang="en-US" sz="4653">
                <a:solidFill>
                  <a:srgbClr val="FFA140"/>
                </a:solidFill>
                <a:latin typeface="Canva Sans"/>
                <a:ea typeface="Canva Sans"/>
                <a:cs typeface="Canva Sans"/>
                <a:sym typeface="Canva Sans"/>
              </a:rPr>
              <a:t>Importing CSV files using Table Data Import Wizard option and load Pizzas and Pizza_Types CSV as Two different tables in Database PIZZAHUT.</a:t>
            </a:r>
          </a:p>
        </p:txBody>
      </p:sp>
      <p:sp>
        <p:nvSpPr>
          <p:cNvPr name="Freeform 3" id="3"/>
          <p:cNvSpPr/>
          <p:nvPr/>
        </p:nvSpPr>
        <p:spPr>
          <a:xfrm flipH="false" flipV="false" rot="0">
            <a:off x="4566720" y="8390873"/>
            <a:ext cx="9154560" cy="585066"/>
          </a:xfrm>
          <a:custGeom>
            <a:avLst/>
            <a:gdLst/>
            <a:ahLst/>
            <a:cxnLst/>
            <a:rect r="r" b="b" t="t" l="l"/>
            <a:pathLst>
              <a:path h="585066" w="9154560">
                <a:moveTo>
                  <a:pt x="0" y="0"/>
                </a:moveTo>
                <a:lnTo>
                  <a:pt x="9154560" y="0"/>
                </a:lnTo>
                <a:lnTo>
                  <a:pt x="9154560" y="585066"/>
                </a:lnTo>
                <a:lnTo>
                  <a:pt x="0" y="585066"/>
                </a:lnTo>
                <a:lnTo>
                  <a:pt x="0" y="0"/>
                </a:lnTo>
                <a:close/>
              </a:path>
            </a:pathLst>
          </a:custGeom>
          <a:blipFill>
            <a:blip r:embed="rId2"/>
            <a:stretch>
              <a:fillRect l="0" t="0" r="0" b="0"/>
            </a:stretch>
          </a:blipFill>
        </p:spPr>
      </p:sp>
      <p:sp>
        <p:nvSpPr>
          <p:cNvPr name="TextBox 4" id="4"/>
          <p:cNvSpPr txBox="true"/>
          <p:nvPr/>
        </p:nvSpPr>
        <p:spPr>
          <a:xfrm rot="0">
            <a:off x="3498064" y="876300"/>
            <a:ext cx="10626249" cy="1335395"/>
          </a:xfrm>
          <a:prstGeom prst="rect">
            <a:avLst/>
          </a:prstGeom>
        </p:spPr>
        <p:txBody>
          <a:bodyPr anchor="t" rtlCol="false" tIns="0" lIns="0" bIns="0" rIns="0">
            <a:spAutoFit/>
          </a:bodyPr>
          <a:lstStyle/>
          <a:p>
            <a:pPr algn="ctr">
              <a:lnSpc>
                <a:spcPts val="10920"/>
              </a:lnSpc>
            </a:pPr>
            <a:r>
              <a:rPr lang="en-US" sz="7800">
                <a:solidFill>
                  <a:srgbClr val="FFA140"/>
                </a:solidFill>
                <a:latin typeface="Canva Sans Bold"/>
                <a:ea typeface="Canva Sans Bold"/>
                <a:cs typeface="Canva Sans Bold"/>
                <a:sym typeface="Canva Sans Bold"/>
              </a:rPr>
              <a:t>CREATING DATABASE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10879303" y="376385"/>
            <a:ext cx="6531633" cy="9280027"/>
          </a:xfrm>
          <a:custGeom>
            <a:avLst/>
            <a:gdLst/>
            <a:ahLst/>
            <a:cxnLst/>
            <a:rect r="r" b="b" t="t" l="l"/>
            <a:pathLst>
              <a:path h="9280027" w="6531633">
                <a:moveTo>
                  <a:pt x="0" y="0"/>
                </a:moveTo>
                <a:lnTo>
                  <a:pt x="6531634" y="0"/>
                </a:lnTo>
                <a:lnTo>
                  <a:pt x="6531634" y="9280027"/>
                </a:lnTo>
                <a:lnTo>
                  <a:pt x="0" y="9280027"/>
                </a:lnTo>
                <a:lnTo>
                  <a:pt x="0" y="0"/>
                </a:lnTo>
                <a:close/>
              </a:path>
            </a:pathLst>
          </a:custGeom>
          <a:blipFill>
            <a:blip r:embed="rId2"/>
            <a:stretch>
              <a:fillRect l="-7205" t="0" r="-7205" b="0"/>
            </a:stretch>
          </a:blipFill>
        </p:spPr>
      </p:sp>
      <p:sp>
        <p:nvSpPr>
          <p:cNvPr name="TextBox 3" id="3"/>
          <p:cNvSpPr txBox="true"/>
          <p:nvPr/>
        </p:nvSpPr>
        <p:spPr>
          <a:xfrm rot="0">
            <a:off x="1028691" y="2353783"/>
            <a:ext cx="8115309" cy="4747369"/>
          </a:xfrm>
          <a:prstGeom prst="rect">
            <a:avLst/>
          </a:prstGeom>
        </p:spPr>
        <p:txBody>
          <a:bodyPr anchor="t" rtlCol="false" tIns="0" lIns="0" bIns="0" rIns="0">
            <a:spAutoFit/>
          </a:bodyPr>
          <a:lstStyle/>
          <a:p>
            <a:pPr algn="ctr" marL="728100" indent="-364050" lvl="1">
              <a:lnSpc>
                <a:spcPts val="4721"/>
              </a:lnSpc>
              <a:buFont typeface="Arial"/>
              <a:buChar char="•"/>
            </a:pPr>
            <a:r>
              <a:rPr lang="en-US" sz="3372">
                <a:solidFill>
                  <a:srgbClr val="FFA140"/>
                </a:solidFill>
                <a:latin typeface="Canva Sans"/>
                <a:ea typeface="Canva Sans"/>
                <a:cs typeface="Canva Sans"/>
                <a:sym typeface="Canva Sans"/>
              </a:rPr>
              <a:t>Orders and Orders_Details have multiple rows and Order_date, order_time columns in Text format. To overcome from this problem we first create tables in PIZZAHUT Database, than import values of CSV file in Existing table with correct format.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10916523" y="240034"/>
            <a:ext cx="6796611" cy="9806933"/>
          </a:xfrm>
          <a:custGeom>
            <a:avLst/>
            <a:gdLst/>
            <a:ahLst/>
            <a:cxnLst/>
            <a:rect r="r" b="b" t="t" l="l"/>
            <a:pathLst>
              <a:path h="9806933" w="6796611">
                <a:moveTo>
                  <a:pt x="0" y="0"/>
                </a:moveTo>
                <a:lnTo>
                  <a:pt x="6796611" y="0"/>
                </a:lnTo>
                <a:lnTo>
                  <a:pt x="6796611" y="9806932"/>
                </a:lnTo>
                <a:lnTo>
                  <a:pt x="0" y="9806932"/>
                </a:lnTo>
                <a:lnTo>
                  <a:pt x="0" y="0"/>
                </a:lnTo>
                <a:close/>
              </a:path>
            </a:pathLst>
          </a:custGeom>
          <a:blipFill>
            <a:blip r:embed="rId2"/>
            <a:stretch>
              <a:fillRect l="-1359" t="-906" r="0" b="-906"/>
            </a:stretch>
          </a:blipFill>
        </p:spPr>
      </p:sp>
      <p:sp>
        <p:nvSpPr>
          <p:cNvPr name="TextBox 3" id="3"/>
          <p:cNvSpPr txBox="true"/>
          <p:nvPr/>
        </p:nvSpPr>
        <p:spPr>
          <a:xfrm rot="0">
            <a:off x="1028700" y="2487841"/>
            <a:ext cx="2548967" cy="887095"/>
          </a:xfrm>
          <a:prstGeom prst="rect">
            <a:avLst/>
          </a:prstGeom>
        </p:spPr>
        <p:txBody>
          <a:bodyPr anchor="t" rtlCol="false" tIns="0" lIns="0" bIns="0" rIns="0">
            <a:spAutoFit/>
          </a:bodyPr>
          <a:lstStyle/>
          <a:p>
            <a:pPr algn="ctr">
              <a:lnSpc>
                <a:spcPts val="7279"/>
              </a:lnSpc>
            </a:pPr>
            <a:r>
              <a:rPr lang="en-US" sz="5199">
                <a:solidFill>
                  <a:srgbClr val="FFA140"/>
                </a:solidFill>
                <a:latin typeface="Canva Sans Bold"/>
                <a:ea typeface="Canva Sans Bold"/>
                <a:cs typeface="Canva Sans Bold"/>
                <a:sym typeface="Canva Sans Bold"/>
              </a:rPr>
              <a:t>Pizzas:</a:t>
            </a:r>
          </a:p>
        </p:txBody>
      </p:sp>
      <p:sp>
        <p:nvSpPr>
          <p:cNvPr name="TextBox 4" id="4"/>
          <p:cNvSpPr txBox="true"/>
          <p:nvPr/>
        </p:nvSpPr>
        <p:spPr>
          <a:xfrm rot="0">
            <a:off x="695879" y="3879761"/>
            <a:ext cx="7941145" cy="3409746"/>
          </a:xfrm>
          <a:prstGeom prst="rect">
            <a:avLst/>
          </a:prstGeom>
        </p:spPr>
        <p:txBody>
          <a:bodyPr anchor="t" rtlCol="false" tIns="0" lIns="0" bIns="0" rIns="0">
            <a:spAutoFit/>
          </a:bodyPr>
          <a:lstStyle/>
          <a:p>
            <a:pPr algn="ctr">
              <a:lnSpc>
                <a:spcPts val="5445"/>
              </a:lnSpc>
            </a:pPr>
            <a:r>
              <a:rPr lang="en-US" sz="3889">
                <a:solidFill>
                  <a:srgbClr val="FFA140"/>
                </a:solidFill>
                <a:latin typeface="Canva Sans"/>
                <a:ea typeface="Canva Sans"/>
                <a:cs typeface="Canva Sans"/>
                <a:sym typeface="Canva Sans"/>
              </a:rPr>
              <a:t>In Pizzas CSV file we have information about Pizza_id, Pizza_type_id, Size, Price as shown in the picture.</a:t>
            </a:r>
          </a:p>
          <a:p>
            <a:pPr algn="ctr">
              <a:lnSpc>
                <a:spcPts val="5445"/>
              </a:lnSpc>
            </a:pPr>
          </a:p>
        </p:txBody>
      </p:sp>
      <p:sp>
        <p:nvSpPr>
          <p:cNvPr name="TextBox 5" id="5"/>
          <p:cNvSpPr txBox="true"/>
          <p:nvPr/>
        </p:nvSpPr>
        <p:spPr>
          <a:xfrm rot="0">
            <a:off x="2715419" y="435521"/>
            <a:ext cx="4751705" cy="1566544"/>
          </a:xfrm>
          <a:prstGeom prst="rect">
            <a:avLst/>
          </a:prstGeom>
        </p:spPr>
        <p:txBody>
          <a:bodyPr anchor="t" rtlCol="false" tIns="0" lIns="0" bIns="0" rIns="0">
            <a:spAutoFit/>
          </a:bodyPr>
          <a:lstStyle/>
          <a:p>
            <a:pPr algn="ctr">
              <a:lnSpc>
                <a:spcPts val="12880"/>
              </a:lnSpc>
            </a:pPr>
            <a:r>
              <a:rPr lang="en-US" sz="9200">
                <a:solidFill>
                  <a:srgbClr val="FFA140"/>
                </a:solidFill>
                <a:latin typeface="Canva Sans Bold"/>
                <a:ea typeface="Canva Sans Bold"/>
                <a:cs typeface="Canva Sans Bold"/>
                <a:sym typeface="Canva Sans Bold"/>
              </a:rPr>
              <a:t>TABLES: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351906" y="3864622"/>
            <a:ext cx="8386301" cy="6225326"/>
          </a:xfrm>
          <a:custGeom>
            <a:avLst/>
            <a:gdLst/>
            <a:ahLst/>
            <a:cxnLst/>
            <a:rect r="r" b="b" t="t" l="l"/>
            <a:pathLst>
              <a:path h="6225326" w="8386301">
                <a:moveTo>
                  <a:pt x="0" y="0"/>
                </a:moveTo>
                <a:lnTo>
                  <a:pt x="8386301" y="0"/>
                </a:lnTo>
                <a:lnTo>
                  <a:pt x="8386301" y="6225326"/>
                </a:lnTo>
                <a:lnTo>
                  <a:pt x="0" y="6225326"/>
                </a:lnTo>
                <a:lnTo>
                  <a:pt x="0" y="0"/>
                </a:lnTo>
                <a:close/>
              </a:path>
            </a:pathLst>
          </a:custGeom>
          <a:blipFill>
            <a:blip r:embed="rId2"/>
            <a:stretch>
              <a:fillRect l="0" t="0" r="0" b="0"/>
            </a:stretch>
          </a:blipFill>
        </p:spPr>
      </p:sp>
      <p:sp>
        <p:nvSpPr>
          <p:cNvPr name="Freeform 3" id="3"/>
          <p:cNvSpPr/>
          <p:nvPr/>
        </p:nvSpPr>
        <p:spPr>
          <a:xfrm flipH="false" flipV="false" rot="0">
            <a:off x="10808058" y="3302647"/>
            <a:ext cx="5885276" cy="5955653"/>
          </a:xfrm>
          <a:custGeom>
            <a:avLst/>
            <a:gdLst/>
            <a:ahLst/>
            <a:cxnLst/>
            <a:rect r="r" b="b" t="t" l="l"/>
            <a:pathLst>
              <a:path h="5955653" w="5885276">
                <a:moveTo>
                  <a:pt x="0" y="0"/>
                </a:moveTo>
                <a:lnTo>
                  <a:pt x="5885277" y="0"/>
                </a:lnTo>
                <a:lnTo>
                  <a:pt x="5885277" y="5955653"/>
                </a:lnTo>
                <a:lnTo>
                  <a:pt x="0" y="5955653"/>
                </a:lnTo>
                <a:lnTo>
                  <a:pt x="0" y="0"/>
                </a:lnTo>
                <a:close/>
              </a:path>
            </a:pathLst>
          </a:custGeom>
          <a:blipFill>
            <a:blip r:embed="rId3"/>
            <a:stretch>
              <a:fillRect l="0" t="-11930" r="0" b="-25279"/>
            </a:stretch>
          </a:blipFill>
        </p:spPr>
      </p:sp>
      <p:sp>
        <p:nvSpPr>
          <p:cNvPr name="TextBox 4" id="4"/>
          <p:cNvSpPr txBox="true"/>
          <p:nvPr/>
        </p:nvSpPr>
        <p:spPr>
          <a:xfrm rot="0">
            <a:off x="563695" y="316231"/>
            <a:ext cx="3255327" cy="712469"/>
          </a:xfrm>
          <a:prstGeom prst="rect">
            <a:avLst/>
          </a:prstGeom>
        </p:spPr>
        <p:txBody>
          <a:bodyPr anchor="t" rtlCol="false" tIns="0" lIns="0" bIns="0" rIns="0">
            <a:spAutoFit/>
          </a:bodyPr>
          <a:lstStyle/>
          <a:p>
            <a:pPr algn="ctr">
              <a:lnSpc>
                <a:spcPts val="5880"/>
              </a:lnSpc>
            </a:pPr>
            <a:r>
              <a:rPr lang="en-US" sz="4200">
                <a:solidFill>
                  <a:srgbClr val="FFA140"/>
                </a:solidFill>
                <a:latin typeface="Canva Sans Bold"/>
                <a:ea typeface="Canva Sans Bold"/>
                <a:cs typeface="Canva Sans Bold"/>
                <a:sym typeface="Canva Sans Bold"/>
              </a:rPr>
              <a:t>Pizza_Types:</a:t>
            </a:r>
          </a:p>
        </p:txBody>
      </p:sp>
      <p:sp>
        <p:nvSpPr>
          <p:cNvPr name="TextBox 5" id="5"/>
          <p:cNvSpPr txBox="true"/>
          <p:nvPr/>
        </p:nvSpPr>
        <p:spPr>
          <a:xfrm rot="0">
            <a:off x="351906" y="1621547"/>
            <a:ext cx="7037965" cy="1855424"/>
          </a:xfrm>
          <a:prstGeom prst="rect">
            <a:avLst/>
          </a:prstGeom>
        </p:spPr>
        <p:txBody>
          <a:bodyPr anchor="t" rtlCol="false" tIns="0" lIns="0" bIns="0" rIns="0">
            <a:spAutoFit/>
          </a:bodyPr>
          <a:lstStyle/>
          <a:p>
            <a:pPr algn="ctr">
              <a:lnSpc>
                <a:spcPts val="4994"/>
              </a:lnSpc>
            </a:pPr>
            <a:r>
              <a:rPr lang="en-US" sz="3567">
                <a:solidFill>
                  <a:srgbClr val="FFA140"/>
                </a:solidFill>
                <a:latin typeface="Canva Sans"/>
                <a:ea typeface="Canva Sans"/>
                <a:cs typeface="Canva Sans"/>
                <a:sym typeface="Canva Sans"/>
              </a:rPr>
              <a:t>In this CSV file we have columns such as  pizza_type_id, name, category, ingredients.</a:t>
            </a:r>
          </a:p>
        </p:txBody>
      </p:sp>
      <p:sp>
        <p:nvSpPr>
          <p:cNvPr name="TextBox 6" id="6"/>
          <p:cNvSpPr txBox="true"/>
          <p:nvPr/>
        </p:nvSpPr>
        <p:spPr>
          <a:xfrm rot="0">
            <a:off x="9817934" y="306706"/>
            <a:ext cx="1980247" cy="738504"/>
          </a:xfrm>
          <a:prstGeom prst="rect">
            <a:avLst/>
          </a:prstGeom>
        </p:spPr>
        <p:txBody>
          <a:bodyPr anchor="t" rtlCol="false" tIns="0" lIns="0" bIns="0" rIns="0">
            <a:spAutoFit/>
          </a:bodyPr>
          <a:lstStyle/>
          <a:p>
            <a:pPr algn="ctr">
              <a:lnSpc>
                <a:spcPts val="6020"/>
              </a:lnSpc>
            </a:pPr>
            <a:r>
              <a:rPr lang="en-US" sz="4300">
                <a:solidFill>
                  <a:srgbClr val="FFA140"/>
                </a:solidFill>
                <a:latin typeface="Canva Sans Bold"/>
                <a:ea typeface="Canva Sans Bold"/>
                <a:cs typeface="Canva Sans Bold"/>
                <a:sym typeface="Canva Sans Bold"/>
              </a:rPr>
              <a:t>Orders:</a:t>
            </a:r>
          </a:p>
        </p:txBody>
      </p:sp>
      <p:sp>
        <p:nvSpPr>
          <p:cNvPr name="TextBox 7" id="7"/>
          <p:cNvSpPr txBox="true"/>
          <p:nvPr/>
        </p:nvSpPr>
        <p:spPr>
          <a:xfrm rot="0">
            <a:off x="9424612" y="1463021"/>
            <a:ext cx="6321854" cy="982693"/>
          </a:xfrm>
          <a:prstGeom prst="rect">
            <a:avLst/>
          </a:prstGeom>
        </p:spPr>
        <p:txBody>
          <a:bodyPr anchor="t" rtlCol="false" tIns="0" lIns="0" bIns="0" rIns="0">
            <a:spAutoFit/>
          </a:bodyPr>
          <a:lstStyle/>
          <a:p>
            <a:pPr algn="ctr">
              <a:lnSpc>
                <a:spcPts val="3996"/>
              </a:lnSpc>
            </a:pPr>
            <a:r>
              <a:rPr lang="en-US" sz="2854">
                <a:solidFill>
                  <a:srgbClr val="FFA140"/>
                </a:solidFill>
                <a:latin typeface="Canva Sans"/>
                <a:ea typeface="Canva Sans"/>
                <a:cs typeface="Canva Sans"/>
                <a:sym typeface="Canva Sans"/>
              </a:rPr>
              <a:t>Orders CSV have ORDER_ID, ORDER_DATE, ORDER_TIME.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028700"/>
            <a:ext cx="8278296" cy="7432299"/>
          </a:xfrm>
          <a:custGeom>
            <a:avLst/>
            <a:gdLst/>
            <a:ahLst/>
            <a:cxnLst/>
            <a:rect r="r" b="b" t="t" l="l"/>
            <a:pathLst>
              <a:path h="7432299" w="8278296">
                <a:moveTo>
                  <a:pt x="0" y="0"/>
                </a:moveTo>
                <a:lnTo>
                  <a:pt x="8278296" y="0"/>
                </a:lnTo>
                <a:lnTo>
                  <a:pt x="8278296" y="7432299"/>
                </a:lnTo>
                <a:lnTo>
                  <a:pt x="0" y="7432299"/>
                </a:lnTo>
                <a:lnTo>
                  <a:pt x="0" y="0"/>
                </a:lnTo>
                <a:close/>
              </a:path>
            </a:pathLst>
          </a:custGeom>
          <a:blipFill>
            <a:blip r:embed="rId2"/>
            <a:stretch>
              <a:fillRect l="-6109" t="-6717" r="0" b="-6717"/>
            </a:stretch>
          </a:blipFill>
        </p:spPr>
      </p:sp>
      <p:sp>
        <p:nvSpPr>
          <p:cNvPr name="TextBox 3" id="3"/>
          <p:cNvSpPr txBox="true"/>
          <p:nvPr/>
        </p:nvSpPr>
        <p:spPr>
          <a:xfrm rot="0">
            <a:off x="581664" y="374002"/>
            <a:ext cx="4612252" cy="755556"/>
          </a:xfrm>
          <a:prstGeom prst="rect">
            <a:avLst/>
          </a:prstGeom>
        </p:spPr>
        <p:txBody>
          <a:bodyPr anchor="t" rtlCol="false" tIns="0" lIns="0" bIns="0" rIns="0">
            <a:spAutoFit/>
          </a:bodyPr>
          <a:lstStyle/>
          <a:p>
            <a:pPr algn="ctr">
              <a:lnSpc>
                <a:spcPts val="6130"/>
              </a:lnSpc>
            </a:pPr>
            <a:r>
              <a:rPr lang="en-US" sz="4378">
                <a:solidFill>
                  <a:srgbClr val="FFA140"/>
                </a:solidFill>
                <a:latin typeface="Canva Sans Bold"/>
                <a:ea typeface="Canva Sans Bold"/>
                <a:cs typeface="Canva Sans Bold"/>
                <a:sym typeface="Canva Sans Bold"/>
              </a:rPr>
              <a:t>Orders_details:</a:t>
            </a:r>
          </a:p>
        </p:txBody>
      </p:sp>
      <p:sp>
        <p:nvSpPr>
          <p:cNvPr name="TextBox 4" id="4"/>
          <p:cNvSpPr txBox="true"/>
          <p:nvPr/>
        </p:nvSpPr>
        <p:spPr>
          <a:xfrm rot="0">
            <a:off x="793453" y="1558178"/>
            <a:ext cx="6602590" cy="3585322"/>
          </a:xfrm>
          <a:prstGeom prst="rect">
            <a:avLst/>
          </a:prstGeom>
        </p:spPr>
        <p:txBody>
          <a:bodyPr anchor="t" rtlCol="false" tIns="0" lIns="0" bIns="0" rIns="0">
            <a:spAutoFit/>
          </a:bodyPr>
          <a:lstStyle/>
          <a:p>
            <a:pPr algn="ctr">
              <a:lnSpc>
                <a:spcPts val="5716"/>
              </a:lnSpc>
            </a:pPr>
            <a:r>
              <a:rPr lang="en-US" sz="4083">
                <a:solidFill>
                  <a:srgbClr val="FFA140"/>
                </a:solidFill>
                <a:latin typeface="Canva Sans"/>
                <a:ea typeface="Canva Sans"/>
                <a:cs typeface="Canva Sans"/>
                <a:sym typeface="Canva Sans"/>
              </a:rPr>
              <a:t>This CSV file provide information about ORDERS_DETAILS_ID, ORDER_ID, PIZZA_ID, QUANTITY.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7960779" y="3321145"/>
            <a:ext cx="9809374" cy="4612212"/>
          </a:xfrm>
          <a:custGeom>
            <a:avLst/>
            <a:gdLst/>
            <a:ahLst/>
            <a:cxnLst/>
            <a:rect r="r" b="b" t="t" l="l"/>
            <a:pathLst>
              <a:path h="4612212" w="9809374">
                <a:moveTo>
                  <a:pt x="0" y="0"/>
                </a:moveTo>
                <a:lnTo>
                  <a:pt x="9809374" y="0"/>
                </a:lnTo>
                <a:lnTo>
                  <a:pt x="9809374" y="4612211"/>
                </a:lnTo>
                <a:lnTo>
                  <a:pt x="0" y="4612211"/>
                </a:lnTo>
                <a:lnTo>
                  <a:pt x="0" y="0"/>
                </a:lnTo>
                <a:close/>
              </a:path>
            </a:pathLst>
          </a:custGeom>
          <a:blipFill>
            <a:blip r:embed="rId2"/>
            <a:stretch>
              <a:fillRect l="0" t="0" r="0" b="-3486"/>
            </a:stretch>
          </a:blipFill>
        </p:spPr>
      </p:sp>
      <p:sp>
        <p:nvSpPr>
          <p:cNvPr name="TextBox 3" id="3"/>
          <p:cNvSpPr txBox="true"/>
          <p:nvPr/>
        </p:nvSpPr>
        <p:spPr>
          <a:xfrm rot="0">
            <a:off x="798734" y="159703"/>
            <a:ext cx="5072380" cy="1566544"/>
          </a:xfrm>
          <a:prstGeom prst="rect">
            <a:avLst/>
          </a:prstGeom>
        </p:spPr>
        <p:txBody>
          <a:bodyPr anchor="t" rtlCol="false" tIns="0" lIns="0" bIns="0" rIns="0">
            <a:spAutoFit/>
          </a:bodyPr>
          <a:lstStyle/>
          <a:p>
            <a:pPr algn="ctr">
              <a:lnSpc>
                <a:spcPts val="12880"/>
              </a:lnSpc>
            </a:pPr>
            <a:r>
              <a:rPr lang="en-US" sz="9200">
                <a:solidFill>
                  <a:srgbClr val="FFA140"/>
                </a:solidFill>
                <a:latin typeface="Canva Sans Bold"/>
                <a:ea typeface="Canva Sans Bold"/>
                <a:cs typeface="Canva Sans Bold"/>
                <a:sym typeface="Canva Sans Bold"/>
              </a:rPr>
              <a:t>Analysis:</a:t>
            </a:r>
          </a:p>
        </p:txBody>
      </p:sp>
      <p:sp>
        <p:nvSpPr>
          <p:cNvPr name="TextBox 4" id="4"/>
          <p:cNvSpPr txBox="true"/>
          <p:nvPr/>
        </p:nvSpPr>
        <p:spPr>
          <a:xfrm rot="0">
            <a:off x="-211789" y="1945685"/>
            <a:ext cx="16345137" cy="580390"/>
          </a:xfrm>
          <a:prstGeom prst="rect">
            <a:avLst/>
          </a:prstGeom>
        </p:spPr>
        <p:txBody>
          <a:bodyPr anchor="t" rtlCol="false" tIns="0" lIns="0" bIns="0" rIns="0">
            <a:spAutoFit/>
          </a:bodyPr>
          <a:lstStyle/>
          <a:p>
            <a:pPr algn="ctr">
              <a:lnSpc>
                <a:spcPts val="4759"/>
              </a:lnSpc>
            </a:pPr>
            <a:r>
              <a:rPr lang="en-US" sz="3399">
                <a:solidFill>
                  <a:srgbClr val="FFA140"/>
                </a:solidFill>
                <a:latin typeface="Canva Sans"/>
                <a:ea typeface="Canva Sans"/>
                <a:cs typeface="Canva Sans"/>
                <a:sym typeface="Canva Sans"/>
              </a:rPr>
              <a:t>Retrieve the total number of orders placed according to order_details.</a:t>
            </a:r>
          </a:p>
        </p:txBody>
      </p:sp>
      <p:sp>
        <p:nvSpPr>
          <p:cNvPr name="TextBox 5" id="5"/>
          <p:cNvSpPr txBox="true"/>
          <p:nvPr/>
        </p:nvSpPr>
        <p:spPr>
          <a:xfrm rot="0">
            <a:off x="798734" y="3254470"/>
            <a:ext cx="5691102" cy="6344305"/>
          </a:xfrm>
          <a:prstGeom prst="rect">
            <a:avLst/>
          </a:prstGeom>
        </p:spPr>
        <p:txBody>
          <a:bodyPr anchor="t" rtlCol="false" tIns="0" lIns="0" bIns="0" rIns="0">
            <a:spAutoFit/>
          </a:bodyPr>
          <a:lstStyle/>
          <a:p>
            <a:pPr algn="ctr">
              <a:lnSpc>
                <a:spcPts val="5052"/>
              </a:lnSpc>
            </a:pPr>
            <a:r>
              <a:rPr lang="en-US" sz="3608">
                <a:solidFill>
                  <a:srgbClr val="FFA140"/>
                </a:solidFill>
                <a:latin typeface="Canva Sans"/>
                <a:ea typeface="Canva Sans"/>
                <a:cs typeface="Canva Sans"/>
                <a:sym typeface="Canva Sans"/>
              </a:rPr>
              <a:t>The total number of oders 48620. We can say that customer behaviour towards PIZZAHUT is quite good. with this information we can do sale performance, product analysis and many more insights we can genrate.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0A01"/>
        </a:solidFill>
      </p:bgPr>
    </p:bg>
    <p:spTree>
      <p:nvGrpSpPr>
        <p:cNvPr id="1" name=""/>
        <p:cNvGrpSpPr/>
        <p:nvPr/>
      </p:nvGrpSpPr>
      <p:grpSpPr>
        <a:xfrm>
          <a:off x="0" y="0"/>
          <a:ext cx="0" cy="0"/>
          <a:chOff x="0" y="0"/>
          <a:chExt cx="0" cy="0"/>
        </a:xfrm>
      </p:grpSpPr>
      <p:sp>
        <p:nvSpPr>
          <p:cNvPr name="Freeform 2" id="2"/>
          <p:cNvSpPr/>
          <p:nvPr/>
        </p:nvSpPr>
        <p:spPr>
          <a:xfrm flipH="false" flipV="false" rot="0">
            <a:off x="6639012" y="4510049"/>
            <a:ext cx="10985772" cy="3836110"/>
          </a:xfrm>
          <a:custGeom>
            <a:avLst/>
            <a:gdLst/>
            <a:ahLst/>
            <a:cxnLst/>
            <a:rect r="r" b="b" t="t" l="l"/>
            <a:pathLst>
              <a:path h="3836110" w="10985772">
                <a:moveTo>
                  <a:pt x="0" y="0"/>
                </a:moveTo>
                <a:lnTo>
                  <a:pt x="10985772" y="0"/>
                </a:lnTo>
                <a:lnTo>
                  <a:pt x="10985772" y="3836111"/>
                </a:lnTo>
                <a:lnTo>
                  <a:pt x="0" y="3836111"/>
                </a:lnTo>
                <a:lnTo>
                  <a:pt x="0" y="0"/>
                </a:lnTo>
                <a:close/>
              </a:path>
            </a:pathLst>
          </a:custGeom>
          <a:blipFill>
            <a:blip r:embed="rId2"/>
            <a:stretch>
              <a:fillRect l="-1241" t="0" r="-1241" b="0"/>
            </a:stretch>
          </a:blipFill>
        </p:spPr>
      </p:sp>
      <p:sp>
        <p:nvSpPr>
          <p:cNvPr name="TextBox 3" id="3"/>
          <p:cNvSpPr txBox="true"/>
          <p:nvPr/>
        </p:nvSpPr>
        <p:spPr>
          <a:xfrm rot="0">
            <a:off x="510907" y="641350"/>
            <a:ext cx="13635514" cy="688974"/>
          </a:xfrm>
          <a:prstGeom prst="rect">
            <a:avLst/>
          </a:prstGeom>
        </p:spPr>
        <p:txBody>
          <a:bodyPr anchor="t" rtlCol="false" tIns="0" lIns="0" bIns="0" rIns="0">
            <a:spAutoFit/>
          </a:bodyPr>
          <a:lstStyle/>
          <a:p>
            <a:pPr algn="ctr">
              <a:lnSpc>
                <a:spcPts val="5600"/>
              </a:lnSpc>
              <a:spcBef>
                <a:spcPct val="0"/>
              </a:spcBef>
            </a:pPr>
            <a:r>
              <a:rPr lang="en-US" sz="4000">
                <a:solidFill>
                  <a:srgbClr val="FFA140"/>
                </a:solidFill>
                <a:latin typeface="Canva Sans Bold"/>
                <a:ea typeface="Canva Sans Bold"/>
                <a:cs typeface="Canva Sans Bold"/>
                <a:sym typeface="Canva Sans Bold"/>
              </a:rPr>
              <a:t>Calculate the total revenue generated from pizza sales.</a:t>
            </a:r>
          </a:p>
        </p:txBody>
      </p:sp>
      <p:sp>
        <p:nvSpPr>
          <p:cNvPr name="TextBox 4" id="4"/>
          <p:cNvSpPr txBox="true"/>
          <p:nvPr/>
        </p:nvSpPr>
        <p:spPr>
          <a:xfrm rot="0">
            <a:off x="510907" y="2931566"/>
            <a:ext cx="5490092" cy="4406976"/>
          </a:xfrm>
          <a:prstGeom prst="rect">
            <a:avLst/>
          </a:prstGeom>
        </p:spPr>
        <p:txBody>
          <a:bodyPr anchor="t" rtlCol="false" tIns="0" lIns="0" bIns="0" rIns="0">
            <a:spAutoFit/>
          </a:bodyPr>
          <a:lstStyle/>
          <a:p>
            <a:pPr algn="ctr">
              <a:lnSpc>
                <a:spcPts val="4392"/>
              </a:lnSpc>
            </a:pPr>
            <a:r>
              <a:rPr lang="en-US" sz="3137">
                <a:solidFill>
                  <a:srgbClr val="FFA140"/>
                </a:solidFill>
                <a:latin typeface="Canva Sans"/>
                <a:ea typeface="Canva Sans"/>
                <a:cs typeface="Canva Sans"/>
                <a:sym typeface="Canva Sans"/>
              </a:rPr>
              <a:t>The  total Revenue  is 817860.05. To find the revenue we join Pizzas and order</a:t>
            </a:r>
          </a:p>
          <a:p>
            <a:pPr algn="ctr">
              <a:lnSpc>
                <a:spcPts val="4392"/>
              </a:lnSpc>
            </a:pPr>
            <a:r>
              <a:rPr lang="en-US" sz="3137">
                <a:solidFill>
                  <a:srgbClr val="FFA140"/>
                </a:solidFill>
                <a:latin typeface="Canva Sans"/>
                <a:ea typeface="Canva Sans"/>
                <a:cs typeface="Canva Sans"/>
                <a:sym typeface="Canva Sans"/>
              </a:rPr>
              <a:t>_details pizza_id and use round and sum of order_details.quantity *pizzas.price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DAGMDn-ssVk</dc:identifier>
  <dcterms:modified xsi:type="dcterms:W3CDTF">2011-08-01T06:04:30Z</dcterms:modified>
  <cp:revision>1</cp:revision>
  <dc:title>first step is creating a dataset name it as PIZZAHUT.</dc:title>
</cp:coreProperties>
</file>