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solidFill>
                  <a:schemeClr val="accent1">
                    <a:lumMod val="75000"/>
                  </a:schemeClr>
                </a:solidFill>
              </a:rPr>
              <a:t>Health Symptom Checker</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GB" sz="3200" b="1" dirty="0">
                <a:solidFill>
                  <a:schemeClr val="accent1">
                    <a:lumMod val="75000"/>
                  </a:schemeClr>
                </a:solidFill>
              </a:rPr>
              <a:t>IBM </a:t>
            </a:r>
            <a:r>
              <a:rPr lang="en-GB" sz="3200" b="1" dirty="0" err="1">
                <a:solidFill>
                  <a:schemeClr val="accent1">
                    <a:lumMod val="75000"/>
                  </a:schemeClr>
                </a:solidFill>
              </a:rPr>
              <a:t>SkillsBuild</a:t>
            </a:r>
            <a:r>
              <a:rPr lang="en-GB" sz="3200" b="1" dirty="0">
                <a:solidFill>
                  <a:schemeClr val="accent1">
                    <a:lumMod val="75000"/>
                  </a:schemeClr>
                </a:solidFill>
              </a:rPr>
              <a:t> Internship on AI &amp; Cloud</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Kirti vardhan singh-Centurion university of Technology and Management-Computer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4500898"/>
          </a:xfrm>
        </p:spPr>
        <p:txBody>
          <a:bodyPr>
            <a:normAutofit/>
          </a:bodyPr>
          <a:lstStyle/>
          <a:p>
            <a:r>
              <a:rPr lang="en-GB" sz="1800" dirty="0">
                <a:latin typeface="Times New Roman" panose="02020603050405020304" pitchFamily="18" charset="0"/>
                <a:cs typeface="Times New Roman" panose="02020603050405020304" pitchFamily="18" charset="0"/>
              </a:rPr>
              <a:t>Expand Knowledge Base: Integrate with a dynamic medical API to provide more extensive and up-to-date information.</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Personalization: Add user session management and history tracking to provide more personalized advice over time.</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Multi-language Support: Extend the assistant's capabilities to understand and respond in multiple languages.</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Advanced Analytics: Implement analytics to track common symptoms and user queries to identify health trends.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20000"/>
          </a:bodyPr>
          <a:lstStyle/>
          <a:p>
            <a:r>
              <a:rPr lang="en-IN" sz="2400" dirty="0">
                <a:solidFill>
                  <a:srgbClr val="0F0F0F"/>
                </a:solidFill>
                <a:ea typeface="+mn-lt"/>
                <a:cs typeface="+mn-lt"/>
                <a:hlinkClick r:id="rId2" action="ppaction://hlinksldjump"/>
              </a:rPr>
              <a:t>document360.com - How to Create Project Documentation with Examples &amp; ...</a:t>
            </a:r>
          </a:p>
          <a:p>
            <a:endParaRPr lang="en-IN" sz="2400" dirty="0">
              <a:solidFill>
                <a:srgbClr val="0F0F0F"/>
              </a:solidFill>
              <a:ea typeface="+mn-lt"/>
              <a:cs typeface="+mn-lt"/>
              <a:hlinkClick r:id="rId2" action="ppaction://hlinksldjump"/>
            </a:endParaRPr>
          </a:p>
          <a:p>
            <a:r>
              <a:rPr lang="en-IN" sz="2400" dirty="0">
                <a:solidFill>
                  <a:srgbClr val="0F0F0F"/>
                </a:solidFill>
                <a:ea typeface="+mn-lt"/>
                <a:cs typeface="+mn-lt"/>
                <a:hlinkClick r:id="rId2" action="ppaction://hlinksldjump"/>
              </a:rPr>
              <a:t>googleusercontent.com - IBM Skills Build Free Internship || AI &amp; Cloud || Free Internship ...</a:t>
            </a:r>
          </a:p>
          <a:p>
            <a:endParaRPr lang="en-IN" sz="2400" dirty="0">
              <a:solidFill>
                <a:srgbClr val="0F0F0F"/>
              </a:solidFill>
              <a:ea typeface="+mn-lt"/>
              <a:cs typeface="+mn-lt"/>
              <a:hlinkClick r:id="rId2" action="ppaction://hlinksldjump"/>
            </a:endParaRPr>
          </a:p>
          <a:p>
            <a:r>
              <a:rPr lang="en-IN" sz="2400" dirty="0">
                <a:solidFill>
                  <a:srgbClr val="0F0F0F"/>
                </a:solidFill>
                <a:ea typeface="+mn-lt"/>
                <a:cs typeface="+mn-lt"/>
                <a:hlinkClick r:id="rId2" action="ppaction://hlinksldjump"/>
              </a:rPr>
              <a:t>slideshare.net - IBM Watson assistant | PPTX</a:t>
            </a:r>
          </a:p>
          <a:p>
            <a:endParaRPr lang="en-IN" sz="2400" dirty="0">
              <a:solidFill>
                <a:srgbClr val="0F0F0F"/>
              </a:solidFill>
              <a:ea typeface="+mn-lt"/>
              <a:cs typeface="+mn-lt"/>
              <a:hlinkClick r:id="rId2" action="ppaction://hlinksldjump"/>
            </a:endParaRPr>
          </a:p>
          <a:p>
            <a:r>
              <a:rPr lang="en-IN" sz="2400" dirty="0">
                <a:solidFill>
                  <a:srgbClr val="0F0F0F"/>
                </a:solidFill>
                <a:ea typeface="+mn-lt"/>
                <a:cs typeface="+mn-lt"/>
                <a:hlinkClick r:id="rId2" action="ppaction://hlinksldjump"/>
              </a:rPr>
              <a:t>projectmanager.com - 20 Essential Project Documents</a:t>
            </a:r>
          </a:p>
          <a:p>
            <a:endParaRPr lang="en-IN" sz="2400" dirty="0">
              <a:solidFill>
                <a:srgbClr val="0F0F0F"/>
              </a:solidFill>
              <a:ea typeface="+mn-lt"/>
              <a:cs typeface="+mn-lt"/>
              <a:hlinkClick r:id="rId2" action="ppaction://hlinksldjump"/>
            </a:endParaRPr>
          </a:p>
          <a:p>
            <a:r>
              <a:rPr lang="en-IN" sz="2400" dirty="0">
                <a:solidFill>
                  <a:srgbClr val="0F0F0F"/>
                </a:solidFill>
                <a:ea typeface="+mn-lt"/>
                <a:cs typeface="+mn-lt"/>
                <a:hlinkClick r:id="rId2" action="ppaction://hlinksldjump"/>
              </a:rPr>
              <a:t>brightwork.com - A Quick Guide to 9 Essential Project Documents</a:t>
            </a:r>
          </a:p>
          <a:p>
            <a:endParaRPr lang="en-IN" sz="2400" dirty="0">
              <a:solidFill>
                <a:srgbClr val="0F0F0F"/>
              </a:solidFill>
              <a:ea typeface="+mn-lt"/>
              <a:cs typeface="+mn-lt"/>
              <a:hlinkClick r:id="rId2" action="ppaction://hlinksldjump"/>
            </a:endParaRPr>
          </a:p>
          <a:p>
            <a:r>
              <a:rPr lang="en-IN" sz="2400" dirty="0">
                <a:solidFill>
                  <a:srgbClr val="0F0F0F"/>
                </a:solidFill>
                <a:ea typeface="+mn-lt"/>
                <a:cs typeface="+mn-lt"/>
                <a:hlinkClick r:id="rId2" action="ppaction://hlinksldjump"/>
              </a:rPr>
              <a:t>geeksforgeeks.org - How to Create Project Documentation with Examples?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4C7A0D03-2737-1107-F844-E119FD9D2E3B}"/>
              </a:ext>
            </a:extLst>
          </p:cNvPr>
          <p:cNvPicPr>
            <a:picLocks noChangeAspect="1"/>
          </p:cNvPicPr>
          <p:nvPr/>
        </p:nvPicPr>
        <p:blipFill>
          <a:blip r:embed="rId2"/>
          <a:stretch>
            <a:fillRect/>
          </a:stretch>
        </p:blipFill>
        <p:spPr>
          <a:xfrm>
            <a:off x="2628486" y="1336432"/>
            <a:ext cx="6935027" cy="519625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16059E54-0D77-69B6-A4FF-86665D661AA7}"/>
              </a:ext>
            </a:extLst>
          </p:cNvPr>
          <p:cNvPicPr>
            <a:picLocks noChangeAspect="1"/>
          </p:cNvPicPr>
          <p:nvPr/>
        </p:nvPicPr>
        <p:blipFill>
          <a:blip r:embed="rId2"/>
          <a:stretch>
            <a:fillRect/>
          </a:stretch>
        </p:blipFill>
        <p:spPr>
          <a:xfrm>
            <a:off x="2584780" y="1302790"/>
            <a:ext cx="7022439" cy="5261975"/>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5B71854B-E186-09FC-49DF-69A2A359C94F}"/>
              </a:ext>
            </a:extLst>
          </p:cNvPr>
          <p:cNvPicPr>
            <a:picLocks noChangeAspect="1"/>
          </p:cNvPicPr>
          <p:nvPr/>
        </p:nvPicPr>
        <p:blipFill>
          <a:blip r:embed="rId2"/>
          <a:stretch>
            <a:fillRect/>
          </a:stretch>
        </p:blipFill>
        <p:spPr>
          <a:xfrm>
            <a:off x="1991896" y="1354167"/>
            <a:ext cx="8208208" cy="5037842"/>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3096976"/>
          </a:xfrm>
        </p:spPr>
        <p:txBody>
          <a:bodyPr>
            <a:normAutofit/>
          </a:bodyPr>
          <a:lstStyle/>
          <a:p>
            <a:pPr marL="0" indent="0" algn="just">
              <a:buNone/>
            </a:pPr>
            <a:r>
              <a:rPr lang="en-GB" sz="1800" dirty="0">
                <a:latin typeface="Times New Roman" panose="02020603050405020304" pitchFamily="18" charset="0"/>
                <a:cs typeface="Times New Roman" panose="02020603050405020304" pitchFamily="18" charset="0"/>
              </a:rPr>
              <a:t>Agentic AI Health Symptom Checker The Challenge – An Agentic AI Health Symptom Checker helps users understand their health conditions by </a:t>
            </a:r>
            <a:r>
              <a:rPr lang="en-GB" sz="1800" dirty="0" err="1">
                <a:latin typeface="Times New Roman" panose="02020603050405020304" pitchFamily="18" charset="0"/>
                <a:cs typeface="Times New Roman" panose="02020603050405020304" pitchFamily="18" charset="0"/>
              </a:rPr>
              <a:t>analyzing</a:t>
            </a:r>
            <a:r>
              <a:rPr lang="en-GB" sz="1800" dirty="0">
                <a:latin typeface="Times New Roman" panose="02020603050405020304" pitchFamily="18" charset="0"/>
                <a:cs typeface="Times New Roman" panose="02020603050405020304" pitchFamily="18" charset="0"/>
              </a:rPr>
              <a:t> symptoms and providing probable causes, preventive advice, and care recommendations. It retrieves verified medical data, symptom databases, and guidelines from trusted sources like WHO, government health portals, and medical journals. Users can input symptoms in natural language such as “I have a sore throat and fever,” and the agent provides possible conditions, urgency level, home remedies, and when to consult a doctor. It supports multi-language interaction and avoids self-diagnosis risks by offering educational and referral-based suggestions. This AI-driven assistant promotes early detection, reduces misinformation, and empowers users to take informed health actions.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51792"/>
            <a:ext cx="11613485" cy="4580793"/>
          </a:xfrm>
        </p:spPr>
        <p:txBody>
          <a:bodyPr vert="horz" lIns="91440" tIns="45720" rIns="91440" bIns="45720" rtlCol="0" anchor="ctr">
            <a:noAutofit/>
          </a:bodyPr>
          <a:lstStyle/>
          <a:p>
            <a:pPr marL="305435" indent="-305435"/>
            <a:r>
              <a:rPr lang="en-GB" sz="1800" dirty="0">
                <a:latin typeface="Times New Roman" panose="02020603050405020304" pitchFamily="18" charset="0"/>
                <a:cs typeface="Times New Roman" panose="02020603050405020304" pitchFamily="18" charset="0"/>
              </a:rPr>
              <a:t>The proposed solution is a conversational AI, the "Health Symptom Checker," designed to act as a first point of contact for health queries.</a:t>
            </a:r>
          </a:p>
          <a:p>
            <a:pPr marL="305435" indent="-305435"/>
            <a:endParaRPr lang="en-GB" sz="1800" dirty="0">
              <a:latin typeface="Times New Roman" panose="02020603050405020304" pitchFamily="18" charset="0"/>
              <a:cs typeface="Times New Roman" panose="02020603050405020304" pitchFamily="18" charset="0"/>
            </a:endParaRPr>
          </a:p>
          <a:p>
            <a:pPr marL="305435" indent="-305435"/>
            <a:r>
              <a:rPr lang="en-GB" sz="1800" dirty="0">
                <a:latin typeface="Times New Roman" panose="02020603050405020304" pitchFamily="18" charset="0"/>
                <a:cs typeface="Times New Roman" panose="02020603050405020304" pitchFamily="18" charset="0"/>
              </a:rPr>
              <a:t>It uses Natural Language Processing to understand symptoms and provide pre-defined advice from a dedicated knowledge base.</a:t>
            </a:r>
          </a:p>
          <a:p>
            <a:pPr marL="305435" indent="-305435"/>
            <a:endParaRPr lang="en-GB" sz="1800" dirty="0">
              <a:latin typeface="Times New Roman" panose="02020603050405020304" pitchFamily="18" charset="0"/>
              <a:cs typeface="Times New Roman" panose="02020603050405020304" pitchFamily="18" charset="0"/>
            </a:endParaRPr>
          </a:p>
          <a:p>
            <a:pPr marL="305435" indent="-305435"/>
            <a:r>
              <a:rPr lang="en-GB" sz="1800" dirty="0">
                <a:latin typeface="Times New Roman" panose="02020603050405020304" pitchFamily="18" charset="0"/>
                <a:cs typeface="Times New Roman" panose="02020603050405020304" pitchFamily="18" charset="0"/>
              </a:rPr>
              <a:t>A key feature is the ability to escalate the conversation to a live human agent when requested.</a:t>
            </a:r>
          </a:p>
          <a:p>
            <a:pPr marL="305435" indent="-305435"/>
            <a:endParaRPr lang="en-GB" sz="1800" dirty="0">
              <a:latin typeface="Times New Roman" panose="02020603050405020304" pitchFamily="18" charset="0"/>
              <a:cs typeface="Times New Roman" panose="02020603050405020304" pitchFamily="18" charset="0"/>
            </a:endParaRPr>
          </a:p>
          <a:p>
            <a:pPr marL="305435" indent="-305435"/>
            <a:r>
              <a:rPr lang="en-GB" sz="1800" dirty="0">
                <a:latin typeface="Times New Roman" panose="02020603050405020304" pitchFamily="18" charset="0"/>
                <a:cs typeface="Times New Roman" panose="02020603050405020304" pitchFamily="18" charset="0"/>
              </a:rPr>
              <a:t>The final AI agent is designed for easy deployment and integration into any webpage via a simple code snippet.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GB" sz="1800" dirty="0">
                <a:solidFill>
                  <a:srgbClr val="0F0F0F"/>
                </a:solidFill>
                <a:latin typeface="Times New Roman" panose="02020603050405020304" pitchFamily="18" charset="0"/>
                <a:ea typeface="+mn-lt"/>
                <a:cs typeface="Times New Roman" panose="02020603050405020304" pitchFamily="18" charset="0"/>
              </a:rPr>
              <a:t>Conversational AI Platform: IBM Watson Assistant is used to build the chatbot, understand natural language, and manage the dialogue flow. </a:t>
            </a:r>
          </a:p>
          <a:p>
            <a:endParaRPr lang="en-GB" sz="1800" dirty="0">
              <a:solidFill>
                <a:srgbClr val="0F0F0F"/>
              </a:solidFill>
              <a:latin typeface="Times New Roman" panose="02020603050405020304" pitchFamily="18" charset="0"/>
              <a:ea typeface="+mn-lt"/>
              <a:cs typeface="Times New Roman" panose="02020603050405020304" pitchFamily="18" charset="0"/>
            </a:endParaRPr>
          </a:p>
          <a:p>
            <a:r>
              <a:rPr lang="en-GB" sz="1800" dirty="0">
                <a:solidFill>
                  <a:srgbClr val="0F0F0F"/>
                </a:solidFill>
                <a:latin typeface="Times New Roman" panose="02020603050405020304" pitchFamily="18" charset="0"/>
                <a:ea typeface="+mn-lt"/>
                <a:cs typeface="Times New Roman" panose="02020603050405020304" pitchFamily="18" charset="0"/>
              </a:rPr>
              <a:t>Backend Logic: A custom backend API was developed using Python and the Flask framework to search for and retrieve relevant health advice.</a:t>
            </a:r>
          </a:p>
          <a:p>
            <a:endParaRPr lang="en-GB" sz="1800" dirty="0">
              <a:solidFill>
                <a:srgbClr val="0F0F0F"/>
              </a:solidFill>
              <a:latin typeface="Times New Roman" panose="02020603050405020304" pitchFamily="18" charset="0"/>
              <a:ea typeface="+mn-lt"/>
              <a:cs typeface="Times New Roman" panose="02020603050405020304" pitchFamily="18" charset="0"/>
            </a:endParaRPr>
          </a:p>
          <a:p>
            <a:r>
              <a:rPr lang="en-GB" sz="1800" dirty="0">
                <a:solidFill>
                  <a:srgbClr val="0F0F0F"/>
                </a:solidFill>
                <a:latin typeface="Times New Roman" panose="02020603050405020304" pitchFamily="18" charset="0"/>
                <a:ea typeface="+mn-lt"/>
                <a:cs typeface="Times New Roman" panose="02020603050405020304" pitchFamily="18" charset="0"/>
              </a:rPr>
              <a:t>Hosting: The backend API is deployed on the Render.com cloud platform.</a:t>
            </a:r>
          </a:p>
          <a:p>
            <a:endParaRPr lang="en-GB" sz="1800" dirty="0">
              <a:solidFill>
                <a:srgbClr val="0F0F0F"/>
              </a:solidFill>
              <a:latin typeface="Times New Roman" panose="02020603050405020304" pitchFamily="18" charset="0"/>
              <a:ea typeface="+mn-lt"/>
              <a:cs typeface="Times New Roman" panose="02020603050405020304" pitchFamily="18" charset="0"/>
            </a:endParaRPr>
          </a:p>
          <a:p>
            <a:r>
              <a:rPr lang="en-GB" sz="1800" dirty="0">
                <a:solidFill>
                  <a:srgbClr val="0F0F0F"/>
                </a:solidFill>
                <a:latin typeface="Times New Roman" panose="02020603050405020304" pitchFamily="18" charset="0"/>
                <a:ea typeface="+mn-lt"/>
                <a:cs typeface="Times New Roman" panose="02020603050405020304" pitchFamily="18" charset="0"/>
              </a:rPr>
              <a:t>Live Agent Handoff: Twilio's platform (specifically WhatsApp Sandbox and Flex) is integrated to manage the escalation to human agents.</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7637"/>
            <a:ext cx="11029615" cy="5205047"/>
          </a:xfrm>
        </p:spPr>
        <p:txBody>
          <a:bodyPr>
            <a:normAutofit/>
          </a:bodyPr>
          <a:lstStyle/>
          <a:p>
            <a:pPr marL="305435" indent="-305435"/>
            <a:r>
              <a:rPr lang="en-GB" sz="1400" b="1" dirty="0">
                <a:ea typeface="+mn-lt"/>
                <a:cs typeface="+mn-lt"/>
              </a:rPr>
              <a:t>Algorithm: The system uses a "search and retrieve" model rather than a predictive one.</a:t>
            </a:r>
          </a:p>
          <a:p>
            <a:pPr marL="305435" indent="-305435"/>
            <a:endParaRPr lang="en-GB" sz="1400" b="1" dirty="0">
              <a:ea typeface="+mn-lt"/>
              <a:cs typeface="+mn-lt"/>
            </a:endParaRPr>
          </a:p>
          <a:p>
            <a:pPr marL="342900" indent="-342900">
              <a:buFont typeface="+mj-lt"/>
              <a:buAutoNum type="arabicPeriod"/>
            </a:pPr>
            <a:r>
              <a:rPr lang="en-GB" sz="1400" dirty="0">
                <a:ea typeface="+mn-lt"/>
                <a:cs typeface="+mn-lt"/>
              </a:rPr>
              <a:t>Intent Recognition: IBM Watson Assistant processes the user's message to identify the key symptom or intent (e.g., "headache," "contact agent"). </a:t>
            </a:r>
          </a:p>
          <a:p>
            <a:pPr marL="342900" indent="-342900">
              <a:buFont typeface="+mj-lt"/>
              <a:buAutoNum type="arabicPeriod"/>
            </a:pPr>
            <a:r>
              <a:rPr lang="en-GB" sz="1400" dirty="0">
                <a:ea typeface="+mn-lt"/>
                <a:cs typeface="+mn-lt"/>
              </a:rPr>
              <a:t>API Call: The corresponding "Action" in Watson triggers an API call to the Flask backend.</a:t>
            </a:r>
          </a:p>
          <a:p>
            <a:pPr marL="342900" indent="-342900">
              <a:buFont typeface="+mj-lt"/>
              <a:buAutoNum type="arabicPeriod"/>
            </a:pPr>
            <a:r>
              <a:rPr lang="en-GB" sz="1400" dirty="0">
                <a:ea typeface="+mn-lt"/>
                <a:cs typeface="+mn-lt"/>
              </a:rPr>
              <a:t>Data Retrieval: The Flask API searches a structured JSON file (knowledge base) for the symptom and retrieves the associated advice.</a:t>
            </a:r>
          </a:p>
          <a:p>
            <a:pPr marL="342900" indent="-342900">
              <a:buFont typeface="+mj-lt"/>
              <a:buAutoNum type="arabicPeriod"/>
            </a:pPr>
            <a:r>
              <a:rPr lang="en-GB" sz="1400" dirty="0">
                <a:ea typeface="+mn-lt"/>
                <a:cs typeface="+mn-lt"/>
              </a:rPr>
              <a:t>Response &amp; Escalation: The advice is sent back to the user. If the "contact agent" intent is triggered, a signal is sent to Twilio to initiate the handoff.</a:t>
            </a:r>
          </a:p>
          <a:p>
            <a:pPr marL="305435" indent="-305435"/>
            <a:endParaRPr lang="en-GB" sz="1400" dirty="0">
              <a:ea typeface="+mn-lt"/>
              <a:cs typeface="+mn-lt"/>
            </a:endParaRPr>
          </a:p>
          <a:p>
            <a:pPr marL="342900" indent="-342900">
              <a:buFont typeface="+mj-lt"/>
              <a:buAutoNum type="arabicPeriod"/>
            </a:pPr>
            <a:endParaRPr lang="en-GB" sz="1400" dirty="0">
              <a:ea typeface="+mn-lt"/>
              <a:cs typeface="+mn-lt"/>
            </a:endParaRPr>
          </a:p>
          <a:p>
            <a:pPr marL="305435" indent="-305435"/>
            <a:r>
              <a:rPr lang="en-GB" sz="1400" b="1" dirty="0">
                <a:ea typeface="+mn-lt"/>
                <a:cs typeface="+mn-lt"/>
              </a:rPr>
              <a:t>Deployment: This is a multi-platform cloud deployment. The AI assistant runs on IBM Cloud, the backend on Render, and the communication channel on Twilio.</a:t>
            </a:r>
            <a:endParaRPr lang="en-IN" b="1" dirty="0"/>
          </a:p>
          <a:p>
            <a:pPr marL="342900" indent="-342900">
              <a:buFont typeface="+mj-lt"/>
              <a:buAutoNum type="arabicPeriod"/>
            </a:pPr>
            <a:endParaRPr lang="en-GB" sz="1400" dirty="0">
              <a:ea typeface="+mn-lt"/>
              <a:cs typeface="+mn-lt"/>
            </a:endParaRPr>
          </a:p>
          <a:p>
            <a:pPr marL="342900" indent="-342900">
              <a:buFont typeface="+mj-lt"/>
              <a:buAutoNum type="arabicPeriod"/>
            </a:pPr>
            <a:endParaRPr lang="en-GB" sz="1400" dirty="0">
              <a:ea typeface="+mn-lt"/>
              <a:cs typeface="+mn-lt"/>
            </a:endParaRPr>
          </a:p>
          <a:p>
            <a:pPr marL="305435" indent="-305435"/>
            <a:endParaRPr lang="en-GB" sz="1400" dirty="0">
              <a:ea typeface="+mn-lt"/>
              <a:cs typeface="+mn-lt"/>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DE0D7838-55B0-1D7F-9002-642CEF4AC987}"/>
              </a:ext>
            </a:extLst>
          </p:cNvPr>
          <p:cNvPicPr>
            <a:picLocks noGrp="1" noChangeAspect="1"/>
          </p:cNvPicPr>
          <p:nvPr>
            <p:ph idx="1"/>
          </p:nvPr>
        </p:nvPicPr>
        <p:blipFill>
          <a:blip r:embed="rId2"/>
          <a:stretch>
            <a:fillRect/>
          </a:stretch>
        </p:blipFill>
        <p:spPr>
          <a:xfrm>
            <a:off x="225232" y="1303349"/>
            <a:ext cx="2412582" cy="4852492"/>
          </a:xfrm>
        </p:spPr>
      </p:pic>
      <p:pic>
        <p:nvPicPr>
          <p:cNvPr id="7" name="Picture 6">
            <a:extLst>
              <a:ext uri="{FF2B5EF4-FFF2-40B4-BE49-F238E27FC236}">
                <a16:creationId xmlns:a16="http://schemas.microsoft.com/office/drawing/2014/main" id="{981591D7-90E7-BF48-4352-CE7A2C16FE8F}"/>
              </a:ext>
            </a:extLst>
          </p:cNvPr>
          <p:cNvPicPr>
            <a:picLocks noChangeAspect="1"/>
          </p:cNvPicPr>
          <p:nvPr/>
        </p:nvPicPr>
        <p:blipFill>
          <a:blip r:embed="rId3"/>
          <a:stretch>
            <a:fillRect/>
          </a:stretch>
        </p:blipFill>
        <p:spPr>
          <a:xfrm>
            <a:off x="2765715" y="1232450"/>
            <a:ext cx="2412582" cy="4923392"/>
          </a:xfrm>
          <a:prstGeom prst="rect">
            <a:avLst/>
          </a:prstGeom>
        </p:spPr>
      </p:pic>
      <p:pic>
        <p:nvPicPr>
          <p:cNvPr id="9" name="Picture 8">
            <a:extLst>
              <a:ext uri="{FF2B5EF4-FFF2-40B4-BE49-F238E27FC236}">
                <a16:creationId xmlns:a16="http://schemas.microsoft.com/office/drawing/2014/main" id="{D412D46D-09BD-EA0F-D72E-393817DE98B1}"/>
              </a:ext>
            </a:extLst>
          </p:cNvPr>
          <p:cNvPicPr>
            <a:picLocks noChangeAspect="1"/>
          </p:cNvPicPr>
          <p:nvPr/>
        </p:nvPicPr>
        <p:blipFill>
          <a:blip r:embed="rId4"/>
          <a:stretch>
            <a:fillRect/>
          </a:stretch>
        </p:blipFill>
        <p:spPr>
          <a:xfrm>
            <a:off x="9023838" y="1232452"/>
            <a:ext cx="2942930" cy="4923392"/>
          </a:xfrm>
          <a:prstGeom prst="rect">
            <a:avLst/>
          </a:prstGeom>
        </p:spPr>
      </p:pic>
      <p:pic>
        <p:nvPicPr>
          <p:cNvPr id="11" name="Picture 10">
            <a:extLst>
              <a:ext uri="{FF2B5EF4-FFF2-40B4-BE49-F238E27FC236}">
                <a16:creationId xmlns:a16="http://schemas.microsoft.com/office/drawing/2014/main" id="{F2ABF739-5FA9-DDF1-DDBE-59D28A30036B}"/>
              </a:ext>
            </a:extLst>
          </p:cNvPr>
          <p:cNvPicPr>
            <a:picLocks noChangeAspect="1"/>
          </p:cNvPicPr>
          <p:nvPr/>
        </p:nvPicPr>
        <p:blipFill>
          <a:blip r:embed="rId5"/>
          <a:stretch>
            <a:fillRect/>
          </a:stretch>
        </p:blipFill>
        <p:spPr>
          <a:xfrm>
            <a:off x="5988390" y="1232450"/>
            <a:ext cx="2954034" cy="492339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648E5-682F-7319-DB16-ABD35D8A861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D943C64-B507-60AA-5CA3-D5E85496A04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2" name="Content Placeholder 11">
            <a:extLst>
              <a:ext uri="{FF2B5EF4-FFF2-40B4-BE49-F238E27FC236}">
                <a16:creationId xmlns:a16="http://schemas.microsoft.com/office/drawing/2014/main" id="{8E40384E-92F7-D730-3118-1D3B7323135E}"/>
              </a:ext>
            </a:extLst>
          </p:cNvPr>
          <p:cNvPicPr>
            <a:picLocks noGrp="1" noChangeAspect="1"/>
          </p:cNvPicPr>
          <p:nvPr>
            <p:ph idx="1"/>
          </p:nvPr>
        </p:nvPicPr>
        <p:blipFill>
          <a:blip r:embed="rId2"/>
          <a:stretch>
            <a:fillRect/>
          </a:stretch>
        </p:blipFill>
        <p:spPr>
          <a:xfrm>
            <a:off x="1128796" y="1367241"/>
            <a:ext cx="9934408" cy="4788603"/>
          </a:xfrm>
        </p:spPr>
      </p:pic>
    </p:spTree>
    <p:extLst>
      <p:ext uri="{BB962C8B-B14F-4D97-AF65-F5344CB8AC3E}">
        <p14:creationId xmlns:p14="http://schemas.microsoft.com/office/powerpoint/2010/main" val="203063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122828"/>
          </a:xfrm>
        </p:spPr>
        <p:txBody>
          <a:bodyPr>
            <a:normAutofit/>
          </a:bodyPr>
          <a:lstStyle/>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The project successfully created a functional, modular, and scalable Health Symptom Checker using modern AI and cloud technologies.</a:t>
            </a:r>
          </a:p>
          <a:p>
            <a:pPr marL="305435" indent="-305435"/>
            <a:endParaRPr lang="en-GB" sz="1800" dirty="0">
              <a:solidFill>
                <a:srgbClr val="0F0F0F"/>
              </a:solidFill>
              <a:latin typeface="Times New Roman" panose="02020603050405020304" pitchFamily="18" charset="0"/>
              <a:ea typeface="+mn-lt"/>
              <a:cs typeface="Times New Roman" panose="02020603050405020304" pitchFamily="18" charset="0"/>
            </a:endParaRP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It demonstrates the power of combining a sophisticated AI assistant like Watson with custom backend logic to create a practical, real-world application.</a:t>
            </a:r>
          </a:p>
          <a:p>
            <a:pPr marL="305435" indent="-305435"/>
            <a:endParaRPr lang="en-GB" sz="1800" dirty="0">
              <a:solidFill>
                <a:srgbClr val="0F0F0F"/>
              </a:solidFill>
              <a:latin typeface="Times New Roman" panose="02020603050405020304" pitchFamily="18" charset="0"/>
              <a:ea typeface="+mn-lt"/>
              <a:cs typeface="Times New Roman" panose="02020603050405020304" pitchFamily="18" charset="0"/>
            </a:endParaRP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The system provides a valuable service by offering accessible, first-level health guidance and a clear path for escalation.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66</TotalTime>
  <Words>737</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Times New Roman</vt:lpstr>
      <vt:lpstr>Wingdings 2</vt:lpstr>
      <vt:lpstr>DividendVTI</vt:lpstr>
      <vt:lpstr>Health Symptom Checker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kirti vardhan singh</cp:lastModifiedBy>
  <cp:revision>27</cp:revision>
  <dcterms:created xsi:type="dcterms:W3CDTF">2021-05-26T16:50:10Z</dcterms:created>
  <dcterms:modified xsi:type="dcterms:W3CDTF">2025-08-04T20:42:18Z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