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7" d="100"/>
          <a:sy n="87" d="100"/>
        </p:scale>
        <p:origin x="437"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E83B44-9405-4DC9-AC3E-F22E06AF18A0}"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18606-7717-45F3-8C55-95521C03E86B}" type="slidenum">
              <a:rPr lang="en-IN" smtClean="0"/>
              <a:t>‹#›</a:t>
            </a:fld>
            <a:endParaRPr lang="en-IN"/>
          </a:p>
        </p:txBody>
      </p:sp>
    </p:spTree>
    <p:extLst>
      <p:ext uri="{BB962C8B-B14F-4D97-AF65-F5344CB8AC3E}">
        <p14:creationId xmlns:p14="http://schemas.microsoft.com/office/powerpoint/2010/main" val="2073471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83B44-9405-4DC9-AC3E-F22E06AF18A0}"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18606-7717-45F3-8C55-95521C03E86B}" type="slidenum">
              <a:rPr lang="en-IN" smtClean="0"/>
              <a:t>‹#›</a:t>
            </a:fld>
            <a:endParaRPr lang="en-IN"/>
          </a:p>
        </p:txBody>
      </p:sp>
    </p:spTree>
    <p:extLst>
      <p:ext uri="{BB962C8B-B14F-4D97-AF65-F5344CB8AC3E}">
        <p14:creationId xmlns:p14="http://schemas.microsoft.com/office/powerpoint/2010/main" val="245230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83B44-9405-4DC9-AC3E-F22E06AF18A0}"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18606-7717-45F3-8C55-95521C03E86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72175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83B44-9405-4DC9-AC3E-F22E06AF18A0}"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18606-7717-45F3-8C55-95521C03E86B}" type="slidenum">
              <a:rPr lang="en-IN" smtClean="0"/>
              <a:t>‹#›</a:t>
            </a:fld>
            <a:endParaRPr lang="en-IN"/>
          </a:p>
        </p:txBody>
      </p:sp>
    </p:spTree>
    <p:extLst>
      <p:ext uri="{BB962C8B-B14F-4D97-AF65-F5344CB8AC3E}">
        <p14:creationId xmlns:p14="http://schemas.microsoft.com/office/powerpoint/2010/main" val="1053770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83B44-9405-4DC9-AC3E-F22E06AF18A0}"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18606-7717-45F3-8C55-95521C03E86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7048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83B44-9405-4DC9-AC3E-F22E06AF18A0}"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18606-7717-45F3-8C55-95521C03E86B}" type="slidenum">
              <a:rPr lang="en-IN" smtClean="0"/>
              <a:t>‹#›</a:t>
            </a:fld>
            <a:endParaRPr lang="en-IN"/>
          </a:p>
        </p:txBody>
      </p:sp>
    </p:spTree>
    <p:extLst>
      <p:ext uri="{BB962C8B-B14F-4D97-AF65-F5344CB8AC3E}">
        <p14:creationId xmlns:p14="http://schemas.microsoft.com/office/powerpoint/2010/main" val="1567782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E83B44-9405-4DC9-AC3E-F22E06AF18A0}"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18606-7717-45F3-8C55-95521C03E86B}" type="slidenum">
              <a:rPr lang="en-IN" smtClean="0"/>
              <a:t>‹#›</a:t>
            </a:fld>
            <a:endParaRPr lang="en-IN"/>
          </a:p>
        </p:txBody>
      </p:sp>
    </p:spTree>
    <p:extLst>
      <p:ext uri="{BB962C8B-B14F-4D97-AF65-F5344CB8AC3E}">
        <p14:creationId xmlns:p14="http://schemas.microsoft.com/office/powerpoint/2010/main" val="1211503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E83B44-9405-4DC9-AC3E-F22E06AF18A0}"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18606-7717-45F3-8C55-95521C03E86B}" type="slidenum">
              <a:rPr lang="en-IN" smtClean="0"/>
              <a:t>‹#›</a:t>
            </a:fld>
            <a:endParaRPr lang="en-IN"/>
          </a:p>
        </p:txBody>
      </p:sp>
    </p:spTree>
    <p:extLst>
      <p:ext uri="{BB962C8B-B14F-4D97-AF65-F5344CB8AC3E}">
        <p14:creationId xmlns:p14="http://schemas.microsoft.com/office/powerpoint/2010/main" val="4012258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E83B44-9405-4DC9-AC3E-F22E06AF18A0}"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18606-7717-45F3-8C55-95521C03E86B}" type="slidenum">
              <a:rPr lang="en-IN" smtClean="0"/>
              <a:t>‹#›</a:t>
            </a:fld>
            <a:endParaRPr lang="en-IN"/>
          </a:p>
        </p:txBody>
      </p:sp>
    </p:spTree>
    <p:extLst>
      <p:ext uri="{BB962C8B-B14F-4D97-AF65-F5344CB8AC3E}">
        <p14:creationId xmlns:p14="http://schemas.microsoft.com/office/powerpoint/2010/main" val="4097751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83B44-9405-4DC9-AC3E-F22E06AF18A0}"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18606-7717-45F3-8C55-95521C03E86B}" type="slidenum">
              <a:rPr lang="en-IN" smtClean="0"/>
              <a:t>‹#›</a:t>
            </a:fld>
            <a:endParaRPr lang="en-IN"/>
          </a:p>
        </p:txBody>
      </p:sp>
    </p:spTree>
    <p:extLst>
      <p:ext uri="{BB962C8B-B14F-4D97-AF65-F5344CB8AC3E}">
        <p14:creationId xmlns:p14="http://schemas.microsoft.com/office/powerpoint/2010/main" val="263655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E83B44-9405-4DC9-AC3E-F22E06AF18A0}" type="datetimeFigureOut">
              <a:rPr lang="en-IN" smtClean="0"/>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B18606-7717-45F3-8C55-95521C03E86B}" type="slidenum">
              <a:rPr lang="en-IN" smtClean="0"/>
              <a:t>‹#›</a:t>
            </a:fld>
            <a:endParaRPr lang="en-IN"/>
          </a:p>
        </p:txBody>
      </p:sp>
    </p:spTree>
    <p:extLst>
      <p:ext uri="{BB962C8B-B14F-4D97-AF65-F5344CB8AC3E}">
        <p14:creationId xmlns:p14="http://schemas.microsoft.com/office/powerpoint/2010/main" val="124245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E83B44-9405-4DC9-AC3E-F22E06AF18A0}" type="datetimeFigureOut">
              <a:rPr lang="en-IN" smtClean="0"/>
              <a:t>15-07-2025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B18606-7717-45F3-8C55-95521C03E86B}" type="slidenum">
              <a:rPr lang="en-IN" smtClean="0"/>
              <a:t>‹#›</a:t>
            </a:fld>
            <a:endParaRPr lang="en-IN"/>
          </a:p>
        </p:txBody>
      </p:sp>
    </p:spTree>
    <p:extLst>
      <p:ext uri="{BB962C8B-B14F-4D97-AF65-F5344CB8AC3E}">
        <p14:creationId xmlns:p14="http://schemas.microsoft.com/office/powerpoint/2010/main" val="2466914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E83B44-9405-4DC9-AC3E-F22E06AF18A0}" type="datetimeFigureOut">
              <a:rPr lang="en-IN" smtClean="0"/>
              <a:t>15-07-2025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B18606-7717-45F3-8C55-95521C03E86B}" type="slidenum">
              <a:rPr lang="en-IN" smtClean="0"/>
              <a:t>‹#›</a:t>
            </a:fld>
            <a:endParaRPr lang="en-IN"/>
          </a:p>
        </p:txBody>
      </p:sp>
    </p:spTree>
    <p:extLst>
      <p:ext uri="{BB962C8B-B14F-4D97-AF65-F5344CB8AC3E}">
        <p14:creationId xmlns:p14="http://schemas.microsoft.com/office/powerpoint/2010/main" val="3648051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83B44-9405-4DC9-AC3E-F22E06AF18A0}" type="datetimeFigureOut">
              <a:rPr lang="en-IN" smtClean="0"/>
              <a:t>15-07-2025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B18606-7717-45F3-8C55-95521C03E86B}" type="slidenum">
              <a:rPr lang="en-IN" smtClean="0"/>
              <a:t>‹#›</a:t>
            </a:fld>
            <a:endParaRPr lang="en-IN"/>
          </a:p>
        </p:txBody>
      </p:sp>
    </p:spTree>
    <p:extLst>
      <p:ext uri="{BB962C8B-B14F-4D97-AF65-F5344CB8AC3E}">
        <p14:creationId xmlns:p14="http://schemas.microsoft.com/office/powerpoint/2010/main" val="327144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E83B44-9405-4DC9-AC3E-F22E06AF18A0}" type="datetimeFigureOut">
              <a:rPr lang="en-IN" smtClean="0"/>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B18606-7717-45F3-8C55-95521C03E86B}" type="slidenum">
              <a:rPr lang="en-IN" smtClean="0"/>
              <a:t>‹#›</a:t>
            </a:fld>
            <a:endParaRPr lang="en-IN"/>
          </a:p>
        </p:txBody>
      </p:sp>
    </p:spTree>
    <p:extLst>
      <p:ext uri="{BB962C8B-B14F-4D97-AF65-F5344CB8AC3E}">
        <p14:creationId xmlns:p14="http://schemas.microsoft.com/office/powerpoint/2010/main" val="1859864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E83B44-9405-4DC9-AC3E-F22E06AF18A0}" type="datetimeFigureOut">
              <a:rPr lang="en-IN" smtClean="0"/>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B18606-7717-45F3-8C55-95521C03E86B}" type="slidenum">
              <a:rPr lang="en-IN" smtClean="0"/>
              <a:t>‹#›</a:t>
            </a:fld>
            <a:endParaRPr lang="en-IN"/>
          </a:p>
        </p:txBody>
      </p:sp>
    </p:spTree>
    <p:extLst>
      <p:ext uri="{BB962C8B-B14F-4D97-AF65-F5344CB8AC3E}">
        <p14:creationId xmlns:p14="http://schemas.microsoft.com/office/powerpoint/2010/main" val="187001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E83B44-9405-4DC9-AC3E-F22E06AF18A0}" type="datetimeFigureOut">
              <a:rPr lang="en-IN" smtClean="0"/>
              <a:t>15-07-2025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B18606-7717-45F3-8C55-95521C03E86B}" type="slidenum">
              <a:rPr lang="en-IN" smtClean="0"/>
              <a:t>‹#›</a:t>
            </a:fld>
            <a:endParaRPr lang="en-IN"/>
          </a:p>
        </p:txBody>
      </p:sp>
    </p:spTree>
    <p:extLst>
      <p:ext uri="{BB962C8B-B14F-4D97-AF65-F5344CB8AC3E}">
        <p14:creationId xmlns:p14="http://schemas.microsoft.com/office/powerpoint/2010/main" val="94357291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C60CE5-6BC7-087D-B65E-3B6C7F89E259}"/>
              </a:ext>
            </a:extLst>
          </p:cNvPr>
          <p:cNvPicPr>
            <a:picLocks noChangeAspect="1"/>
          </p:cNvPicPr>
          <p:nvPr/>
        </p:nvPicPr>
        <p:blipFill>
          <a:blip r:embed="rId2"/>
          <a:stretch>
            <a:fillRect/>
          </a:stretch>
        </p:blipFill>
        <p:spPr>
          <a:xfrm>
            <a:off x="628035" y="-128588"/>
            <a:ext cx="9525000" cy="63531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5400000" algn="ctr" rotWithShape="0">
              <a:srgbClr val="000000"/>
            </a:outerShdw>
            <a:reflection stA="41000" endPos="65000" dist="50800" dir="5400000" sy="-100000" algn="bl" rotWithShape="0"/>
            <a:softEdge rad="1270000"/>
          </a:effectLst>
        </p:spPr>
      </p:pic>
      <p:sp>
        <p:nvSpPr>
          <p:cNvPr id="2" name="Title 1">
            <a:extLst>
              <a:ext uri="{FF2B5EF4-FFF2-40B4-BE49-F238E27FC236}">
                <a16:creationId xmlns:a16="http://schemas.microsoft.com/office/drawing/2014/main" id="{D18F43CF-A5E6-F23B-77EC-0715961C02FD}"/>
              </a:ext>
            </a:extLst>
          </p:cNvPr>
          <p:cNvSpPr>
            <a:spLocks noGrp="1"/>
          </p:cNvSpPr>
          <p:nvPr>
            <p:ph type="ctrTitle"/>
          </p:nvPr>
        </p:nvSpPr>
        <p:spPr>
          <a:xfrm>
            <a:off x="1071639" y="3689049"/>
            <a:ext cx="7766936" cy="1646302"/>
          </a:xfr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r>
              <a:rPr lang="en-I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Chest X-Ray Image Classifications </a:t>
            </a:r>
          </a:p>
        </p:txBody>
      </p:sp>
      <p:sp>
        <p:nvSpPr>
          <p:cNvPr id="3" name="Subtitle 2">
            <a:extLst>
              <a:ext uri="{FF2B5EF4-FFF2-40B4-BE49-F238E27FC236}">
                <a16:creationId xmlns:a16="http://schemas.microsoft.com/office/drawing/2014/main" id="{2F49620F-1EBF-F650-6890-D447B80CC8C7}"/>
              </a:ext>
            </a:extLst>
          </p:cNvPr>
          <p:cNvSpPr>
            <a:spLocks noGrp="1"/>
          </p:cNvSpPr>
          <p:nvPr>
            <p:ph type="subTitle" idx="1"/>
          </p:nvPr>
        </p:nvSpPr>
        <p:spPr>
          <a:xfrm>
            <a:off x="1006323" y="5442857"/>
            <a:ext cx="7766936" cy="1370395"/>
          </a:xfrm>
          <a:effectLst>
            <a:softEdge rad="1231900"/>
          </a:effectLst>
        </p:spPr>
        <p:txBody>
          <a:bodyPr>
            <a:normAutofit/>
          </a:bodyPr>
          <a:lstStyle/>
          <a:p>
            <a:r>
              <a:rPr lang="en-IN" dirty="0">
                <a:solidFill>
                  <a:schemeClr val="tx1"/>
                </a:solidFill>
              </a:rPr>
              <a:t>KIRTI VARDHAN SINGH(210301120137)</a:t>
            </a:r>
          </a:p>
          <a:p>
            <a:endParaRPr lang="en-IN" dirty="0"/>
          </a:p>
        </p:txBody>
      </p:sp>
    </p:spTree>
    <p:extLst>
      <p:ext uri="{BB962C8B-B14F-4D97-AF65-F5344CB8AC3E}">
        <p14:creationId xmlns:p14="http://schemas.microsoft.com/office/powerpoint/2010/main" val="625512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5C01F-68B0-3D0D-C98D-20CA04613959}"/>
              </a:ext>
            </a:extLst>
          </p:cNvPr>
          <p:cNvSpPr>
            <a:spLocks noGrp="1"/>
          </p:cNvSpPr>
          <p:nvPr>
            <p:ph type="title"/>
          </p:nvPr>
        </p:nvSpPr>
        <p:spPr/>
        <p:txBody>
          <a:bodyPr>
            <a:normAutofit/>
          </a:bodyPr>
          <a:lstStyle/>
          <a:p>
            <a:r>
              <a:rPr lang="en-IN" sz="5400" dirty="0">
                <a:solidFill>
                  <a:schemeClr val="tx1"/>
                </a:solidFill>
                <a:latin typeface="Times New Roman" panose="02020603050405020304" pitchFamily="18" charset="0"/>
                <a:cs typeface="Times New Roman" panose="02020603050405020304" pitchFamily="18" charset="0"/>
              </a:rPr>
              <a:t>Result and Comparison</a:t>
            </a:r>
          </a:p>
        </p:txBody>
      </p:sp>
      <p:pic>
        <p:nvPicPr>
          <p:cNvPr id="5" name="Content Placeholder 4">
            <a:extLst>
              <a:ext uri="{FF2B5EF4-FFF2-40B4-BE49-F238E27FC236}">
                <a16:creationId xmlns:a16="http://schemas.microsoft.com/office/drawing/2014/main" id="{BEF42FCE-3803-6078-8225-72F102FA06C6}"/>
              </a:ext>
            </a:extLst>
          </p:cNvPr>
          <p:cNvPicPr>
            <a:picLocks noGrp="1" noChangeAspect="1"/>
          </p:cNvPicPr>
          <p:nvPr>
            <p:ph idx="1"/>
          </p:nvPr>
        </p:nvPicPr>
        <p:blipFill>
          <a:blip r:embed="rId2"/>
          <a:stretch>
            <a:fillRect/>
          </a:stretch>
        </p:blipFill>
        <p:spPr>
          <a:xfrm>
            <a:off x="677334" y="1930400"/>
            <a:ext cx="8810824" cy="4024086"/>
          </a:xfrm>
        </p:spPr>
      </p:pic>
    </p:spTree>
    <p:extLst>
      <p:ext uri="{BB962C8B-B14F-4D97-AF65-F5344CB8AC3E}">
        <p14:creationId xmlns:p14="http://schemas.microsoft.com/office/powerpoint/2010/main" val="4206008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68723-980B-99C0-88FB-1E1E7257D2F2}"/>
              </a:ext>
            </a:extLst>
          </p:cNvPr>
          <p:cNvSpPr>
            <a:spLocks noGrp="1"/>
          </p:cNvSpPr>
          <p:nvPr>
            <p:ph type="title"/>
          </p:nvPr>
        </p:nvSpPr>
        <p:spPr/>
        <p:txBody>
          <a:bodyPr>
            <a:normAutofit/>
          </a:bodyPr>
          <a:lstStyle/>
          <a:p>
            <a:r>
              <a:rPr lang="en-IN" sz="5400"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1BAD126-2215-50A4-A98A-A16F631855CE}"/>
              </a:ext>
            </a:extLst>
          </p:cNvPr>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In conclusion, the proposed work aims to develop a CNN model for the classification of normal and pneumonia cases in X-ray images. The project has identified the need for accurate and efficient diagnosis of pneumonia, which can be achieved through the use of deep learning techniques. The model is expected to be trained and tested on a large dataset of X-ray images to ensure its effectiveness and reliability. If successful, this model could potentially be used in hospitals and clinics to assist radiologists and physicians in making accurate diagnoses, leading to improved patient outcomes and better management of pneumonia cases.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76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818F00-DDBF-3E6A-F37F-8AC0D396DE0B}"/>
              </a:ext>
            </a:extLst>
          </p:cNvPr>
          <p:cNvSpPr>
            <a:spLocks noGrp="1"/>
          </p:cNvSpPr>
          <p:nvPr>
            <p:ph type="title"/>
          </p:nvPr>
        </p:nvSpPr>
        <p:spPr>
          <a:xfrm>
            <a:off x="2647647" y="2253343"/>
            <a:ext cx="5614610" cy="1567543"/>
          </a:xfrm>
        </p:spPr>
        <p:txBody>
          <a:bodyPr>
            <a:normAutofit fontScale="90000"/>
          </a:bodyPr>
          <a:lstStyle/>
          <a:p>
            <a:pPr algn="ctr"/>
            <a:r>
              <a:rPr lang="en-IN" sz="8800" b="1" dirty="0"/>
              <a:t>Thank you</a:t>
            </a:r>
          </a:p>
        </p:txBody>
      </p:sp>
    </p:spTree>
    <p:extLst>
      <p:ext uri="{BB962C8B-B14F-4D97-AF65-F5344CB8AC3E}">
        <p14:creationId xmlns:p14="http://schemas.microsoft.com/office/powerpoint/2010/main" val="2813804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06E58-3664-98FF-C056-E0F050E594AA}"/>
              </a:ext>
            </a:extLst>
          </p:cNvPr>
          <p:cNvSpPr>
            <a:spLocks noGrp="1"/>
          </p:cNvSpPr>
          <p:nvPr>
            <p:ph type="title"/>
          </p:nvPr>
        </p:nvSpPr>
        <p:spPr/>
        <p:txBody>
          <a:bodyPr>
            <a:normAutofit/>
          </a:bodyPr>
          <a:lstStyle/>
          <a:p>
            <a:r>
              <a:rPr lang="en-IN" sz="5400" dirty="0">
                <a:solidFill>
                  <a:schemeClr val="tx1"/>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3807C47F-A1E8-6AF7-A349-D29362D3C151}"/>
              </a:ext>
            </a:extLst>
          </p:cNvPr>
          <p:cNvSpPr>
            <a:spLocks noGrp="1"/>
          </p:cNvSpPr>
          <p:nvPr>
            <p:ph idx="1"/>
          </p:nvPr>
        </p:nvSpPr>
        <p:spPr/>
        <p:txBody>
          <a:bodyPr>
            <a:normAutofit/>
          </a:bodyPr>
          <a:lstStyle/>
          <a:p>
            <a:pPr marL="457200" indent="-457200">
              <a:buClr>
                <a:schemeClr val="tx2"/>
              </a:buClr>
              <a:buFont typeface="+mj-lt"/>
              <a:buAutoNum type="arabicPeriod"/>
            </a:pPr>
            <a:r>
              <a:rPr lang="en-GB" sz="2400" dirty="0">
                <a:latin typeface="Times New Roman" panose="02020603050405020304" pitchFamily="18" charset="0"/>
                <a:cs typeface="Times New Roman" panose="02020603050405020304" pitchFamily="18" charset="0"/>
              </a:rPr>
              <a:t>Abstract</a:t>
            </a:r>
          </a:p>
          <a:p>
            <a:pPr marL="457200" indent="-457200">
              <a:buClr>
                <a:schemeClr val="tx2"/>
              </a:buClr>
              <a:buFont typeface="+mj-lt"/>
              <a:buAutoNum type="arabicPeriod"/>
            </a:pPr>
            <a:r>
              <a:rPr lang="en-GB" sz="2400" dirty="0">
                <a:latin typeface="Times New Roman" panose="02020603050405020304" pitchFamily="18" charset="0"/>
                <a:cs typeface="Times New Roman" panose="02020603050405020304" pitchFamily="18" charset="0"/>
              </a:rPr>
              <a:t>Introduction</a:t>
            </a:r>
          </a:p>
          <a:p>
            <a:pPr marL="457200" indent="-457200">
              <a:buClr>
                <a:schemeClr val="tx2"/>
              </a:buClr>
              <a:buFont typeface="+mj-lt"/>
              <a:buAutoNum type="arabicPeriod"/>
            </a:pPr>
            <a:r>
              <a:rPr lang="en-GB" sz="2400" dirty="0">
                <a:latin typeface="Times New Roman" panose="02020603050405020304" pitchFamily="18" charset="0"/>
                <a:cs typeface="Times New Roman" panose="02020603050405020304" pitchFamily="18" charset="0"/>
              </a:rPr>
              <a:t>Problem</a:t>
            </a:r>
          </a:p>
          <a:p>
            <a:pPr marL="457200" indent="-457200">
              <a:buClr>
                <a:schemeClr val="tx2"/>
              </a:buClr>
              <a:buFont typeface="+mj-lt"/>
              <a:buAutoNum type="arabicPeriod"/>
            </a:pPr>
            <a:r>
              <a:rPr lang="en-GB" sz="2400" dirty="0">
                <a:latin typeface="Times New Roman" panose="02020603050405020304" pitchFamily="18" charset="0"/>
                <a:cs typeface="Times New Roman" panose="02020603050405020304" pitchFamily="18" charset="0"/>
              </a:rPr>
              <a:t>Proposed Work</a:t>
            </a:r>
          </a:p>
          <a:p>
            <a:pPr marL="457200" indent="-457200">
              <a:buClr>
                <a:schemeClr val="tx2"/>
              </a:buClr>
              <a:buFont typeface="+mj-lt"/>
              <a:buAutoNum type="arabicPeriod"/>
            </a:pPr>
            <a:r>
              <a:rPr lang="en-GB" sz="2400" dirty="0">
                <a:latin typeface="Times New Roman" panose="02020603050405020304" pitchFamily="18" charset="0"/>
                <a:cs typeface="Times New Roman" panose="02020603050405020304" pitchFamily="18" charset="0"/>
              </a:rPr>
              <a:t>Result and comparison</a:t>
            </a:r>
          </a:p>
          <a:p>
            <a:pPr marL="457200" indent="-457200">
              <a:buClr>
                <a:schemeClr val="tx2"/>
              </a:buClr>
              <a:buFont typeface="+mj-lt"/>
              <a:buAutoNum type="arabicPeriod"/>
            </a:pPr>
            <a:r>
              <a:rPr lang="en-GB" sz="2400" dirty="0">
                <a:latin typeface="Times New Roman" panose="02020603050405020304" pitchFamily="18" charset="0"/>
                <a:cs typeface="Times New Roman" panose="02020603050405020304" pitchFamily="18" charset="0"/>
              </a:rPr>
              <a:t>Conclusion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11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819F-C9C4-CA7E-76E8-F4B3ABFEB91C}"/>
              </a:ext>
            </a:extLst>
          </p:cNvPr>
          <p:cNvSpPr>
            <a:spLocks noGrp="1"/>
          </p:cNvSpPr>
          <p:nvPr>
            <p:ph type="title"/>
          </p:nvPr>
        </p:nvSpPr>
        <p:spPr/>
        <p:txBody>
          <a:bodyPr>
            <a:normAutofit/>
          </a:bodyPr>
          <a:lstStyle/>
          <a:p>
            <a:r>
              <a:rPr lang="en-IN" sz="5400"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6D6820F-CD40-9ADA-3484-8D1EAFA16EB0}"/>
              </a:ext>
            </a:extLst>
          </p:cNvPr>
          <p:cNvSpPr>
            <a:spLocks noGrp="1"/>
          </p:cNvSpPr>
          <p:nvPr>
            <p:ph idx="1"/>
          </p:nvPr>
        </p:nvSpPr>
        <p:spPr>
          <a:xfrm>
            <a:off x="677334" y="2062617"/>
            <a:ext cx="8596668" cy="3880773"/>
          </a:xfrm>
        </p:spPr>
        <p:txBody>
          <a:bodyPr>
            <a:normAutofit/>
          </a:bodyPr>
          <a:lstStyle/>
          <a:p>
            <a:r>
              <a:rPr lang="en-GB" sz="2000" dirty="0">
                <a:latin typeface="Times New Roman" panose="02020603050405020304" pitchFamily="18" charset="0"/>
                <a:cs typeface="Times New Roman" panose="02020603050405020304" pitchFamily="18" charset="0"/>
              </a:rPr>
              <a:t>In this project, we develop a convolutional neural network (CNN) model for classifying chest X-rays as either normal or showing signs of pneumonia. The model was trained on a dataset of over 5,863 X-ray images, and achieved an accuracy of 89% on the test set. The architecture of the model consists of multiple convolutional layers, followed by max pooling and dense layers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70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FC75-25EF-0A11-AA9B-69DBFF281F20}"/>
              </a:ext>
            </a:extLst>
          </p:cNvPr>
          <p:cNvSpPr>
            <a:spLocks noGrp="1"/>
          </p:cNvSpPr>
          <p:nvPr>
            <p:ph type="title"/>
          </p:nvPr>
        </p:nvSpPr>
        <p:spPr/>
        <p:txBody>
          <a:bodyPr>
            <a:normAutofit/>
          </a:bodyPr>
          <a:lstStyle/>
          <a:p>
            <a:r>
              <a:rPr lang="en-IN" sz="5400"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9A3D908-1990-7AF5-3A9A-C708EEB16F18}"/>
              </a:ext>
            </a:extLst>
          </p:cNvPr>
          <p:cNvSpPr>
            <a:spLocks noGrp="1"/>
          </p:cNvSpPr>
          <p:nvPr>
            <p:ph idx="1"/>
          </p:nvPr>
        </p:nvSpPr>
        <p:spPr>
          <a:xfrm>
            <a:off x="677334" y="1866674"/>
            <a:ext cx="8596668" cy="4708297"/>
          </a:xfrm>
        </p:spPr>
        <p:txBody>
          <a:bodyPr>
            <a:noAutofit/>
          </a:bodyPr>
          <a:lstStyle/>
          <a:p>
            <a:r>
              <a:rPr lang="en-GB" sz="2000" dirty="0">
                <a:latin typeface="Times New Roman" panose="02020603050405020304" pitchFamily="18" charset="0"/>
                <a:cs typeface="Times New Roman" panose="02020603050405020304" pitchFamily="18" charset="0"/>
              </a:rPr>
              <a:t>Pneumonia is a leading cause of death worldwide, particularly among children and the elderly. Early and accurate diagnosis is crucial for effective treatment and improving patient outcomes. X-ray imaging is one of the most widely used diagnostic tools for detecting pneumonia. However, interpreting X-ray images can be challenging, and misdiagnosis can have serious consequences. With the advent of deep learning, particularly Convolutional Neural Networks (CNNs), there has been a surge in the development of automated tools for diagnosing pneumonia from X-ray images. In this project, we developed a CNN model for the classification of X-ray images into two categories: normal and pneumonia. In this presentation, we will discuss the architecture of our CNN model, the dataset used for training and validation, and the results of our experiments. We will also discuss the potential impact of our model on clinical practice and its limitations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47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54EC-7A5A-8FAD-F71E-2EE7241D86DF}"/>
              </a:ext>
            </a:extLst>
          </p:cNvPr>
          <p:cNvSpPr>
            <a:spLocks noGrp="1"/>
          </p:cNvSpPr>
          <p:nvPr>
            <p:ph type="title"/>
          </p:nvPr>
        </p:nvSpPr>
        <p:spPr/>
        <p:txBody>
          <a:bodyPr>
            <a:normAutofit/>
          </a:bodyPr>
          <a:lstStyle/>
          <a:p>
            <a:r>
              <a:rPr lang="en-IN" sz="5400" dirty="0">
                <a:solidFill>
                  <a:schemeClr val="tx1"/>
                </a:solidFill>
                <a:latin typeface="Times New Roman" panose="02020603050405020304" pitchFamily="18" charset="0"/>
                <a:cs typeface="Times New Roman" panose="02020603050405020304" pitchFamily="18" charset="0"/>
              </a:rPr>
              <a:t>Problem</a:t>
            </a:r>
          </a:p>
        </p:txBody>
      </p:sp>
      <p:sp>
        <p:nvSpPr>
          <p:cNvPr id="3" name="Content Placeholder 2">
            <a:extLst>
              <a:ext uri="{FF2B5EF4-FFF2-40B4-BE49-F238E27FC236}">
                <a16:creationId xmlns:a16="http://schemas.microsoft.com/office/drawing/2014/main" id="{12E2999A-01B3-BE41-ADD4-85BED67F97F2}"/>
              </a:ext>
            </a:extLst>
          </p:cNvPr>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Early and accurate diagnosis is crucial for effective treatment and improving patient outcomes. X-ray imaging is one of the most widely used diagnostic tools for detecting pneumonia. However, interpreting X-ray images can be challenging, and misdiagnosis can have serious consequences. The problem is how automate tools for diagnosing pneumonia from X-ray images. And classifying X-ray images into two categories: normal and pneumonia..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44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2DD4-C51C-8137-4560-E80F4C1FEAE1}"/>
              </a:ext>
            </a:extLst>
          </p:cNvPr>
          <p:cNvSpPr>
            <a:spLocks noGrp="1"/>
          </p:cNvSpPr>
          <p:nvPr>
            <p:ph type="title"/>
          </p:nvPr>
        </p:nvSpPr>
        <p:spPr/>
        <p:txBody>
          <a:bodyPr>
            <a:normAutofit/>
          </a:bodyPr>
          <a:lstStyle/>
          <a:p>
            <a:r>
              <a:rPr lang="en-IN" sz="5400" dirty="0">
                <a:solidFill>
                  <a:schemeClr val="tx1"/>
                </a:solidFill>
                <a:latin typeface="Times New Roman" panose="02020603050405020304" pitchFamily="18" charset="0"/>
                <a:cs typeface="Times New Roman" panose="02020603050405020304" pitchFamily="18" charset="0"/>
              </a:rPr>
              <a:t>Proposed Work</a:t>
            </a:r>
          </a:p>
        </p:txBody>
      </p:sp>
      <p:sp>
        <p:nvSpPr>
          <p:cNvPr id="3" name="Content Placeholder 2">
            <a:extLst>
              <a:ext uri="{FF2B5EF4-FFF2-40B4-BE49-F238E27FC236}">
                <a16:creationId xmlns:a16="http://schemas.microsoft.com/office/drawing/2014/main" id="{B4EE5302-E7FF-6617-46B8-746098F2D581}"/>
              </a:ext>
            </a:extLst>
          </p:cNvPr>
          <p:cNvSpPr>
            <a:spLocks noGrp="1"/>
          </p:cNvSpPr>
          <p:nvPr>
            <p:ph idx="1"/>
          </p:nvPr>
        </p:nvSpPr>
        <p:spPr>
          <a:xfrm>
            <a:off x="677334" y="2160589"/>
            <a:ext cx="8596668" cy="4414382"/>
          </a:xfrm>
        </p:spPr>
        <p:txBody>
          <a:bodyPr>
            <a:noAutofit/>
          </a:bodyPr>
          <a:lstStyle/>
          <a:p>
            <a:r>
              <a:rPr lang="en-GB" sz="2000" dirty="0">
                <a:latin typeface="Times New Roman" panose="02020603050405020304" pitchFamily="18" charset="0"/>
                <a:cs typeface="Times New Roman" panose="02020603050405020304" pitchFamily="18" charset="0"/>
              </a:rPr>
              <a:t>Develop a Convolutional Neural Network (CNN) model for classifying X-ray images into two categories: normal and pneumonia. The model will be trained on a large dataset of X-ray images to learn the features that distinguish normal lungs from lungs affected by pneumonia. The goal is to achieve high accuracy in classifying X-ray images and to create a reliable tool that can assist radiologists in their diagnoses. To develop the CNN model, We will fine-tune these model by retraining the last few layers on our dataset. We will also experiment with different architectures, such as varying the number of layers, filter sizes, and pooling operations, to improve the model performance. To evaluate the model's performance, we will use metrics such as accuracy, precision, recall, and F1-score. The ultimate goal of this project is to provide a reliable and accurate tool to assist radiologists in their diagnoses, especially in regions where there is a shortage of specialized medical personnel.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264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F0BB-A776-757B-5125-7E3C882EC163}"/>
              </a:ext>
            </a:extLst>
          </p:cNvPr>
          <p:cNvSpPr>
            <a:spLocks noGrp="1"/>
          </p:cNvSpPr>
          <p:nvPr>
            <p:ph type="title"/>
          </p:nvPr>
        </p:nvSpPr>
        <p:spPr>
          <a:xfrm>
            <a:off x="677334" y="514924"/>
            <a:ext cx="3854528" cy="1564247"/>
          </a:xfrm>
        </p:spPr>
        <p:txBody>
          <a:bodyPr>
            <a:noAutofit/>
          </a:bodyPr>
          <a:lstStyle/>
          <a:p>
            <a:r>
              <a:rPr lang="en-IN" sz="5400" dirty="0">
                <a:solidFill>
                  <a:schemeClr val="tx1"/>
                </a:solidFill>
                <a:latin typeface="Times New Roman" panose="02020603050405020304" pitchFamily="18" charset="0"/>
                <a:cs typeface="Times New Roman" panose="02020603050405020304" pitchFamily="18" charset="0"/>
              </a:rPr>
              <a:t>Result and Comparison</a:t>
            </a:r>
          </a:p>
        </p:txBody>
      </p:sp>
      <p:pic>
        <p:nvPicPr>
          <p:cNvPr id="7" name="Content Placeholder 6">
            <a:extLst>
              <a:ext uri="{FF2B5EF4-FFF2-40B4-BE49-F238E27FC236}">
                <a16:creationId xmlns:a16="http://schemas.microsoft.com/office/drawing/2014/main" id="{BCC20F89-7BC5-F47D-A88B-5E34935CF3B5}"/>
              </a:ext>
            </a:extLst>
          </p:cNvPr>
          <p:cNvPicPr>
            <a:picLocks noGrp="1" noChangeAspect="1"/>
          </p:cNvPicPr>
          <p:nvPr>
            <p:ph idx="1"/>
          </p:nvPr>
        </p:nvPicPr>
        <p:blipFill>
          <a:blip r:embed="rId2"/>
          <a:stretch>
            <a:fillRect/>
          </a:stretch>
        </p:blipFill>
        <p:spPr>
          <a:xfrm>
            <a:off x="4386943" y="1284514"/>
            <a:ext cx="5148944" cy="4386943"/>
          </a:xfrm>
        </p:spPr>
      </p:pic>
      <p:sp>
        <p:nvSpPr>
          <p:cNvPr id="5" name="Text Placeholder 4">
            <a:extLst>
              <a:ext uri="{FF2B5EF4-FFF2-40B4-BE49-F238E27FC236}">
                <a16:creationId xmlns:a16="http://schemas.microsoft.com/office/drawing/2014/main" id="{FE4DC18A-FC72-4AEA-40E3-DB637C1E637B}"/>
              </a:ext>
            </a:extLst>
          </p:cNvPr>
          <p:cNvSpPr>
            <a:spLocks noGrp="1"/>
          </p:cNvSpPr>
          <p:nvPr>
            <p:ph type="body" sz="half" idx="2"/>
          </p:nvPr>
        </p:nvSpPr>
        <p:spPr/>
        <p:txBody>
          <a:bodyPr>
            <a:normAutofit/>
          </a:bodyPr>
          <a:lstStyle/>
          <a:p>
            <a:r>
              <a:rPr lang="en-IN" sz="2800" dirty="0">
                <a:latin typeface="Times New Roman" panose="02020603050405020304" pitchFamily="18" charset="0"/>
                <a:cs typeface="Times New Roman" panose="02020603050405020304" pitchFamily="18" charset="0"/>
              </a:rPr>
              <a:t>CONFUSION MATRIX</a:t>
            </a:r>
          </a:p>
        </p:txBody>
      </p:sp>
    </p:spTree>
    <p:extLst>
      <p:ext uri="{BB962C8B-B14F-4D97-AF65-F5344CB8AC3E}">
        <p14:creationId xmlns:p14="http://schemas.microsoft.com/office/powerpoint/2010/main" val="4207821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523012-6A17-7583-776E-4BC159C35652}"/>
              </a:ext>
            </a:extLst>
          </p:cNvPr>
          <p:cNvSpPr>
            <a:spLocks noGrp="1"/>
          </p:cNvSpPr>
          <p:nvPr>
            <p:ph type="title"/>
          </p:nvPr>
        </p:nvSpPr>
        <p:spPr/>
        <p:txBody>
          <a:bodyPr>
            <a:normAutofit/>
          </a:bodyPr>
          <a:lstStyle/>
          <a:p>
            <a:r>
              <a:rPr lang="en-IN" sz="5400" dirty="0">
                <a:solidFill>
                  <a:schemeClr val="tx1"/>
                </a:solidFill>
                <a:latin typeface="Times New Roman" panose="02020603050405020304" pitchFamily="18" charset="0"/>
                <a:cs typeface="Times New Roman" panose="02020603050405020304" pitchFamily="18" charset="0"/>
              </a:rPr>
              <a:t>Result and Comparison</a:t>
            </a:r>
          </a:p>
        </p:txBody>
      </p:sp>
      <p:sp>
        <p:nvSpPr>
          <p:cNvPr id="8" name="Text Placeholder 7">
            <a:extLst>
              <a:ext uri="{FF2B5EF4-FFF2-40B4-BE49-F238E27FC236}">
                <a16:creationId xmlns:a16="http://schemas.microsoft.com/office/drawing/2014/main" id="{46345523-6433-646F-67AF-6D128790E1CB}"/>
              </a:ext>
            </a:extLst>
          </p:cNvPr>
          <p:cNvSpPr>
            <a:spLocks noGrp="1"/>
          </p:cNvSpPr>
          <p:nvPr>
            <p:ph type="body" idx="1"/>
          </p:nvPr>
        </p:nvSpPr>
        <p:spPr>
          <a:xfrm>
            <a:off x="1143000" y="1965039"/>
            <a:ext cx="3718368" cy="576262"/>
          </a:xfrm>
        </p:spPr>
        <p:txBody>
          <a:bodyPr/>
          <a:lstStyle/>
          <a:p>
            <a:r>
              <a:rPr lang="en-IN" dirty="0"/>
              <a:t>AUC curve</a:t>
            </a:r>
          </a:p>
        </p:txBody>
      </p:sp>
      <p:pic>
        <p:nvPicPr>
          <p:cNvPr id="15" name="Content Placeholder 14">
            <a:extLst>
              <a:ext uri="{FF2B5EF4-FFF2-40B4-BE49-F238E27FC236}">
                <a16:creationId xmlns:a16="http://schemas.microsoft.com/office/drawing/2014/main" id="{A782EFAF-E75B-1AE5-381F-A16FA89F2C9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5" y="2775787"/>
            <a:ext cx="4412108" cy="3402719"/>
          </a:xfrm>
        </p:spPr>
      </p:pic>
      <p:sp>
        <p:nvSpPr>
          <p:cNvPr id="10" name="Text Placeholder 9">
            <a:extLst>
              <a:ext uri="{FF2B5EF4-FFF2-40B4-BE49-F238E27FC236}">
                <a16:creationId xmlns:a16="http://schemas.microsoft.com/office/drawing/2014/main" id="{418A7123-993F-1E76-C8E2-8D384056621D}"/>
              </a:ext>
            </a:extLst>
          </p:cNvPr>
          <p:cNvSpPr>
            <a:spLocks noGrp="1"/>
          </p:cNvSpPr>
          <p:nvPr>
            <p:ph type="body" sz="quarter" idx="3"/>
          </p:nvPr>
        </p:nvSpPr>
        <p:spPr>
          <a:xfrm>
            <a:off x="5475513" y="2008582"/>
            <a:ext cx="3798487" cy="576262"/>
          </a:xfrm>
        </p:spPr>
        <p:txBody>
          <a:bodyPr/>
          <a:lstStyle/>
          <a:p>
            <a:r>
              <a:rPr lang="en-IN" dirty="0"/>
              <a:t>Classification report</a:t>
            </a:r>
          </a:p>
        </p:txBody>
      </p:sp>
      <p:pic>
        <p:nvPicPr>
          <p:cNvPr id="13" name="Content Placeholder 12">
            <a:extLst>
              <a:ext uri="{FF2B5EF4-FFF2-40B4-BE49-F238E27FC236}">
                <a16:creationId xmlns:a16="http://schemas.microsoft.com/office/drawing/2014/main" id="{05A45CE3-2B22-F9E3-3EE7-F9522186EC9E}"/>
              </a:ext>
            </a:extLst>
          </p:cNvPr>
          <p:cNvPicPr>
            <a:picLocks noGrp="1" noChangeAspect="1"/>
          </p:cNvPicPr>
          <p:nvPr>
            <p:ph sz="quarter" idx="4"/>
          </p:nvPr>
        </p:nvPicPr>
        <p:blipFill>
          <a:blip r:embed="rId3"/>
          <a:stretch>
            <a:fillRect/>
          </a:stretch>
        </p:blipFill>
        <p:spPr>
          <a:xfrm>
            <a:off x="5088383" y="3395998"/>
            <a:ext cx="4477399" cy="1845502"/>
          </a:xfrm>
        </p:spPr>
      </p:pic>
    </p:spTree>
    <p:extLst>
      <p:ext uri="{BB962C8B-B14F-4D97-AF65-F5344CB8AC3E}">
        <p14:creationId xmlns:p14="http://schemas.microsoft.com/office/powerpoint/2010/main" val="2898463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3A7B-461E-F449-134B-DF6EB97D7A98}"/>
              </a:ext>
            </a:extLst>
          </p:cNvPr>
          <p:cNvSpPr>
            <a:spLocks noGrp="1"/>
          </p:cNvSpPr>
          <p:nvPr>
            <p:ph type="title"/>
          </p:nvPr>
        </p:nvSpPr>
        <p:spPr/>
        <p:txBody>
          <a:bodyPr/>
          <a:lstStyle/>
          <a:p>
            <a:r>
              <a:rPr lang="en-GB" dirty="0">
                <a:solidFill>
                  <a:schemeClr val="tx1"/>
                </a:solidFill>
                <a:latin typeface="Times New Roman" panose="02020603050405020304" pitchFamily="18" charset="0"/>
                <a:cs typeface="Times New Roman" panose="02020603050405020304" pitchFamily="18" charset="0"/>
              </a:rPr>
              <a:t>Graph between the training and validation accuracy and loss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FCFF6B6E-F71F-893C-6275-AEB4F76DE728}"/>
              </a:ext>
            </a:extLst>
          </p:cNvPr>
          <p:cNvPicPr>
            <a:picLocks noGrp="1" noChangeAspect="1"/>
          </p:cNvPicPr>
          <p:nvPr>
            <p:ph idx="1"/>
          </p:nvPr>
        </p:nvPicPr>
        <p:blipFill>
          <a:blip r:embed="rId2"/>
          <a:stretch>
            <a:fillRect/>
          </a:stretch>
        </p:blipFill>
        <p:spPr>
          <a:xfrm>
            <a:off x="677334" y="1970315"/>
            <a:ext cx="8500810" cy="4579257"/>
          </a:xfrm>
        </p:spPr>
      </p:pic>
    </p:spTree>
    <p:extLst>
      <p:ext uri="{BB962C8B-B14F-4D97-AF65-F5344CB8AC3E}">
        <p14:creationId xmlns:p14="http://schemas.microsoft.com/office/powerpoint/2010/main" val="25037533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344</TotalTime>
  <Words>638</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Chest X-Ray Image Classifications </vt:lpstr>
      <vt:lpstr>AGENDA</vt:lpstr>
      <vt:lpstr>Abstract</vt:lpstr>
      <vt:lpstr>Introduction</vt:lpstr>
      <vt:lpstr>Problem</vt:lpstr>
      <vt:lpstr>Proposed Work</vt:lpstr>
      <vt:lpstr>Result and Comparison</vt:lpstr>
      <vt:lpstr>Result and Comparison</vt:lpstr>
      <vt:lpstr>Graph between the training and validation accuracy and loss </vt:lpstr>
      <vt:lpstr>Result and Comparison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Chest X-Ray Image Classifications </dc:title>
  <dc:creator>kirti vardhan singh</dc:creator>
  <cp:lastModifiedBy>kirti vardhan singh</cp:lastModifiedBy>
  <cp:revision>3</cp:revision>
  <dcterms:created xsi:type="dcterms:W3CDTF">2023-11-17T06:51:37Z</dcterms:created>
  <dcterms:modified xsi:type="dcterms:W3CDTF">2025-07-14T19:09:25Z</dcterms:modified>
</cp:coreProperties>
</file>