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1" r:id="rId7"/>
    <p:sldId id="402" r:id="rId8"/>
    <p:sldId id="403" r:id="rId9"/>
    <p:sldId id="404" r:id="rId10"/>
    <p:sldId id="408" r:id="rId11"/>
    <p:sldId id="407" r:id="rId12"/>
    <p:sldId id="409" r:id="rId13"/>
    <p:sldId id="406" r:id="rId14"/>
    <p:sldId id="410" r:id="rId15"/>
    <p:sldId id="412" r:id="rId16"/>
    <p:sldId id="4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interconf.center/index.php/conference-proceeding/article/view/38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764128"/>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Information Security</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7" y="443068"/>
            <a:ext cx="9829229"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b="1" dirty="0">
                <a:latin typeface="Arial Black" pitchFamily="34" charset="0"/>
              </a:rPr>
              <a:t>Predictive Modelling of Malware Behavior using Machine Learning Algorithms</a:t>
            </a:r>
            <a:endParaRPr lang="en-US" sz="3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241465" cy="1323439"/>
          </a:xfrm>
          <a:prstGeom prst="rect">
            <a:avLst/>
          </a:prstGeom>
          <a:noFill/>
        </p:spPr>
        <p:txBody>
          <a:bodyPr wrap="none" rtlCol="0">
            <a:spAutoFit/>
          </a:bodyPr>
          <a:lstStyle/>
          <a:p>
            <a:r>
              <a:rPr lang="en-US" sz="2000" b="1" dirty="0"/>
              <a:t>Submitted by: </a:t>
            </a:r>
          </a:p>
          <a:p>
            <a:r>
              <a:rPr lang="en-US" sz="2000" dirty="0"/>
              <a:t>KIRTPREET KAUR- 21BCS3531</a:t>
            </a:r>
          </a:p>
          <a:p>
            <a:r>
              <a:rPr lang="en-US" sz="2000" dirty="0"/>
              <a:t>AARUSHI- 21BCS6405</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Krishnendu </a:t>
            </a:r>
            <a:r>
              <a:rPr lang="en-US" sz="2000" dirty="0" err="1"/>
              <a:t>Rarhi</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464E-F24A-F8CF-CF76-C341FA73E4D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043787C-A678-CC51-3227-B8FE1B1AB2BD}"/>
              </a:ext>
            </a:extLst>
          </p:cNvPr>
          <p:cNvSpPr>
            <a:spLocks noGrp="1"/>
          </p:cNvSpPr>
          <p:nvPr>
            <p:ph idx="1"/>
          </p:nvPr>
        </p:nvSpPr>
        <p:spPr/>
        <p:txBody>
          <a:bodyPr/>
          <a:lstStyle/>
          <a:p>
            <a:r>
              <a:rPr lang="en-US" dirty="0"/>
              <a:t>The research opens up areas for working closely with Artificial Intelligence to predict malware. Expanding the dataset used for training and testing models can enhance generalization to new threats while integrating different deep learning architectures can improve the capture of complex patterns within malware. Additionally, adopting </a:t>
            </a:r>
            <a:r>
              <a:rPr lang="en-US" dirty="0" err="1"/>
              <a:t>eXplainable</a:t>
            </a:r>
            <a:r>
              <a:rPr lang="en-US" dirty="0"/>
              <a:t> Artificial Intelligence (XAI) techniques can offer transparency and insight into model decisions, aiding in validation and refinement. Thus, enhancing more robust and secure solutions against the evolving malware and other cyber threats</a:t>
            </a:r>
            <a:endParaRPr lang="en-IN" dirty="0"/>
          </a:p>
        </p:txBody>
      </p:sp>
      <p:sp>
        <p:nvSpPr>
          <p:cNvPr id="4" name="Slide Number Placeholder 3">
            <a:extLst>
              <a:ext uri="{FF2B5EF4-FFF2-40B4-BE49-F238E27FC236}">
                <a16:creationId xmlns:a16="http://schemas.microsoft.com/office/drawing/2014/main" id="{1C95D5A8-A463-EB2D-8155-F992A2ED692F}"/>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9973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r>
              <a:rPr lang="en-US" dirty="0"/>
              <a:t>[1]	Carlin, D. (2018) Dynamic analyses of malware. Doctoral Thesis, Doctor of Philosophy, School of Electronics, Electrical Engineering and Computer Science, The Queen’s University of Belfast, </a:t>
            </a:r>
            <a:r>
              <a:rPr lang="en-US" dirty="0" err="1"/>
              <a:t>N.Ireland</a:t>
            </a:r>
            <a:r>
              <a:rPr lang="en-US" dirty="0"/>
              <a:t>.</a:t>
            </a:r>
          </a:p>
          <a:p>
            <a:r>
              <a:rPr lang="en-US" dirty="0"/>
              <a:t>[2]	</a:t>
            </a:r>
            <a:r>
              <a:rPr lang="en-US" dirty="0" err="1"/>
              <a:t>Alruhaily</a:t>
            </a:r>
            <a:r>
              <a:rPr lang="en-US" dirty="0"/>
              <a:t>, N. (2017) Analysis and improvements of behavior-based malware detection mechanisms. Doctoral Thesis, Doctor of Philosophy, School of Computer Science, College of Engineering and Physical Sciences, The University of Birmingham.</a:t>
            </a:r>
          </a:p>
          <a:p>
            <a:r>
              <a:rPr lang="en-US" dirty="0"/>
              <a:t>[3]	Machine Learning Classification for Advanced Malware Detection by Fabio Di </a:t>
            </a:r>
            <a:r>
              <a:rPr lang="en-US" dirty="0" err="1"/>
              <a:t>Troia</a:t>
            </a:r>
            <a:r>
              <a:rPr lang="en-US" dirty="0"/>
              <a:t> May 2020, Doctoral Thesis, Kingston University</a:t>
            </a:r>
          </a:p>
          <a:p>
            <a:r>
              <a:rPr lang="en-US" dirty="0"/>
              <a:t>[4]	</a:t>
            </a:r>
            <a:r>
              <a:rPr lang="en-US" dirty="0" err="1"/>
              <a:t>Scalas</a:t>
            </a:r>
            <a:r>
              <a:rPr lang="en-US" dirty="0"/>
              <a:t>, M. (2021) Malware Analysis and Detection with Explainable Machine Learning. PhD Thesis, </a:t>
            </a:r>
            <a:r>
              <a:rPr lang="en-US" dirty="0" err="1"/>
              <a:t>Università</a:t>
            </a:r>
            <a:r>
              <a:rPr lang="en-US" dirty="0"/>
              <a:t> </a:t>
            </a:r>
            <a:r>
              <a:rPr lang="en-US" dirty="0" err="1"/>
              <a:t>degli</a:t>
            </a:r>
            <a:r>
              <a:rPr lang="en-US" dirty="0"/>
              <a:t> </a:t>
            </a:r>
            <a:r>
              <a:rPr lang="en-US" dirty="0" err="1"/>
              <a:t>Studi</a:t>
            </a:r>
            <a:r>
              <a:rPr lang="en-US" dirty="0"/>
              <a:t> di Cagliari, Cycle XXXIII.</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E98F-139C-1BC7-F5F7-43304271E4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B21935-55F8-5E9E-6E2B-051BA77BF9CB}"/>
              </a:ext>
            </a:extLst>
          </p:cNvPr>
          <p:cNvSpPr>
            <a:spLocks noGrp="1"/>
          </p:cNvSpPr>
          <p:nvPr>
            <p:ph idx="1"/>
          </p:nvPr>
        </p:nvSpPr>
        <p:spPr>
          <a:xfrm>
            <a:off x="838200" y="824753"/>
            <a:ext cx="10515600" cy="5352210"/>
          </a:xfrm>
        </p:spPr>
        <p:txBody>
          <a:bodyPr>
            <a:noAutofit/>
          </a:bodyPr>
          <a:lstStyle/>
          <a:p>
            <a:r>
              <a:rPr lang="en-US" sz="2600" dirty="0"/>
              <a:t>[5]	</a:t>
            </a:r>
            <a:r>
              <a:rPr lang="en-US" sz="2600" dirty="0" err="1"/>
              <a:t>Puranik</a:t>
            </a:r>
            <a:r>
              <a:rPr lang="en-US" sz="2600" dirty="0"/>
              <a:t>, P. (2019). Static Malware Detection Using Deep Neural Networks on Portable Executables. Master's Thesis, University of Nevada, Las Vegas.</a:t>
            </a:r>
          </a:p>
          <a:p>
            <a:r>
              <a:rPr lang="en-IN" sz="2600" dirty="0"/>
              <a:t>[6]	Khan, T. W. (2023). Machine Learning and Artificial Intelligence in Malware Analysis. Master's Thesis, University of Oslo.</a:t>
            </a:r>
          </a:p>
          <a:p>
            <a:r>
              <a:rPr lang="en-IN" sz="2600" dirty="0"/>
              <a:t>[7]	</a:t>
            </a:r>
            <a:r>
              <a:rPr lang="en-IN" sz="2600" dirty="0" err="1"/>
              <a:t>Ekula</a:t>
            </a:r>
            <a:r>
              <a:rPr lang="en-IN" sz="2600" dirty="0"/>
              <a:t> Praveen Kumar (2022) Few-Shot Malware Detection Using A Novel Adversarial Reprogramming Model, Master's thesis, Wright State University </a:t>
            </a:r>
          </a:p>
          <a:p>
            <a:r>
              <a:rPr lang="en-IN" sz="2600" dirty="0"/>
              <a:t>[8]	</a:t>
            </a:r>
            <a:r>
              <a:rPr lang="en-IN" sz="2600" dirty="0" err="1"/>
              <a:t>Mamadaliev</a:t>
            </a:r>
            <a:r>
              <a:rPr lang="en-IN" sz="2600" dirty="0"/>
              <a:t>, R. (2023). Artificial intelligence in cybersecurity: enhancing threat detection and mitigation. Scientific Collection </a:t>
            </a:r>
            <a:r>
              <a:rPr lang="en-IN" sz="2600" dirty="0" err="1"/>
              <a:t>InterConf</a:t>
            </a:r>
            <a:r>
              <a:rPr lang="en-IN" sz="2600" dirty="0"/>
              <a:t>, (157), 360–366. Retrieved from </a:t>
            </a:r>
            <a:r>
              <a:rPr lang="en-IN" sz="2600" dirty="0">
                <a:hlinkClick r:id="rId2"/>
              </a:rPr>
              <a:t>https://archive.interconf.center/index.php/conference-proceeding/article/view/3812</a:t>
            </a:r>
            <a:r>
              <a:rPr lang="en-IN" sz="2600" dirty="0"/>
              <a:t>.</a:t>
            </a:r>
          </a:p>
        </p:txBody>
      </p:sp>
      <p:sp>
        <p:nvSpPr>
          <p:cNvPr id="4" name="Slide Number Placeholder 3">
            <a:extLst>
              <a:ext uri="{FF2B5EF4-FFF2-40B4-BE49-F238E27FC236}">
                <a16:creationId xmlns:a16="http://schemas.microsoft.com/office/drawing/2014/main" id="{7FE11131-EC09-309E-5892-292747895CB5}"/>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34409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1B06-EA60-339E-F41B-2FFC4CF158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721B7-CDAA-C643-6B48-0CD3063DCFFA}"/>
              </a:ext>
            </a:extLst>
          </p:cNvPr>
          <p:cNvSpPr>
            <a:spLocks noGrp="1"/>
          </p:cNvSpPr>
          <p:nvPr>
            <p:ph idx="1"/>
          </p:nvPr>
        </p:nvSpPr>
        <p:spPr>
          <a:xfrm>
            <a:off x="838200" y="1021976"/>
            <a:ext cx="10515600" cy="5154987"/>
          </a:xfrm>
        </p:spPr>
        <p:txBody>
          <a:bodyPr>
            <a:normAutofit fontScale="92500" lnSpcReduction="10000"/>
          </a:bodyPr>
          <a:lstStyle/>
          <a:p>
            <a:r>
              <a:rPr lang="en-US" dirty="0"/>
              <a:t>[9]	HC3: Analyst Note. (2023, January 17). Artificial Intelligence and Its Current Potential to Aid in Malware Development. Analyst Note. TLP:CLEAR Report: 202301171500.</a:t>
            </a:r>
          </a:p>
          <a:p>
            <a:r>
              <a:rPr lang="en-US" dirty="0"/>
              <a:t>[</a:t>
            </a:r>
            <a:r>
              <a:rPr lang="en-US" sz="2800" dirty="0"/>
              <a:t>10]	AIRCC. (2022, December). A Survey on Artificial Intelligence Techniques for Malware Detection. Academy &amp; Industry Research Collaboration Center (AIRCC), 12(23).</a:t>
            </a:r>
          </a:p>
          <a:p>
            <a:r>
              <a:rPr lang="en-IN" dirty="0"/>
              <a:t>[11]	R. M. </a:t>
            </a:r>
            <a:r>
              <a:rPr lang="en-IN" dirty="0" err="1"/>
              <a:t>Carnier</a:t>
            </a:r>
            <a:r>
              <a:rPr lang="en-IN" dirty="0"/>
              <a:t>, Y. Li, Y. Fujimoto, and J. </a:t>
            </a:r>
            <a:r>
              <a:rPr lang="en-IN" dirty="0" err="1"/>
              <a:t>Shikata</a:t>
            </a:r>
            <a:r>
              <a:rPr lang="en-IN" dirty="0"/>
              <a:t>, Exact Markov Chain of Random Propagation of Malware With Network-Level Mitigation, IEEE Internet of Things Journal, vol. 10, no. 12, pp. 10933-10947, 2023. </a:t>
            </a:r>
            <a:r>
              <a:rPr lang="en-IN" dirty="0" err="1"/>
              <a:t>doi</a:t>
            </a:r>
            <a:r>
              <a:rPr lang="en-IN" dirty="0"/>
              <a:t>: 10.1109/JIOT.2023.3240421.</a:t>
            </a:r>
          </a:p>
          <a:p>
            <a:r>
              <a:rPr lang="en-IN" dirty="0"/>
              <a:t>[12]	</a:t>
            </a:r>
            <a:r>
              <a:rPr lang="en-IN" dirty="0" err="1"/>
              <a:t>Aldin</a:t>
            </a:r>
            <a:r>
              <a:rPr lang="en-IN" dirty="0"/>
              <a:t> </a:t>
            </a:r>
            <a:r>
              <a:rPr lang="en-IN" dirty="0" err="1"/>
              <a:t>Vehabovic</a:t>
            </a:r>
            <a:r>
              <a:rPr lang="en-IN" dirty="0"/>
              <a:t>, Hadi </a:t>
            </a:r>
            <a:r>
              <a:rPr lang="en-IN" dirty="0" err="1"/>
              <a:t>Zanddizari</a:t>
            </a:r>
            <a:r>
              <a:rPr lang="en-IN" dirty="0"/>
              <a:t>, Farook Shaikh, Nasir Ghani, </a:t>
            </a:r>
            <a:r>
              <a:rPr lang="en-IN" dirty="0" err="1"/>
              <a:t>Morteza</a:t>
            </a:r>
            <a:r>
              <a:rPr lang="en-IN" dirty="0"/>
              <a:t> </a:t>
            </a:r>
            <a:r>
              <a:rPr lang="en-IN" dirty="0" err="1"/>
              <a:t>Safaei</a:t>
            </a:r>
            <a:r>
              <a:rPr lang="en-IN" dirty="0"/>
              <a:t> Pour, Elias Bou-</a:t>
            </a:r>
            <a:r>
              <a:rPr lang="en-IN" dirty="0" err="1"/>
              <a:t>Harb</a:t>
            </a:r>
            <a:r>
              <a:rPr lang="en-IN" dirty="0"/>
              <a:t>, Jorge </a:t>
            </a:r>
            <a:r>
              <a:rPr lang="en-IN" dirty="0" err="1"/>
              <a:t>Crichigno</a:t>
            </a:r>
            <a:r>
              <a:rPr lang="en-IN" dirty="0"/>
              <a:t>. (2023). Federated Learning Approach for Distributed Ransomware Analysis. </a:t>
            </a:r>
            <a:r>
              <a:rPr lang="en-IN" dirty="0" err="1"/>
              <a:t>arXiv</a:t>
            </a:r>
            <a:r>
              <a:rPr lang="en-IN" dirty="0"/>
              <a:t> preprint arXiv:2306.14090 [cs.CR].</a:t>
            </a:r>
          </a:p>
        </p:txBody>
      </p:sp>
      <p:sp>
        <p:nvSpPr>
          <p:cNvPr id="4" name="Slide Number Placeholder 3">
            <a:extLst>
              <a:ext uri="{FF2B5EF4-FFF2-40B4-BE49-F238E27FC236}">
                <a16:creationId xmlns:a16="http://schemas.microsoft.com/office/drawing/2014/main" id="{A7C952C9-0DF1-F4B9-88F4-B1A1E0E9A03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92332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42AC-B6A6-424B-9447-2BD3579BCC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B66F7-B4D4-6211-9D9B-C117E1ABFB95}"/>
              </a:ext>
            </a:extLst>
          </p:cNvPr>
          <p:cNvSpPr>
            <a:spLocks noGrp="1"/>
          </p:cNvSpPr>
          <p:nvPr>
            <p:ph idx="1"/>
          </p:nvPr>
        </p:nvSpPr>
        <p:spPr>
          <a:xfrm>
            <a:off x="838200" y="833718"/>
            <a:ext cx="10515600" cy="5343245"/>
          </a:xfrm>
        </p:spPr>
        <p:txBody>
          <a:bodyPr>
            <a:normAutofit fontScale="92500" lnSpcReduction="10000"/>
          </a:bodyPr>
          <a:lstStyle/>
          <a:p>
            <a:r>
              <a:rPr lang="en-IN" dirty="0"/>
              <a:t>[13]	Hossain Faruk, Md </a:t>
            </a:r>
            <a:r>
              <a:rPr lang="en-IN" dirty="0" err="1"/>
              <a:t>Jobair</a:t>
            </a:r>
            <a:r>
              <a:rPr lang="en-IN" dirty="0"/>
              <a:t>, Hossain Shahriar, Maria Valero, Farhat Lamia Barsha, Shahriar Sobhan, Md Abdullah Khan, Michael Whitman, Alfredo </a:t>
            </a:r>
            <a:r>
              <a:rPr lang="en-IN" dirty="0" err="1"/>
              <a:t>Cuzzocrea</a:t>
            </a:r>
            <a:r>
              <a:rPr lang="en-IN" dirty="0"/>
              <a:t>, Dan Lo, </a:t>
            </a:r>
            <a:r>
              <a:rPr lang="en-IN" dirty="0" err="1"/>
              <a:t>Akond</a:t>
            </a:r>
            <a:r>
              <a:rPr lang="en-IN" dirty="0"/>
              <a:t> Rahman, Fan Wu. (2021). Malware Detection and Prevention using Artificial Intelligence Techniques. In 2021 IEEE International Conference on Big Data (Big Data). IEEE. DOI: 10.1109/BigData52589.2021.9671434.</a:t>
            </a:r>
          </a:p>
          <a:p>
            <a:r>
              <a:rPr lang="en-IN" dirty="0"/>
              <a:t>[14]	Floris </a:t>
            </a:r>
            <a:r>
              <a:rPr lang="en-IN" dirty="0" err="1"/>
              <a:t>Gorter</a:t>
            </a:r>
            <a:r>
              <a:rPr lang="en-IN" dirty="0"/>
              <a:t>, Cristiano Giuffrida, Erik van der </a:t>
            </a:r>
            <a:r>
              <a:rPr lang="en-IN" dirty="0" err="1"/>
              <a:t>Kouwe</a:t>
            </a:r>
            <a:r>
              <a:rPr lang="en-IN" dirty="0"/>
              <a:t>. (2023). </a:t>
            </a:r>
            <a:r>
              <a:rPr lang="en-IN" dirty="0" err="1"/>
              <a:t>Enviral</a:t>
            </a:r>
            <a:r>
              <a:rPr lang="en-IN" dirty="0"/>
              <a:t>: Fuzzing the Environment for Evasive Malware Analysis. In EUROSEC 2023. Association for Computing Machinery, Inc. DOI: 10.1145/3578357.3589455. Retrieved from </a:t>
            </a:r>
          </a:p>
          <a:p>
            <a:r>
              <a:rPr lang="en-IN" dirty="0"/>
              <a:t>[15]	Abdullah M. </a:t>
            </a:r>
            <a:r>
              <a:rPr lang="en-IN" dirty="0" err="1"/>
              <a:t>Alnajim</a:t>
            </a:r>
            <a:r>
              <a:rPr lang="en-IN" dirty="0"/>
              <a:t>, Shabana Habib, Muhammad Islam, Rana </a:t>
            </a:r>
            <a:r>
              <a:rPr lang="en-IN" dirty="0" err="1"/>
              <a:t>Albelaihi</a:t>
            </a:r>
            <a:r>
              <a:rPr lang="en-IN" dirty="0"/>
              <a:t>, </a:t>
            </a:r>
            <a:r>
              <a:rPr lang="en-IN" dirty="0" err="1"/>
              <a:t>Abdulatif</a:t>
            </a:r>
            <a:r>
              <a:rPr lang="en-IN" dirty="0"/>
              <a:t> </a:t>
            </a:r>
            <a:r>
              <a:rPr lang="en-IN" dirty="0" err="1"/>
              <a:t>Alabdulatif</a:t>
            </a:r>
            <a:r>
              <a:rPr lang="en-IN" dirty="0"/>
              <a:t>. (2023). Mitigating the Risks of Malware Attacks with Deep Learning Techniques. Electronics, 12(14), 3166. DOI: 10.3390/electronics12143166. Retrieved from https://www.mdpi.com/2079-9292/12/14/3166.</a:t>
            </a:r>
          </a:p>
          <a:p>
            <a:endParaRPr lang="en-IN" dirty="0"/>
          </a:p>
        </p:txBody>
      </p:sp>
      <p:sp>
        <p:nvSpPr>
          <p:cNvPr id="4" name="Slide Number Placeholder 3">
            <a:extLst>
              <a:ext uri="{FF2B5EF4-FFF2-40B4-BE49-F238E27FC236}">
                <a16:creationId xmlns:a16="http://schemas.microsoft.com/office/drawing/2014/main" id="{2DB2C615-B030-C653-87D5-DA53892EAAD4}"/>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07158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Project Scope</a:t>
            </a:r>
          </a:p>
          <a:p>
            <a:r>
              <a:rPr lang="en-US" dirty="0">
                <a:latin typeface="Times New Roman"/>
                <a:cs typeface="Times New Roman"/>
              </a:rPr>
              <a:t>Planning To Implement</a:t>
            </a:r>
          </a:p>
          <a:p>
            <a:r>
              <a:rPr lang="en-US" dirty="0"/>
              <a:t>Preliminary Design</a:t>
            </a:r>
          </a:p>
          <a:p>
            <a:r>
              <a:rPr lang="en-US" dirty="0"/>
              <a:t>Methodology</a:t>
            </a:r>
          </a:p>
          <a:p>
            <a:r>
              <a:rPr lang="en-US" dirty="0"/>
              <a:t>Analysis of features</a:t>
            </a:r>
          </a:p>
          <a:p>
            <a:r>
              <a:rPr lang="en-US" dirty="0"/>
              <a:t>Result</a:t>
            </a:r>
          </a:p>
          <a:p>
            <a:r>
              <a:rPr lang="en-US" dirty="0"/>
              <a:t>Conclusion</a:t>
            </a:r>
          </a:p>
          <a:p>
            <a:r>
              <a:rPr lang="en-US" dirty="0"/>
              <a:t>Future Scope</a:t>
            </a:r>
          </a:p>
          <a:p>
            <a:r>
              <a:rPr lang="en-US"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lstStyle/>
          <a:p>
            <a:r>
              <a:rPr lang="en-US" dirty="0"/>
              <a:t>Project Scope</a:t>
            </a:r>
          </a:p>
        </p:txBody>
      </p:sp>
      <p:sp>
        <p:nvSpPr>
          <p:cNvPr id="3" name="Content Placeholder 2"/>
          <p:cNvSpPr>
            <a:spLocks noGrp="1"/>
          </p:cNvSpPr>
          <p:nvPr>
            <p:ph idx="1"/>
          </p:nvPr>
        </p:nvSpPr>
        <p:spPr>
          <a:xfrm>
            <a:off x="810064" y="1305118"/>
            <a:ext cx="10515600" cy="4351338"/>
          </a:xfrm>
        </p:spPr>
        <p:txBody>
          <a:bodyPr>
            <a:noAutofit/>
          </a:bodyPr>
          <a:lstStyle/>
          <a:p>
            <a:pPr algn="just"/>
            <a:r>
              <a:rPr lang="en-IN" sz="2400" dirty="0">
                <a:effectLst/>
                <a:latin typeface="Times New Roman" panose="02020603050405020304" pitchFamily="18" charset="0"/>
                <a:ea typeface="Times New Roman" panose="02020603050405020304" pitchFamily="18" charset="0"/>
              </a:rPr>
              <a:t>Malware constitutes a significant percentage of the total cyber attacks. The project is an innovative approach that utilizes the capabilities of signature-based and behaviour-based analysis for identifying and understanding the patterns associated with malware. It can help understand intricate structures and capture patterns within malicious signatures. They also allow anomaly detection by learning the normal patterns as deviations from these learned patterns can signal potential malicious activity. It will help improve the prediction methods and make the systems more secure against known and unknown threats and vulnerabilities. The performance of the model is evaluated based on the accuracy, F1-score, precision, and recall score using various machine learning models to integrate machine learning and cyber security.</a:t>
            </a:r>
            <a:endParaRPr lang="en-US" sz="24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To Implement</a:t>
            </a:r>
          </a:p>
        </p:txBody>
      </p:sp>
      <p:sp>
        <p:nvSpPr>
          <p:cNvPr id="3" name="Content Placeholder 2"/>
          <p:cNvSpPr>
            <a:spLocks noGrp="1"/>
          </p:cNvSpPr>
          <p:nvPr>
            <p:ph idx="1"/>
          </p:nvPr>
        </p:nvSpPr>
        <p:spPr>
          <a:xfrm>
            <a:off x="750276" y="1755286"/>
            <a:ext cx="8376139" cy="4351338"/>
          </a:xfrm>
        </p:spPr>
        <p:txBody>
          <a:bodyPr>
            <a:normAutofit fontScale="92500" lnSpcReduction="10000"/>
          </a:bodyPr>
          <a:lstStyle/>
          <a:p>
            <a:pPr algn="just"/>
            <a:r>
              <a:rPr lang="en-US" b="1" dirty="0"/>
              <a:t>Data Collection</a:t>
            </a:r>
            <a:r>
              <a:rPr lang="en-US" dirty="0"/>
              <a:t>: Gather a diverse dataset of malware samples that contains signatures such as SHA-256, Md5, SHA-1, file type, </a:t>
            </a:r>
            <a:r>
              <a:rPr lang="en-US" dirty="0" err="1"/>
              <a:t>tlsh</a:t>
            </a:r>
            <a:r>
              <a:rPr lang="en-US" dirty="0"/>
              <a:t> value, and </a:t>
            </a:r>
            <a:r>
              <a:rPr lang="en-US" dirty="0" err="1"/>
              <a:t>ssdeep</a:t>
            </a:r>
            <a:r>
              <a:rPr lang="en-US" dirty="0"/>
              <a:t>.</a:t>
            </a:r>
          </a:p>
          <a:p>
            <a:pPr algn="just"/>
            <a:r>
              <a:rPr lang="en-US" b="1" dirty="0"/>
              <a:t>Data cleaning: </a:t>
            </a:r>
            <a:r>
              <a:rPr lang="en-US" dirty="0"/>
              <a:t>handling missing data, and deriving new parameters from existing parameters.</a:t>
            </a:r>
          </a:p>
          <a:p>
            <a:pPr algn="just"/>
            <a:r>
              <a:rPr lang="en-US" b="1" dirty="0"/>
              <a:t>Model Training: </a:t>
            </a:r>
            <a:r>
              <a:rPr lang="en-US" dirty="0"/>
              <a:t>Python Scripts for training models for malware prediction using a Machine Learning language model.</a:t>
            </a:r>
          </a:p>
          <a:p>
            <a:pPr algn="just"/>
            <a:r>
              <a:rPr lang="en-US" b="1" dirty="0"/>
              <a:t>Evaluation: </a:t>
            </a:r>
            <a:r>
              <a:rPr lang="en-US" dirty="0"/>
              <a:t>Accuracy.</a:t>
            </a:r>
          </a:p>
          <a:p>
            <a:pPr algn="just"/>
            <a:r>
              <a:rPr lang="en-US" b="1" dirty="0"/>
              <a:t>Optimization: </a:t>
            </a:r>
            <a:r>
              <a:rPr lang="en-US" dirty="0"/>
              <a:t>Data cleaning, optimizers, testing for malware signatures and machine learning algorithms.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4098" name="Picture 2" descr="C:\Users\91981\AppData\Local\Packages\Microsoft.Windows.Photos_8wekyb3d8bbwe\TempState\ShareServiceTempFolder\malware.drawio.jpeg"/>
          <p:cNvPicPr>
            <a:picLocks noChangeAspect="1" noChangeArrowheads="1"/>
          </p:cNvPicPr>
          <p:nvPr/>
        </p:nvPicPr>
        <p:blipFill>
          <a:blip r:embed="rId2" cstate="print"/>
          <a:srcRect/>
          <a:stretch>
            <a:fillRect/>
          </a:stretch>
        </p:blipFill>
        <p:spPr bwMode="auto">
          <a:xfrm>
            <a:off x="9559192" y="663575"/>
            <a:ext cx="1202593" cy="5774434"/>
          </a:xfrm>
          <a:prstGeom prst="rect">
            <a:avLst/>
          </a:prstGeom>
          <a:noFill/>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Design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7" name="Rectangle 6"/>
          <p:cNvSpPr/>
          <p:nvPr/>
        </p:nvSpPr>
        <p:spPr>
          <a:xfrm>
            <a:off x="548640" y="2841674"/>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Malware Prediction</a:t>
            </a:r>
          </a:p>
        </p:txBody>
      </p:sp>
      <p:sp>
        <p:nvSpPr>
          <p:cNvPr id="8" name="Rectangle 7"/>
          <p:cNvSpPr/>
          <p:nvPr/>
        </p:nvSpPr>
        <p:spPr>
          <a:xfrm>
            <a:off x="3472375" y="1882726"/>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Signature Based</a:t>
            </a:r>
          </a:p>
        </p:txBody>
      </p:sp>
      <p:sp>
        <p:nvSpPr>
          <p:cNvPr id="9" name="Rectangle 8"/>
          <p:cNvSpPr/>
          <p:nvPr/>
        </p:nvSpPr>
        <p:spPr>
          <a:xfrm>
            <a:off x="3444240" y="4119489"/>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Behavior Based</a:t>
            </a:r>
          </a:p>
        </p:txBody>
      </p:sp>
      <p:sp>
        <p:nvSpPr>
          <p:cNvPr id="10" name="Rectangle 9"/>
          <p:cNvSpPr/>
          <p:nvPr/>
        </p:nvSpPr>
        <p:spPr>
          <a:xfrm>
            <a:off x="6299982" y="1886340"/>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String Matching</a:t>
            </a:r>
          </a:p>
        </p:txBody>
      </p:sp>
      <p:sp>
        <p:nvSpPr>
          <p:cNvPr id="11" name="Rectangle 10"/>
          <p:cNvSpPr/>
          <p:nvPr/>
        </p:nvSpPr>
        <p:spPr>
          <a:xfrm>
            <a:off x="6275950" y="4134436"/>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Training</a:t>
            </a:r>
          </a:p>
        </p:txBody>
      </p:sp>
      <p:sp>
        <p:nvSpPr>
          <p:cNvPr id="12" name="Rectangle 11"/>
          <p:cNvSpPr/>
          <p:nvPr/>
        </p:nvSpPr>
        <p:spPr>
          <a:xfrm>
            <a:off x="9141655" y="4152118"/>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Dynamic analysis</a:t>
            </a:r>
          </a:p>
        </p:txBody>
      </p:sp>
      <p:cxnSp>
        <p:nvCxnSpPr>
          <p:cNvPr id="14" name="Straight Arrow Connector 13"/>
          <p:cNvCxnSpPr>
            <a:stCxn id="7" idx="3"/>
            <a:endCxn id="8" idx="1"/>
          </p:cNvCxnSpPr>
          <p:nvPr/>
        </p:nvCxnSpPr>
        <p:spPr>
          <a:xfrm flipV="1">
            <a:off x="2743200" y="2473569"/>
            <a:ext cx="729175" cy="9589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a:off x="2743200" y="3432517"/>
            <a:ext cx="701040" cy="12778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0" idx="1"/>
          </p:cNvCxnSpPr>
          <p:nvPr/>
        </p:nvCxnSpPr>
        <p:spPr>
          <a:xfrm>
            <a:off x="5666935" y="2473569"/>
            <a:ext cx="633047" cy="36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57410" y="4759569"/>
            <a:ext cx="633047" cy="36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2" idx="1"/>
          </p:cNvCxnSpPr>
          <p:nvPr/>
        </p:nvCxnSpPr>
        <p:spPr>
          <a:xfrm>
            <a:off x="8470510" y="4725279"/>
            <a:ext cx="671145" cy="176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141655" y="1847068"/>
            <a:ext cx="2194560" cy="1181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Static analysis</a:t>
            </a:r>
          </a:p>
        </p:txBody>
      </p:sp>
      <p:cxnSp>
        <p:nvCxnSpPr>
          <p:cNvPr id="34" name="Straight Arrow Connector 33"/>
          <p:cNvCxnSpPr>
            <a:endCxn id="33" idx="1"/>
          </p:cNvCxnSpPr>
          <p:nvPr/>
        </p:nvCxnSpPr>
        <p:spPr>
          <a:xfrm>
            <a:off x="8470510" y="2420229"/>
            <a:ext cx="671145" cy="176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r>
              <a:rPr lang="en-US" dirty="0"/>
              <a:t>Data Collection</a:t>
            </a:r>
          </a:p>
          <a:p>
            <a:r>
              <a:rPr lang="en-US" dirty="0"/>
              <a:t>Data Cleaning</a:t>
            </a:r>
          </a:p>
          <a:p>
            <a:r>
              <a:rPr lang="en-US" dirty="0"/>
              <a:t>Data preprocessing</a:t>
            </a:r>
          </a:p>
          <a:p>
            <a:r>
              <a:rPr lang="en-US" dirty="0"/>
              <a:t>Model training </a:t>
            </a:r>
          </a:p>
          <a:p>
            <a:r>
              <a:rPr lang="en-US" dirty="0"/>
              <a:t>Data splitting </a:t>
            </a:r>
          </a:p>
          <a:p>
            <a:r>
              <a:rPr lang="en-US" dirty="0"/>
              <a:t>String matching </a:t>
            </a:r>
          </a:p>
          <a:p>
            <a:r>
              <a:rPr lang="en-US" dirty="0"/>
              <a:t>Selecting an Appropriate Machine Learning Model</a:t>
            </a:r>
          </a:p>
          <a:p>
            <a:r>
              <a:rPr lang="en-US" dirty="0"/>
              <a:t>Testing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Features</a:t>
            </a:r>
          </a:p>
        </p:txBody>
      </p:sp>
      <p:sp>
        <p:nvSpPr>
          <p:cNvPr id="3" name="Content Placeholder 2"/>
          <p:cNvSpPr>
            <a:spLocks noGrp="1"/>
          </p:cNvSpPr>
          <p:nvPr>
            <p:ph idx="1"/>
          </p:nvPr>
        </p:nvSpPr>
        <p:spPr>
          <a:xfrm>
            <a:off x="1295401" y="1690688"/>
            <a:ext cx="2962835" cy="2450540"/>
          </a:xfrm>
        </p:spPr>
        <p:txBody>
          <a:bodyPr>
            <a:normAutofit/>
          </a:bodyPr>
          <a:lstStyle/>
          <a:p>
            <a:pPr marL="0" indent="0">
              <a:buNone/>
            </a:pPr>
            <a:r>
              <a:rPr lang="en-US" sz="1800" dirty="0"/>
              <a:t>String matching</a:t>
            </a:r>
          </a:p>
          <a:p>
            <a:r>
              <a:rPr lang="en-US" sz="1800" dirty="0"/>
              <a:t>SHA-256 Signature of a malicious/benign sample</a:t>
            </a:r>
          </a:p>
          <a:p>
            <a:r>
              <a:rPr lang="en-US" sz="1800" dirty="0"/>
              <a:t>MD-5 Signature of a malicious/benign sample</a:t>
            </a:r>
          </a:p>
          <a:p>
            <a:r>
              <a:rPr lang="en-US" sz="1800" dirty="0"/>
              <a:t>SHA-1 Signature of a malicious/benign sample</a:t>
            </a:r>
          </a:p>
          <a:p>
            <a:pPr marL="0" indent="0">
              <a:buNone/>
            </a:pPr>
            <a:endParaRPr lang="en-US" sz="1800" dirty="0"/>
          </a:p>
          <a:p>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TextBox 4">
            <a:extLst>
              <a:ext uri="{FF2B5EF4-FFF2-40B4-BE49-F238E27FC236}">
                <a16:creationId xmlns:a16="http://schemas.microsoft.com/office/drawing/2014/main" id="{F106A2C3-9003-445E-071B-3AD29B2D492D}"/>
              </a:ext>
            </a:extLst>
          </p:cNvPr>
          <p:cNvSpPr txBox="1"/>
          <p:nvPr/>
        </p:nvSpPr>
        <p:spPr>
          <a:xfrm>
            <a:off x="5082989" y="1690689"/>
            <a:ext cx="5916706" cy="4524315"/>
          </a:xfrm>
          <a:prstGeom prst="rect">
            <a:avLst/>
          </a:prstGeom>
          <a:noFill/>
        </p:spPr>
        <p:txBody>
          <a:bodyPr wrap="square" rtlCol="0">
            <a:spAutoFit/>
          </a:bodyPr>
          <a:lstStyle/>
          <a:p>
            <a:pPr algn="just"/>
            <a:r>
              <a:rPr lang="en-US" dirty="0"/>
              <a:t>Behavior Analysis</a:t>
            </a:r>
          </a:p>
          <a:p>
            <a:pPr marL="285750" indent="-285750" algn="just">
              <a:buFont typeface="Arial" panose="020B0604020202020204" pitchFamily="34" charset="0"/>
              <a:buChar char="•"/>
            </a:pPr>
            <a:r>
              <a:rPr lang="en-US" dirty="0" err="1"/>
              <a:t>ts</a:t>
            </a:r>
            <a:r>
              <a:rPr lang="en-US" dirty="0"/>
              <a:t>: Timestamp of the network event.</a:t>
            </a:r>
          </a:p>
          <a:p>
            <a:pPr marL="285750" indent="-285750" algn="just">
              <a:buFont typeface="Arial" panose="020B0604020202020204" pitchFamily="34" charset="0"/>
              <a:buChar char="•"/>
            </a:pPr>
            <a:r>
              <a:rPr lang="en-US" dirty="0" err="1"/>
              <a:t>uid</a:t>
            </a:r>
            <a:r>
              <a:rPr lang="en-US" dirty="0"/>
              <a:t>: Unique identifier for the network connection.</a:t>
            </a:r>
          </a:p>
          <a:p>
            <a:pPr marL="285750" indent="-285750" algn="just">
              <a:buFont typeface="Arial" panose="020B0604020202020204" pitchFamily="34" charset="0"/>
              <a:buChar char="•"/>
            </a:pPr>
            <a:r>
              <a:rPr lang="en-US" dirty="0" err="1"/>
              <a:t>id.orig_h</a:t>
            </a:r>
            <a:r>
              <a:rPr lang="en-US" dirty="0"/>
              <a:t>: IP address of the source host.</a:t>
            </a:r>
          </a:p>
          <a:p>
            <a:pPr marL="285750" indent="-285750" algn="just">
              <a:buFont typeface="Arial" panose="020B0604020202020204" pitchFamily="34" charset="0"/>
              <a:buChar char="•"/>
            </a:pPr>
            <a:r>
              <a:rPr lang="en-US" dirty="0" err="1"/>
              <a:t>id.orig_p</a:t>
            </a:r>
            <a:r>
              <a:rPr lang="en-US" dirty="0"/>
              <a:t>: Port number of the source host.</a:t>
            </a:r>
          </a:p>
          <a:p>
            <a:pPr marL="285750" indent="-285750" algn="just">
              <a:buFont typeface="Arial" panose="020B0604020202020204" pitchFamily="34" charset="0"/>
              <a:buChar char="•"/>
            </a:pPr>
            <a:r>
              <a:rPr lang="en-US" dirty="0" err="1"/>
              <a:t>id.resp_h</a:t>
            </a:r>
            <a:r>
              <a:rPr lang="en-US" dirty="0"/>
              <a:t>: IP address of the destination host.</a:t>
            </a:r>
          </a:p>
          <a:p>
            <a:pPr marL="285750" indent="-285750" algn="just">
              <a:buFont typeface="Arial" panose="020B0604020202020204" pitchFamily="34" charset="0"/>
              <a:buChar char="•"/>
            </a:pPr>
            <a:r>
              <a:rPr lang="en-US" dirty="0" err="1"/>
              <a:t>id.resp_p</a:t>
            </a:r>
            <a:r>
              <a:rPr lang="en-US" dirty="0"/>
              <a:t>: Port number of the destination host.</a:t>
            </a:r>
          </a:p>
          <a:p>
            <a:pPr marL="285750" indent="-285750" algn="just">
              <a:buFont typeface="Arial" panose="020B0604020202020204" pitchFamily="34" charset="0"/>
              <a:buChar char="•"/>
            </a:pPr>
            <a:r>
              <a:rPr lang="en-US" dirty="0"/>
              <a:t>proto: Network protocol used (e.g., TCP, UDP).</a:t>
            </a:r>
          </a:p>
          <a:p>
            <a:pPr marL="285750" indent="-285750" algn="just">
              <a:buFont typeface="Arial" panose="020B0604020202020204" pitchFamily="34" charset="0"/>
              <a:buChar char="•"/>
            </a:pPr>
            <a:r>
              <a:rPr lang="en-US" dirty="0"/>
              <a:t>history: Summary of network activity.</a:t>
            </a:r>
          </a:p>
          <a:p>
            <a:pPr marL="285750" indent="-285750" algn="just">
              <a:buFont typeface="Arial" panose="020B0604020202020204" pitchFamily="34" charset="0"/>
              <a:buChar char="•"/>
            </a:pPr>
            <a:r>
              <a:rPr lang="en-US" dirty="0" err="1"/>
              <a:t>orig_pkts</a:t>
            </a:r>
            <a:r>
              <a:rPr lang="en-US" dirty="0"/>
              <a:t>: Number of packets sent from the source.</a:t>
            </a:r>
          </a:p>
          <a:p>
            <a:pPr marL="285750" indent="-285750" algn="just">
              <a:buFont typeface="Arial" panose="020B0604020202020204" pitchFamily="34" charset="0"/>
              <a:buChar char="•"/>
            </a:pPr>
            <a:r>
              <a:rPr lang="en-US" dirty="0" err="1"/>
              <a:t>orig_ip_bytes</a:t>
            </a:r>
            <a:r>
              <a:rPr lang="en-US" dirty="0"/>
              <a:t>: Total IP bytes sent from the source.</a:t>
            </a:r>
          </a:p>
          <a:p>
            <a:pPr marL="285750" indent="-285750" algn="just">
              <a:buFont typeface="Arial" panose="020B0604020202020204" pitchFamily="34" charset="0"/>
              <a:buChar char="•"/>
            </a:pPr>
            <a:r>
              <a:rPr lang="en-US" dirty="0" err="1"/>
              <a:t>resp_pkts</a:t>
            </a:r>
            <a:r>
              <a:rPr lang="en-US" dirty="0"/>
              <a:t>: Number of packets received by the source.</a:t>
            </a:r>
          </a:p>
          <a:p>
            <a:pPr marL="285750" indent="-285750" algn="just">
              <a:buFont typeface="Arial" panose="020B0604020202020204" pitchFamily="34" charset="0"/>
              <a:buChar char="•"/>
            </a:pPr>
            <a:r>
              <a:rPr lang="en-US" dirty="0" err="1"/>
              <a:t>resp_ip_bytes</a:t>
            </a:r>
            <a:r>
              <a:rPr lang="en-US" dirty="0"/>
              <a:t>: Total IP bytes received by the source.</a:t>
            </a:r>
          </a:p>
          <a:p>
            <a:pPr marL="285750" indent="-285750" algn="just">
              <a:buFont typeface="Arial" panose="020B0604020202020204" pitchFamily="34" charset="0"/>
              <a:buChar char="•"/>
            </a:pPr>
            <a:r>
              <a:rPr lang="en-US" dirty="0"/>
              <a:t>label: Classification of the connection (e.g., malware, normal).</a:t>
            </a:r>
          </a:p>
          <a:p>
            <a:pPr marL="285750" indent="-285750" algn="just">
              <a:buFont typeface="Arial" panose="020B0604020202020204" pitchFamily="34" charset="0"/>
              <a:buChar char="•"/>
            </a:pPr>
            <a:r>
              <a:rPr lang="en-US" dirty="0"/>
              <a:t>detailed-label: Additional details about the classification.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92B2-979F-E612-E977-8ACB1F9E69D2}"/>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9D4FBE1A-2099-00C2-7D92-5618B5134289}"/>
              </a:ext>
            </a:extLst>
          </p:cNvPr>
          <p:cNvSpPr>
            <a:spLocks noGrp="1"/>
          </p:cNvSpPr>
          <p:nvPr>
            <p:ph idx="1"/>
          </p:nvPr>
        </p:nvSpPr>
        <p:spPr/>
        <p:txBody>
          <a:bodyPr/>
          <a:lstStyle/>
          <a:p>
            <a:r>
              <a:rPr lang="en-US" dirty="0"/>
              <a:t>The results of the analysis indicate that the signature- based approach achieved a notably high accuracy rate of 98%. This method, relying on the comparison of Common Vulnerabilities and Exposures (CVE) values with the original signature values, demonstrated robust effectiveness in </a:t>
            </a:r>
            <a:r>
              <a:rPr lang="en-US" dirty="0" err="1"/>
              <a:t>identi</a:t>
            </a:r>
            <a:r>
              <a:rPr lang="en-US" dirty="0"/>
              <a:t>- </a:t>
            </a:r>
            <a:r>
              <a:rPr lang="en-US" dirty="0" err="1"/>
              <a:t>fying</a:t>
            </a:r>
            <a:r>
              <a:rPr lang="en-US" dirty="0"/>
              <a:t> and matching known patterns of malware behavior. The behavior-based analysis, exhibited a respectable accuracy rate of 85%, utilizing advanced machine learning algorithms such as Random Forest, </a:t>
            </a:r>
            <a:r>
              <a:rPr lang="en-US" dirty="0" err="1"/>
              <a:t>XGBoost</a:t>
            </a:r>
            <a:r>
              <a:rPr lang="en-US" dirty="0"/>
              <a:t>, and Decision Trees followed by bagging Classifier</a:t>
            </a:r>
            <a:endParaRPr lang="en-IN" dirty="0"/>
          </a:p>
        </p:txBody>
      </p:sp>
      <p:sp>
        <p:nvSpPr>
          <p:cNvPr id="4" name="Slide Number Placeholder 3">
            <a:extLst>
              <a:ext uri="{FF2B5EF4-FFF2-40B4-BE49-F238E27FC236}">
                <a16:creationId xmlns:a16="http://schemas.microsoft.com/office/drawing/2014/main" id="{902E3AA6-A0D5-E2FA-51AD-C92706E3D5C2}"/>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6296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BDEF-AF1A-C946-A3C2-5EC1A76B758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723320F-A7CD-A542-394F-84C14BE760F9}"/>
              </a:ext>
            </a:extLst>
          </p:cNvPr>
          <p:cNvSpPr>
            <a:spLocks noGrp="1"/>
          </p:cNvSpPr>
          <p:nvPr>
            <p:ph idx="1"/>
          </p:nvPr>
        </p:nvSpPr>
        <p:spPr/>
        <p:txBody>
          <a:bodyPr>
            <a:normAutofit fontScale="92500" lnSpcReduction="10000"/>
          </a:bodyPr>
          <a:lstStyle/>
          <a:p>
            <a:r>
              <a:rPr lang="en-US" dirty="0"/>
              <a:t>The research offers an innovative approach for predicting malware by utilizing the advantages of machine learning techniques like Random Forest, </a:t>
            </a:r>
            <a:r>
              <a:rPr lang="en-US" dirty="0" err="1"/>
              <a:t>XGBoost</a:t>
            </a:r>
            <a:r>
              <a:rPr lang="en-US" dirty="0"/>
              <a:t>, and Decision Trees. These techniques improve the prediction model’s accuracy and robustness when combined with the Bagging Classifier. The system can efficiently identify complex patterns and relationships inside malware behavior because of its capacity to evaluate big datasets that comprise behavior logs and pertinent data. This novel method greatly boosts cybersecurity defenses while also improving the detection of anomalies and possible hostile behavior. In order to further enhance the system’s prediction powers, future research could investigate the incorporation of additional machine learning models and the utilization of bigger, more varied datasets. </a:t>
            </a:r>
            <a:endParaRPr lang="en-IN" dirty="0"/>
          </a:p>
        </p:txBody>
      </p:sp>
      <p:sp>
        <p:nvSpPr>
          <p:cNvPr id="4" name="Slide Number Placeholder 3">
            <a:extLst>
              <a:ext uri="{FF2B5EF4-FFF2-40B4-BE49-F238E27FC236}">
                <a16:creationId xmlns:a16="http://schemas.microsoft.com/office/drawing/2014/main" id="{1A59BF52-3FAB-6EE5-D0FA-5D0D511436DC}"/>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91632777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13605</TotalTime>
  <Words>1472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Project Scope</vt:lpstr>
      <vt:lpstr>Planning To Implement</vt:lpstr>
      <vt:lpstr>Preliminary Design</vt:lpstr>
      <vt:lpstr>Methodology</vt:lpstr>
      <vt:lpstr>Analysis of Features</vt:lpstr>
      <vt:lpstr>Result</vt:lpstr>
      <vt:lpstr>Conclusion</vt:lpstr>
      <vt:lpstr>Future Scope</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AARUSHI BANSAL</cp:lastModifiedBy>
  <cp:revision>712</cp:revision>
  <dcterms:created xsi:type="dcterms:W3CDTF">2019-01-09T10:33:58Z</dcterms:created>
  <dcterms:modified xsi:type="dcterms:W3CDTF">2024-04-30T05:04:39Z</dcterms:modified>
</cp:coreProperties>
</file>