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2" r:id="rId6"/>
    <p:sldId id="264" r:id="rId7"/>
    <p:sldId id="265" r:id="rId8"/>
    <p:sldId id="266" r:id="rId9"/>
    <p:sldId id="267" r:id="rId10"/>
    <p:sldId id="270" r:id="rId11"/>
    <p:sldId id="268" r:id="rId12"/>
    <p:sldId id="269" r:id="rId13"/>
    <p:sldId id="272" r:id="rId14"/>
    <p:sldId id="271" r:id="rId15"/>
    <p:sldId id="279" r:id="rId16"/>
    <p:sldId id="278" r:id="rId17"/>
    <p:sldId id="277" r:id="rId18"/>
    <p:sldId id="276" r:id="rId19"/>
    <p:sldId id="275" r:id="rId20"/>
    <p:sldId id="274" r:id="rId21"/>
    <p:sldId id="285" r:id="rId22"/>
    <p:sldId id="284" r:id="rId23"/>
    <p:sldId id="283" r:id="rId24"/>
    <p:sldId id="282" r:id="rId25"/>
    <p:sldId id="290" r:id="rId26"/>
    <p:sldId id="281" r:id="rId27"/>
    <p:sldId id="280" r:id="rId28"/>
    <p:sldId id="288" r:id="rId29"/>
    <p:sldId id="287" r:id="rId30"/>
    <p:sldId id="286" r:id="rId31"/>
    <p:sldId id="273" r:id="rId32"/>
    <p:sldId id="289" r:id="rId33"/>
    <p:sldId id="291" r:id="rId34"/>
    <p:sldId id="292" r:id="rId35"/>
    <p:sldId id="260" r:id="rId36"/>
    <p:sldId id="261"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17B"/>
    <a:srgbClr val="182972"/>
    <a:srgbClr val="221773"/>
    <a:srgbClr val="18077B"/>
    <a:srgbClr val="000099"/>
    <a:srgbClr val="003296"/>
    <a:srgbClr val="007033"/>
    <a:srgbClr val="FFCC66"/>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02" d="100"/>
          <a:sy n="102" d="100"/>
        </p:scale>
        <p:origin x="926"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5FDCE-77A7-4D98-B3C4-490AB8CB8209}" type="datetimeFigureOut">
              <a:rPr lang="en-US" smtClean="0"/>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1B6B0-90FB-4040-A29A-D5D3B956DC8A}" type="slidenum">
              <a:rPr lang="en-US" smtClean="0"/>
              <a:t>‹#›</a:t>
            </a:fld>
            <a:endParaRPr lang="en-US"/>
          </a:p>
        </p:txBody>
      </p:sp>
    </p:spTree>
    <p:extLst>
      <p:ext uri="{BB962C8B-B14F-4D97-AF65-F5344CB8AC3E}">
        <p14:creationId xmlns:p14="http://schemas.microsoft.com/office/powerpoint/2010/main" val="44254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35</a:t>
            </a:fld>
            <a:endParaRPr lang="en-US"/>
          </a:p>
        </p:txBody>
      </p:sp>
    </p:spTree>
    <p:extLst>
      <p:ext uri="{BB962C8B-B14F-4D97-AF65-F5344CB8AC3E}">
        <p14:creationId xmlns:p14="http://schemas.microsoft.com/office/powerpoint/2010/main" val="2989197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6260" y="3029865"/>
            <a:ext cx="8246070" cy="106893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96260" y="4098800"/>
            <a:ext cx="8246070" cy="610820"/>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32BE9514-DAC7-488F-B14C-24883CBA898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918307"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80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044700"/>
            <a:ext cx="626090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3381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3381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FB4F9F07-57FC-4953-81BC-5D4CB629B529}"/>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C51B73-B034-D4B5-4C26-EFA15B21599B}"/>
              </a:ext>
            </a:extLst>
          </p:cNvPr>
          <p:cNvSpPr/>
          <p:nvPr/>
        </p:nvSpPr>
        <p:spPr>
          <a:xfrm>
            <a:off x="143555" y="128470"/>
            <a:ext cx="8481424" cy="2031325"/>
          </a:xfrm>
          <a:prstGeom prst="rect">
            <a:avLst/>
          </a:prstGeom>
          <a:noFill/>
        </p:spPr>
        <p:txBody>
          <a:bodyPr wrap="none" lIns="91440" tIns="45720" rIns="91440" bIns="45720">
            <a:spAutoFit/>
          </a:bodyPr>
          <a:lstStyle/>
          <a:p>
            <a:pPr algn="ctr"/>
            <a:r>
              <a:rPr lang="en-US" sz="4200" b="1" dirty="0">
                <a:ln w="12700">
                  <a:solidFill>
                    <a:schemeClr val="bg1"/>
                  </a:solidFill>
                  <a:prstDash val="solid"/>
                </a:ln>
                <a:solidFill>
                  <a:srgbClr val="002060"/>
                </a:solidFill>
                <a:effectLst>
                  <a:glow rad="101600">
                    <a:schemeClr val="accent2">
                      <a:satMod val="175000"/>
                      <a:alpha val="40000"/>
                    </a:schemeClr>
                  </a:glow>
                </a:effectLst>
              </a:rPr>
              <a:t>WEATHER PREDICTION AND </a:t>
            </a:r>
          </a:p>
          <a:p>
            <a:pPr algn="ctr"/>
            <a:r>
              <a:rPr lang="en-US" sz="4200" b="1" dirty="0">
                <a:ln w="12700">
                  <a:solidFill>
                    <a:schemeClr val="bg1"/>
                  </a:solidFill>
                  <a:prstDash val="solid"/>
                </a:ln>
                <a:solidFill>
                  <a:srgbClr val="002060"/>
                </a:solidFill>
                <a:effectLst>
                  <a:glow rad="101600">
                    <a:schemeClr val="accent2">
                      <a:satMod val="175000"/>
                      <a:alpha val="40000"/>
                    </a:schemeClr>
                  </a:glow>
                </a:effectLst>
              </a:rPr>
              <a:t>ACCURACY COMPARISON OF </a:t>
            </a:r>
          </a:p>
          <a:p>
            <a:pPr algn="ctr"/>
            <a:r>
              <a:rPr lang="en-US" sz="4200" b="1" dirty="0">
                <a:ln w="12700">
                  <a:solidFill>
                    <a:schemeClr val="bg1"/>
                  </a:solidFill>
                  <a:prstDash val="solid"/>
                </a:ln>
                <a:solidFill>
                  <a:srgbClr val="002060"/>
                </a:solidFill>
                <a:effectLst>
                  <a:glow rad="101600">
                    <a:schemeClr val="accent2">
                      <a:satMod val="175000"/>
                      <a:alpha val="40000"/>
                    </a:schemeClr>
                  </a:glow>
                </a:effectLst>
              </a:rPr>
              <a:t>DIFFERENT CLASSIFICATION MODELS </a:t>
            </a:r>
          </a:p>
        </p:txBody>
      </p:sp>
      <p:sp>
        <p:nvSpPr>
          <p:cNvPr id="9" name="Rectangle 8">
            <a:extLst>
              <a:ext uri="{FF2B5EF4-FFF2-40B4-BE49-F238E27FC236}">
                <a16:creationId xmlns:a16="http://schemas.microsoft.com/office/drawing/2014/main" id="{17C19E95-E550-516D-BA76-61802EEBAADD}"/>
              </a:ext>
            </a:extLst>
          </p:cNvPr>
          <p:cNvSpPr/>
          <p:nvPr/>
        </p:nvSpPr>
        <p:spPr>
          <a:xfrm>
            <a:off x="4572000" y="3199148"/>
            <a:ext cx="4442189" cy="1815882"/>
          </a:xfrm>
          <a:prstGeom prst="rect">
            <a:avLst/>
          </a:prstGeom>
          <a:noFill/>
        </p:spPr>
        <p:txBody>
          <a:bodyPr wrap="square" lIns="91440" tIns="45720" rIns="91440" bIns="45720">
            <a:spAutoFit/>
          </a:bodyPr>
          <a:lstStyle/>
          <a:p>
            <a:pPr algn="ctr"/>
            <a:r>
              <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rPr>
              <a:t>KIRTPREET KAUR</a:t>
            </a:r>
          </a:p>
          <a:p>
            <a:pPr algn="ctr"/>
            <a:r>
              <a:rPr lang="en-US" sz="2800" b="1" dirty="0">
                <a:ln w="12700">
                  <a:solidFill>
                    <a:schemeClr val="accent5"/>
                  </a:solidFill>
                  <a:prstDash val="solid"/>
                </a:ln>
                <a:pattFill prst="ltDnDiag">
                  <a:fgClr>
                    <a:schemeClr val="accent5">
                      <a:lumMod val="60000"/>
                      <a:lumOff val="40000"/>
                    </a:schemeClr>
                  </a:fgClr>
                  <a:bgClr>
                    <a:schemeClr val="bg1"/>
                  </a:bgClr>
                </a:pattFill>
              </a:rPr>
              <a:t>B.E. CSE 2</a:t>
            </a:r>
            <a:r>
              <a:rPr lang="en-US" sz="2800" b="1" baseline="30000" dirty="0">
                <a:ln w="12700">
                  <a:solidFill>
                    <a:schemeClr val="accent5"/>
                  </a:solidFill>
                  <a:prstDash val="solid"/>
                </a:ln>
                <a:pattFill prst="ltDnDiag">
                  <a:fgClr>
                    <a:schemeClr val="accent5">
                      <a:lumMod val="60000"/>
                      <a:lumOff val="40000"/>
                    </a:schemeClr>
                  </a:fgClr>
                  <a:bgClr>
                    <a:schemeClr val="bg1"/>
                  </a:bgClr>
                </a:pattFill>
              </a:rPr>
              <a:t>ND</a:t>
            </a:r>
            <a:r>
              <a:rPr lang="en-US" sz="2800" b="1" dirty="0">
                <a:ln w="12700">
                  <a:solidFill>
                    <a:schemeClr val="accent5"/>
                  </a:solidFill>
                  <a:prstDash val="solid"/>
                </a:ln>
                <a:pattFill prst="ltDnDiag">
                  <a:fgClr>
                    <a:schemeClr val="accent5">
                      <a:lumMod val="60000"/>
                      <a:lumOff val="40000"/>
                    </a:schemeClr>
                  </a:fgClr>
                  <a:bgClr>
                    <a:schemeClr val="bg1"/>
                  </a:bgClr>
                </a:pattFill>
              </a:rPr>
              <a:t> YEAR</a:t>
            </a:r>
          </a:p>
          <a:p>
            <a:pPr algn="ctr"/>
            <a:r>
              <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rPr>
              <a:t>CHANDIGARH UNIVERSITY</a:t>
            </a:r>
          </a:p>
          <a:p>
            <a:pPr algn="ctr"/>
            <a:r>
              <a:rPr lang="en-US" sz="2800" b="1" dirty="0">
                <a:ln w="12700">
                  <a:solidFill>
                    <a:schemeClr val="accent5"/>
                  </a:solidFill>
                  <a:prstDash val="solid"/>
                </a:ln>
                <a:pattFill prst="ltDnDiag">
                  <a:fgClr>
                    <a:schemeClr val="accent5">
                      <a:lumMod val="60000"/>
                      <a:lumOff val="40000"/>
                    </a:schemeClr>
                  </a:fgClr>
                  <a:bgClr>
                    <a:schemeClr val="bg1"/>
                  </a:bgClr>
                </a:pattFill>
              </a:rPr>
              <a:t>MENTOR- Ms. URVASHI NAG</a:t>
            </a:r>
            <a:endPar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D1072-D698-25A1-533E-397EE1B4B308}"/>
              </a:ext>
            </a:extLst>
          </p:cNvPr>
          <p:cNvPicPr>
            <a:picLocks noChangeAspect="1"/>
          </p:cNvPicPr>
          <p:nvPr/>
        </p:nvPicPr>
        <p:blipFill>
          <a:blip r:embed="rId2"/>
          <a:stretch>
            <a:fillRect/>
          </a:stretch>
        </p:blipFill>
        <p:spPr>
          <a:xfrm>
            <a:off x="296260" y="171085"/>
            <a:ext cx="8551480" cy="4801329"/>
          </a:xfrm>
          <a:prstGeom prst="rect">
            <a:avLst/>
          </a:prstGeom>
        </p:spPr>
      </p:pic>
      <p:sp>
        <p:nvSpPr>
          <p:cNvPr id="4" name="TextBox 3">
            <a:extLst>
              <a:ext uri="{FF2B5EF4-FFF2-40B4-BE49-F238E27FC236}">
                <a16:creationId xmlns:a16="http://schemas.microsoft.com/office/drawing/2014/main" id="{C7006FE2-CDD6-B65C-CB69-0CEC278B258F}"/>
              </a:ext>
            </a:extLst>
          </p:cNvPr>
          <p:cNvSpPr txBox="1"/>
          <p:nvPr/>
        </p:nvSpPr>
        <p:spPr>
          <a:xfrm>
            <a:off x="4113885" y="281175"/>
            <a:ext cx="4428445" cy="830997"/>
          </a:xfrm>
          <a:prstGeom prst="rect">
            <a:avLst/>
          </a:prstGeom>
          <a:noFill/>
        </p:spPr>
        <p:txBody>
          <a:bodyPr wrap="square">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Plotting a </a:t>
            </a:r>
            <a:r>
              <a:rPr lang="en-US" sz="2400" b="1" dirty="0">
                <a:ln w="12700">
                  <a:solidFill>
                    <a:schemeClr val="accent5"/>
                  </a:solidFill>
                  <a:prstDash val="solid"/>
                </a:ln>
                <a:pattFill prst="ltDnDiag">
                  <a:fgClr>
                    <a:schemeClr val="accent5">
                      <a:lumMod val="60000"/>
                      <a:lumOff val="40000"/>
                    </a:schemeClr>
                  </a:fgClr>
                  <a:bgClr>
                    <a:schemeClr val="bg1"/>
                  </a:bgClr>
                </a:pattFill>
              </a:rPr>
              <a:t>gr</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aph between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Minimum </a:t>
            </a:r>
            <a:r>
              <a:rPr lang="en-US" sz="2400" b="1" dirty="0">
                <a:ln w="12700">
                  <a:solidFill>
                    <a:schemeClr val="accent5"/>
                  </a:solidFill>
                  <a:prstDash val="solid"/>
                </a:ln>
                <a:pattFill prst="ltDnDiag">
                  <a:fgClr>
                    <a:schemeClr val="accent5">
                      <a:lumMod val="60000"/>
                      <a:lumOff val="40000"/>
                    </a:schemeClr>
                  </a:fgClr>
                  <a:bgClr>
                    <a:schemeClr val="bg1"/>
                  </a:bgClr>
                </a:pattFill>
              </a:rPr>
              <a:t>Temperature </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and </a:t>
            </a:r>
            <a:r>
              <a:rPr lang="en-US" sz="2400" b="1" dirty="0">
                <a:ln w="12700">
                  <a:solidFill>
                    <a:schemeClr val="accent5"/>
                  </a:solidFill>
                  <a:prstDash val="solid"/>
                </a:ln>
                <a:pattFill prst="ltDnDiag">
                  <a:fgClr>
                    <a:schemeClr val="accent5">
                      <a:lumMod val="60000"/>
                      <a:lumOff val="40000"/>
                    </a:schemeClr>
                  </a:fgClr>
                  <a:bgClr>
                    <a:schemeClr val="bg1"/>
                  </a:bgClr>
                </a:pattFill>
              </a:rPr>
              <a:t>Date</a:t>
            </a:r>
          </a:p>
        </p:txBody>
      </p:sp>
    </p:spTree>
    <p:extLst>
      <p:ext uri="{BB962C8B-B14F-4D97-AF65-F5344CB8AC3E}">
        <p14:creationId xmlns:p14="http://schemas.microsoft.com/office/powerpoint/2010/main" val="195937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7155FB-C200-437E-44FC-48186CCFC2A0}"/>
              </a:ext>
            </a:extLst>
          </p:cNvPr>
          <p:cNvPicPr>
            <a:picLocks noChangeAspect="1"/>
          </p:cNvPicPr>
          <p:nvPr/>
        </p:nvPicPr>
        <p:blipFill>
          <a:blip r:embed="rId2"/>
          <a:stretch>
            <a:fillRect/>
          </a:stretch>
        </p:blipFill>
        <p:spPr>
          <a:xfrm>
            <a:off x="286573" y="135366"/>
            <a:ext cx="8570853" cy="4872768"/>
          </a:xfrm>
          <a:prstGeom prst="rect">
            <a:avLst/>
          </a:prstGeom>
        </p:spPr>
      </p:pic>
      <p:sp>
        <p:nvSpPr>
          <p:cNvPr id="4" name="TextBox 3">
            <a:extLst>
              <a:ext uri="{FF2B5EF4-FFF2-40B4-BE49-F238E27FC236}">
                <a16:creationId xmlns:a16="http://schemas.microsoft.com/office/drawing/2014/main" id="{61BF161B-7CE0-2B4F-02AB-D54227A74468}"/>
              </a:ext>
            </a:extLst>
          </p:cNvPr>
          <p:cNvSpPr txBox="1"/>
          <p:nvPr/>
        </p:nvSpPr>
        <p:spPr>
          <a:xfrm>
            <a:off x="4724705" y="281175"/>
            <a:ext cx="4258299" cy="830997"/>
          </a:xfrm>
          <a:prstGeom prst="rect">
            <a:avLst/>
          </a:prstGeom>
          <a:noFill/>
        </p:spPr>
        <p:txBody>
          <a:bodyPr wrap="square">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Plotting a </a:t>
            </a:r>
            <a:r>
              <a:rPr lang="en-US" sz="2400" b="1" dirty="0">
                <a:ln w="12700">
                  <a:solidFill>
                    <a:schemeClr val="accent5"/>
                  </a:solidFill>
                  <a:prstDash val="solid"/>
                </a:ln>
                <a:pattFill prst="ltDnDiag">
                  <a:fgClr>
                    <a:schemeClr val="accent5">
                      <a:lumMod val="60000"/>
                      <a:lumOff val="40000"/>
                    </a:schemeClr>
                  </a:fgClr>
                  <a:bgClr>
                    <a:schemeClr val="bg1"/>
                  </a:bgClr>
                </a:pattFill>
              </a:rPr>
              <a:t>gr</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aph between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Wind </a:t>
            </a:r>
            <a:r>
              <a:rPr lang="en-US" sz="2400" b="1" dirty="0">
                <a:ln w="12700">
                  <a:solidFill>
                    <a:schemeClr val="accent5"/>
                  </a:solidFill>
                  <a:prstDash val="solid"/>
                </a:ln>
                <a:pattFill prst="ltDnDiag">
                  <a:fgClr>
                    <a:schemeClr val="accent5">
                      <a:lumMod val="60000"/>
                      <a:lumOff val="40000"/>
                    </a:schemeClr>
                  </a:fgClr>
                  <a:bgClr>
                    <a:schemeClr val="bg1"/>
                  </a:bgClr>
                </a:pattFill>
              </a:rPr>
              <a:t>S</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peed and </a:t>
            </a:r>
            <a:r>
              <a:rPr lang="en-US" sz="2400" b="1" dirty="0">
                <a:ln w="12700">
                  <a:solidFill>
                    <a:schemeClr val="accent5"/>
                  </a:solidFill>
                  <a:prstDash val="solid"/>
                </a:ln>
                <a:pattFill prst="ltDnDiag">
                  <a:fgClr>
                    <a:schemeClr val="accent5">
                      <a:lumMod val="60000"/>
                      <a:lumOff val="40000"/>
                    </a:schemeClr>
                  </a:fgClr>
                  <a:bgClr>
                    <a:schemeClr val="bg1"/>
                  </a:bgClr>
                </a:pattFill>
              </a:rPr>
              <a:t>Date</a:t>
            </a:r>
          </a:p>
        </p:txBody>
      </p:sp>
    </p:spTree>
    <p:extLst>
      <p:ext uri="{BB962C8B-B14F-4D97-AF65-F5344CB8AC3E}">
        <p14:creationId xmlns:p14="http://schemas.microsoft.com/office/powerpoint/2010/main" val="285383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F2F3AC-8540-D6DA-62C1-478BA1CB3D6B}"/>
              </a:ext>
            </a:extLst>
          </p:cNvPr>
          <p:cNvPicPr>
            <a:picLocks noChangeAspect="1"/>
          </p:cNvPicPr>
          <p:nvPr/>
        </p:nvPicPr>
        <p:blipFill>
          <a:blip r:embed="rId2"/>
          <a:stretch>
            <a:fillRect/>
          </a:stretch>
        </p:blipFill>
        <p:spPr>
          <a:xfrm>
            <a:off x="270571" y="102411"/>
            <a:ext cx="8602858" cy="4938677"/>
          </a:xfrm>
          <a:prstGeom prst="rect">
            <a:avLst/>
          </a:prstGeom>
        </p:spPr>
      </p:pic>
      <p:sp>
        <p:nvSpPr>
          <p:cNvPr id="4" name="TextBox 3">
            <a:extLst>
              <a:ext uri="{FF2B5EF4-FFF2-40B4-BE49-F238E27FC236}">
                <a16:creationId xmlns:a16="http://schemas.microsoft.com/office/drawing/2014/main" id="{62B4AF35-2116-5B94-2041-3BE2983DC521}"/>
              </a:ext>
            </a:extLst>
          </p:cNvPr>
          <p:cNvSpPr txBox="1"/>
          <p:nvPr/>
        </p:nvSpPr>
        <p:spPr>
          <a:xfrm>
            <a:off x="4724705" y="281175"/>
            <a:ext cx="4123035" cy="830997"/>
          </a:xfrm>
          <a:prstGeom prst="rect">
            <a:avLst/>
          </a:prstGeom>
          <a:noFill/>
        </p:spPr>
        <p:txBody>
          <a:bodyPr wrap="square">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Plotting a </a:t>
            </a:r>
            <a:r>
              <a:rPr lang="en-US" sz="2400" b="1" dirty="0">
                <a:ln w="12700">
                  <a:solidFill>
                    <a:schemeClr val="accent5"/>
                  </a:solidFill>
                  <a:prstDash val="solid"/>
                </a:ln>
                <a:pattFill prst="ltDnDiag">
                  <a:fgClr>
                    <a:schemeClr val="accent5">
                      <a:lumMod val="60000"/>
                      <a:lumOff val="40000"/>
                    </a:schemeClr>
                  </a:fgClr>
                  <a:bgClr>
                    <a:schemeClr val="bg1"/>
                  </a:bgClr>
                </a:pattFill>
              </a:rPr>
              <a:t>gr</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aph between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Precipitation and </a:t>
            </a:r>
            <a:r>
              <a:rPr lang="en-US" sz="2400" b="1" dirty="0">
                <a:ln w="12700">
                  <a:solidFill>
                    <a:schemeClr val="accent5"/>
                  </a:solidFill>
                  <a:prstDash val="solid"/>
                </a:ln>
                <a:pattFill prst="ltDnDiag">
                  <a:fgClr>
                    <a:schemeClr val="accent5">
                      <a:lumMod val="60000"/>
                      <a:lumOff val="40000"/>
                    </a:schemeClr>
                  </a:fgClr>
                  <a:bgClr>
                    <a:schemeClr val="bg1"/>
                  </a:bgClr>
                </a:pattFill>
              </a:rPr>
              <a:t>Date</a:t>
            </a:r>
          </a:p>
        </p:txBody>
      </p:sp>
    </p:spTree>
    <p:extLst>
      <p:ext uri="{BB962C8B-B14F-4D97-AF65-F5344CB8AC3E}">
        <p14:creationId xmlns:p14="http://schemas.microsoft.com/office/powerpoint/2010/main" val="3128501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3BC1FD-6FCC-B9D7-BBF0-F83A2B6A1340}"/>
              </a:ext>
            </a:extLst>
          </p:cNvPr>
          <p:cNvPicPr>
            <a:picLocks noChangeAspect="1"/>
          </p:cNvPicPr>
          <p:nvPr/>
        </p:nvPicPr>
        <p:blipFill>
          <a:blip r:embed="rId2"/>
          <a:stretch>
            <a:fillRect/>
          </a:stretch>
        </p:blipFill>
        <p:spPr>
          <a:xfrm>
            <a:off x="3539772" y="45501"/>
            <a:ext cx="5578323" cy="5052498"/>
          </a:xfrm>
          <a:prstGeom prst="rect">
            <a:avLst/>
          </a:prstGeom>
        </p:spPr>
      </p:pic>
      <p:sp>
        <p:nvSpPr>
          <p:cNvPr id="4" name="Rectangle 3">
            <a:extLst>
              <a:ext uri="{FF2B5EF4-FFF2-40B4-BE49-F238E27FC236}">
                <a16:creationId xmlns:a16="http://schemas.microsoft.com/office/drawing/2014/main" id="{62882F17-A643-1FEF-970B-B4A246B40F6C}"/>
              </a:ext>
            </a:extLst>
          </p:cNvPr>
          <p:cNvSpPr/>
          <p:nvPr/>
        </p:nvSpPr>
        <p:spPr>
          <a:xfrm>
            <a:off x="137238" y="309592"/>
            <a:ext cx="3402534" cy="4524315"/>
          </a:xfrm>
          <a:prstGeom prst="rect">
            <a:avLst/>
          </a:prstGeom>
          <a:noFill/>
        </p:spPr>
        <p:txBody>
          <a:bodyPr wrap="non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Here, we are </a:t>
            </a:r>
          </a:p>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dropping date and </a:t>
            </a:r>
          </a:p>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then making a </a:t>
            </a:r>
          </a:p>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pair plot, which </a:t>
            </a:r>
          </a:p>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helps in making a </a:t>
            </a:r>
          </a:p>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comparison in </a:t>
            </a:r>
          </a:p>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data having both </a:t>
            </a:r>
          </a:p>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categorical and </a:t>
            </a:r>
          </a:p>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numerical values</a:t>
            </a:r>
          </a:p>
        </p:txBody>
      </p:sp>
    </p:spTree>
    <p:extLst>
      <p:ext uri="{BB962C8B-B14F-4D97-AF65-F5344CB8AC3E}">
        <p14:creationId xmlns:p14="http://schemas.microsoft.com/office/powerpoint/2010/main" val="420625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A870FF-823F-947B-048C-D3219B59D4E6}"/>
              </a:ext>
            </a:extLst>
          </p:cNvPr>
          <p:cNvPicPr>
            <a:picLocks noChangeAspect="1"/>
          </p:cNvPicPr>
          <p:nvPr/>
        </p:nvPicPr>
        <p:blipFill>
          <a:blip r:embed="rId2"/>
          <a:stretch>
            <a:fillRect/>
          </a:stretch>
        </p:blipFill>
        <p:spPr>
          <a:xfrm>
            <a:off x="0" y="0"/>
            <a:ext cx="6286501" cy="5143500"/>
          </a:xfrm>
          <a:prstGeom prst="rect">
            <a:avLst/>
          </a:prstGeom>
        </p:spPr>
      </p:pic>
      <p:sp>
        <p:nvSpPr>
          <p:cNvPr id="4" name="TextBox 3">
            <a:extLst>
              <a:ext uri="{FF2B5EF4-FFF2-40B4-BE49-F238E27FC236}">
                <a16:creationId xmlns:a16="http://schemas.microsoft.com/office/drawing/2014/main" id="{BF45931E-4BE9-3D33-3318-417D411E7B28}"/>
              </a:ext>
            </a:extLst>
          </p:cNvPr>
          <p:cNvSpPr txBox="1"/>
          <p:nvPr/>
        </p:nvSpPr>
        <p:spPr>
          <a:xfrm>
            <a:off x="6171735" y="1502815"/>
            <a:ext cx="2972266" cy="1938992"/>
          </a:xfrm>
          <a:prstGeom prst="rect">
            <a:avLst/>
          </a:prstGeom>
          <a:noFill/>
        </p:spPr>
        <p:txBody>
          <a:bodyPr wrap="square">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 </a:t>
            </a:r>
            <a:r>
              <a:rPr lang="en-US" sz="2400" b="1" cap="none" spc="0" dirty="0" err="1">
                <a:ln w="12700">
                  <a:solidFill>
                    <a:schemeClr val="accent5"/>
                  </a:solidFill>
                  <a:prstDash val="solid"/>
                </a:ln>
                <a:pattFill prst="ltDnDiag">
                  <a:fgClr>
                    <a:schemeClr val="accent5">
                      <a:lumMod val="60000"/>
                      <a:lumOff val="40000"/>
                    </a:schemeClr>
                  </a:fgClr>
                  <a:bgClr>
                    <a:schemeClr val="bg1"/>
                  </a:bgClr>
                </a:pattFill>
                <a:effectLst/>
              </a:rPr>
              <a:t>catplot</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between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maximum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temperature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and different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weather days</a:t>
            </a:r>
            <a:endParaRPr lang="en-US" sz="2400" b="1"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2473693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609CF-F3A2-249F-EF86-0000B9C690DC}"/>
              </a:ext>
            </a:extLst>
          </p:cNvPr>
          <p:cNvPicPr>
            <a:picLocks noChangeAspect="1"/>
          </p:cNvPicPr>
          <p:nvPr/>
        </p:nvPicPr>
        <p:blipFill>
          <a:blip r:embed="rId2"/>
          <a:stretch>
            <a:fillRect/>
          </a:stretch>
        </p:blipFill>
        <p:spPr>
          <a:xfrm>
            <a:off x="-1" y="0"/>
            <a:ext cx="6557165" cy="5129044"/>
          </a:xfrm>
          <a:prstGeom prst="rect">
            <a:avLst/>
          </a:prstGeom>
        </p:spPr>
      </p:pic>
      <p:sp>
        <p:nvSpPr>
          <p:cNvPr id="4" name="TextBox 3">
            <a:extLst>
              <a:ext uri="{FF2B5EF4-FFF2-40B4-BE49-F238E27FC236}">
                <a16:creationId xmlns:a16="http://schemas.microsoft.com/office/drawing/2014/main" id="{DB21B5A1-5FB8-4AFC-BFFD-3A6EB193A5BC}"/>
              </a:ext>
            </a:extLst>
          </p:cNvPr>
          <p:cNvSpPr txBox="1"/>
          <p:nvPr/>
        </p:nvSpPr>
        <p:spPr>
          <a:xfrm>
            <a:off x="6557163" y="1502815"/>
            <a:ext cx="2586837" cy="1938992"/>
          </a:xfrm>
          <a:prstGeom prst="rect">
            <a:avLst/>
          </a:prstGeom>
          <a:noFill/>
        </p:spPr>
        <p:txBody>
          <a:bodyPr wrap="square">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 </a:t>
            </a:r>
            <a:r>
              <a:rPr lang="en-US" sz="2400" b="1" cap="none" spc="0" dirty="0" err="1">
                <a:ln w="12700">
                  <a:solidFill>
                    <a:schemeClr val="accent5"/>
                  </a:solidFill>
                  <a:prstDash val="solid"/>
                </a:ln>
                <a:pattFill prst="ltDnDiag">
                  <a:fgClr>
                    <a:schemeClr val="accent5">
                      <a:lumMod val="60000"/>
                      <a:lumOff val="40000"/>
                    </a:schemeClr>
                  </a:fgClr>
                  <a:bgClr>
                    <a:schemeClr val="bg1"/>
                  </a:bgClr>
                </a:pattFill>
                <a:effectLst/>
              </a:rPr>
              <a:t>catplot</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between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minimum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temperature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and different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weather days</a:t>
            </a:r>
            <a:endParaRPr lang="en-US" sz="2400" b="1"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159244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33AE68-1628-D316-6CA6-17F2A00B8D02}"/>
              </a:ext>
            </a:extLst>
          </p:cNvPr>
          <p:cNvPicPr>
            <a:picLocks noChangeAspect="1"/>
          </p:cNvPicPr>
          <p:nvPr/>
        </p:nvPicPr>
        <p:blipFill>
          <a:blip r:embed="rId2"/>
          <a:stretch>
            <a:fillRect/>
          </a:stretch>
        </p:blipFill>
        <p:spPr>
          <a:xfrm>
            <a:off x="10414" y="0"/>
            <a:ext cx="6088635" cy="5145822"/>
          </a:xfrm>
          <a:prstGeom prst="rect">
            <a:avLst/>
          </a:prstGeom>
        </p:spPr>
      </p:pic>
      <p:sp>
        <p:nvSpPr>
          <p:cNvPr id="4" name="TextBox 3">
            <a:extLst>
              <a:ext uri="{FF2B5EF4-FFF2-40B4-BE49-F238E27FC236}">
                <a16:creationId xmlns:a16="http://schemas.microsoft.com/office/drawing/2014/main" id="{D59C34BB-4E46-8F6B-307B-24158D6F2B63}"/>
              </a:ext>
            </a:extLst>
          </p:cNvPr>
          <p:cNvSpPr txBox="1"/>
          <p:nvPr/>
        </p:nvSpPr>
        <p:spPr>
          <a:xfrm>
            <a:off x="6251755" y="1786920"/>
            <a:ext cx="2753282" cy="1569660"/>
          </a:xfrm>
          <a:prstGeom prst="rect">
            <a:avLst/>
          </a:prstGeom>
          <a:noFill/>
        </p:spPr>
        <p:txBody>
          <a:bodyPr wrap="square">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 </a:t>
            </a:r>
            <a:r>
              <a:rPr lang="en-US" sz="2400" b="1" cap="none" spc="0" dirty="0" err="1">
                <a:ln w="12700">
                  <a:solidFill>
                    <a:schemeClr val="accent5"/>
                  </a:solidFill>
                  <a:prstDash val="solid"/>
                </a:ln>
                <a:pattFill prst="ltDnDiag">
                  <a:fgClr>
                    <a:schemeClr val="accent5">
                      <a:lumMod val="60000"/>
                      <a:lumOff val="40000"/>
                    </a:schemeClr>
                  </a:fgClr>
                  <a:bgClr>
                    <a:schemeClr val="bg1"/>
                  </a:bgClr>
                </a:pattFill>
                <a:effectLst/>
              </a:rPr>
              <a:t>catplot</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between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Wind speed</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and different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weather days</a:t>
            </a:r>
            <a:endParaRPr lang="en-US" sz="2400" b="1"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3258439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D21E6C-7C12-0A69-ADDC-F42B4BBD5818}"/>
              </a:ext>
            </a:extLst>
          </p:cNvPr>
          <p:cNvPicPr>
            <a:picLocks noChangeAspect="1"/>
          </p:cNvPicPr>
          <p:nvPr/>
        </p:nvPicPr>
        <p:blipFill rotWithShape="1">
          <a:blip r:embed="rId2"/>
          <a:srcRect r="5776"/>
          <a:stretch/>
        </p:blipFill>
        <p:spPr>
          <a:xfrm>
            <a:off x="0" y="0"/>
            <a:ext cx="7328925" cy="5123978"/>
          </a:xfrm>
          <a:prstGeom prst="rect">
            <a:avLst/>
          </a:prstGeom>
        </p:spPr>
      </p:pic>
      <p:sp>
        <p:nvSpPr>
          <p:cNvPr id="4" name="TextBox 3">
            <a:extLst>
              <a:ext uri="{FF2B5EF4-FFF2-40B4-BE49-F238E27FC236}">
                <a16:creationId xmlns:a16="http://schemas.microsoft.com/office/drawing/2014/main" id="{0AF08658-2D0D-5111-9AF8-99F5043AFEF6}"/>
              </a:ext>
            </a:extLst>
          </p:cNvPr>
          <p:cNvSpPr txBox="1"/>
          <p:nvPr/>
        </p:nvSpPr>
        <p:spPr>
          <a:xfrm>
            <a:off x="7328925" y="1350110"/>
            <a:ext cx="1823310" cy="2677656"/>
          </a:xfrm>
          <a:prstGeom prst="rect">
            <a:avLst/>
          </a:prstGeom>
          <a:noFill/>
        </p:spPr>
        <p:txBody>
          <a:bodyPr wrap="square">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 </a:t>
            </a:r>
            <a:r>
              <a:rPr lang="en-US" sz="2400" b="1" cap="none" spc="0" dirty="0" err="1">
                <a:ln w="12700">
                  <a:solidFill>
                    <a:schemeClr val="accent5"/>
                  </a:solidFill>
                  <a:prstDash val="solid"/>
                </a:ln>
                <a:pattFill prst="ltDnDiag">
                  <a:fgClr>
                    <a:schemeClr val="accent5">
                      <a:lumMod val="60000"/>
                      <a:lumOff val="40000"/>
                    </a:schemeClr>
                  </a:fgClr>
                  <a:bgClr>
                    <a:schemeClr val="bg1"/>
                  </a:bgClr>
                </a:pattFill>
                <a:effectLst/>
              </a:rPr>
              <a:t>catplot</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between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precipitation</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and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different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weather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days</a:t>
            </a:r>
            <a:endParaRPr lang="en-US" sz="2400" b="1"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3527098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1D4F56-986E-E57C-A136-D1816A9C85EA}"/>
              </a:ext>
            </a:extLst>
          </p:cNvPr>
          <p:cNvPicPr>
            <a:picLocks noChangeAspect="1"/>
          </p:cNvPicPr>
          <p:nvPr/>
        </p:nvPicPr>
        <p:blipFill>
          <a:blip r:embed="rId2"/>
          <a:stretch>
            <a:fillRect/>
          </a:stretch>
        </p:blipFill>
        <p:spPr>
          <a:xfrm>
            <a:off x="2448527" y="0"/>
            <a:ext cx="6681472" cy="5143500"/>
          </a:xfrm>
          <a:prstGeom prst="rect">
            <a:avLst/>
          </a:prstGeom>
        </p:spPr>
      </p:pic>
      <p:sp>
        <p:nvSpPr>
          <p:cNvPr id="4" name="Rectangle 3">
            <a:extLst>
              <a:ext uri="{FF2B5EF4-FFF2-40B4-BE49-F238E27FC236}">
                <a16:creationId xmlns:a16="http://schemas.microsoft.com/office/drawing/2014/main" id="{64983BE9-12DF-B388-F4DE-CA07E3914988}"/>
              </a:ext>
            </a:extLst>
          </p:cNvPr>
          <p:cNvSpPr/>
          <p:nvPr/>
        </p:nvSpPr>
        <p:spPr>
          <a:xfrm>
            <a:off x="14001" y="586585"/>
            <a:ext cx="2434526" cy="3785652"/>
          </a:xfrm>
          <a:prstGeom prst="rect">
            <a:avLst/>
          </a:prstGeom>
          <a:noFill/>
        </p:spPr>
        <p:txBody>
          <a:bodyPr wrap="square" lIns="91440" tIns="45720" rIns="91440" bIns="45720">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Relation between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different plots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with weather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conditions when it comes to maximum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and minimum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temperatures,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Wind speed and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Precipitation</a:t>
            </a:r>
          </a:p>
        </p:txBody>
      </p:sp>
    </p:spTree>
    <p:extLst>
      <p:ext uri="{BB962C8B-B14F-4D97-AF65-F5344CB8AC3E}">
        <p14:creationId xmlns:p14="http://schemas.microsoft.com/office/powerpoint/2010/main" val="3829835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656DFE-6CE3-42D4-7E78-AE677DDEE507}"/>
              </a:ext>
            </a:extLst>
          </p:cNvPr>
          <p:cNvPicPr>
            <a:picLocks noChangeAspect="1"/>
          </p:cNvPicPr>
          <p:nvPr/>
        </p:nvPicPr>
        <p:blipFill>
          <a:blip r:embed="rId2"/>
          <a:stretch>
            <a:fillRect/>
          </a:stretch>
        </p:blipFill>
        <p:spPr>
          <a:xfrm>
            <a:off x="143555" y="64552"/>
            <a:ext cx="5288738" cy="5014395"/>
          </a:xfrm>
          <a:prstGeom prst="rect">
            <a:avLst/>
          </a:prstGeom>
        </p:spPr>
      </p:pic>
      <p:sp>
        <p:nvSpPr>
          <p:cNvPr id="4" name="Rectangle 3">
            <a:extLst>
              <a:ext uri="{FF2B5EF4-FFF2-40B4-BE49-F238E27FC236}">
                <a16:creationId xmlns:a16="http://schemas.microsoft.com/office/drawing/2014/main" id="{385915DE-68B0-CE1C-02D1-AAB348B8648A}"/>
              </a:ext>
            </a:extLst>
          </p:cNvPr>
          <p:cNvSpPr/>
          <p:nvPr/>
        </p:nvSpPr>
        <p:spPr>
          <a:xfrm>
            <a:off x="5432293" y="678923"/>
            <a:ext cx="3720856" cy="3785652"/>
          </a:xfrm>
          <a:prstGeom prst="rect">
            <a:avLst/>
          </a:prstGeom>
          <a:noFill/>
        </p:spPr>
        <p:txBody>
          <a:bodyPr wrap="square" lIns="91440" tIns="45720" rIns="91440" bIns="45720">
            <a:spAutoFit/>
          </a:bodyPr>
          <a:lstStyle/>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Here we have created a</a:t>
            </a:r>
          </a:p>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 function LABEL_ENCODING</a:t>
            </a:r>
          </a:p>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 and then from </a:t>
            </a:r>
            <a:r>
              <a:rPr lang="en-US" sz="2400" b="1" dirty="0" err="1">
                <a:ln w="12700">
                  <a:solidFill>
                    <a:schemeClr val="accent5"/>
                  </a:solidFill>
                  <a:prstDash val="solid"/>
                </a:ln>
                <a:pattFill prst="ltDnDiag">
                  <a:fgClr>
                    <a:schemeClr val="accent5">
                      <a:lumMod val="60000"/>
                      <a:lumOff val="40000"/>
                    </a:schemeClr>
                  </a:fgClr>
                  <a:bgClr>
                    <a:schemeClr val="bg1"/>
                  </a:bgClr>
                </a:pattFill>
              </a:rPr>
              <a:t>sklearn</a:t>
            </a:r>
            <a:r>
              <a:rPr lang="en-US" sz="2400" b="1" dirty="0">
                <a:ln w="12700">
                  <a:solidFill>
                    <a:schemeClr val="accent5"/>
                  </a:solidFill>
                  <a:prstDash val="solid"/>
                </a:ln>
                <a:pattFill prst="ltDnDiag">
                  <a:fgClr>
                    <a:schemeClr val="accent5">
                      <a:lumMod val="60000"/>
                      <a:lumOff val="40000"/>
                    </a:schemeClr>
                  </a:fgClr>
                  <a:bgClr>
                    <a:schemeClr val="bg1"/>
                  </a:bgClr>
                </a:pattFill>
              </a:rPr>
              <a:t> library, we are importing</a:t>
            </a:r>
          </a:p>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 preprocessing which refers to the transformations applied on the code and then after the applied transformation, we have printed the dataset.</a:t>
            </a:r>
          </a:p>
        </p:txBody>
      </p:sp>
    </p:spTree>
    <p:extLst>
      <p:ext uri="{BB962C8B-B14F-4D97-AF65-F5344CB8AC3E}">
        <p14:creationId xmlns:p14="http://schemas.microsoft.com/office/powerpoint/2010/main" val="328330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E65AAD-93CF-8121-D1A9-8D2BA42B1F91}"/>
              </a:ext>
            </a:extLst>
          </p:cNvPr>
          <p:cNvSpPr txBox="1"/>
          <p:nvPr/>
        </p:nvSpPr>
        <p:spPr>
          <a:xfrm>
            <a:off x="88227" y="3228730"/>
            <a:ext cx="8856890" cy="1754326"/>
          </a:xfrm>
          <a:prstGeom prst="rect">
            <a:avLst/>
          </a:prstGeom>
          <a:noFill/>
        </p:spPr>
        <p:txBody>
          <a:bodyPr wrap="square">
            <a:spAutoFit/>
          </a:bodyPr>
          <a:lstStyle/>
          <a:p>
            <a:pPr algn="just"/>
            <a:r>
              <a:rPr lang="en-US" b="1" i="0" dirty="0">
                <a:ln w="12700">
                  <a:solidFill>
                    <a:schemeClr val="accent5"/>
                  </a:solidFill>
                  <a:prstDash val="solid"/>
                </a:ln>
                <a:pattFill prst="ltDnDiag">
                  <a:fgClr>
                    <a:schemeClr val="accent5">
                      <a:lumMod val="60000"/>
                      <a:lumOff val="40000"/>
                    </a:schemeClr>
                  </a:fgClr>
                  <a:bgClr>
                    <a:schemeClr val="bg1"/>
                  </a:bgClr>
                </a:pattFill>
                <a:latin typeface="Nunito Sans" pitchFamily="2" charset="0"/>
              </a:rPr>
              <a:t>Thus, it’s important that we understand the accurate type of weather, so that we can prepare for the </a:t>
            </a:r>
            <a:r>
              <a:rPr lang="en-US" b="1" dirty="0">
                <a:ln w="12700">
                  <a:solidFill>
                    <a:schemeClr val="accent5"/>
                  </a:solidFill>
                  <a:prstDash val="solid"/>
                </a:ln>
                <a:pattFill prst="ltDnDiag">
                  <a:fgClr>
                    <a:schemeClr val="accent5">
                      <a:lumMod val="60000"/>
                      <a:lumOff val="40000"/>
                    </a:schemeClr>
                  </a:fgClr>
                  <a:bgClr>
                    <a:schemeClr val="bg1"/>
                  </a:bgClr>
                </a:pattFill>
                <a:latin typeface="Nunito Sans" pitchFamily="2" charset="0"/>
              </a:rPr>
              <a:t>entire day</a:t>
            </a:r>
            <a:r>
              <a:rPr lang="en-US" b="1" i="0" dirty="0">
                <a:ln w="12700">
                  <a:solidFill>
                    <a:schemeClr val="accent5"/>
                  </a:solidFill>
                  <a:prstDash val="solid"/>
                </a:ln>
                <a:pattFill prst="ltDnDiag">
                  <a:fgClr>
                    <a:schemeClr val="accent5">
                      <a:lumMod val="60000"/>
                      <a:lumOff val="40000"/>
                    </a:schemeClr>
                  </a:fgClr>
                  <a:bgClr>
                    <a:schemeClr val="bg1"/>
                  </a:bgClr>
                </a:pattFill>
                <a:latin typeface="Nunito Sans" pitchFamily="2" charset="0"/>
              </a:rPr>
              <a:t>. </a:t>
            </a:r>
          </a:p>
          <a:p>
            <a:pPr algn="just"/>
            <a:r>
              <a:rPr lang="en-US" b="1" i="0" dirty="0">
                <a:ln w="12700">
                  <a:solidFill>
                    <a:schemeClr val="accent5"/>
                  </a:solidFill>
                  <a:prstDash val="solid"/>
                </a:ln>
                <a:pattFill prst="ltDnDiag">
                  <a:fgClr>
                    <a:schemeClr val="accent5">
                      <a:lumMod val="60000"/>
                      <a:lumOff val="40000"/>
                    </a:schemeClr>
                  </a:fgClr>
                  <a:bgClr>
                    <a:schemeClr val="bg1"/>
                  </a:bgClr>
                </a:pattFill>
                <a:latin typeface="Nunito Sans" pitchFamily="2" charset="0"/>
              </a:rPr>
              <a:t>Studying the </a:t>
            </a:r>
            <a:r>
              <a:rPr lang="en-US" b="1" dirty="0">
                <a:ln w="12700">
                  <a:solidFill>
                    <a:schemeClr val="accent5"/>
                  </a:solidFill>
                  <a:prstDash val="solid"/>
                </a:ln>
                <a:pattFill prst="ltDnDiag">
                  <a:fgClr>
                    <a:schemeClr val="accent5">
                      <a:lumMod val="60000"/>
                      <a:lumOff val="40000"/>
                    </a:schemeClr>
                  </a:fgClr>
                  <a:bgClr>
                    <a:schemeClr val="bg1"/>
                  </a:bgClr>
                </a:pattFill>
                <a:latin typeface="Nunito Sans" pitchFamily="2" charset="0"/>
              </a:rPr>
              <a:t>weather</a:t>
            </a:r>
            <a:r>
              <a:rPr lang="en-US" b="1" i="0" dirty="0">
                <a:ln w="12700">
                  <a:solidFill>
                    <a:schemeClr val="accent5"/>
                  </a:solidFill>
                  <a:prstDash val="solid"/>
                </a:ln>
                <a:pattFill prst="ltDnDiag">
                  <a:fgClr>
                    <a:schemeClr val="accent5">
                      <a:lumMod val="60000"/>
                      <a:lumOff val="40000"/>
                    </a:schemeClr>
                  </a:fgClr>
                  <a:bgClr>
                    <a:schemeClr val="bg1"/>
                  </a:bgClr>
                </a:pattFill>
                <a:latin typeface="Nunito Sans" pitchFamily="2" charset="0"/>
              </a:rPr>
              <a:t> helps us predict how much rain the next winter might bring, or how far sea levels will rise due to warmer sea temperatures. </a:t>
            </a:r>
          </a:p>
          <a:p>
            <a:pPr algn="just"/>
            <a:r>
              <a:rPr lang="en-US" b="1" i="0" dirty="0">
                <a:ln w="12700">
                  <a:solidFill>
                    <a:schemeClr val="accent5"/>
                  </a:solidFill>
                  <a:prstDash val="solid"/>
                </a:ln>
                <a:pattFill prst="ltDnDiag">
                  <a:fgClr>
                    <a:schemeClr val="accent5">
                      <a:lumMod val="60000"/>
                      <a:lumOff val="40000"/>
                    </a:schemeClr>
                  </a:fgClr>
                  <a:bgClr>
                    <a:schemeClr val="bg1"/>
                  </a:bgClr>
                </a:pattFill>
                <a:latin typeface="Nunito Sans" pitchFamily="2" charset="0"/>
              </a:rPr>
              <a:t>We can also see which regions are most likely to be affected by extreme weather, or which wildlife species are threatened by climate change.</a:t>
            </a:r>
          </a:p>
        </p:txBody>
      </p:sp>
      <p:pic>
        <p:nvPicPr>
          <p:cNvPr id="5" name="Picture 4">
            <a:extLst>
              <a:ext uri="{FF2B5EF4-FFF2-40B4-BE49-F238E27FC236}">
                <a16:creationId xmlns:a16="http://schemas.microsoft.com/office/drawing/2014/main" id="{E1739D5C-F6CE-16B0-6271-C1BA6605EE0A}"/>
              </a:ext>
            </a:extLst>
          </p:cNvPr>
          <p:cNvPicPr>
            <a:picLocks noChangeAspect="1"/>
          </p:cNvPicPr>
          <p:nvPr/>
        </p:nvPicPr>
        <p:blipFill>
          <a:blip r:embed="rId2"/>
          <a:stretch>
            <a:fillRect/>
          </a:stretch>
        </p:blipFill>
        <p:spPr>
          <a:xfrm>
            <a:off x="3748572" y="18829"/>
            <a:ext cx="5395428" cy="2552921"/>
          </a:xfrm>
          <a:prstGeom prst="rect">
            <a:avLst/>
          </a:prstGeom>
        </p:spPr>
      </p:pic>
      <p:sp>
        <p:nvSpPr>
          <p:cNvPr id="7" name="TextBox 6">
            <a:extLst>
              <a:ext uri="{FF2B5EF4-FFF2-40B4-BE49-F238E27FC236}">
                <a16:creationId xmlns:a16="http://schemas.microsoft.com/office/drawing/2014/main" id="{FE023B3F-AC97-8869-95BE-48C01C64EF41}"/>
              </a:ext>
            </a:extLst>
          </p:cNvPr>
          <p:cNvSpPr txBox="1"/>
          <p:nvPr/>
        </p:nvSpPr>
        <p:spPr>
          <a:xfrm>
            <a:off x="88227" y="1197405"/>
            <a:ext cx="3655770" cy="2031325"/>
          </a:xfrm>
          <a:prstGeom prst="rect">
            <a:avLst/>
          </a:prstGeom>
          <a:noFill/>
        </p:spPr>
        <p:txBody>
          <a:bodyPr wrap="square">
            <a:spAutoFit/>
          </a:bodyPr>
          <a:lstStyle/>
          <a:p>
            <a:pPr algn="just"/>
            <a:r>
              <a:rPr lang="en-US" sz="1800" b="1" i="0" dirty="0">
                <a:ln w="12700">
                  <a:solidFill>
                    <a:schemeClr val="accent5"/>
                  </a:solidFill>
                  <a:prstDash val="solid"/>
                </a:ln>
                <a:pattFill prst="ltDnDiag">
                  <a:fgClr>
                    <a:schemeClr val="accent5">
                      <a:lumMod val="60000"/>
                      <a:lumOff val="40000"/>
                    </a:schemeClr>
                  </a:fgClr>
                  <a:bgClr>
                    <a:schemeClr val="bg1"/>
                  </a:bgClr>
                </a:pattFill>
                <a:latin typeface="Nunito Sans" pitchFamily="2" charset="0"/>
              </a:rPr>
              <a:t>Weather affects nearly every aspect of our lives, from our food sources to our transport infrastructure, from what clothes we wear, to where we go on holiday. It has a huge effect on our livelihoods, our</a:t>
            </a:r>
          </a:p>
        </p:txBody>
      </p:sp>
      <p:sp>
        <p:nvSpPr>
          <p:cNvPr id="9" name="TextBox 8">
            <a:extLst>
              <a:ext uri="{FF2B5EF4-FFF2-40B4-BE49-F238E27FC236}">
                <a16:creationId xmlns:a16="http://schemas.microsoft.com/office/drawing/2014/main" id="{0F699CFA-84CC-7F12-25A5-F719770A8357}"/>
              </a:ext>
            </a:extLst>
          </p:cNvPr>
          <p:cNvSpPr txBox="1"/>
          <p:nvPr/>
        </p:nvSpPr>
        <p:spPr>
          <a:xfrm>
            <a:off x="3197655" y="2859398"/>
            <a:ext cx="4584246" cy="369332"/>
          </a:xfrm>
          <a:prstGeom prst="rect">
            <a:avLst/>
          </a:prstGeom>
          <a:noFill/>
        </p:spPr>
        <p:txBody>
          <a:bodyPr wrap="square">
            <a:spAutoFit/>
          </a:bodyPr>
          <a:lstStyle/>
          <a:p>
            <a:r>
              <a:rPr lang="en-US" sz="1800" b="1" i="0" dirty="0">
                <a:ln w="12700">
                  <a:solidFill>
                    <a:schemeClr val="accent5"/>
                  </a:solidFill>
                  <a:prstDash val="solid"/>
                </a:ln>
                <a:pattFill prst="ltDnDiag">
                  <a:fgClr>
                    <a:schemeClr val="accent5">
                      <a:lumMod val="60000"/>
                      <a:lumOff val="40000"/>
                    </a:schemeClr>
                  </a:fgClr>
                  <a:bgClr>
                    <a:schemeClr val="bg1"/>
                  </a:bgClr>
                </a:pattFill>
                <a:latin typeface="Nunito Sans" pitchFamily="2" charset="0"/>
              </a:rPr>
              <a:t>health, and our future.</a:t>
            </a:r>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F903EC-685D-C7D5-9737-5B916AE74A36}"/>
              </a:ext>
            </a:extLst>
          </p:cNvPr>
          <p:cNvPicPr>
            <a:picLocks noChangeAspect="1"/>
          </p:cNvPicPr>
          <p:nvPr/>
        </p:nvPicPr>
        <p:blipFill>
          <a:blip r:embed="rId2"/>
          <a:stretch>
            <a:fillRect/>
          </a:stretch>
        </p:blipFill>
        <p:spPr>
          <a:xfrm>
            <a:off x="5640935" y="327601"/>
            <a:ext cx="3154953" cy="563929"/>
          </a:xfrm>
          <a:prstGeom prst="rect">
            <a:avLst/>
          </a:prstGeom>
        </p:spPr>
      </p:pic>
      <p:pic>
        <p:nvPicPr>
          <p:cNvPr id="5" name="Picture 4">
            <a:extLst>
              <a:ext uri="{FF2B5EF4-FFF2-40B4-BE49-F238E27FC236}">
                <a16:creationId xmlns:a16="http://schemas.microsoft.com/office/drawing/2014/main" id="{4952A2C0-9F72-F120-FB12-41BE7D294245}"/>
              </a:ext>
            </a:extLst>
          </p:cNvPr>
          <p:cNvPicPr>
            <a:picLocks noChangeAspect="1"/>
          </p:cNvPicPr>
          <p:nvPr/>
        </p:nvPicPr>
        <p:blipFill>
          <a:blip r:embed="rId3"/>
          <a:stretch>
            <a:fillRect/>
          </a:stretch>
        </p:blipFill>
        <p:spPr>
          <a:xfrm>
            <a:off x="936945" y="2571750"/>
            <a:ext cx="7270110" cy="830652"/>
          </a:xfrm>
          <a:prstGeom prst="rect">
            <a:avLst/>
          </a:prstGeom>
        </p:spPr>
      </p:pic>
      <p:pic>
        <p:nvPicPr>
          <p:cNvPr id="9" name="Picture 8">
            <a:extLst>
              <a:ext uri="{FF2B5EF4-FFF2-40B4-BE49-F238E27FC236}">
                <a16:creationId xmlns:a16="http://schemas.microsoft.com/office/drawing/2014/main" id="{91022837-D163-E129-EABB-627B7ABAB415}"/>
              </a:ext>
            </a:extLst>
          </p:cNvPr>
          <p:cNvPicPr>
            <a:picLocks noChangeAspect="1"/>
          </p:cNvPicPr>
          <p:nvPr/>
        </p:nvPicPr>
        <p:blipFill>
          <a:blip r:embed="rId4"/>
          <a:stretch>
            <a:fillRect/>
          </a:stretch>
        </p:blipFill>
        <p:spPr>
          <a:xfrm>
            <a:off x="335207" y="327601"/>
            <a:ext cx="2994920" cy="441998"/>
          </a:xfrm>
          <a:prstGeom prst="rect">
            <a:avLst/>
          </a:prstGeom>
        </p:spPr>
      </p:pic>
      <p:sp>
        <p:nvSpPr>
          <p:cNvPr id="2" name="Rectangle 1">
            <a:extLst>
              <a:ext uri="{FF2B5EF4-FFF2-40B4-BE49-F238E27FC236}">
                <a16:creationId xmlns:a16="http://schemas.microsoft.com/office/drawing/2014/main" id="{E720592F-D3EF-AB2F-29B8-1509FB63BDF6}"/>
              </a:ext>
            </a:extLst>
          </p:cNvPr>
          <p:cNvSpPr/>
          <p:nvPr/>
        </p:nvSpPr>
        <p:spPr>
          <a:xfrm>
            <a:off x="-64315" y="1193031"/>
            <a:ext cx="9389647" cy="1077218"/>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dropped the date to change our categorical data into numerical data</a:t>
            </a:r>
          </a:p>
        </p:txBody>
      </p:sp>
      <p:sp>
        <p:nvSpPr>
          <p:cNvPr id="4" name="Rectangle 3">
            <a:extLst>
              <a:ext uri="{FF2B5EF4-FFF2-40B4-BE49-F238E27FC236}">
                <a16:creationId xmlns:a16="http://schemas.microsoft.com/office/drawing/2014/main" id="{7FD3BE8D-B91C-389E-550E-9B62E7203978}"/>
              </a:ext>
            </a:extLst>
          </p:cNvPr>
          <p:cNvSpPr/>
          <p:nvPr/>
        </p:nvSpPr>
        <p:spPr>
          <a:xfrm>
            <a:off x="148130" y="3487980"/>
            <a:ext cx="8847740" cy="1077218"/>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split the data into train and test where 75% is for training and 25% for testing</a:t>
            </a:r>
          </a:p>
        </p:txBody>
      </p:sp>
    </p:spTree>
    <p:extLst>
      <p:ext uri="{BB962C8B-B14F-4D97-AF65-F5344CB8AC3E}">
        <p14:creationId xmlns:p14="http://schemas.microsoft.com/office/powerpoint/2010/main" val="3099563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C8DDD6-996A-9FDF-6207-1E9FE860A5D2}"/>
              </a:ext>
            </a:extLst>
          </p:cNvPr>
          <p:cNvPicPr>
            <a:picLocks noChangeAspect="1"/>
          </p:cNvPicPr>
          <p:nvPr/>
        </p:nvPicPr>
        <p:blipFill>
          <a:blip r:embed="rId2"/>
          <a:stretch>
            <a:fillRect/>
          </a:stretch>
        </p:blipFill>
        <p:spPr>
          <a:xfrm>
            <a:off x="448969" y="3681377"/>
            <a:ext cx="4153260" cy="975445"/>
          </a:xfrm>
          <a:prstGeom prst="rect">
            <a:avLst/>
          </a:prstGeom>
        </p:spPr>
      </p:pic>
      <p:pic>
        <p:nvPicPr>
          <p:cNvPr id="5" name="Picture 4">
            <a:extLst>
              <a:ext uri="{FF2B5EF4-FFF2-40B4-BE49-F238E27FC236}">
                <a16:creationId xmlns:a16="http://schemas.microsoft.com/office/drawing/2014/main" id="{C0EBBB91-F594-B6E5-72BA-AFFDCEC46B8E}"/>
              </a:ext>
            </a:extLst>
          </p:cNvPr>
          <p:cNvPicPr>
            <a:picLocks noChangeAspect="1"/>
          </p:cNvPicPr>
          <p:nvPr/>
        </p:nvPicPr>
        <p:blipFill>
          <a:blip r:embed="rId3"/>
          <a:stretch>
            <a:fillRect/>
          </a:stretch>
        </p:blipFill>
        <p:spPr>
          <a:xfrm>
            <a:off x="4438638" y="2088602"/>
            <a:ext cx="4419983" cy="1204064"/>
          </a:xfrm>
          <a:prstGeom prst="rect">
            <a:avLst/>
          </a:prstGeom>
        </p:spPr>
      </p:pic>
      <p:pic>
        <p:nvPicPr>
          <p:cNvPr id="8" name="Picture 7">
            <a:extLst>
              <a:ext uri="{FF2B5EF4-FFF2-40B4-BE49-F238E27FC236}">
                <a16:creationId xmlns:a16="http://schemas.microsoft.com/office/drawing/2014/main" id="{D955CB79-8558-3ACC-2378-836D2CC60D5C}"/>
              </a:ext>
            </a:extLst>
          </p:cNvPr>
          <p:cNvPicPr>
            <a:picLocks noChangeAspect="1"/>
          </p:cNvPicPr>
          <p:nvPr/>
        </p:nvPicPr>
        <p:blipFill>
          <a:blip r:embed="rId4"/>
          <a:stretch>
            <a:fillRect/>
          </a:stretch>
        </p:blipFill>
        <p:spPr>
          <a:xfrm>
            <a:off x="285379" y="323872"/>
            <a:ext cx="2938692" cy="1832460"/>
          </a:xfrm>
          <a:prstGeom prst="rect">
            <a:avLst/>
          </a:prstGeom>
        </p:spPr>
      </p:pic>
      <p:sp>
        <p:nvSpPr>
          <p:cNvPr id="2" name="Rectangle 1">
            <a:extLst>
              <a:ext uri="{FF2B5EF4-FFF2-40B4-BE49-F238E27FC236}">
                <a16:creationId xmlns:a16="http://schemas.microsoft.com/office/drawing/2014/main" id="{EA49D443-86D0-67DD-753E-C4A8FA5E77CE}"/>
              </a:ext>
            </a:extLst>
          </p:cNvPr>
          <p:cNvSpPr/>
          <p:nvPr/>
        </p:nvSpPr>
        <p:spPr>
          <a:xfrm>
            <a:off x="3419887" y="281175"/>
            <a:ext cx="5724113" cy="1569660"/>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printed the shape i.e. the dimensions of the training and testing datasets</a:t>
            </a:r>
          </a:p>
        </p:txBody>
      </p:sp>
      <p:sp>
        <p:nvSpPr>
          <p:cNvPr id="4" name="Rectangle 3">
            <a:extLst>
              <a:ext uri="{FF2B5EF4-FFF2-40B4-BE49-F238E27FC236}">
                <a16:creationId xmlns:a16="http://schemas.microsoft.com/office/drawing/2014/main" id="{D2D62C99-DE9B-D697-49F0-8DC19331BC22}"/>
              </a:ext>
            </a:extLst>
          </p:cNvPr>
          <p:cNvSpPr/>
          <p:nvPr/>
        </p:nvSpPr>
        <p:spPr>
          <a:xfrm>
            <a:off x="4650330" y="3500942"/>
            <a:ext cx="4428445" cy="1569660"/>
          </a:xfrm>
          <a:prstGeom prst="rect">
            <a:avLst/>
          </a:prstGeom>
          <a:noFill/>
        </p:spPr>
        <p:txBody>
          <a:bodyPr wrap="square" lIns="91440" tIns="45720" rIns="91440" bIns="45720">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imported </a:t>
            </a:r>
            <a:r>
              <a:rPr lang="en-US" sz="2400" b="1" cap="none" spc="0" dirty="0" err="1">
                <a:ln w="12700">
                  <a:solidFill>
                    <a:schemeClr val="accent5"/>
                  </a:solidFill>
                  <a:prstDash val="solid"/>
                </a:ln>
                <a:pattFill prst="ltDnDiag">
                  <a:fgClr>
                    <a:schemeClr val="accent5">
                      <a:lumMod val="60000"/>
                      <a:lumOff val="40000"/>
                    </a:schemeClr>
                  </a:fgClr>
                  <a:bgClr>
                    <a:schemeClr val="bg1"/>
                  </a:bgClr>
                </a:pattFill>
                <a:effectLst/>
              </a:rPr>
              <a:t>standardscaler</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from </a:t>
            </a:r>
            <a:r>
              <a:rPr lang="en-US" sz="2400" b="1" cap="none" spc="0" dirty="0" err="1">
                <a:ln w="12700">
                  <a:solidFill>
                    <a:schemeClr val="accent5"/>
                  </a:solidFill>
                  <a:prstDash val="solid"/>
                </a:ln>
                <a:pattFill prst="ltDnDiag">
                  <a:fgClr>
                    <a:schemeClr val="accent5">
                      <a:lumMod val="60000"/>
                      <a:lumOff val="40000"/>
                    </a:schemeClr>
                  </a:fgClr>
                  <a:bgClr>
                    <a:schemeClr val="bg1"/>
                  </a:bgClr>
                </a:pattFill>
                <a:effectLst/>
              </a:rPr>
              <a:t>sklearn</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and specified variables for the train and tested </a:t>
            </a:r>
          </a:p>
        </p:txBody>
      </p:sp>
      <p:sp>
        <p:nvSpPr>
          <p:cNvPr id="6" name="Rectangle 5">
            <a:extLst>
              <a:ext uri="{FF2B5EF4-FFF2-40B4-BE49-F238E27FC236}">
                <a16:creationId xmlns:a16="http://schemas.microsoft.com/office/drawing/2014/main" id="{E26531D1-24C0-529A-0DAD-00676596B67A}"/>
              </a:ext>
            </a:extLst>
          </p:cNvPr>
          <p:cNvSpPr/>
          <p:nvPr/>
        </p:nvSpPr>
        <p:spPr>
          <a:xfrm>
            <a:off x="-183756" y="2545043"/>
            <a:ext cx="4785985" cy="707886"/>
          </a:xfrm>
          <a:prstGeom prst="rect">
            <a:avLst/>
          </a:prstGeom>
          <a:noFill/>
        </p:spPr>
        <p:txBody>
          <a:bodyPr wrap="square" lIns="91440" tIns="45720" rIns="91440" bIns="45720">
            <a:spAutoFit/>
          </a:bodyPr>
          <a:lstStyle/>
          <a:p>
            <a:pPr algn="ctr"/>
            <a:r>
              <a:rPr lang="en-US" sz="20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used logistic regression classifier to test and train the model</a:t>
            </a:r>
          </a:p>
        </p:txBody>
      </p:sp>
    </p:spTree>
    <p:extLst>
      <p:ext uri="{BB962C8B-B14F-4D97-AF65-F5344CB8AC3E}">
        <p14:creationId xmlns:p14="http://schemas.microsoft.com/office/powerpoint/2010/main" val="3433232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5230D6-4809-974F-D54C-31E3881083E9}"/>
              </a:ext>
            </a:extLst>
          </p:cNvPr>
          <p:cNvPicPr>
            <a:picLocks noChangeAspect="1"/>
          </p:cNvPicPr>
          <p:nvPr/>
        </p:nvPicPr>
        <p:blipFill>
          <a:blip r:embed="rId2"/>
          <a:stretch>
            <a:fillRect/>
          </a:stretch>
        </p:blipFill>
        <p:spPr>
          <a:xfrm>
            <a:off x="296260" y="3182570"/>
            <a:ext cx="4839119" cy="434378"/>
          </a:xfrm>
          <a:prstGeom prst="rect">
            <a:avLst/>
          </a:prstGeom>
        </p:spPr>
      </p:pic>
      <p:pic>
        <p:nvPicPr>
          <p:cNvPr id="8" name="Picture 7">
            <a:extLst>
              <a:ext uri="{FF2B5EF4-FFF2-40B4-BE49-F238E27FC236}">
                <a16:creationId xmlns:a16="http://schemas.microsoft.com/office/drawing/2014/main" id="{D9EA479A-02A7-D13F-873E-2DCD58B5692D}"/>
              </a:ext>
            </a:extLst>
          </p:cNvPr>
          <p:cNvPicPr>
            <a:picLocks noChangeAspect="1"/>
          </p:cNvPicPr>
          <p:nvPr/>
        </p:nvPicPr>
        <p:blipFill>
          <a:blip r:embed="rId3"/>
          <a:stretch>
            <a:fillRect/>
          </a:stretch>
        </p:blipFill>
        <p:spPr>
          <a:xfrm>
            <a:off x="3561704" y="318240"/>
            <a:ext cx="5344675" cy="2142029"/>
          </a:xfrm>
          <a:prstGeom prst="rect">
            <a:avLst/>
          </a:prstGeom>
        </p:spPr>
      </p:pic>
      <p:sp>
        <p:nvSpPr>
          <p:cNvPr id="2" name="Rectangle 1">
            <a:extLst>
              <a:ext uri="{FF2B5EF4-FFF2-40B4-BE49-F238E27FC236}">
                <a16:creationId xmlns:a16="http://schemas.microsoft.com/office/drawing/2014/main" id="{91749373-1EFF-A37E-FA53-CFB741A4C7EE}"/>
              </a:ext>
            </a:extLst>
          </p:cNvPr>
          <p:cNvSpPr/>
          <p:nvPr/>
        </p:nvSpPr>
        <p:spPr>
          <a:xfrm>
            <a:off x="143555" y="318240"/>
            <a:ext cx="3418149" cy="2554545"/>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Here we are working on the test data to predict the required output</a:t>
            </a:r>
          </a:p>
        </p:txBody>
      </p:sp>
      <p:sp>
        <p:nvSpPr>
          <p:cNvPr id="4" name="Rectangle 3">
            <a:extLst>
              <a:ext uri="{FF2B5EF4-FFF2-40B4-BE49-F238E27FC236}">
                <a16:creationId xmlns:a16="http://schemas.microsoft.com/office/drawing/2014/main" id="{07189898-C0DD-5F61-E948-13561C773C0D}"/>
              </a:ext>
            </a:extLst>
          </p:cNvPr>
          <p:cNvSpPr/>
          <p:nvPr/>
        </p:nvSpPr>
        <p:spPr>
          <a:xfrm>
            <a:off x="143555" y="3616948"/>
            <a:ext cx="9000445" cy="1077218"/>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In this piece of code we have imported confusion matrix and accuracy score from </a:t>
            </a:r>
            <a:r>
              <a:rPr lang="en-US" sz="3200" b="1" cap="none" spc="0" dirty="0" err="1">
                <a:ln w="12700">
                  <a:solidFill>
                    <a:schemeClr val="accent5"/>
                  </a:solidFill>
                  <a:prstDash val="solid"/>
                </a:ln>
                <a:pattFill prst="ltDnDiag">
                  <a:fgClr>
                    <a:schemeClr val="accent5">
                      <a:lumMod val="60000"/>
                      <a:lumOff val="40000"/>
                    </a:schemeClr>
                  </a:fgClr>
                  <a:bgClr>
                    <a:schemeClr val="bg1"/>
                  </a:bgClr>
                </a:pattFill>
                <a:effectLst/>
              </a:rPr>
              <a:t>sklearn</a:t>
            </a: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 library</a:t>
            </a:r>
          </a:p>
        </p:txBody>
      </p:sp>
    </p:spTree>
    <p:extLst>
      <p:ext uri="{BB962C8B-B14F-4D97-AF65-F5344CB8AC3E}">
        <p14:creationId xmlns:p14="http://schemas.microsoft.com/office/powerpoint/2010/main" val="61702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A55AF9-4CFB-5243-8343-DB9C13E55F0D}"/>
              </a:ext>
            </a:extLst>
          </p:cNvPr>
          <p:cNvPicPr>
            <a:picLocks noChangeAspect="1"/>
          </p:cNvPicPr>
          <p:nvPr/>
        </p:nvPicPr>
        <p:blipFill>
          <a:blip r:embed="rId2"/>
          <a:stretch>
            <a:fillRect/>
          </a:stretch>
        </p:blipFill>
        <p:spPr>
          <a:xfrm>
            <a:off x="5793640" y="2724455"/>
            <a:ext cx="2832671" cy="1979159"/>
          </a:xfrm>
          <a:prstGeom prst="rect">
            <a:avLst/>
          </a:prstGeom>
        </p:spPr>
      </p:pic>
      <p:pic>
        <p:nvPicPr>
          <p:cNvPr id="7" name="Picture 6">
            <a:extLst>
              <a:ext uri="{FF2B5EF4-FFF2-40B4-BE49-F238E27FC236}">
                <a16:creationId xmlns:a16="http://schemas.microsoft.com/office/drawing/2014/main" id="{81E124C1-C845-995E-9F88-4DA3F8F1192A}"/>
              </a:ext>
            </a:extLst>
          </p:cNvPr>
          <p:cNvPicPr>
            <a:picLocks noChangeAspect="1"/>
          </p:cNvPicPr>
          <p:nvPr/>
        </p:nvPicPr>
        <p:blipFill>
          <a:blip r:embed="rId3"/>
          <a:stretch>
            <a:fillRect/>
          </a:stretch>
        </p:blipFill>
        <p:spPr>
          <a:xfrm>
            <a:off x="364984" y="256801"/>
            <a:ext cx="3235800" cy="2623621"/>
          </a:xfrm>
          <a:prstGeom prst="rect">
            <a:avLst/>
          </a:prstGeom>
        </p:spPr>
      </p:pic>
      <p:sp>
        <p:nvSpPr>
          <p:cNvPr id="2" name="Rectangle 1">
            <a:extLst>
              <a:ext uri="{FF2B5EF4-FFF2-40B4-BE49-F238E27FC236}">
                <a16:creationId xmlns:a16="http://schemas.microsoft.com/office/drawing/2014/main" id="{AA817C94-D8BB-CABD-B23F-4D147EB2FE91}"/>
              </a:ext>
            </a:extLst>
          </p:cNvPr>
          <p:cNvSpPr/>
          <p:nvPr/>
        </p:nvSpPr>
        <p:spPr>
          <a:xfrm>
            <a:off x="4168225" y="586585"/>
            <a:ext cx="4458086" cy="1569660"/>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plotted a confusion matrix in the form of a heatmap </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3" name="Rectangle 2">
            <a:extLst>
              <a:ext uri="{FF2B5EF4-FFF2-40B4-BE49-F238E27FC236}">
                <a16:creationId xmlns:a16="http://schemas.microsoft.com/office/drawing/2014/main" id="{779E4936-8402-1F58-F6C2-0540AB977C47}"/>
              </a:ext>
            </a:extLst>
          </p:cNvPr>
          <p:cNvSpPr/>
          <p:nvPr/>
        </p:nvSpPr>
        <p:spPr>
          <a:xfrm>
            <a:off x="517689" y="3029865"/>
            <a:ext cx="4458086" cy="2062103"/>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made a confusion matrix and calculated the accuracy of Logistic Regression</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60233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1F872C-6635-A7C8-1E20-E57C62784313}"/>
              </a:ext>
            </a:extLst>
          </p:cNvPr>
          <p:cNvPicPr>
            <a:picLocks noChangeAspect="1"/>
          </p:cNvPicPr>
          <p:nvPr/>
        </p:nvPicPr>
        <p:blipFill>
          <a:blip r:embed="rId2"/>
          <a:stretch>
            <a:fillRect/>
          </a:stretch>
        </p:blipFill>
        <p:spPr>
          <a:xfrm>
            <a:off x="296260" y="324239"/>
            <a:ext cx="4465707" cy="1158340"/>
          </a:xfrm>
          <a:prstGeom prst="rect">
            <a:avLst/>
          </a:prstGeom>
        </p:spPr>
      </p:pic>
      <p:pic>
        <p:nvPicPr>
          <p:cNvPr id="7" name="Picture 6">
            <a:extLst>
              <a:ext uri="{FF2B5EF4-FFF2-40B4-BE49-F238E27FC236}">
                <a16:creationId xmlns:a16="http://schemas.microsoft.com/office/drawing/2014/main" id="{62A3686B-F7E4-92B4-BD13-6C4D7886B841}"/>
              </a:ext>
            </a:extLst>
          </p:cNvPr>
          <p:cNvPicPr>
            <a:picLocks noChangeAspect="1"/>
          </p:cNvPicPr>
          <p:nvPr/>
        </p:nvPicPr>
        <p:blipFill>
          <a:blip r:embed="rId3"/>
          <a:stretch>
            <a:fillRect/>
          </a:stretch>
        </p:blipFill>
        <p:spPr>
          <a:xfrm>
            <a:off x="5488230" y="2113635"/>
            <a:ext cx="3269263" cy="2644369"/>
          </a:xfrm>
          <a:prstGeom prst="rect">
            <a:avLst/>
          </a:prstGeom>
        </p:spPr>
      </p:pic>
      <p:sp>
        <p:nvSpPr>
          <p:cNvPr id="2" name="Rectangle 1">
            <a:extLst>
              <a:ext uri="{FF2B5EF4-FFF2-40B4-BE49-F238E27FC236}">
                <a16:creationId xmlns:a16="http://schemas.microsoft.com/office/drawing/2014/main" id="{668590A8-E1B0-BFE6-A983-CDA7DDAD1AF2}"/>
              </a:ext>
            </a:extLst>
          </p:cNvPr>
          <p:cNvSpPr/>
          <p:nvPr/>
        </p:nvSpPr>
        <p:spPr>
          <a:xfrm>
            <a:off x="4877410" y="441744"/>
            <a:ext cx="4177895" cy="923330"/>
          </a:xfrm>
          <a:prstGeom prst="rect">
            <a:avLst/>
          </a:prstGeom>
          <a:noFill/>
        </p:spPr>
        <p:txBody>
          <a:bodyPr wrap="square" lIns="91440" tIns="45720" rIns="91440" bIns="45720">
            <a:spAutoFit/>
          </a:bodyPr>
          <a:lstStyle/>
          <a:p>
            <a:pPr algn="ctr"/>
            <a:r>
              <a:rPr lang="en-US" b="1" cap="none" spc="0" dirty="0">
                <a:ln w="12700">
                  <a:solidFill>
                    <a:schemeClr val="accent5"/>
                  </a:solidFill>
                  <a:prstDash val="solid"/>
                </a:ln>
                <a:pattFill prst="ltDnDiag">
                  <a:fgClr>
                    <a:schemeClr val="accent5">
                      <a:lumMod val="60000"/>
                      <a:lumOff val="40000"/>
                    </a:schemeClr>
                  </a:fgClr>
                  <a:bgClr>
                    <a:schemeClr val="bg1"/>
                  </a:bgClr>
                </a:pattFill>
                <a:effectLst/>
              </a:rPr>
              <a:t>Here we have used </a:t>
            </a:r>
            <a:r>
              <a:rPr lang="en-US" b="1" cap="none" spc="0" dirty="0" err="1">
                <a:ln w="12700">
                  <a:solidFill>
                    <a:schemeClr val="accent5"/>
                  </a:solidFill>
                  <a:prstDash val="solid"/>
                </a:ln>
                <a:pattFill prst="ltDnDiag">
                  <a:fgClr>
                    <a:schemeClr val="accent5">
                      <a:lumMod val="60000"/>
                      <a:lumOff val="40000"/>
                    </a:schemeClr>
                  </a:fgClr>
                  <a:bgClr>
                    <a:schemeClr val="bg1"/>
                  </a:bgClr>
                </a:pattFill>
                <a:effectLst/>
              </a:rPr>
              <a:t>svm</a:t>
            </a:r>
            <a:r>
              <a:rPr lang="en-US" b="1" cap="none" spc="0" dirty="0">
                <a:ln w="12700">
                  <a:solidFill>
                    <a:schemeClr val="accent5"/>
                  </a:solidFill>
                  <a:prstDash val="solid"/>
                </a:ln>
                <a:pattFill prst="ltDnDiag">
                  <a:fgClr>
                    <a:schemeClr val="accent5">
                      <a:lumMod val="60000"/>
                      <a:lumOff val="40000"/>
                    </a:schemeClr>
                  </a:fgClr>
                  <a:bgClr>
                    <a:schemeClr val="bg1"/>
                  </a:bgClr>
                </a:pattFill>
                <a:effectLst/>
              </a:rPr>
              <a:t> classifier by importing svc from </a:t>
            </a:r>
            <a:r>
              <a:rPr lang="en-US" b="1" cap="none" spc="0" dirty="0" err="1">
                <a:ln w="12700">
                  <a:solidFill>
                    <a:schemeClr val="accent5"/>
                  </a:solidFill>
                  <a:prstDash val="solid"/>
                </a:ln>
                <a:pattFill prst="ltDnDiag">
                  <a:fgClr>
                    <a:schemeClr val="accent5">
                      <a:lumMod val="60000"/>
                      <a:lumOff val="40000"/>
                    </a:schemeClr>
                  </a:fgClr>
                  <a:bgClr>
                    <a:schemeClr val="bg1"/>
                  </a:bgClr>
                </a:pattFill>
                <a:effectLst/>
              </a:rPr>
              <a:t>sklearn</a:t>
            </a:r>
            <a:r>
              <a:rPr lang="en-US" b="1" cap="none" spc="0" dirty="0">
                <a:ln w="12700">
                  <a:solidFill>
                    <a:schemeClr val="accent5"/>
                  </a:solidFill>
                  <a:prstDash val="solid"/>
                </a:ln>
                <a:pattFill prst="ltDnDiag">
                  <a:fgClr>
                    <a:schemeClr val="accent5">
                      <a:lumMod val="60000"/>
                      <a:lumOff val="40000"/>
                    </a:schemeClr>
                  </a:fgClr>
                  <a:bgClr>
                    <a:schemeClr val="bg1"/>
                  </a:bgClr>
                </a:pattFill>
                <a:effectLst/>
              </a:rPr>
              <a:t> library to test and train the model</a:t>
            </a:r>
          </a:p>
        </p:txBody>
      </p:sp>
      <p:sp>
        <p:nvSpPr>
          <p:cNvPr id="3" name="Rectangle 2">
            <a:extLst>
              <a:ext uri="{FF2B5EF4-FFF2-40B4-BE49-F238E27FC236}">
                <a16:creationId xmlns:a16="http://schemas.microsoft.com/office/drawing/2014/main" id="{C9E9378F-A2A6-6196-C451-2AD0DC20E764}"/>
              </a:ext>
            </a:extLst>
          </p:cNvPr>
          <p:cNvSpPr/>
          <p:nvPr/>
        </p:nvSpPr>
        <p:spPr>
          <a:xfrm>
            <a:off x="601670" y="2404767"/>
            <a:ext cx="4458086" cy="2062103"/>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made a confusion matrix and calculated the accuracy of SVM classifier </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531530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1914FF-EEC5-9140-D3EE-906A5872FF6C}"/>
              </a:ext>
            </a:extLst>
          </p:cNvPr>
          <p:cNvPicPr>
            <a:picLocks noChangeAspect="1"/>
          </p:cNvPicPr>
          <p:nvPr/>
        </p:nvPicPr>
        <p:blipFill>
          <a:blip r:embed="rId2"/>
          <a:stretch>
            <a:fillRect/>
          </a:stretch>
        </p:blipFill>
        <p:spPr>
          <a:xfrm>
            <a:off x="296260" y="324239"/>
            <a:ext cx="6104149" cy="1341236"/>
          </a:xfrm>
          <a:prstGeom prst="rect">
            <a:avLst/>
          </a:prstGeom>
        </p:spPr>
      </p:pic>
      <p:pic>
        <p:nvPicPr>
          <p:cNvPr id="3" name="Picture 2">
            <a:extLst>
              <a:ext uri="{FF2B5EF4-FFF2-40B4-BE49-F238E27FC236}">
                <a16:creationId xmlns:a16="http://schemas.microsoft.com/office/drawing/2014/main" id="{6450702A-9E3F-91C6-54FB-D909BCB61B3C}"/>
              </a:ext>
            </a:extLst>
          </p:cNvPr>
          <p:cNvPicPr>
            <a:picLocks noChangeAspect="1"/>
          </p:cNvPicPr>
          <p:nvPr/>
        </p:nvPicPr>
        <p:blipFill>
          <a:blip r:embed="rId3"/>
          <a:stretch>
            <a:fillRect/>
          </a:stretch>
        </p:blipFill>
        <p:spPr>
          <a:xfrm>
            <a:off x="5488230" y="2266340"/>
            <a:ext cx="3330229" cy="2552921"/>
          </a:xfrm>
          <a:prstGeom prst="rect">
            <a:avLst/>
          </a:prstGeom>
        </p:spPr>
      </p:pic>
      <p:sp>
        <p:nvSpPr>
          <p:cNvPr id="5" name="Rectangle 4">
            <a:extLst>
              <a:ext uri="{FF2B5EF4-FFF2-40B4-BE49-F238E27FC236}">
                <a16:creationId xmlns:a16="http://schemas.microsoft.com/office/drawing/2014/main" id="{0317228D-6D69-A4FC-8A2C-163D958D4D87}"/>
              </a:ext>
            </a:extLst>
          </p:cNvPr>
          <p:cNvSpPr/>
          <p:nvPr/>
        </p:nvSpPr>
        <p:spPr>
          <a:xfrm>
            <a:off x="387433" y="1655520"/>
            <a:ext cx="4886560" cy="1569660"/>
          </a:xfrm>
          <a:prstGeom prst="rect">
            <a:avLst/>
          </a:prstGeom>
          <a:noFill/>
        </p:spPr>
        <p:txBody>
          <a:bodyPr wrap="square" lIns="91440" tIns="45720" rIns="91440" bIns="45720">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used </a:t>
            </a:r>
            <a:r>
              <a:rPr lang="en-US" sz="2400" b="1" dirty="0">
                <a:ln w="12700">
                  <a:solidFill>
                    <a:schemeClr val="accent5"/>
                  </a:solidFill>
                  <a:prstDash val="solid"/>
                </a:ln>
                <a:pattFill prst="ltDnDiag">
                  <a:fgClr>
                    <a:schemeClr val="accent5">
                      <a:lumMod val="60000"/>
                      <a:lumOff val="40000"/>
                    </a:schemeClr>
                  </a:fgClr>
                  <a:bgClr>
                    <a:schemeClr val="bg1"/>
                  </a:bgClr>
                </a:pattFill>
              </a:rPr>
              <a:t>KNN</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classifier by importing </a:t>
            </a:r>
            <a:r>
              <a:rPr lang="en-US" sz="2400" b="1" dirty="0" err="1">
                <a:ln w="12700">
                  <a:solidFill>
                    <a:schemeClr val="accent5"/>
                  </a:solidFill>
                  <a:prstDash val="solid"/>
                </a:ln>
                <a:pattFill prst="ltDnDiag">
                  <a:fgClr>
                    <a:schemeClr val="accent5">
                      <a:lumMod val="60000"/>
                      <a:lumOff val="40000"/>
                    </a:schemeClr>
                  </a:fgClr>
                  <a:bgClr>
                    <a:schemeClr val="bg1"/>
                  </a:bgClr>
                </a:pattFill>
              </a:rPr>
              <a:t>KneighborsClassifier</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from </a:t>
            </a:r>
            <a:r>
              <a:rPr lang="en-US" sz="2400" b="1" cap="none" spc="0" dirty="0" err="1">
                <a:ln w="12700">
                  <a:solidFill>
                    <a:schemeClr val="accent5"/>
                  </a:solidFill>
                  <a:prstDash val="solid"/>
                </a:ln>
                <a:pattFill prst="ltDnDiag">
                  <a:fgClr>
                    <a:schemeClr val="accent5">
                      <a:lumMod val="60000"/>
                      <a:lumOff val="40000"/>
                    </a:schemeClr>
                  </a:fgClr>
                  <a:bgClr>
                    <a:schemeClr val="bg1"/>
                  </a:bgClr>
                </a:pattFill>
                <a:effectLst/>
              </a:rPr>
              <a:t>sklearn</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library to test and train the model</a:t>
            </a:r>
          </a:p>
        </p:txBody>
      </p:sp>
      <p:sp>
        <p:nvSpPr>
          <p:cNvPr id="6" name="Rectangle 5">
            <a:extLst>
              <a:ext uri="{FF2B5EF4-FFF2-40B4-BE49-F238E27FC236}">
                <a16:creationId xmlns:a16="http://schemas.microsoft.com/office/drawing/2014/main" id="{935C60A0-13FB-367B-F773-1D826A3D8E86}"/>
              </a:ext>
            </a:extLst>
          </p:cNvPr>
          <p:cNvSpPr/>
          <p:nvPr/>
        </p:nvSpPr>
        <p:spPr>
          <a:xfrm>
            <a:off x="601670" y="3618932"/>
            <a:ext cx="4458086" cy="1200329"/>
          </a:xfrm>
          <a:prstGeom prst="rect">
            <a:avLst/>
          </a:prstGeom>
          <a:noFill/>
        </p:spPr>
        <p:txBody>
          <a:bodyPr wrap="square" lIns="91440" tIns="45720" rIns="91440" bIns="45720">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made a confusion matrix and calculated the accuracy of KNN classifier </a:t>
            </a:r>
          </a:p>
        </p:txBody>
      </p:sp>
    </p:spTree>
    <p:extLst>
      <p:ext uri="{BB962C8B-B14F-4D97-AF65-F5344CB8AC3E}">
        <p14:creationId xmlns:p14="http://schemas.microsoft.com/office/powerpoint/2010/main" val="3601963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CCBA17-A7D7-95A3-3AF0-CA5ADD35CB39}"/>
              </a:ext>
            </a:extLst>
          </p:cNvPr>
          <p:cNvPicPr>
            <a:picLocks noChangeAspect="1"/>
          </p:cNvPicPr>
          <p:nvPr/>
        </p:nvPicPr>
        <p:blipFill>
          <a:blip r:embed="rId2"/>
          <a:stretch>
            <a:fillRect/>
          </a:stretch>
        </p:blipFill>
        <p:spPr>
          <a:xfrm>
            <a:off x="448965" y="281175"/>
            <a:ext cx="3475021" cy="1219306"/>
          </a:xfrm>
          <a:prstGeom prst="rect">
            <a:avLst/>
          </a:prstGeom>
        </p:spPr>
      </p:pic>
      <p:pic>
        <p:nvPicPr>
          <p:cNvPr id="5" name="Picture 4">
            <a:extLst>
              <a:ext uri="{FF2B5EF4-FFF2-40B4-BE49-F238E27FC236}">
                <a16:creationId xmlns:a16="http://schemas.microsoft.com/office/drawing/2014/main" id="{4EBD20B7-4FAE-E30F-52BE-3FAB040641DF}"/>
              </a:ext>
            </a:extLst>
          </p:cNvPr>
          <p:cNvPicPr>
            <a:picLocks noChangeAspect="1"/>
          </p:cNvPicPr>
          <p:nvPr/>
        </p:nvPicPr>
        <p:blipFill>
          <a:blip r:embed="rId3"/>
          <a:stretch>
            <a:fillRect/>
          </a:stretch>
        </p:blipFill>
        <p:spPr>
          <a:xfrm>
            <a:off x="5030115" y="2266340"/>
            <a:ext cx="3497883" cy="2430991"/>
          </a:xfrm>
          <a:prstGeom prst="rect">
            <a:avLst/>
          </a:prstGeom>
        </p:spPr>
      </p:pic>
      <p:sp>
        <p:nvSpPr>
          <p:cNvPr id="2" name="Rectangle 1">
            <a:extLst>
              <a:ext uri="{FF2B5EF4-FFF2-40B4-BE49-F238E27FC236}">
                <a16:creationId xmlns:a16="http://schemas.microsoft.com/office/drawing/2014/main" id="{74943EDC-B7CD-DC19-8DB1-BDA7E027B009}"/>
              </a:ext>
            </a:extLst>
          </p:cNvPr>
          <p:cNvSpPr/>
          <p:nvPr/>
        </p:nvSpPr>
        <p:spPr>
          <a:xfrm>
            <a:off x="4517140" y="251727"/>
            <a:ext cx="4177895" cy="1938992"/>
          </a:xfrm>
          <a:prstGeom prst="rect">
            <a:avLst/>
          </a:prstGeom>
          <a:noFill/>
        </p:spPr>
        <p:txBody>
          <a:bodyPr wrap="square" lIns="91440" tIns="45720" rIns="91440" bIns="45720">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used </a:t>
            </a:r>
            <a:r>
              <a:rPr lang="en-US" sz="2400" b="1" dirty="0">
                <a:ln w="12700">
                  <a:solidFill>
                    <a:schemeClr val="accent5"/>
                  </a:solidFill>
                  <a:prstDash val="solid"/>
                </a:ln>
                <a:pattFill prst="ltDnDiag">
                  <a:fgClr>
                    <a:schemeClr val="accent5">
                      <a:lumMod val="60000"/>
                      <a:lumOff val="40000"/>
                    </a:schemeClr>
                  </a:fgClr>
                  <a:bgClr>
                    <a:schemeClr val="bg1"/>
                  </a:bgClr>
                </a:pattFill>
              </a:rPr>
              <a:t>Naive Bayes</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classifier by importing </a:t>
            </a:r>
            <a:r>
              <a:rPr lang="en-US" sz="2400" b="1" dirty="0" err="1">
                <a:ln w="12700">
                  <a:solidFill>
                    <a:schemeClr val="accent5"/>
                  </a:solidFill>
                  <a:prstDash val="solid"/>
                </a:ln>
                <a:pattFill prst="ltDnDiag">
                  <a:fgClr>
                    <a:schemeClr val="accent5">
                      <a:lumMod val="60000"/>
                      <a:lumOff val="40000"/>
                    </a:schemeClr>
                  </a:fgClr>
                  <a:bgClr>
                    <a:schemeClr val="bg1"/>
                  </a:bgClr>
                </a:pattFill>
              </a:rPr>
              <a:t>GaussianNB</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from </a:t>
            </a:r>
            <a:r>
              <a:rPr lang="en-US" sz="2400" b="1" cap="none" spc="0" dirty="0" err="1">
                <a:ln w="12700">
                  <a:solidFill>
                    <a:schemeClr val="accent5"/>
                  </a:solidFill>
                  <a:prstDash val="solid"/>
                </a:ln>
                <a:pattFill prst="ltDnDiag">
                  <a:fgClr>
                    <a:schemeClr val="accent5">
                      <a:lumMod val="60000"/>
                      <a:lumOff val="40000"/>
                    </a:schemeClr>
                  </a:fgClr>
                  <a:bgClr>
                    <a:schemeClr val="bg1"/>
                  </a:bgClr>
                </a:pattFill>
                <a:effectLst/>
              </a:rPr>
              <a:t>sklearn</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library to test and train the model</a:t>
            </a:r>
          </a:p>
        </p:txBody>
      </p:sp>
      <p:sp>
        <p:nvSpPr>
          <p:cNvPr id="4" name="Rectangle 3">
            <a:extLst>
              <a:ext uri="{FF2B5EF4-FFF2-40B4-BE49-F238E27FC236}">
                <a16:creationId xmlns:a16="http://schemas.microsoft.com/office/drawing/2014/main" id="{00383DAD-A0F1-549C-005C-992904C2B714}"/>
              </a:ext>
            </a:extLst>
          </p:cNvPr>
          <p:cNvSpPr/>
          <p:nvPr/>
        </p:nvSpPr>
        <p:spPr>
          <a:xfrm>
            <a:off x="385286" y="2291062"/>
            <a:ext cx="4458086" cy="2062103"/>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made a confusion matrix and calculated the accuracy of </a:t>
            </a:r>
            <a:r>
              <a:rPr lang="en-US" sz="3200" b="1" dirty="0">
                <a:ln w="12700">
                  <a:solidFill>
                    <a:schemeClr val="accent5"/>
                  </a:solidFill>
                  <a:prstDash val="solid"/>
                </a:ln>
                <a:pattFill prst="ltDnDiag">
                  <a:fgClr>
                    <a:schemeClr val="accent5">
                      <a:lumMod val="60000"/>
                      <a:lumOff val="40000"/>
                    </a:schemeClr>
                  </a:fgClr>
                  <a:bgClr>
                    <a:schemeClr val="bg1"/>
                  </a:bgClr>
                </a:pattFill>
              </a:rPr>
              <a:t>Naive Bayes</a:t>
            </a: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 classifier </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2357685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70649C-E860-23EC-C7CD-6C13B501636D}"/>
              </a:ext>
            </a:extLst>
          </p:cNvPr>
          <p:cNvPicPr>
            <a:picLocks noChangeAspect="1"/>
          </p:cNvPicPr>
          <p:nvPr/>
        </p:nvPicPr>
        <p:blipFill>
          <a:blip r:embed="rId2"/>
          <a:stretch>
            <a:fillRect/>
          </a:stretch>
        </p:blipFill>
        <p:spPr>
          <a:xfrm>
            <a:off x="448965" y="433880"/>
            <a:ext cx="5875529" cy="1150720"/>
          </a:xfrm>
          <a:prstGeom prst="rect">
            <a:avLst/>
          </a:prstGeom>
        </p:spPr>
      </p:pic>
      <p:pic>
        <p:nvPicPr>
          <p:cNvPr id="5" name="Picture 4">
            <a:extLst>
              <a:ext uri="{FF2B5EF4-FFF2-40B4-BE49-F238E27FC236}">
                <a16:creationId xmlns:a16="http://schemas.microsoft.com/office/drawing/2014/main" id="{75EE0A08-4AC9-7E0E-4D29-7CD520FBF039}"/>
              </a:ext>
            </a:extLst>
          </p:cNvPr>
          <p:cNvPicPr>
            <a:picLocks noChangeAspect="1"/>
          </p:cNvPicPr>
          <p:nvPr/>
        </p:nvPicPr>
        <p:blipFill>
          <a:blip r:embed="rId3"/>
          <a:stretch>
            <a:fillRect/>
          </a:stretch>
        </p:blipFill>
        <p:spPr>
          <a:xfrm>
            <a:off x="4113885" y="2877160"/>
            <a:ext cx="4830040" cy="1947809"/>
          </a:xfrm>
          <a:prstGeom prst="rect">
            <a:avLst/>
          </a:prstGeom>
        </p:spPr>
      </p:pic>
      <p:sp>
        <p:nvSpPr>
          <p:cNvPr id="2" name="Rectangle 1">
            <a:extLst>
              <a:ext uri="{FF2B5EF4-FFF2-40B4-BE49-F238E27FC236}">
                <a16:creationId xmlns:a16="http://schemas.microsoft.com/office/drawing/2014/main" id="{B6B84A71-A6B8-A026-C3DB-601FF42583AB}"/>
              </a:ext>
            </a:extLst>
          </p:cNvPr>
          <p:cNvSpPr/>
          <p:nvPr/>
        </p:nvSpPr>
        <p:spPr>
          <a:xfrm>
            <a:off x="0" y="1584600"/>
            <a:ext cx="8943925" cy="1200329"/>
          </a:xfrm>
          <a:prstGeom prst="rect">
            <a:avLst/>
          </a:prstGeom>
          <a:noFill/>
        </p:spPr>
        <p:txBody>
          <a:bodyPr wrap="square" lIns="91440" tIns="45720" rIns="91440" bIns="45720">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used </a:t>
            </a:r>
            <a:r>
              <a:rPr lang="en-US" sz="2400" b="1" dirty="0">
                <a:ln w="12700">
                  <a:solidFill>
                    <a:schemeClr val="accent5"/>
                  </a:solidFill>
                  <a:prstDash val="solid"/>
                </a:ln>
                <a:pattFill prst="ltDnDiag">
                  <a:fgClr>
                    <a:schemeClr val="accent5">
                      <a:lumMod val="60000"/>
                      <a:lumOff val="40000"/>
                    </a:schemeClr>
                  </a:fgClr>
                  <a:bgClr>
                    <a:schemeClr val="bg1"/>
                  </a:bgClr>
                </a:pattFill>
              </a:rPr>
              <a:t>Decision Tree </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classifier by importing </a:t>
            </a:r>
            <a:r>
              <a:rPr lang="en-US" sz="2400" b="1" cap="none" spc="0" dirty="0" err="1">
                <a:ln w="12700">
                  <a:solidFill>
                    <a:schemeClr val="accent5"/>
                  </a:solidFill>
                  <a:prstDash val="solid"/>
                </a:ln>
                <a:pattFill prst="ltDnDiag">
                  <a:fgClr>
                    <a:schemeClr val="accent5">
                      <a:lumMod val="60000"/>
                      <a:lumOff val="40000"/>
                    </a:schemeClr>
                  </a:fgClr>
                  <a:bgClr>
                    <a:schemeClr val="bg1"/>
                  </a:bgClr>
                </a:pattFill>
                <a:effectLst/>
              </a:rPr>
              <a:t>DecisionTreeClassifier</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from </a:t>
            </a:r>
            <a:r>
              <a:rPr lang="en-US" sz="2400" b="1" cap="none" spc="0" dirty="0" err="1">
                <a:ln w="12700">
                  <a:solidFill>
                    <a:schemeClr val="accent5"/>
                  </a:solidFill>
                  <a:prstDash val="solid"/>
                </a:ln>
                <a:pattFill prst="ltDnDiag">
                  <a:fgClr>
                    <a:schemeClr val="accent5">
                      <a:lumMod val="60000"/>
                      <a:lumOff val="40000"/>
                    </a:schemeClr>
                  </a:fgClr>
                  <a:bgClr>
                    <a:schemeClr val="bg1"/>
                  </a:bgClr>
                </a:pattFill>
                <a:effectLst/>
              </a:rPr>
              <a:t>sklearn</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library to test and train the model</a:t>
            </a:r>
          </a:p>
        </p:txBody>
      </p:sp>
      <p:sp>
        <p:nvSpPr>
          <p:cNvPr id="4" name="Rectangle 3">
            <a:extLst>
              <a:ext uri="{FF2B5EF4-FFF2-40B4-BE49-F238E27FC236}">
                <a16:creationId xmlns:a16="http://schemas.microsoft.com/office/drawing/2014/main" id="{004A5756-EFE1-8FF2-41DB-5A1BE6AFCBA3}"/>
              </a:ext>
            </a:extLst>
          </p:cNvPr>
          <p:cNvSpPr/>
          <p:nvPr/>
        </p:nvSpPr>
        <p:spPr>
          <a:xfrm>
            <a:off x="126734" y="3335275"/>
            <a:ext cx="3970331" cy="1200329"/>
          </a:xfrm>
          <a:prstGeom prst="rect">
            <a:avLst/>
          </a:prstGeom>
          <a:noFill/>
        </p:spPr>
        <p:txBody>
          <a:bodyPr wrap="square" lIns="91440" tIns="45720" rIns="91440" bIns="45720">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In this part we have predicted the testing data to get the desired output</a:t>
            </a:r>
          </a:p>
        </p:txBody>
      </p:sp>
    </p:spTree>
    <p:extLst>
      <p:ext uri="{BB962C8B-B14F-4D97-AF65-F5344CB8AC3E}">
        <p14:creationId xmlns:p14="http://schemas.microsoft.com/office/powerpoint/2010/main" val="858548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EF94CE-A095-DA9E-1B0A-BAC5697C835B}"/>
              </a:ext>
            </a:extLst>
          </p:cNvPr>
          <p:cNvPicPr>
            <a:picLocks noChangeAspect="1"/>
          </p:cNvPicPr>
          <p:nvPr/>
        </p:nvPicPr>
        <p:blipFill>
          <a:blip r:embed="rId2"/>
          <a:stretch>
            <a:fillRect/>
          </a:stretch>
        </p:blipFill>
        <p:spPr>
          <a:xfrm>
            <a:off x="296260" y="281175"/>
            <a:ext cx="3054100" cy="1402675"/>
          </a:xfrm>
          <a:prstGeom prst="rect">
            <a:avLst/>
          </a:prstGeom>
        </p:spPr>
      </p:pic>
      <p:pic>
        <p:nvPicPr>
          <p:cNvPr id="5" name="Picture 4">
            <a:extLst>
              <a:ext uri="{FF2B5EF4-FFF2-40B4-BE49-F238E27FC236}">
                <a16:creationId xmlns:a16="http://schemas.microsoft.com/office/drawing/2014/main" id="{2DAE1753-05B1-3584-59E2-96D282EE0C9C}"/>
              </a:ext>
            </a:extLst>
          </p:cNvPr>
          <p:cNvPicPr>
            <a:picLocks noChangeAspect="1"/>
          </p:cNvPicPr>
          <p:nvPr/>
        </p:nvPicPr>
        <p:blipFill>
          <a:blip r:embed="rId3"/>
          <a:stretch>
            <a:fillRect/>
          </a:stretch>
        </p:blipFill>
        <p:spPr>
          <a:xfrm>
            <a:off x="5030115" y="1502815"/>
            <a:ext cx="3643805" cy="2425121"/>
          </a:xfrm>
          <a:prstGeom prst="rect">
            <a:avLst/>
          </a:prstGeom>
        </p:spPr>
      </p:pic>
      <p:pic>
        <p:nvPicPr>
          <p:cNvPr id="7" name="Picture 6">
            <a:extLst>
              <a:ext uri="{FF2B5EF4-FFF2-40B4-BE49-F238E27FC236}">
                <a16:creationId xmlns:a16="http://schemas.microsoft.com/office/drawing/2014/main" id="{F044F4D6-4AA1-79EE-E063-D50596FED099}"/>
              </a:ext>
            </a:extLst>
          </p:cNvPr>
          <p:cNvPicPr>
            <a:picLocks noChangeAspect="1"/>
          </p:cNvPicPr>
          <p:nvPr/>
        </p:nvPicPr>
        <p:blipFill>
          <a:blip r:embed="rId4"/>
          <a:stretch>
            <a:fillRect/>
          </a:stretch>
        </p:blipFill>
        <p:spPr>
          <a:xfrm>
            <a:off x="296260" y="3793390"/>
            <a:ext cx="3093988" cy="922100"/>
          </a:xfrm>
          <a:prstGeom prst="rect">
            <a:avLst/>
          </a:prstGeom>
        </p:spPr>
      </p:pic>
      <p:sp>
        <p:nvSpPr>
          <p:cNvPr id="2" name="Rectangle 1">
            <a:extLst>
              <a:ext uri="{FF2B5EF4-FFF2-40B4-BE49-F238E27FC236}">
                <a16:creationId xmlns:a16="http://schemas.microsoft.com/office/drawing/2014/main" id="{976DE5D2-1365-C262-0870-4B1D4E0B7DF4}"/>
              </a:ext>
            </a:extLst>
          </p:cNvPr>
          <p:cNvSpPr/>
          <p:nvPr/>
        </p:nvSpPr>
        <p:spPr>
          <a:xfrm>
            <a:off x="4113884" y="259685"/>
            <a:ext cx="4733855" cy="1077218"/>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We have made a confusion matrix in this part of code</a:t>
            </a:r>
          </a:p>
        </p:txBody>
      </p:sp>
      <p:sp>
        <p:nvSpPr>
          <p:cNvPr id="6" name="Rectangle 5">
            <a:extLst>
              <a:ext uri="{FF2B5EF4-FFF2-40B4-BE49-F238E27FC236}">
                <a16:creationId xmlns:a16="http://schemas.microsoft.com/office/drawing/2014/main" id="{6B61BBB4-EF1E-6C19-FD44-0D33E6588C9B}"/>
              </a:ext>
            </a:extLst>
          </p:cNvPr>
          <p:cNvSpPr/>
          <p:nvPr/>
        </p:nvSpPr>
        <p:spPr>
          <a:xfrm>
            <a:off x="3390248" y="4071876"/>
            <a:ext cx="5753752" cy="954107"/>
          </a:xfrm>
          <a:prstGeom prst="rect">
            <a:avLst/>
          </a:prstGeom>
          <a:noFill/>
        </p:spPr>
        <p:txBody>
          <a:bodyPr wrap="square" lIns="91440" tIns="45720" rIns="91440" bIns="45720">
            <a:spAutoFit/>
          </a:bodyPr>
          <a:lstStyle/>
          <a:p>
            <a:pPr algn="ctr"/>
            <a:r>
              <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calculated the accuracy of the Decision Tree classifier</a:t>
            </a:r>
          </a:p>
        </p:txBody>
      </p:sp>
      <p:sp>
        <p:nvSpPr>
          <p:cNvPr id="8" name="Rectangle 7">
            <a:extLst>
              <a:ext uri="{FF2B5EF4-FFF2-40B4-BE49-F238E27FC236}">
                <a16:creationId xmlns:a16="http://schemas.microsoft.com/office/drawing/2014/main" id="{34E91CC7-BCAC-44F7-7C2A-7C5D1E45B86F}"/>
              </a:ext>
            </a:extLst>
          </p:cNvPr>
          <p:cNvSpPr/>
          <p:nvPr/>
        </p:nvSpPr>
        <p:spPr>
          <a:xfrm>
            <a:off x="296260" y="1913237"/>
            <a:ext cx="4458086" cy="1569660"/>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plotted a confusion matrix in the form of a heatmap </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831584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D7BB12-C5EB-CCFE-7385-EFF65373C7FC}"/>
              </a:ext>
            </a:extLst>
          </p:cNvPr>
          <p:cNvPicPr>
            <a:picLocks noChangeAspect="1"/>
          </p:cNvPicPr>
          <p:nvPr/>
        </p:nvPicPr>
        <p:blipFill>
          <a:blip r:embed="rId2"/>
          <a:stretch>
            <a:fillRect/>
          </a:stretch>
        </p:blipFill>
        <p:spPr>
          <a:xfrm>
            <a:off x="296260" y="281175"/>
            <a:ext cx="5075360" cy="1463167"/>
          </a:xfrm>
          <a:prstGeom prst="rect">
            <a:avLst/>
          </a:prstGeom>
        </p:spPr>
      </p:pic>
      <p:pic>
        <p:nvPicPr>
          <p:cNvPr id="5" name="Picture 4">
            <a:extLst>
              <a:ext uri="{FF2B5EF4-FFF2-40B4-BE49-F238E27FC236}">
                <a16:creationId xmlns:a16="http://schemas.microsoft.com/office/drawing/2014/main" id="{5F77B16D-0C0D-4BED-0CD1-EFEE31167F48}"/>
              </a:ext>
            </a:extLst>
          </p:cNvPr>
          <p:cNvPicPr>
            <a:picLocks noChangeAspect="1"/>
          </p:cNvPicPr>
          <p:nvPr/>
        </p:nvPicPr>
        <p:blipFill>
          <a:blip r:embed="rId3"/>
          <a:stretch>
            <a:fillRect/>
          </a:stretch>
        </p:blipFill>
        <p:spPr>
          <a:xfrm>
            <a:off x="4266590" y="1843175"/>
            <a:ext cx="4458086" cy="2972058"/>
          </a:xfrm>
          <a:prstGeom prst="rect">
            <a:avLst/>
          </a:prstGeom>
        </p:spPr>
      </p:pic>
      <p:sp>
        <p:nvSpPr>
          <p:cNvPr id="6" name="Rectangle 5">
            <a:extLst>
              <a:ext uri="{FF2B5EF4-FFF2-40B4-BE49-F238E27FC236}">
                <a16:creationId xmlns:a16="http://schemas.microsoft.com/office/drawing/2014/main" id="{69CE307D-EB2D-8FB3-ECA9-C79A5B7A017F}"/>
              </a:ext>
            </a:extLst>
          </p:cNvPr>
          <p:cNvSpPr/>
          <p:nvPr/>
        </p:nvSpPr>
        <p:spPr>
          <a:xfrm>
            <a:off x="419324" y="1960930"/>
            <a:ext cx="3206805" cy="2554545"/>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plotted a confusion matrix in the form of a heatmap </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8" name="Rectangle 7">
            <a:extLst>
              <a:ext uri="{FF2B5EF4-FFF2-40B4-BE49-F238E27FC236}">
                <a16:creationId xmlns:a16="http://schemas.microsoft.com/office/drawing/2014/main" id="{071555E3-4429-9D32-D972-13D10077A38B}"/>
              </a:ext>
            </a:extLst>
          </p:cNvPr>
          <p:cNvSpPr/>
          <p:nvPr/>
        </p:nvSpPr>
        <p:spPr>
          <a:xfrm>
            <a:off x="5439990" y="420903"/>
            <a:ext cx="3434913" cy="1323439"/>
          </a:xfrm>
          <a:prstGeom prst="rect">
            <a:avLst/>
          </a:prstGeom>
          <a:noFill/>
        </p:spPr>
        <p:txBody>
          <a:bodyPr wrap="square" lIns="91440" tIns="45720" rIns="91440" bIns="45720">
            <a:spAutoFit/>
          </a:bodyPr>
          <a:lstStyle/>
          <a:p>
            <a:pPr algn="ctr"/>
            <a:r>
              <a:rPr lang="en-US" sz="2000" b="1" cap="none" spc="0" dirty="0">
                <a:ln w="12700">
                  <a:solidFill>
                    <a:schemeClr val="accent5"/>
                  </a:solidFill>
                  <a:prstDash val="solid"/>
                </a:ln>
                <a:pattFill prst="ltDnDiag">
                  <a:fgClr>
                    <a:schemeClr val="accent5">
                      <a:lumMod val="60000"/>
                      <a:lumOff val="40000"/>
                    </a:schemeClr>
                  </a:fgClr>
                  <a:bgClr>
                    <a:schemeClr val="bg1"/>
                  </a:bgClr>
                </a:pattFill>
                <a:effectLst/>
              </a:rPr>
              <a:t>From </a:t>
            </a:r>
            <a:r>
              <a:rPr lang="en-US" sz="2000" b="1" cap="none" spc="0" dirty="0" err="1">
                <a:ln w="12700">
                  <a:solidFill>
                    <a:schemeClr val="accent5"/>
                  </a:solidFill>
                  <a:prstDash val="solid"/>
                </a:ln>
                <a:pattFill prst="ltDnDiag">
                  <a:fgClr>
                    <a:schemeClr val="accent5">
                      <a:lumMod val="60000"/>
                      <a:lumOff val="40000"/>
                    </a:schemeClr>
                  </a:fgClr>
                  <a:bgClr>
                    <a:schemeClr val="bg1"/>
                  </a:bgClr>
                </a:pattFill>
                <a:effectLst/>
              </a:rPr>
              <a:t>sklearn</a:t>
            </a:r>
            <a:r>
              <a:rPr lang="en-US" sz="2000" b="1" cap="none" spc="0" dirty="0">
                <a:ln w="12700">
                  <a:solidFill>
                    <a:schemeClr val="accent5"/>
                  </a:solidFill>
                  <a:prstDash val="solid"/>
                </a:ln>
                <a:pattFill prst="ltDnDiag">
                  <a:fgClr>
                    <a:schemeClr val="accent5">
                      <a:lumMod val="60000"/>
                      <a:lumOff val="40000"/>
                    </a:schemeClr>
                  </a:fgClr>
                  <a:bgClr>
                    <a:schemeClr val="bg1"/>
                  </a:bgClr>
                </a:pattFill>
                <a:effectLst/>
              </a:rPr>
              <a:t> library we have imported random forest classifier and then classified the data into train and test</a:t>
            </a:r>
          </a:p>
        </p:txBody>
      </p:sp>
    </p:spTree>
    <p:extLst>
      <p:ext uri="{BB962C8B-B14F-4D97-AF65-F5344CB8AC3E}">
        <p14:creationId xmlns:p14="http://schemas.microsoft.com/office/powerpoint/2010/main" val="411459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F44FCAC-2313-CF2C-1ED3-0B1D7897B43B}"/>
              </a:ext>
            </a:extLst>
          </p:cNvPr>
          <p:cNvSpPr/>
          <p:nvPr/>
        </p:nvSpPr>
        <p:spPr>
          <a:xfrm>
            <a:off x="392632" y="1176419"/>
            <a:ext cx="3026406" cy="2400657"/>
          </a:xfrm>
          <a:prstGeom prst="rect">
            <a:avLst/>
          </a:prstGeom>
          <a:noFill/>
        </p:spPr>
        <p:txBody>
          <a:bodyPr wrap="none" lIns="91440" tIns="45720" rIns="91440" bIns="45720">
            <a:spAutoFit/>
          </a:bodyPr>
          <a:lstStyle/>
          <a:p>
            <a:pPr algn="ctr"/>
            <a:r>
              <a:rPr lang="en-US" sz="3000" b="1" dirty="0">
                <a:ln w="12700">
                  <a:solidFill>
                    <a:schemeClr val="accent5"/>
                  </a:solidFill>
                  <a:prstDash val="solid"/>
                </a:ln>
                <a:pattFill prst="ltDnDiag">
                  <a:fgClr>
                    <a:schemeClr val="accent5">
                      <a:lumMod val="60000"/>
                      <a:lumOff val="40000"/>
                    </a:schemeClr>
                  </a:fgClr>
                  <a:bgClr>
                    <a:schemeClr val="bg1"/>
                  </a:bgClr>
                </a:pattFill>
              </a:rPr>
              <a:t>SOFTWARE USED-</a:t>
            </a:r>
          </a:p>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GOOGLE COLAB </a:t>
            </a:r>
          </a:p>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NOTEBOO</a:t>
            </a:r>
            <a:r>
              <a:rPr lang="en-US" sz="3000" b="1" dirty="0">
                <a:ln w="12700">
                  <a:solidFill>
                    <a:schemeClr val="accent5"/>
                  </a:solidFill>
                  <a:prstDash val="solid"/>
                </a:ln>
                <a:pattFill prst="ltDnDiag">
                  <a:fgClr>
                    <a:schemeClr val="accent5">
                      <a:lumMod val="60000"/>
                      <a:lumOff val="40000"/>
                    </a:schemeClr>
                  </a:fgClr>
                  <a:bgClr>
                    <a:schemeClr val="bg1"/>
                  </a:bgClr>
                </a:pattFill>
              </a:rPr>
              <a:t>K</a:t>
            </a:r>
          </a:p>
          <a:p>
            <a:pPr algn="ctr"/>
            <a:r>
              <a:rPr lang="en-US" sz="3000" b="1" dirty="0">
                <a:ln w="12700">
                  <a:solidFill>
                    <a:schemeClr val="accent5"/>
                  </a:solidFill>
                  <a:prstDash val="solid"/>
                </a:ln>
                <a:pattFill prst="ltDnDiag">
                  <a:fgClr>
                    <a:schemeClr val="accent5">
                      <a:lumMod val="60000"/>
                      <a:lumOff val="40000"/>
                    </a:schemeClr>
                  </a:fgClr>
                  <a:bgClr>
                    <a:schemeClr val="bg1"/>
                  </a:bgClr>
                </a:pattFill>
              </a:rPr>
              <a:t>VERSION- 3.7.13</a:t>
            </a:r>
          </a:p>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MS EXCEL</a:t>
            </a:r>
          </a:p>
        </p:txBody>
      </p:sp>
      <p:pic>
        <p:nvPicPr>
          <p:cNvPr id="19" name="Picture 18">
            <a:extLst>
              <a:ext uri="{FF2B5EF4-FFF2-40B4-BE49-F238E27FC236}">
                <a16:creationId xmlns:a16="http://schemas.microsoft.com/office/drawing/2014/main" id="{DEB3CFDE-D30B-14C4-2D70-09C3A6BFAB92}"/>
              </a:ext>
            </a:extLst>
          </p:cNvPr>
          <p:cNvPicPr>
            <a:picLocks noChangeAspect="1"/>
          </p:cNvPicPr>
          <p:nvPr/>
        </p:nvPicPr>
        <p:blipFill>
          <a:blip r:embed="rId2"/>
          <a:stretch>
            <a:fillRect/>
          </a:stretch>
        </p:blipFill>
        <p:spPr>
          <a:xfrm>
            <a:off x="3808475" y="1502815"/>
            <a:ext cx="4988804" cy="1985165"/>
          </a:xfrm>
          <a:prstGeom prst="rect">
            <a:avLst/>
          </a:prstGeom>
        </p:spPr>
      </p:pic>
      <p:sp>
        <p:nvSpPr>
          <p:cNvPr id="20" name="Rectangle 19">
            <a:extLst>
              <a:ext uri="{FF2B5EF4-FFF2-40B4-BE49-F238E27FC236}">
                <a16:creationId xmlns:a16="http://schemas.microsoft.com/office/drawing/2014/main" id="{042B43C9-FA88-D902-4C68-80DA78B481E3}"/>
              </a:ext>
            </a:extLst>
          </p:cNvPr>
          <p:cNvSpPr/>
          <p:nvPr/>
        </p:nvSpPr>
        <p:spPr>
          <a:xfrm>
            <a:off x="392632" y="3666172"/>
            <a:ext cx="8504444" cy="1477328"/>
          </a:xfrm>
          <a:prstGeom prst="rect">
            <a:avLst/>
          </a:prstGeom>
          <a:noFill/>
        </p:spPr>
        <p:txBody>
          <a:bodyPr wrap="none" lIns="91440" tIns="45720" rIns="91440" bIns="45720">
            <a:spAutoFit/>
          </a:bodyPr>
          <a:lstStyle/>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HARDWARE REQUIREMENTS- WORKS ON ANY </a:t>
            </a:r>
          </a:p>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DEVICE THAT HAS A GOOD INTERNET CONNECTION, </a:t>
            </a:r>
          </a:p>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MODEL 2013 AND LATER</a:t>
            </a:r>
          </a:p>
        </p:txBody>
      </p:sp>
    </p:spTree>
    <p:extLst>
      <p:ext uri="{BB962C8B-B14F-4D97-AF65-F5344CB8AC3E}">
        <p14:creationId xmlns:p14="http://schemas.microsoft.com/office/powerpoint/2010/main" val="4170783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3F3CFC-F776-8F06-A1D4-C96050AA128A}"/>
              </a:ext>
            </a:extLst>
          </p:cNvPr>
          <p:cNvPicPr>
            <a:picLocks noChangeAspect="1"/>
          </p:cNvPicPr>
          <p:nvPr/>
        </p:nvPicPr>
        <p:blipFill>
          <a:blip r:embed="rId2"/>
          <a:stretch>
            <a:fillRect/>
          </a:stretch>
        </p:blipFill>
        <p:spPr>
          <a:xfrm>
            <a:off x="448965" y="860911"/>
            <a:ext cx="4717189" cy="3421677"/>
          </a:xfrm>
          <a:prstGeom prst="rect">
            <a:avLst/>
          </a:prstGeom>
        </p:spPr>
      </p:pic>
      <p:sp>
        <p:nvSpPr>
          <p:cNvPr id="2" name="Rectangle 1">
            <a:extLst>
              <a:ext uri="{FF2B5EF4-FFF2-40B4-BE49-F238E27FC236}">
                <a16:creationId xmlns:a16="http://schemas.microsoft.com/office/drawing/2014/main" id="{E66726CE-D86F-7892-9747-0F53DAFDF699}"/>
              </a:ext>
            </a:extLst>
          </p:cNvPr>
          <p:cNvSpPr/>
          <p:nvPr/>
        </p:nvSpPr>
        <p:spPr>
          <a:xfrm>
            <a:off x="5335524" y="1044700"/>
            <a:ext cx="3664921" cy="3539430"/>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calculated the detailed report and the accuracy of the data classified </a:t>
            </a:r>
            <a:r>
              <a:rPr lang="en-US" sz="3200" b="1" dirty="0">
                <a:ln w="12700">
                  <a:solidFill>
                    <a:schemeClr val="accent5"/>
                  </a:solidFill>
                  <a:prstDash val="solid"/>
                </a:ln>
                <a:pattFill prst="ltDnDiag">
                  <a:fgClr>
                    <a:schemeClr val="accent5">
                      <a:lumMod val="60000"/>
                      <a:lumOff val="40000"/>
                    </a:schemeClr>
                  </a:fgClr>
                  <a:bgClr>
                    <a:schemeClr val="bg1"/>
                  </a:bgClr>
                </a:pattFill>
              </a:rPr>
              <a:t>by </a:t>
            </a:r>
          </a:p>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Random Forest Algorithm</a:t>
            </a:r>
          </a:p>
        </p:txBody>
      </p:sp>
    </p:spTree>
    <p:extLst>
      <p:ext uri="{BB962C8B-B14F-4D97-AF65-F5344CB8AC3E}">
        <p14:creationId xmlns:p14="http://schemas.microsoft.com/office/powerpoint/2010/main" val="1242629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CF264D-527A-7FD7-6120-F826D11E4C21}"/>
              </a:ext>
            </a:extLst>
          </p:cNvPr>
          <p:cNvPicPr>
            <a:picLocks noChangeAspect="1"/>
          </p:cNvPicPr>
          <p:nvPr/>
        </p:nvPicPr>
        <p:blipFill>
          <a:blip r:embed="rId2"/>
          <a:stretch>
            <a:fillRect/>
          </a:stretch>
        </p:blipFill>
        <p:spPr>
          <a:xfrm>
            <a:off x="296260" y="281175"/>
            <a:ext cx="3513124" cy="1287892"/>
          </a:xfrm>
          <a:prstGeom prst="rect">
            <a:avLst/>
          </a:prstGeom>
        </p:spPr>
      </p:pic>
      <p:pic>
        <p:nvPicPr>
          <p:cNvPr id="5" name="Picture 4">
            <a:extLst>
              <a:ext uri="{FF2B5EF4-FFF2-40B4-BE49-F238E27FC236}">
                <a16:creationId xmlns:a16="http://schemas.microsoft.com/office/drawing/2014/main" id="{38401EBA-B975-D6BC-379D-F2D4916309F4}"/>
              </a:ext>
            </a:extLst>
          </p:cNvPr>
          <p:cNvPicPr>
            <a:picLocks noChangeAspect="1"/>
          </p:cNvPicPr>
          <p:nvPr/>
        </p:nvPicPr>
        <p:blipFill>
          <a:blip r:embed="rId3"/>
          <a:stretch>
            <a:fillRect/>
          </a:stretch>
        </p:blipFill>
        <p:spPr>
          <a:xfrm>
            <a:off x="5488230" y="2266340"/>
            <a:ext cx="3124471" cy="2453853"/>
          </a:xfrm>
          <a:prstGeom prst="rect">
            <a:avLst/>
          </a:prstGeom>
        </p:spPr>
      </p:pic>
      <p:sp>
        <p:nvSpPr>
          <p:cNvPr id="6" name="Rectangle 5">
            <a:extLst>
              <a:ext uri="{FF2B5EF4-FFF2-40B4-BE49-F238E27FC236}">
                <a16:creationId xmlns:a16="http://schemas.microsoft.com/office/drawing/2014/main" id="{773FB63B-D7F4-7F1A-0844-DA7955FCF999}"/>
              </a:ext>
            </a:extLst>
          </p:cNvPr>
          <p:cNvSpPr/>
          <p:nvPr/>
        </p:nvSpPr>
        <p:spPr>
          <a:xfrm>
            <a:off x="4113885" y="128470"/>
            <a:ext cx="4886559" cy="2062103"/>
          </a:xfrm>
          <a:prstGeom prst="rect">
            <a:avLst/>
          </a:prstGeom>
          <a:noFill/>
        </p:spPr>
        <p:txBody>
          <a:bodyPr wrap="square" lIns="91440" tIns="45720" rIns="91440" bIns="45720">
            <a:spAutoFit/>
          </a:bodyPr>
          <a:lstStyle/>
          <a:p>
            <a:pPr algn="just"/>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Here we have imported </a:t>
            </a:r>
            <a:r>
              <a:rPr lang="en-US" sz="3200" b="1" cap="none" spc="0" dirty="0" err="1">
                <a:ln w="12700">
                  <a:solidFill>
                    <a:schemeClr val="accent5"/>
                  </a:solidFill>
                  <a:prstDash val="solid"/>
                </a:ln>
                <a:pattFill prst="ltDnDiag">
                  <a:fgClr>
                    <a:schemeClr val="accent5">
                      <a:lumMod val="60000"/>
                      <a:lumOff val="40000"/>
                    </a:schemeClr>
                  </a:fgClr>
                  <a:bgClr>
                    <a:schemeClr val="bg1"/>
                  </a:bgClr>
                </a:pattFill>
                <a:effectLst/>
              </a:rPr>
              <a:t>xgboost</a:t>
            </a: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 classifier from the library and then classified the data into train and test</a:t>
            </a:r>
          </a:p>
        </p:txBody>
      </p:sp>
      <p:sp>
        <p:nvSpPr>
          <p:cNvPr id="7" name="Rectangle 6">
            <a:extLst>
              <a:ext uri="{FF2B5EF4-FFF2-40B4-BE49-F238E27FC236}">
                <a16:creationId xmlns:a16="http://schemas.microsoft.com/office/drawing/2014/main" id="{0F20F752-4D45-259B-FE8B-8027520E34D9}"/>
              </a:ext>
            </a:extLst>
          </p:cNvPr>
          <p:cNvSpPr/>
          <p:nvPr/>
        </p:nvSpPr>
        <p:spPr>
          <a:xfrm>
            <a:off x="143555" y="2789604"/>
            <a:ext cx="5191970" cy="1569660"/>
          </a:xfrm>
          <a:prstGeom prst="rect">
            <a:avLst/>
          </a:prstGeom>
          <a:noFill/>
        </p:spPr>
        <p:txBody>
          <a:bodyPr wrap="square" lIns="91440" tIns="45720" rIns="91440" bIns="45720">
            <a:spAutoFit/>
          </a:bodyPr>
          <a:lstStyle/>
          <a:p>
            <a:pPr algn="ctr"/>
            <a:r>
              <a:rPr lang="en-US" sz="3200" b="1" cap="none" spc="0" dirty="0">
                <a:ln w="12700">
                  <a:solidFill>
                    <a:schemeClr val="accent5"/>
                  </a:solidFill>
                  <a:prstDash val="solid"/>
                </a:ln>
                <a:pattFill prst="ltDnDiag">
                  <a:fgClr>
                    <a:schemeClr val="accent5">
                      <a:lumMod val="60000"/>
                      <a:lumOff val="40000"/>
                    </a:schemeClr>
                  </a:fgClr>
                  <a:bgClr>
                    <a:schemeClr val="bg1"/>
                  </a:bgClr>
                </a:pattFill>
                <a:effectLst/>
              </a:rPr>
              <a:t>Now, we make its confusion matrix and find out the accuracy</a:t>
            </a:r>
          </a:p>
        </p:txBody>
      </p:sp>
    </p:spTree>
    <p:extLst>
      <p:ext uri="{BB962C8B-B14F-4D97-AF65-F5344CB8AC3E}">
        <p14:creationId xmlns:p14="http://schemas.microsoft.com/office/powerpoint/2010/main" val="3761518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D4FDC0-F4CE-A8E3-1D09-33ED70993A49}"/>
              </a:ext>
            </a:extLst>
          </p:cNvPr>
          <p:cNvPicPr>
            <a:picLocks noChangeAspect="1"/>
          </p:cNvPicPr>
          <p:nvPr/>
        </p:nvPicPr>
        <p:blipFill rotWithShape="1">
          <a:blip r:embed="rId2"/>
          <a:srcRect r="4437"/>
          <a:stretch/>
        </p:blipFill>
        <p:spPr>
          <a:xfrm>
            <a:off x="296260" y="316272"/>
            <a:ext cx="6413610" cy="4510955"/>
          </a:xfrm>
          <a:prstGeom prst="rect">
            <a:avLst/>
          </a:prstGeom>
        </p:spPr>
      </p:pic>
      <p:sp>
        <p:nvSpPr>
          <p:cNvPr id="6" name="Rectangle 5">
            <a:extLst>
              <a:ext uri="{FF2B5EF4-FFF2-40B4-BE49-F238E27FC236}">
                <a16:creationId xmlns:a16="http://schemas.microsoft.com/office/drawing/2014/main" id="{92F39304-7423-5AFD-D5A3-3CD4B24250F2}"/>
              </a:ext>
            </a:extLst>
          </p:cNvPr>
          <p:cNvSpPr/>
          <p:nvPr/>
        </p:nvSpPr>
        <p:spPr>
          <a:xfrm>
            <a:off x="6709870" y="802034"/>
            <a:ext cx="2434131" cy="3539430"/>
          </a:xfrm>
          <a:prstGeom prst="rect">
            <a:avLst/>
          </a:prstGeom>
          <a:noFill/>
        </p:spPr>
        <p:txBody>
          <a:bodyPr wrap="square" lIns="91440" tIns="45720" rIns="91440" bIns="45720">
            <a:spAutoFit/>
          </a:bodyPr>
          <a:lstStyle/>
          <a:p>
            <a:pPr algn="ctr"/>
            <a:r>
              <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rPr>
              <a:t>In this part of code, we have plotted the values of accuracy of different classification models</a:t>
            </a:r>
          </a:p>
        </p:txBody>
      </p:sp>
    </p:spTree>
    <p:extLst>
      <p:ext uri="{BB962C8B-B14F-4D97-AF65-F5344CB8AC3E}">
        <p14:creationId xmlns:p14="http://schemas.microsoft.com/office/powerpoint/2010/main" val="3210549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3E3E55-2056-7ACA-C439-7650499D1AF7}"/>
              </a:ext>
            </a:extLst>
          </p:cNvPr>
          <p:cNvPicPr>
            <a:picLocks noChangeAspect="1"/>
          </p:cNvPicPr>
          <p:nvPr/>
        </p:nvPicPr>
        <p:blipFill>
          <a:blip r:embed="rId2"/>
          <a:stretch>
            <a:fillRect/>
          </a:stretch>
        </p:blipFill>
        <p:spPr>
          <a:xfrm>
            <a:off x="754375" y="948549"/>
            <a:ext cx="7841660" cy="3246401"/>
          </a:xfrm>
          <a:prstGeom prst="rect">
            <a:avLst/>
          </a:prstGeom>
        </p:spPr>
      </p:pic>
    </p:spTree>
    <p:extLst>
      <p:ext uri="{BB962C8B-B14F-4D97-AF65-F5344CB8AC3E}">
        <p14:creationId xmlns:p14="http://schemas.microsoft.com/office/powerpoint/2010/main" val="3813696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E50DF2-B912-6734-DF13-D35DCC999623}"/>
              </a:ext>
            </a:extLst>
          </p:cNvPr>
          <p:cNvSpPr/>
          <p:nvPr/>
        </p:nvSpPr>
        <p:spPr>
          <a:xfrm>
            <a:off x="2128720" y="281175"/>
            <a:ext cx="6877139" cy="830997"/>
          </a:xfrm>
          <a:prstGeom prst="rect">
            <a:avLst/>
          </a:prstGeom>
          <a:noFill/>
        </p:spPr>
        <p:txBody>
          <a:bodyPr wrap="none" lIns="91440" tIns="45720" rIns="91440" bIns="45720">
            <a:spAutoFit/>
          </a:bodyPr>
          <a:lstStyle/>
          <a:p>
            <a:pPr algn="ctr"/>
            <a:r>
              <a:rPr lang="en-US" sz="4800" b="1" cap="none" spc="0" dirty="0">
                <a:ln w="12700">
                  <a:solidFill>
                    <a:schemeClr val="accent5"/>
                  </a:solidFill>
                  <a:prstDash val="solid"/>
                </a:ln>
                <a:pattFill prst="ltDnDiag">
                  <a:fgClr>
                    <a:schemeClr val="accent5">
                      <a:lumMod val="60000"/>
                      <a:lumOff val="40000"/>
                    </a:schemeClr>
                  </a:fgClr>
                  <a:bgClr>
                    <a:schemeClr val="bg1"/>
                  </a:bgClr>
                </a:pattFill>
                <a:effectLst/>
              </a:rPr>
              <a:t>RESULT AND CONCLUSION</a:t>
            </a:r>
          </a:p>
        </p:txBody>
      </p:sp>
      <p:sp>
        <p:nvSpPr>
          <p:cNvPr id="3" name="Rectangle 2">
            <a:extLst>
              <a:ext uri="{FF2B5EF4-FFF2-40B4-BE49-F238E27FC236}">
                <a16:creationId xmlns:a16="http://schemas.microsoft.com/office/drawing/2014/main" id="{9C377917-0E36-0FAF-A5F8-9D97D1CACC7C}"/>
              </a:ext>
            </a:extLst>
          </p:cNvPr>
          <p:cNvSpPr/>
          <p:nvPr/>
        </p:nvSpPr>
        <p:spPr>
          <a:xfrm>
            <a:off x="2434130" y="1350110"/>
            <a:ext cx="6419024" cy="3046988"/>
          </a:xfrm>
          <a:prstGeom prst="rect">
            <a:avLst/>
          </a:prstGeom>
          <a:noFill/>
        </p:spPr>
        <p:txBody>
          <a:bodyPr wrap="square" lIns="91440" tIns="45720" rIns="91440" bIns="45720">
            <a:spAutoFit/>
          </a:bodyPr>
          <a:lstStyle/>
          <a:p>
            <a:pPr algn="just"/>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After working on various weather conditions at different days using seven different algorithms i.e. LOGISTIC REGRESSION, SVM, KNN, NAÏVE BAYES, DECISION TREES, RANDOM FOREST and XGBOOST, we conclude that the accuracy of the conditions predicted by Naïve Bayes is most with around 84% accuracy while KNN gives least accurate results with the accuracy around 68%.</a:t>
            </a:r>
          </a:p>
        </p:txBody>
      </p:sp>
    </p:spTree>
    <p:extLst>
      <p:ext uri="{BB962C8B-B14F-4D97-AF65-F5344CB8AC3E}">
        <p14:creationId xmlns:p14="http://schemas.microsoft.com/office/powerpoint/2010/main" val="65992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A17F58-794D-DEFD-F221-5FD267EA8510}"/>
              </a:ext>
            </a:extLst>
          </p:cNvPr>
          <p:cNvSpPr/>
          <p:nvPr/>
        </p:nvSpPr>
        <p:spPr>
          <a:xfrm>
            <a:off x="296260" y="1350110"/>
            <a:ext cx="8551480" cy="3508653"/>
          </a:xfrm>
          <a:prstGeom prst="rect">
            <a:avLst/>
          </a:prstGeom>
          <a:noFill/>
        </p:spPr>
        <p:txBody>
          <a:bodyPr wrap="squar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FUTURE SCOPE</a:t>
            </a:r>
            <a:endPar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endParaRPr>
          </a:p>
          <a:p>
            <a:pPr algn="just"/>
            <a:r>
              <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rPr>
              <a:t>This project gave an idea on what algorithm should be preferred in order to get most accurate results when it comes to weather prediction, which if enhanced properly can provide great results. It can help reduce the false weather predictions to much extent and better understanding of the data.</a:t>
            </a:r>
          </a:p>
        </p:txBody>
      </p:sp>
    </p:spTree>
    <p:extLst>
      <p:ext uri="{BB962C8B-B14F-4D97-AF65-F5344CB8AC3E}">
        <p14:creationId xmlns:p14="http://schemas.microsoft.com/office/powerpoint/2010/main" val="109100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8D6044-9C6A-AE7F-37EC-225C01BD05F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754375" y="1197405"/>
            <a:ext cx="7285945" cy="354582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20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4B039B-6EAE-7506-3AE8-48684BA5DF0D}"/>
              </a:ext>
            </a:extLst>
          </p:cNvPr>
          <p:cNvPicPr>
            <a:picLocks noChangeAspect="1"/>
          </p:cNvPicPr>
          <p:nvPr/>
        </p:nvPicPr>
        <p:blipFill>
          <a:blip r:embed="rId2"/>
          <a:stretch>
            <a:fillRect/>
          </a:stretch>
        </p:blipFill>
        <p:spPr>
          <a:xfrm>
            <a:off x="2892245" y="954804"/>
            <a:ext cx="5498747" cy="2141881"/>
          </a:xfrm>
          <a:prstGeom prst="rect">
            <a:avLst/>
          </a:prstGeom>
        </p:spPr>
      </p:pic>
      <p:sp>
        <p:nvSpPr>
          <p:cNvPr id="11" name="Rectangle 10">
            <a:extLst>
              <a:ext uri="{FF2B5EF4-FFF2-40B4-BE49-F238E27FC236}">
                <a16:creationId xmlns:a16="http://schemas.microsoft.com/office/drawing/2014/main" id="{FCC19A79-6366-5A29-E560-718DD29F10D6}"/>
              </a:ext>
            </a:extLst>
          </p:cNvPr>
          <p:cNvSpPr/>
          <p:nvPr/>
        </p:nvSpPr>
        <p:spPr>
          <a:xfrm>
            <a:off x="2281425" y="3182570"/>
            <a:ext cx="6862575" cy="1815882"/>
          </a:xfrm>
          <a:prstGeom prst="rect">
            <a:avLst/>
          </a:prstGeom>
          <a:noFill/>
        </p:spPr>
        <p:txBody>
          <a:bodyPr wrap="square" lIns="91440" tIns="45720" rIns="91440" bIns="45720">
            <a:spAutoFit/>
          </a:bodyPr>
          <a:lstStyle/>
          <a:p>
            <a:pPr algn="ctr"/>
            <a:r>
              <a:rPr lang="en-US" sz="2800" b="1" dirty="0">
                <a:ln w="12700">
                  <a:solidFill>
                    <a:schemeClr val="accent5"/>
                  </a:solidFill>
                  <a:prstDash val="solid"/>
                </a:ln>
                <a:pattFill prst="ltDnDiag">
                  <a:fgClr>
                    <a:schemeClr val="accent5">
                      <a:lumMod val="60000"/>
                      <a:lumOff val="40000"/>
                    </a:schemeClr>
                  </a:fgClr>
                  <a:bgClr>
                    <a:schemeClr val="bg1"/>
                  </a:bgClr>
                </a:pattFill>
              </a:rPr>
              <a:t>Here, in this piece of code we are importing various libraries required for the successful execution of the project, like pandas, </a:t>
            </a:r>
            <a:r>
              <a:rPr lang="en-US" sz="2800" b="1" dirty="0" err="1">
                <a:ln w="12700">
                  <a:solidFill>
                    <a:schemeClr val="accent5"/>
                  </a:solidFill>
                  <a:prstDash val="solid"/>
                </a:ln>
                <a:pattFill prst="ltDnDiag">
                  <a:fgClr>
                    <a:schemeClr val="accent5">
                      <a:lumMod val="60000"/>
                      <a:lumOff val="40000"/>
                    </a:schemeClr>
                  </a:fgClr>
                  <a:bgClr>
                    <a:schemeClr val="bg1"/>
                  </a:bgClr>
                </a:pattFill>
              </a:rPr>
              <a:t>matplotlib.pyplot</a:t>
            </a:r>
            <a:r>
              <a:rPr lang="en-US" sz="2800" b="1" dirty="0">
                <a:ln w="12700">
                  <a:solidFill>
                    <a:schemeClr val="accent5"/>
                  </a:solidFill>
                  <a:prstDash val="solid"/>
                </a:ln>
                <a:pattFill prst="ltDnDiag">
                  <a:fgClr>
                    <a:schemeClr val="accent5">
                      <a:lumMod val="60000"/>
                      <a:lumOff val="40000"/>
                    </a:schemeClr>
                  </a:fgClr>
                  <a:bgClr>
                    <a:schemeClr val="bg1"/>
                  </a:bgClr>
                </a:pattFill>
              </a:rPr>
              <a:t> and seaborn.</a:t>
            </a:r>
            <a:endPar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4" name="Rectangle 13">
            <a:extLst>
              <a:ext uri="{FF2B5EF4-FFF2-40B4-BE49-F238E27FC236}">
                <a16:creationId xmlns:a16="http://schemas.microsoft.com/office/drawing/2014/main" id="{84DE3FEC-0F89-27D2-0660-55CCD9FC94A1}"/>
              </a:ext>
            </a:extLst>
          </p:cNvPr>
          <p:cNvSpPr/>
          <p:nvPr/>
        </p:nvSpPr>
        <p:spPr>
          <a:xfrm>
            <a:off x="2187926" y="37923"/>
            <a:ext cx="6677149" cy="830997"/>
          </a:xfrm>
          <a:prstGeom prst="rect">
            <a:avLst/>
          </a:prstGeom>
          <a:noFill/>
        </p:spPr>
        <p:txBody>
          <a:bodyPr wrap="none" lIns="91440" tIns="45720" rIns="91440" bIns="45720">
            <a:spAutoFit/>
          </a:bodyPr>
          <a:lstStyle/>
          <a:p>
            <a:pPr algn="ctr"/>
            <a:r>
              <a:rPr lang="en-US" sz="4800" b="1" dirty="0">
                <a:ln w="12700">
                  <a:solidFill>
                    <a:schemeClr val="accent5"/>
                  </a:solidFill>
                  <a:prstDash val="solid"/>
                </a:ln>
                <a:pattFill prst="ltDnDiag">
                  <a:fgClr>
                    <a:schemeClr val="accent5">
                      <a:lumMod val="60000"/>
                      <a:lumOff val="40000"/>
                    </a:schemeClr>
                  </a:fgClr>
                  <a:bgClr>
                    <a:schemeClr val="bg1"/>
                  </a:bgClr>
                </a:pattFill>
              </a:rPr>
              <a:t>CODE AND EXPLANATION</a:t>
            </a:r>
          </a:p>
        </p:txBody>
      </p:sp>
      <p:sp>
        <p:nvSpPr>
          <p:cNvPr id="15" name="Rectangle 14">
            <a:extLst>
              <a:ext uri="{FF2B5EF4-FFF2-40B4-BE49-F238E27FC236}">
                <a16:creationId xmlns:a16="http://schemas.microsoft.com/office/drawing/2014/main" id="{B20A508D-A06A-B7C2-E3A7-79E01D692681}"/>
              </a:ext>
            </a:extLst>
          </p:cNvPr>
          <p:cNvSpPr/>
          <p:nvPr/>
        </p:nvSpPr>
        <p:spPr>
          <a:xfrm>
            <a:off x="-49674" y="631855"/>
            <a:ext cx="2237600" cy="4401205"/>
          </a:xfrm>
          <a:prstGeom prst="rect">
            <a:avLst/>
          </a:prstGeom>
          <a:noFill/>
        </p:spPr>
        <p:txBody>
          <a:bodyPr wrap="none" lIns="91440" tIns="45720" rIns="91440" bIns="45720">
            <a:spAutoFit/>
          </a:bodyPr>
          <a:lstStyle/>
          <a:p>
            <a:pPr algn="ctr"/>
            <a:r>
              <a:rPr lang="en-US" sz="2000" b="1" dirty="0">
                <a:ln w="12700">
                  <a:solidFill>
                    <a:srgbClr val="002060"/>
                  </a:solidFill>
                  <a:prstDash val="solid"/>
                </a:ln>
                <a:solidFill>
                  <a:schemeClr val="bg1"/>
                </a:solidFill>
              </a:rPr>
              <a:t>pandas-</a:t>
            </a:r>
          </a:p>
          <a:p>
            <a:pPr algn="ctr"/>
            <a:r>
              <a:rPr lang="en-US" sz="2000" b="1" dirty="0">
                <a:ln w="12700">
                  <a:solidFill>
                    <a:srgbClr val="002060"/>
                  </a:solidFill>
                  <a:prstDash val="solid"/>
                </a:ln>
                <a:solidFill>
                  <a:schemeClr val="bg1"/>
                </a:solidFill>
              </a:rPr>
              <a:t>Helps working </a:t>
            </a:r>
          </a:p>
          <a:p>
            <a:pPr algn="ctr"/>
            <a:r>
              <a:rPr lang="en-US" sz="2000" b="1" dirty="0">
                <a:ln w="12700">
                  <a:solidFill>
                    <a:srgbClr val="002060"/>
                  </a:solidFill>
                  <a:prstDash val="solid"/>
                </a:ln>
                <a:solidFill>
                  <a:schemeClr val="bg1"/>
                </a:solidFill>
              </a:rPr>
              <a:t>with datasets</a:t>
            </a:r>
          </a:p>
          <a:p>
            <a:pPr algn="ctr"/>
            <a:endParaRPr lang="en-US" sz="2000" b="1" dirty="0">
              <a:ln w="12700">
                <a:solidFill>
                  <a:srgbClr val="002060"/>
                </a:solidFill>
                <a:prstDash val="solid"/>
              </a:ln>
              <a:solidFill>
                <a:schemeClr val="bg1"/>
              </a:solidFill>
            </a:endParaRPr>
          </a:p>
          <a:p>
            <a:pPr algn="ctr"/>
            <a:r>
              <a:rPr lang="en-US" sz="2000" b="1" dirty="0">
                <a:ln w="12700">
                  <a:solidFill>
                    <a:srgbClr val="002060"/>
                  </a:solidFill>
                  <a:prstDash val="solid"/>
                </a:ln>
                <a:solidFill>
                  <a:schemeClr val="bg1"/>
                </a:solidFill>
              </a:rPr>
              <a:t>matplotlib-</a:t>
            </a:r>
          </a:p>
          <a:p>
            <a:pPr algn="ctr"/>
            <a:r>
              <a:rPr lang="en-US" sz="2000" b="1" dirty="0">
                <a:ln w="12700">
                  <a:solidFill>
                    <a:srgbClr val="002060"/>
                  </a:solidFill>
                  <a:prstDash val="solid"/>
                </a:ln>
                <a:solidFill>
                  <a:schemeClr val="bg1"/>
                </a:solidFill>
              </a:rPr>
              <a:t>Helps to work with</a:t>
            </a:r>
          </a:p>
          <a:p>
            <a:pPr algn="ctr"/>
            <a:r>
              <a:rPr lang="en-US" sz="2000" b="1" dirty="0">
                <a:ln w="12700">
                  <a:solidFill>
                    <a:srgbClr val="002060"/>
                  </a:solidFill>
                  <a:prstDash val="solid"/>
                </a:ln>
                <a:solidFill>
                  <a:schemeClr val="bg1"/>
                </a:solidFill>
              </a:rPr>
              <a:t>graphs and plots</a:t>
            </a:r>
          </a:p>
          <a:p>
            <a:pPr algn="ctr"/>
            <a:endParaRPr lang="en-US" sz="2000" b="1" dirty="0">
              <a:ln w="12700">
                <a:solidFill>
                  <a:srgbClr val="002060"/>
                </a:solidFill>
                <a:prstDash val="solid"/>
              </a:ln>
              <a:solidFill>
                <a:srgbClr val="002060"/>
              </a:solidFill>
            </a:endParaRPr>
          </a:p>
          <a:p>
            <a:pPr algn="ctr"/>
            <a:r>
              <a:rPr lang="en-US" sz="2000" b="1" dirty="0">
                <a:ln w="12700">
                  <a:solidFill>
                    <a:srgbClr val="002060"/>
                  </a:solidFill>
                  <a:prstDash val="solid"/>
                </a:ln>
                <a:solidFill>
                  <a:schemeClr val="bg1"/>
                </a:solidFill>
              </a:rPr>
              <a:t>seaborn-</a:t>
            </a:r>
          </a:p>
          <a:p>
            <a:pPr algn="ctr"/>
            <a:r>
              <a:rPr lang="en-US" sz="2000" b="1" dirty="0">
                <a:ln w="12700">
                  <a:solidFill>
                    <a:srgbClr val="002060"/>
                  </a:solidFill>
                  <a:prstDash val="solid"/>
                </a:ln>
                <a:solidFill>
                  <a:schemeClr val="bg1"/>
                </a:solidFill>
              </a:rPr>
              <a:t>It also helps in</a:t>
            </a:r>
          </a:p>
          <a:p>
            <a:pPr algn="ctr"/>
            <a:r>
              <a:rPr lang="en-US" sz="2000" b="1" dirty="0">
                <a:ln w="12700">
                  <a:solidFill>
                    <a:srgbClr val="002060"/>
                  </a:solidFill>
                  <a:prstDash val="solid"/>
                </a:ln>
                <a:solidFill>
                  <a:schemeClr val="bg1"/>
                </a:solidFill>
              </a:rPr>
              <a:t>working with plots,</a:t>
            </a:r>
          </a:p>
          <a:p>
            <a:pPr algn="ctr"/>
            <a:r>
              <a:rPr lang="en-US" sz="2000" b="1" dirty="0">
                <a:ln w="12700">
                  <a:solidFill>
                    <a:srgbClr val="002060"/>
                  </a:solidFill>
                  <a:prstDash val="solid"/>
                </a:ln>
                <a:solidFill>
                  <a:schemeClr val="bg1"/>
                </a:solidFill>
              </a:rPr>
              <a:t>kind of advanced </a:t>
            </a:r>
          </a:p>
          <a:p>
            <a:pPr algn="ctr"/>
            <a:r>
              <a:rPr lang="en-US" sz="2000" b="1" dirty="0">
                <a:ln w="12700">
                  <a:solidFill>
                    <a:srgbClr val="002060"/>
                  </a:solidFill>
                  <a:prstDash val="solid"/>
                </a:ln>
                <a:solidFill>
                  <a:schemeClr val="bg1"/>
                </a:solidFill>
              </a:rPr>
              <a:t>version of </a:t>
            </a:r>
          </a:p>
          <a:p>
            <a:pPr algn="ctr"/>
            <a:r>
              <a:rPr lang="en-US" sz="2000" b="1" dirty="0">
                <a:ln w="12700">
                  <a:solidFill>
                    <a:srgbClr val="002060"/>
                  </a:solidFill>
                  <a:prstDash val="solid"/>
                </a:ln>
                <a:solidFill>
                  <a:schemeClr val="bg1"/>
                </a:solidFill>
              </a:rPr>
              <a:t>matplotlib</a:t>
            </a:r>
          </a:p>
        </p:txBody>
      </p:sp>
      <p:sp>
        <p:nvSpPr>
          <p:cNvPr id="16" name="Rectangle 15">
            <a:extLst>
              <a:ext uri="{FF2B5EF4-FFF2-40B4-BE49-F238E27FC236}">
                <a16:creationId xmlns:a16="http://schemas.microsoft.com/office/drawing/2014/main" id="{C845CDB6-9326-7400-FA1A-5CD6D0F73169}"/>
              </a:ext>
            </a:extLst>
          </p:cNvPr>
          <p:cNvSpPr/>
          <p:nvPr/>
        </p:nvSpPr>
        <p:spPr>
          <a:xfrm>
            <a:off x="0" y="161033"/>
            <a:ext cx="1907062" cy="584775"/>
          </a:xfrm>
          <a:prstGeom prst="rect">
            <a:avLst/>
          </a:prstGeom>
          <a:noFill/>
        </p:spPr>
        <p:txBody>
          <a:bodyPr wrap="none" lIns="91440" tIns="45720" rIns="91440" bIns="45720">
            <a:spAutoFit/>
          </a:bodyPr>
          <a:lstStyle/>
          <a:p>
            <a:pPr algn="ctr"/>
            <a:r>
              <a:rPr lang="en-US" sz="3200" b="1" dirty="0">
                <a:ln w="12700">
                  <a:solidFill>
                    <a:srgbClr val="002060"/>
                  </a:solidFill>
                  <a:prstDash val="solid"/>
                </a:ln>
                <a:solidFill>
                  <a:srgbClr val="002060"/>
                </a:solidFill>
              </a:rPr>
              <a:t>LIBRARIES</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D07149-6AE0-1785-812E-3699C727F8FB}"/>
              </a:ext>
            </a:extLst>
          </p:cNvPr>
          <p:cNvPicPr>
            <a:picLocks noChangeAspect="1"/>
          </p:cNvPicPr>
          <p:nvPr/>
        </p:nvPicPr>
        <p:blipFill>
          <a:blip r:embed="rId2"/>
          <a:stretch>
            <a:fillRect/>
          </a:stretch>
        </p:blipFill>
        <p:spPr>
          <a:xfrm>
            <a:off x="286709" y="281175"/>
            <a:ext cx="4864253" cy="763525"/>
          </a:xfrm>
          <a:prstGeom prst="rect">
            <a:avLst/>
          </a:prstGeom>
        </p:spPr>
      </p:pic>
      <p:pic>
        <p:nvPicPr>
          <p:cNvPr id="5" name="Picture 4">
            <a:extLst>
              <a:ext uri="{FF2B5EF4-FFF2-40B4-BE49-F238E27FC236}">
                <a16:creationId xmlns:a16="http://schemas.microsoft.com/office/drawing/2014/main" id="{B50DAE09-DC6B-8320-7E4D-C8AF7A2C0C72}"/>
              </a:ext>
            </a:extLst>
          </p:cNvPr>
          <p:cNvPicPr>
            <a:picLocks noChangeAspect="1"/>
          </p:cNvPicPr>
          <p:nvPr/>
        </p:nvPicPr>
        <p:blipFill>
          <a:blip r:embed="rId3"/>
          <a:stretch>
            <a:fillRect/>
          </a:stretch>
        </p:blipFill>
        <p:spPr>
          <a:xfrm>
            <a:off x="6288335" y="1397558"/>
            <a:ext cx="2561417" cy="983733"/>
          </a:xfrm>
          <a:prstGeom prst="rect">
            <a:avLst/>
          </a:prstGeom>
        </p:spPr>
      </p:pic>
      <p:pic>
        <p:nvPicPr>
          <p:cNvPr id="7" name="Picture 6">
            <a:extLst>
              <a:ext uri="{FF2B5EF4-FFF2-40B4-BE49-F238E27FC236}">
                <a16:creationId xmlns:a16="http://schemas.microsoft.com/office/drawing/2014/main" id="{CE327EE6-3C77-36B0-5056-512F1B655744}"/>
              </a:ext>
            </a:extLst>
          </p:cNvPr>
          <p:cNvPicPr>
            <a:picLocks noChangeAspect="1"/>
          </p:cNvPicPr>
          <p:nvPr/>
        </p:nvPicPr>
        <p:blipFill>
          <a:blip r:embed="rId4"/>
          <a:stretch>
            <a:fillRect/>
          </a:stretch>
        </p:blipFill>
        <p:spPr>
          <a:xfrm>
            <a:off x="296260" y="2501087"/>
            <a:ext cx="6187654" cy="2361238"/>
          </a:xfrm>
          <a:prstGeom prst="rect">
            <a:avLst/>
          </a:prstGeom>
        </p:spPr>
      </p:pic>
      <p:sp>
        <p:nvSpPr>
          <p:cNvPr id="10" name="Arrow: Right 9">
            <a:extLst>
              <a:ext uri="{FF2B5EF4-FFF2-40B4-BE49-F238E27FC236}">
                <a16:creationId xmlns:a16="http://schemas.microsoft.com/office/drawing/2014/main" id="{356F64A3-ECE3-D66D-5F52-C2593189AA8A}"/>
              </a:ext>
            </a:extLst>
          </p:cNvPr>
          <p:cNvSpPr/>
          <p:nvPr/>
        </p:nvSpPr>
        <p:spPr>
          <a:xfrm>
            <a:off x="5030115" y="560777"/>
            <a:ext cx="610820" cy="15270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5DDBC11-C633-EF40-2C6D-427462223250}"/>
              </a:ext>
            </a:extLst>
          </p:cNvPr>
          <p:cNvSpPr/>
          <p:nvPr/>
        </p:nvSpPr>
        <p:spPr>
          <a:xfrm>
            <a:off x="6099050" y="4045095"/>
            <a:ext cx="610820" cy="15270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446BB30-A3C9-0985-6ADD-4F99D67B33CF}"/>
              </a:ext>
            </a:extLst>
          </p:cNvPr>
          <p:cNvSpPr/>
          <p:nvPr/>
        </p:nvSpPr>
        <p:spPr>
          <a:xfrm rot="10800000">
            <a:off x="6099050" y="1848002"/>
            <a:ext cx="610820" cy="15270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4CFC90-CB6C-7140-BAE3-A0B65F05F432}"/>
              </a:ext>
            </a:extLst>
          </p:cNvPr>
          <p:cNvSpPr/>
          <p:nvPr/>
        </p:nvSpPr>
        <p:spPr>
          <a:xfrm>
            <a:off x="5716325" y="229495"/>
            <a:ext cx="3415935" cy="1015663"/>
          </a:xfrm>
          <a:prstGeom prst="rect">
            <a:avLst/>
          </a:prstGeom>
          <a:noFill/>
        </p:spPr>
        <p:txBody>
          <a:bodyPr wrap="none" lIns="91440" tIns="45720" rIns="91440" bIns="45720">
            <a:spAutoFit/>
          </a:bodyPr>
          <a:lstStyle/>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Loading the dataset </a:t>
            </a:r>
          </a:p>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onto the notebook</a:t>
            </a:r>
          </a:p>
        </p:txBody>
      </p:sp>
      <p:sp>
        <p:nvSpPr>
          <p:cNvPr id="14" name="Rectangle 13">
            <a:extLst>
              <a:ext uri="{FF2B5EF4-FFF2-40B4-BE49-F238E27FC236}">
                <a16:creationId xmlns:a16="http://schemas.microsoft.com/office/drawing/2014/main" id="{3B65C7CA-BD9A-A1A6-683B-C12477F96E0D}"/>
              </a:ext>
            </a:extLst>
          </p:cNvPr>
          <p:cNvSpPr/>
          <p:nvPr/>
        </p:nvSpPr>
        <p:spPr>
          <a:xfrm>
            <a:off x="0" y="1268980"/>
            <a:ext cx="6141040" cy="1015663"/>
          </a:xfrm>
          <a:prstGeom prst="rect">
            <a:avLst/>
          </a:prstGeom>
          <a:noFill/>
        </p:spPr>
        <p:txBody>
          <a:bodyPr wrap="none" lIns="91440" tIns="45720" rIns="91440" bIns="45720">
            <a:spAutoFit/>
          </a:bodyPr>
          <a:lstStyle/>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Printing the length of the dataset i.e. </a:t>
            </a:r>
          </a:p>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number of rows the dataset contains</a:t>
            </a:r>
          </a:p>
        </p:txBody>
      </p:sp>
      <p:sp>
        <p:nvSpPr>
          <p:cNvPr id="15" name="Rectangle 14">
            <a:extLst>
              <a:ext uri="{FF2B5EF4-FFF2-40B4-BE49-F238E27FC236}">
                <a16:creationId xmlns:a16="http://schemas.microsoft.com/office/drawing/2014/main" id="{6F078DB6-1B60-9544-429A-E776DA22868B}"/>
              </a:ext>
            </a:extLst>
          </p:cNvPr>
          <p:cNvSpPr/>
          <p:nvPr/>
        </p:nvSpPr>
        <p:spPr>
          <a:xfrm>
            <a:off x="6646242" y="3182570"/>
            <a:ext cx="2409249" cy="1477328"/>
          </a:xfrm>
          <a:prstGeom prst="rect">
            <a:avLst/>
          </a:prstGeom>
          <a:noFill/>
        </p:spPr>
        <p:txBody>
          <a:bodyPr wrap="none" lIns="91440" tIns="45720" rIns="91440" bIns="45720">
            <a:spAutoFit/>
          </a:bodyPr>
          <a:lstStyle/>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Printing the </a:t>
            </a:r>
          </a:p>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top six rows </a:t>
            </a:r>
          </a:p>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of the dataset</a:t>
            </a:r>
          </a:p>
        </p:txBody>
      </p:sp>
    </p:spTree>
    <p:extLst>
      <p:ext uri="{BB962C8B-B14F-4D97-AF65-F5344CB8AC3E}">
        <p14:creationId xmlns:p14="http://schemas.microsoft.com/office/powerpoint/2010/main" val="63436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F94611-ECB0-3284-2C0E-DB7473DFF1A6}"/>
              </a:ext>
            </a:extLst>
          </p:cNvPr>
          <p:cNvPicPr>
            <a:picLocks noChangeAspect="1"/>
          </p:cNvPicPr>
          <p:nvPr/>
        </p:nvPicPr>
        <p:blipFill>
          <a:blip r:embed="rId2"/>
          <a:stretch>
            <a:fillRect/>
          </a:stretch>
        </p:blipFill>
        <p:spPr>
          <a:xfrm>
            <a:off x="156874" y="128470"/>
            <a:ext cx="6081562" cy="2215216"/>
          </a:xfrm>
          <a:prstGeom prst="rect">
            <a:avLst/>
          </a:prstGeom>
        </p:spPr>
      </p:pic>
      <p:pic>
        <p:nvPicPr>
          <p:cNvPr id="8" name="Picture 7">
            <a:extLst>
              <a:ext uri="{FF2B5EF4-FFF2-40B4-BE49-F238E27FC236}">
                <a16:creationId xmlns:a16="http://schemas.microsoft.com/office/drawing/2014/main" id="{450F4424-7900-2C7E-590C-B6F335FB1FB3}"/>
              </a:ext>
            </a:extLst>
          </p:cNvPr>
          <p:cNvPicPr>
            <a:picLocks noChangeAspect="1"/>
          </p:cNvPicPr>
          <p:nvPr/>
        </p:nvPicPr>
        <p:blipFill>
          <a:blip r:embed="rId3"/>
          <a:stretch>
            <a:fillRect/>
          </a:stretch>
        </p:blipFill>
        <p:spPr>
          <a:xfrm>
            <a:off x="5456315" y="2319021"/>
            <a:ext cx="3530811" cy="2522936"/>
          </a:xfrm>
          <a:prstGeom prst="rect">
            <a:avLst/>
          </a:prstGeom>
        </p:spPr>
      </p:pic>
      <p:sp>
        <p:nvSpPr>
          <p:cNvPr id="25" name="Arrow: Right 24">
            <a:extLst>
              <a:ext uri="{FF2B5EF4-FFF2-40B4-BE49-F238E27FC236}">
                <a16:creationId xmlns:a16="http://schemas.microsoft.com/office/drawing/2014/main" id="{2604774F-AB4E-0475-3C65-BD84A1486C69}"/>
              </a:ext>
            </a:extLst>
          </p:cNvPr>
          <p:cNvSpPr/>
          <p:nvPr/>
        </p:nvSpPr>
        <p:spPr>
          <a:xfrm>
            <a:off x="5933026" y="1350110"/>
            <a:ext cx="610820" cy="15270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72353BFA-EF56-62D0-ADE7-DD4A32074CDF}"/>
              </a:ext>
            </a:extLst>
          </p:cNvPr>
          <p:cNvSpPr/>
          <p:nvPr/>
        </p:nvSpPr>
        <p:spPr>
          <a:xfrm rot="10800000">
            <a:off x="5182820" y="3773683"/>
            <a:ext cx="610820" cy="15270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2546762-EBCD-C0EA-EA12-336DB4E6DECD}"/>
              </a:ext>
            </a:extLst>
          </p:cNvPr>
          <p:cNvSpPr/>
          <p:nvPr/>
        </p:nvSpPr>
        <p:spPr>
          <a:xfrm>
            <a:off x="6584892" y="497414"/>
            <a:ext cx="2409249" cy="1477328"/>
          </a:xfrm>
          <a:prstGeom prst="rect">
            <a:avLst/>
          </a:prstGeom>
          <a:noFill/>
        </p:spPr>
        <p:txBody>
          <a:bodyPr wrap="none" lIns="91440" tIns="45720" rIns="91440" bIns="45720">
            <a:spAutoFit/>
          </a:bodyPr>
          <a:lstStyle/>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Printing the </a:t>
            </a:r>
          </a:p>
          <a:p>
            <a:pPr algn="ctr"/>
            <a:r>
              <a:rPr lang="en-US" sz="3000" b="1" dirty="0">
                <a:ln w="12700">
                  <a:solidFill>
                    <a:schemeClr val="accent5"/>
                  </a:solidFill>
                  <a:prstDash val="solid"/>
                </a:ln>
                <a:pattFill prst="ltDnDiag">
                  <a:fgClr>
                    <a:schemeClr val="accent5">
                      <a:lumMod val="60000"/>
                      <a:lumOff val="40000"/>
                    </a:schemeClr>
                  </a:fgClr>
                  <a:bgClr>
                    <a:schemeClr val="bg1"/>
                  </a:bgClr>
                </a:pattFill>
              </a:rPr>
              <a:t>last</a:t>
            </a: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 six rows </a:t>
            </a:r>
          </a:p>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of the dataset</a:t>
            </a:r>
          </a:p>
        </p:txBody>
      </p:sp>
      <p:sp>
        <p:nvSpPr>
          <p:cNvPr id="28" name="Rectangle 27">
            <a:extLst>
              <a:ext uri="{FF2B5EF4-FFF2-40B4-BE49-F238E27FC236}">
                <a16:creationId xmlns:a16="http://schemas.microsoft.com/office/drawing/2014/main" id="{ECCAE884-1F25-9E26-7343-7CD4CA76FDB6}"/>
              </a:ext>
            </a:extLst>
          </p:cNvPr>
          <p:cNvSpPr/>
          <p:nvPr/>
        </p:nvSpPr>
        <p:spPr>
          <a:xfrm>
            <a:off x="156874" y="2548156"/>
            <a:ext cx="5244491" cy="2400657"/>
          </a:xfrm>
          <a:prstGeom prst="rect">
            <a:avLst/>
          </a:prstGeom>
          <a:noFill/>
        </p:spPr>
        <p:txBody>
          <a:bodyPr wrap="square" lIns="91440" tIns="45720" rIns="91440" bIns="45720">
            <a:spAutoFit/>
          </a:bodyPr>
          <a:lstStyle/>
          <a:p>
            <a:pPr algn="ctr"/>
            <a:r>
              <a:rPr lang="en-US" sz="3000" b="1" dirty="0">
                <a:ln w="12700">
                  <a:solidFill>
                    <a:schemeClr val="accent5"/>
                  </a:solidFill>
                  <a:prstDash val="solid"/>
                </a:ln>
                <a:pattFill prst="ltDnDiag">
                  <a:fgClr>
                    <a:schemeClr val="accent5">
                      <a:lumMod val="60000"/>
                      <a:lumOff val="40000"/>
                    </a:schemeClr>
                  </a:fgClr>
                  <a:bgClr>
                    <a:schemeClr val="bg1"/>
                  </a:bgClr>
                </a:pattFill>
              </a:rPr>
              <a:t>Printing the information of the dataset like</a:t>
            </a:r>
          </a:p>
          <a:p>
            <a:pPr algn="ctr"/>
            <a:r>
              <a:rPr lang="en-US" sz="3000" b="1" dirty="0">
                <a:ln w="12700">
                  <a:solidFill>
                    <a:schemeClr val="accent5"/>
                  </a:solidFill>
                  <a:prstDash val="solid"/>
                </a:ln>
                <a:pattFill prst="ltDnDiag">
                  <a:fgClr>
                    <a:schemeClr val="accent5">
                      <a:lumMod val="60000"/>
                      <a:lumOff val="40000"/>
                    </a:schemeClr>
                  </a:fgClr>
                  <a:bgClr>
                    <a:schemeClr val="bg1"/>
                  </a:bgClr>
                </a:pattFill>
              </a:rPr>
              <a:t>Rows: 1461, Columns: 6</a:t>
            </a:r>
          </a:p>
          <a:p>
            <a:pPr algn="ctr"/>
            <a:r>
              <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rPr>
              <a:t>Column names and data types, null values and memory used</a:t>
            </a:r>
          </a:p>
        </p:txBody>
      </p:sp>
    </p:spTree>
    <p:extLst>
      <p:ext uri="{BB962C8B-B14F-4D97-AF65-F5344CB8AC3E}">
        <p14:creationId xmlns:p14="http://schemas.microsoft.com/office/powerpoint/2010/main" val="341119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006EF9-17D0-0D82-98E2-5CE2A44343E9}"/>
              </a:ext>
            </a:extLst>
          </p:cNvPr>
          <p:cNvPicPr>
            <a:picLocks noChangeAspect="1"/>
          </p:cNvPicPr>
          <p:nvPr/>
        </p:nvPicPr>
        <p:blipFill>
          <a:blip r:embed="rId2"/>
          <a:stretch>
            <a:fillRect/>
          </a:stretch>
        </p:blipFill>
        <p:spPr>
          <a:xfrm>
            <a:off x="6097403" y="89997"/>
            <a:ext cx="2748690" cy="2008659"/>
          </a:xfrm>
          <a:prstGeom prst="rect">
            <a:avLst/>
          </a:prstGeom>
        </p:spPr>
      </p:pic>
      <p:pic>
        <p:nvPicPr>
          <p:cNvPr id="5" name="Picture 4">
            <a:extLst>
              <a:ext uri="{FF2B5EF4-FFF2-40B4-BE49-F238E27FC236}">
                <a16:creationId xmlns:a16="http://schemas.microsoft.com/office/drawing/2014/main" id="{972BA6BE-B6DD-593B-6696-3EBD3303DD72}"/>
              </a:ext>
            </a:extLst>
          </p:cNvPr>
          <p:cNvPicPr>
            <a:picLocks noChangeAspect="1"/>
          </p:cNvPicPr>
          <p:nvPr/>
        </p:nvPicPr>
        <p:blipFill>
          <a:blip r:embed="rId3"/>
          <a:stretch>
            <a:fillRect/>
          </a:stretch>
        </p:blipFill>
        <p:spPr>
          <a:xfrm>
            <a:off x="4266590" y="2167417"/>
            <a:ext cx="4579503" cy="808665"/>
          </a:xfrm>
          <a:prstGeom prst="rect">
            <a:avLst/>
          </a:prstGeom>
        </p:spPr>
      </p:pic>
      <p:pic>
        <p:nvPicPr>
          <p:cNvPr id="7" name="Picture 6">
            <a:extLst>
              <a:ext uri="{FF2B5EF4-FFF2-40B4-BE49-F238E27FC236}">
                <a16:creationId xmlns:a16="http://schemas.microsoft.com/office/drawing/2014/main" id="{220AA981-B28C-147F-A805-7062B6E65036}"/>
              </a:ext>
            </a:extLst>
          </p:cNvPr>
          <p:cNvPicPr>
            <a:picLocks noChangeAspect="1"/>
          </p:cNvPicPr>
          <p:nvPr/>
        </p:nvPicPr>
        <p:blipFill>
          <a:blip r:embed="rId4"/>
          <a:stretch>
            <a:fillRect/>
          </a:stretch>
        </p:blipFill>
        <p:spPr>
          <a:xfrm>
            <a:off x="5918336" y="3044843"/>
            <a:ext cx="2903472" cy="1813717"/>
          </a:xfrm>
          <a:prstGeom prst="rect">
            <a:avLst/>
          </a:prstGeom>
        </p:spPr>
      </p:pic>
      <p:sp>
        <p:nvSpPr>
          <p:cNvPr id="8" name="Rectangle 7">
            <a:extLst>
              <a:ext uri="{FF2B5EF4-FFF2-40B4-BE49-F238E27FC236}">
                <a16:creationId xmlns:a16="http://schemas.microsoft.com/office/drawing/2014/main" id="{976FA2A4-F142-6A39-3E55-E874E37918F0}"/>
              </a:ext>
            </a:extLst>
          </p:cNvPr>
          <p:cNvSpPr/>
          <p:nvPr/>
        </p:nvSpPr>
        <p:spPr>
          <a:xfrm>
            <a:off x="143555" y="217260"/>
            <a:ext cx="5918335" cy="1569660"/>
          </a:xfrm>
          <a:prstGeom prst="rect">
            <a:avLst/>
          </a:prstGeom>
          <a:noFill/>
        </p:spPr>
        <p:txBody>
          <a:bodyPr wrap="square" lIns="91440" tIns="45720" rIns="91440" bIns="45720">
            <a:spAutoFit/>
          </a:bodyPr>
          <a:lstStyle/>
          <a:p>
            <a:pPr algn="just"/>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Checking for the null values in the dataset using </a:t>
            </a:r>
            <a:r>
              <a:rPr lang="en-US" sz="2400" b="1" cap="none" spc="0" dirty="0" err="1">
                <a:ln w="12700">
                  <a:solidFill>
                    <a:schemeClr val="accent5"/>
                  </a:solidFill>
                  <a:prstDash val="solid"/>
                </a:ln>
                <a:pattFill prst="ltDnDiag">
                  <a:fgClr>
                    <a:schemeClr val="accent5">
                      <a:lumMod val="60000"/>
                      <a:lumOff val="40000"/>
                    </a:schemeClr>
                  </a:fgClr>
                  <a:bgClr>
                    <a:schemeClr val="bg1"/>
                  </a:bgClr>
                </a:pattFill>
                <a:effectLst/>
              </a:rPr>
              <a:t>isnull</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command. But according to the data we don’t have a null value in any of the data.</a:t>
            </a:r>
          </a:p>
        </p:txBody>
      </p:sp>
      <p:sp>
        <p:nvSpPr>
          <p:cNvPr id="10" name="TextBox 9">
            <a:extLst>
              <a:ext uri="{FF2B5EF4-FFF2-40B4-BE49-F238E27FC236}">
                <a16:creationId xmlns:a16="http://schemas.microsoft.com/office/drawing/2014/main" id="{028A729A-3166-EBBD-5913-39CA502C05F0}"/>
              </a:ext>
            </a:extLst>
          </p:cNvPr>
          <p:cNvSpPr txBox="1"/>
          <p:nvPr/>
        </p:nvSpPr>
        <p:spPr>
          <a:xfrm>
            <a:off x="143555" y="1807896"/>
            <a:ext cx="4123036" cy="1569660"/>
          </a:xfrm>
          <a:prstGeom prst="rect">
            <a:avLst/>
          </a:prstGeom>
          <a:noFill/>
        </p:spPr>
        <p:txBody>
          <a:bodyPr wrap="square">
            <a:spAutoFit/>
          </a:bodyPr>
          <a:lstStyle/>
          <a:p>
            <a:pPr algn="just"/>
            <a:r>
              <a:rPr lang="en-US" sz="2400" b="1" dirty="0">
                <a:ln w="12700">
                  <a:solidFill>
                    <a:schemeClr val="accent5"/>
                  </a:solidFill>
                  <a:prstDash val="solid"/>
                </a:ln>
                <a:pattFill prst="ltDnDiag">
                  <a:fgClr>
                    <a:schemeClr val="accent5">
                      <a:lumMod val="60000"/>
                      <a:lumOff val="40000"/>
                    </a:schemeClr>
                  </a:fgClr>
                  <a:bgClr>
                    <a:schemeClr val="bg1"/>
                  </a:bgClr>
                </a:pattFill>
              </a:rPr>
              <a:t>Now</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 we need to convert date using datetime command in order to check for the distinct values.</a:t>
            </a:r>
            <a:endParaRPr lang="en-US" sz="2400" dirty="0"/>
          </a:p>
        </p:txBody>
      </p:sp>
      <p:sp>
        <p:nvSpPr>
          <p:cNvPr id="11" name="TextBox 10">
            <a:extLst>
              <a:ext uri="{FF2B5EF4-FFF2-40B4-BE49-F238E27FC236}">
                <a16:creationId xmlns:a16="http://schemas.microsoft.com/office/drawing/2014/main" id="{D1FA549D-635D-0684-E074-03001FDE97C7}"/>
              </a:ext>
            </a:extLst>
          </p:cNvPr>
          <p:cNvSpPr txBox="1"/>
          <p:nvPr/>
        </p:nvSpPr>
        <p:spPr>
          <a:xfrm>
            <a:off x="143555" y="3359704"/>
            <a:ext cx="5650086" cy="1569660"/>
          </a:xfrm>
          <a:prstGeom prst="rect">
            <a:avLst/>
          </a:prstGeom>
          <a:noFill/>
        </p:spPr>
        <p:txBody>
          <a:bodyPr wrap="square">
            <a:spAutoFit/>
          </a:bodyPr>
          <a:lstStyle/>
          <a:p>
            <a:pPr algn="just" fontAlgn="t"/>
            <a:r>
              <a:rPr lang="en-US" sz="2400" b="1" i="0" dirty="0">
                <a:ln w="12700">
                  <a:solidFill>
                    <a:schemeClr val="accent5"/>
                  </a:solidFill>
                  <a:prstDash val="solid"/>
                </a:ln>
                <a:pattFill prst="ltDnDiag">
                  <a:fgClr>
                    <a:schemeClr val="accent5">
                      <a:lumMod val="60000"/>
                      <a:lumOff val="40000"/>
                    </a:schemeClr>
                  </a:fgClr>
                  <a:bgClr>
                    <a:schemeClr val="bg1"/>
                  </a:bgClr>
                </a:pattFill>
                <a:latin typeface="+mj-lt"/>
              </a:rPr>
              <a:t>The </a:t>
            </a:r>
            <a:r>
              <a:rPr lang="en-US" sz="2400" b="1" i="0" dirty="0" err="1">
                <a:ln w="12700">
                  <a:solidFill>
                    <a:schemeClr val="accent5"/>
                  </a:solidFill>
                  <a:prstDash val="solid"/>
                </a:ln>
                <a:pattFill prst="ltDnDiag">
                  <a:fgClr>
                    <a:schemeClr val="accent5">
                      <a:lumMod val="60000"/>
                      <a:lumOff val="40000"/>
                    </a:schemeClr>
                  </a:fgClr>
                  <a:bgClr>
                    <a:schemeClr val="bg1"/>
                  </a:bgClr>
                </a:pattFill>
                <a:latin typeface="+mj-lt"/>
              </a:rPr>
              <a:t>nunique</a:t>
            </a:r>
            <a:r>
              <a:rPr lang="en-US" sz="2400" b="1" i="0" dirty="0">
                <a:ln w="12700">
                  <a:solidFill>
                    <a:schemeClr val="accent5"/>
                  </a:solidFill>
                  <a:prstDash val="solid"/>
                </a:ln>
                <a:pattFill prst="ltDnDiag">
                  <a:fgClr>
                    <a:schemeClr val="accent5">
                      <a:lumMod val="60000"/>
                      <a:lumOff val="40000"/>
                    </a:schemeClr>
                  </a:fgClr>
                  <a:bgClr>
                    <a:schemeClr val="bg1"/>
                  </a:bgClr>
                </a:pattFill>
                <a:latin typeface="+mj-lt"/>
              </a:rPr>
              <a:t> () function is used to count distinct observations over requested axis and return </a:t>
            </a:r>
            <a:r>
              <a:rPr lang="en-US" sz="2400" b="1" dirty="0">
                <a:ln w="12700">
                  <a:solidFill>
                    <a:schemeClr val="accent5"/>
                  </a:solidFill>
                  <a:prstDash val="solid"/>
                </a:ln>
                <a:pattFill prst="ltDnDiag">
                  <a:fgClr>
                    <a:schemeClr val="accent5">
                      <a:lumMod val="60000"/>
                      <a:lumOff val="40000"/>
                    </a:schemeClr>
                  </a:fgClr>
                  <a:bgClr>
                    <a:schemeClr val="bg1"/>
                  </a:bgClr>
                </a:pattFill>
                <a:latin typeface="+mj-lt"/>
              </a:rPr>
              <a:t>s</a:t>
            </a:r>
            <a:r>
              <a:rPr lang="en-US" sz="2400" b="1" i="0" dirty="0">
                <a:ln w="12700">
                  <a:solidFill>
                    <a:schemeClr val="accent5"/>
                  </a:solidFill>
                  <a:prstDash val="solid"/>
                </a:ln>
                <a:pattFill prst="ltDnDiag">
                  <a:fgClr>
                    <a:schemeClr val="accent5">
                      <a:lumMod val="60000"/>
                      <a:lumOff val="40000"/>
                    </a:schemeClr>
                  </a:fgClr>
                  <a:bgClr>
                    <a:schemeClr val="bg1"/>
                  </a:bgClr>
                </a:pattFill>
                <a:latin typeface="+mj-lt"/>
              </a:rPr>
              <a:t>eries with number of distinct observations.</a:t>
            </a:r>
          </a:p>
        </p:txBody>
      </p:sp>
    </p:spTree>
    <p:extLst>
      <p:ext uri="{BB962C8B-B14F-4D97-AF65-F5344CB8AC3E}">
        <p14:creationId xmlns:p14="http://schemas.microsoft.com/office/powerpoint/2010/main" val="135340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900C13-A641-CB31-FC44-B4579F74FE47}"/>
              </a:ext>
            </a:extLst>
          </p:cNvPr>
          <p:cNvPicPr>
            <a:picLocks noChangeAspect="1"/>
          </p:cNvPicPr>
          <p:nvPr/>
        </p:nvPicPr>
        <p:blipFill>
          <a:blip r:embed="rId2"/>
          <a:stretch>
            <a:fillRect/>
          </a:stretch>
        </p:blipFill>
        <p:spPr>
          <a:xfrm>
            <a:off x="178520" y="424675"/>
            <a:ext cx="5928394" cy="4284945"/>
          </a:xfrm>
          <a:prstGeom prst="rect">
            <a:avLst/>
          </a:prstGeom>
        </p:spPr>
      </p:pic>
      <p:sp>
        <p:nvSpPr>
          <p:cNvPr id="4" name="Rectangle 3">
            <a:extLst>
              <a:ext uri="{FF2B5EF4-FFF2-40B4-BE49-F238E27FC236}">
                <a16:creationId xmlns:a16="http://schemas.microsoft.com/office/drawing/2014/main" id="{B2335C0E-AEFD-EF5B-8C75-3F9E138662B9}"/>
              </a:ext>
            </a:extLst>
          </p:cNvPr>
          <p:cNvSpPr/>
          <p:nvPr/>
        </p:nvSpPr>
        <p:spPr>
          <a:xfrm>
            <a:off x="6115350" y="120323"/>
            <a:ext cx="3028650" cy="4893647"/>
          </a:xfrm>
          <a:prstGeom prst="rect">
            <a:avLst/>
          </a:prstGeom>
          <a:noFill/>
        </p:spPr>
        <p:txBody>
          <a:bodyPr wrap="none" lIns="91440" tIns="45720" rIns="91440" bIns="45720">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Plotting a graph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between number of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days and weather </a:t>
            </a:r>
          </a:p>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where the weather </a:t>
            </a:r>
          </a:p>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was sunny or rainy </a:t>
            </a:r>
          </a:p>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for maximum of </a:t>
            </a:r>
          </a:p>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days, almost 650-650, </a:t>
            </a:r>
          </a:p>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totaling to 1300, </a:t>
            </a:r>
          </a:p>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fog was for about </a:t>
            </a:r>
          </a:p>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100 days, drizzle </a:t>
            </a:r>
          </a:p>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was for around 50 </a:t>
            </a:r>
          </a:p>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days and snow for </a:t>
            </a:r>
          </a:p>
          <a:p>
            <a:pPr algn="ctr"/>
            <a:r>
              <a:rPr lang="en-US" sz="2400" b="1" dirty="0">
                <a:ln w="12700">
                  <a:solidFill>
                    <a:schemeClr val="accent5"/>
                  </a:solidFill>
                  <a:prstDash val="solid"/>
                </a:ln>
                <a:pattFill prst="ltDnDiag">
                  <a:fgClr>
                    <a:schemeClr val="accent5">
                      <a:lumMod val="60000"/>
                      <a:lumOff val="40000"/>
                    </a:schemeClr>
                  </a:fgClr>
                  <a:bgClr>
                    <a:schemeClr val="bg1"/>
                  </a:bgClr>
                </a:pattFill>
              </a:rPr>
              <a:t>about 10 days</a:t>
            </a:r>
          </a:p>
        </p:txBody>
      </p:sp>
    </p:spTree>
    <p:extLst>
      <p:ext uri="{BB962C8B-B14F-4D97-AF65-F5344CB8AC3E}">
        <p14:creationId xmlns:p14="http://schemas.microsoft.com/office/powerpoint/2010/main" val="94965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317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CB78F5-0ED2-2CB6-C35F-28F31A7D0A04}"/>
              </a:ext>
            </a:extLst>
          </p:cNvPr>
          <p:cNvPicPr>
            <a:picLocks noChangeAspect="1"/>
          </p:cNvPicPr>
          <p:nvPr/>
        </p:nvPicPr>
        <p:blipFill>
          <a:blip r:embed="rId2"/>
          <a:stretch>
            <a:fillRect/>
          </a:stretch>
        </p:blipFill>
        <p:spPr>
          <a:xfrm>
            <a:off x="219907" y="139060"/>
            <a:ext cx="8704185" cy="4865379"/>
          </a:xfrm>
          <a:prstGeom prst="rect">
            <a:avLst/>
          </a:prstGeom>
        </p:spPr>
      </p:pic>
      <p:sp>
        <p:nvSpPr>
          <p:cNvPr id="5" name="TextBox 4">
            <a:extLst>
              <a:ext uri="{FF2B5EF4-FFF2-40B4-BE49-F238E27FC236}">
                <a16:creationId xmlns:a16="http://schemas.microsoft.com/office/drawing/2014/main" id="{2C1E6595-43CE-67C5-22A1-16663DA622AD}"/>
              </a:ext>
            </a:extLst>
          </p:cNvPr>
          <p:cNvSpPr txBox="1"/>
          <p:nvPr/>
        </p:nvSpPr>
        <p:spPr>
          <a:xfrm>
            <a:off x="4113885" y="281175"/>
            <a:ext cx="4513036" cy="830997"/>
          </a:xfrm>
          <a:prstGeom prst="rect">
            <a:avLst/>
          </a:prstGeom>
          <a:noFill/>
        </p:spPr>
        <p:txBody>
          <a:bodyPr wrap="square">
            <a:spAutoFit/>
          </a:bodyPr>
          <a:lstStyle/>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Plotting a </a:t>
            </a:r>
            <a:r>
              <a:rPr lang="en-US" sz="2400" b="1" dirty="0">
                <a:ln w="12700">
                  <a:solidFill>
                    <a:schemeClr val="accent5"/>
                  </a:solidFill>
                  <a:prstDash val="solid"/>
                </a:ln>
                <a:pattFill prst="ltDnDiag">
                  <a:fgClr>
                    <a:schemeClr val="accent5">
                      <a:lumMod val="60000"/>
                      <a:lumOff val="40000"/>
                    </a:schemeClr>
                  </a:fgClr>
                  <a:bgClr>
                    <a:schemeClr val="bg1"/>
                  </a:bgClr>
                </a:pattFill>
              </a:rPr>
              <a:t>gr</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aph between </a:t>
            </a:r>
          </a:p>
          <a:p>
            <a:pPr algn="ct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Maximum </a:t>
            </a:r>
            <a:r>
              <a:rPr lang="en-US" sz="2400" b="1" dirty="0">
                <a:ln w="12700">
                  <a:solidFill>
                    <a:schemeClr val="accent5"/>
                  </a:solidFill>
                  <a:prstDash val="solid"/>
                </a:ln>
                <a:pattFill prst="ltDnDiag">
                  <a:fgClr>
                    <a:schemeClr val="accent5">
                      <a:lumMod val="60000"/>
                      <a:lumOff val="40000"/>
                    </a:schemeClr>
                  </a:fgClr>
                  <a:bgClr>
                    <a:schemeClr val="bg1"/>
                  </a:bgClr>
                </a:pattFill>
              </a:rPr>
              <a:t>Temperature </a:t>
            </a:r>
            <a:r>
              <a:rPr lang="en-US" sz="2400" b="1" cap="none" spc="0" dirty="0">
                <a:ln w="12700">
                  <a:solidFill>
                    <a:schemeClr val="accent5"/>
                  </a:solidFill>
                  <a:prstDash val="solid"/>
                </a:ln>
                <a:pattFill prst="ltDnDiag">
                  <a:fgClr>
                    <a:schemeClr val="accent5">
                      <a:lumMod val="60000"/>
                      <a:lumOff val="40000"/>
                    </a:schemeClr>
                  </a:fgClr>
                  <a:bgClr>
                    <a:schemeClr val="bg1"/>
                  </a:bgClr>
                </a:pattFill>
                <a:effectLst/>
              </a:rPr>
              <a:t>and </a:t>
            </a:r>
            <a:r>
              <a:rPr lang="en-US" sz="2400" b="1" dirty="0">
                <a:ln w="12700">
                  <a:solidFill>
                    <a:schemeClr val="accent5"/>
                  </a:solidFill>
                  <a:prstDash val="solid"/>
                </a:ln>
                <a:pattFill prst="ltDnDiag">
                  <a:fgClr>
                    <a:schemeClr val="accent5">
                      <a:lumMod val="60000"/>
                      <a:lumOff val="40000"/>
                    </a:schemeClr>
                  </a:fgClr>
                  <a:bgClr>
                    <a:schemeClr val="bg1"/>
                  </a:bgClr>
                </a:pattFill>
              </a:rPr>
              <a:t>Date</a:t>
            </a:r>
          </a:p>
        </p:txBody>
      </p:sp>
    </p:spTree>
    <p:extLst>
      <p:ext uri="{BB962C8B-B14F-4D97-AF65-F5344CB8AC3E}">
        <p14:creationId xmlns:p14="http://schemas.microsoft.com/office/powerpoint/2010/main" val="2871418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8710</TotalTime>
  <Words>1096</Words>
  <Application>Microsoft Office PowerPoint</Application>
  <PresentationFormat>On-screen Show (16:9)</PresentationFormat>
  <Paragraphs>148</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KIRTPREET KAUR</cp:lastModifiedBy>
  <cp:revision>134</cp:revision>
  <dcterms:created xsi:type="dcterms:W3CDTF">2013-08-21T19:17:07Z</dcterms:created>
  <dcterms:modified xsi:type="dcterms:W3CDTF">2022-11-19T13:03:55Z</dcterms:modified>
</cp:coreProperties>
</file>