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1618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72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B1B9"/>
    <a:srgbClr val="22BBDD"/>
    <a:srgbClr val="0A2040"/>
    <a:srgbClr val="DD2233"/>
    <a:srgbClr val="EEEEEE"/>
    <a:srgbClr val="1A4C7F"/>
    <a:srgbClr val="E95A0C"/>
    <a:srgbClr val="DF2434"/>
    <a:srgbClr val="41C0ED"/>
    <a:srgbClr val="0A2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6699" autoAdjust="0"/>
  </p:normalViewPr>
  <p:slideViewPr>
    <p:cSldViewPr snapToGrid="0">
      <p:cViewPr varScale="1">
        <p:scale>
          <a:sx n="110" d="100"/>
          <a:sy n="110" d="100"/>
        </p:scale>
        <p:origin x="600" y="108"/>
      </p:cViewPr>
      <p:guideLst>
        <p:guide orient="horz" pos="550"/>
        <p:guide pos="3840"/>
        <p:guide pos="393"/>
        <p:guide pos="724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55BA7-6084-47D3-92A9-D0DA9EBF19FC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08BA2-E71B-4FAB-B59B-02400D24C9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685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E8E5206-9EEA-4A51-9720-95DDBD31A4F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760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628AF8-F5D0-4B54-A67E-06AD64216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92320E-0AA9-4C03-A5ED-82A8F1ABB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388348-F5BA-4752-B0A8-3893CC5B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24752B-F4F1-489D-990F-9366E4ED804F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74A3A4-4567-45B5-80AD-FFBA8306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7345C4-10F0-4757-B61E-E3C83D47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0C6634-98D0-435A-98EA-81B73C3950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42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59080D-7DBE-436C-A960-23CB366CE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E32863-607D-4F99-B516-A0AA7308A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74D038-A8E7-4ED2-88E2-8D88977E20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24752B-F4F1-489D-990F-9366E4ED804F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FE71C6-C8E1-470D-ADA0-7B15CA07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26012-1F31-4D72-97D4-9B5B0840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0C6634-98D0-435A-98EA-81B73C3950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0781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884C707-111C-4363-A4AA-E5CEFBF5F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285EB7-ABD2-4666-948B-5EEA65464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7A2EAB-8DF6-4F72-8A2C-F9FDA4634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24752B-F4F1-489D-990F-9366E4ED804F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6E1B3A-4415-49FF-BEFF-473B9391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FA9B0F-759C-4DA8-A885-A1E440E53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0C6634-98D0-435A-98EA-81B73C3950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81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ECC97F-5D75-46CA-AE2B-BBAD11493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DA89CE-3E40-4B53-A3CC-B54245050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73EC73-F0A7-410B-8FA0-865200017B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24752B-F4F1-489D-990F-9366E4ED804F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78658B-B10C-4B6B-A0BB-0C6C0B3D2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802D9A-0462-41B1-96EB-28992571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0C6634-98D0-435A-98EA-81B73C3950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55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072A55-0A65-427F-8D5F-363D98E02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C62D07-6276-46C1-A629-98259FDA9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F5D86E-DD64-439C-8ACD-508DF2C7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24752B-F4F1-489D-990F-9366E4ED804F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4B5CD5-B702-47D3-BB05-4B1BC11F1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197CBB-12E0-441A-A6C7-8A820AAA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0C6634-98D0-435A-98EA-81B73C3950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05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0F2A6F-07F0-4AF3-8457-4AAE791B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89A0B4-58DD-4B1D-9CFE-4D48A1C4BF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4C77CD-1329-438F-A03A-9BC468023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859FF6-E6A5-4CAA-8F0B-3353B9BA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24752B-F4F1-489D-990F-9366E4ED804F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05522E-4D40-40C0-A3E7-6EEBF40C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EE85AB-4801-4745-B7CB-43C5B0D5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0C6634-98D0-435A-98EA-81B73C3950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77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F28D5F-1994-42D7-8A8E-482ED2782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FAC1EE-F87F-4117-83F6-8DCFCF9B7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FEA654-9F42-41FE-8C84-9DFB1411B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462F55E-DADE-4692-8D3C-BD7D1B64D2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8650431-BA0B-41CD-8B93-1F9547801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9997EE4-DF5F-4515-B34E-C1EB8F9DC1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24752B-F4F1-489D-990F-9366E4ED804F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B615D4-F718-4371-8874-D1C9C613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A35A20-9D07-408A-B3C6-1A6065B0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0C6634-98D0-435A-98EA-81B73C3950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31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555B5-9334-4784-A1C2-E0ABDAF82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C022800-2692-455C-A8B8-72144898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24752B-F4F1-489D-990F-9366E4ED804F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DCF93E-D268-45B3-9733-9D0C46B4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C591C0-2E54-4E4E-94D2-7C056F50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0C6634-98D0-435A-98EA-81B73C3950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57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CA7649-0480-4EB8-821A-EE54F8FDCE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24752B-F4F1-489D-990F-9366E4ED804F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D28B2F5-D507-4C95-BE08-554F16565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CD3E56-342A-43B2-BE45-A0CBF20B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0C6634-98D0-435A-98EA-81B73C3950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891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91E2D-E7E1-4728-9CC1-DDAEF567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8B5610-38C2-483E-AB5D-03505B0F7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157026-F4B7-4151-9A25-7896631A9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66AE77-DE53-4193-9B5F-AA86F63D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24752B-F4F1-489D-990F-9366E4ED804F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6F29ED-E3DA-4BC5-A3B6-4D5F2CBB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351A17-0B07-409C-99BB-466E96D1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0C6634-98D0-435A-98EA-81B73C3950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76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A18EA-78BE-419C-9A3C-F5E67AFEE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B5C6867-FDCF-473B-823A-B9B221E95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54315B-A968-403F-AC30-FB34EAF44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E4771D-DDBC-46D9-9B2F-8B61EE3766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24752B-F4F1-489D-990F-9366E4ED804F}" type="datetimeFigureOut">
              <a:rPr lang="ru-RU" smtClean="0"/>
              <a:t>24.03.2025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18E3C6-08C7-4DB1-A7C9-61AD93E5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AA5F81-7DDA-4C37-8129-7555EFC6D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0C6634-98D0-435A-98EA-81B73C3950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12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68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A0C43FA1-D3A0-43C5-A80C-70FB75ED3B82}"/>
              </a:ext>
            </a:extLst>
          </p:cNvPr>
          <p:cNvSpPr/>
          <p:nvPr/>
        </p:nvSpPr>
        <p:spPr>
          <a:xfrm>
            <a:off x="786418" y="2206324"/>
            <a:ext cx="9045405" cy="2744769"/>
          </a:xfrm>
          <a:prstGeom prst="rect">
            <a:avLst/>
          </a:prstGeom>
          <a:solidFill>
            <a:srgbClr val="D2D7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8A00496-0309-4CE0-A725-CBB09F659BCC}"/>
              </a:ext>
            </a:extLst>
          </p:cNvPr>
          <p:cNvSpPr/>
          <p:nvPr/>
        </p:nvSpPr>
        <p:spPr>
          <a:xfrm>
            <a:off x="623888" y="2065597"/>
            <a:ext cx="9045405" cy="2726807"/>
          </a:xfrm>
          <a:prstGeom prst="rect">
            <a:avLst/>
          </a:prstGeom>
          <a:solidFill>
            <a:srgbClr val="0A2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C4DA328-A2AE-454E-BB6C-94E88E2C36C9}"/>
              </a:ext>
            </a:extLst>
          </p:cNvPr>
          <p:cNvSpPr/>
          <p:nvPr/>
        </p:nvSpPr>
        <p:spPr>
          <a:xfrm>
            <a:off x="9669293" y="1"/>
            <a:ext cx="2522707" cy="2065596"/>
          </a:xfrm>
          <a:prstGeom prst="rect">
            <a:avLst/>
          </a:prstGeom>
          <a:solidFill>
            <a:srgbClr val="22B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68A42C77-D5D4-43E5-8E49-3ADC1403F4E3}"/>
              </a:ext>
            </a:extLst>
          </p:cNvPr>
          <p:cNvGrpSpPr/>
          <p:nvPr/>
        </p:nvGrpSpPr>
        <p:grpSpPr>
          <a:xfrm>
            <a:off x="1732481" y="2336059"/>
            <a:ext cx="3176800" cy="2101598"/>
            <a:chOff x="8686524" y="2618811"/>
            <a:chExt cx="3176800" cy="210159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FDF8B7-C05B-4A63-9AC4-729100E788BF}"/>
                </a:ext>
              </a:extLst>
            </p:cNvPr>
            <p:cNvSpPr txBox="1"/>
            <p:nvPr/>
          </p:nvSpPr>
          <p:spPr>
            <a:xfrm>
              <a:off x="9205637" y="3382312"/>
              <a:ext cx="26576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roy" panose="00000500000000000000" pitchFamily="2" charset="-52"/>
                  <a:ea typeface="Tahoma" panose="020B0604030504040204" pitchFamily="34" charset="0"/>
                  <a:cs typeface="Tahoma" panose="020B0604030504040204" pitchFamily="34" charset="0"/>
                </a:rPr>
                <a:t>www.rutoken.ru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roy" panose="00000500000000000000" pitchFamily="2" charset="-52"/>
                  <a:ea typeface="Tahoma" panose="020B0604030504040204" pitchFamily="34" charset="0"/>
                  <a:cs typeface="Tahoma" panose="020B0604030504040204" pitchFamily="34" charset="0"/>
                </a:rPr>
                <a:t>www.aktiv-company.ru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B9F1E9F-09D3-48D1-8E2E-931A06CE0EB0}"/>
                </a:ext>
              </a:extLst>
            </p:cNvPr>
            <p:cNvSpPr txBox="1"/>
            <p:nvPr/>
          </p:nvSpPr>
          <p:spPr>
            <a:xfrm>
              <a:off x="9205637" y="4339483"/>
              <a:ext cx="26576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roy" panose="00000500000000000000" pitchFamily="2" charset="-52"/>
                  <a:ea typeface="Tahoma" panose="020B0604030504040204" pitchFamily="34" charset="0"/>
                  <a:cs typeface="Tahoma" panose="020B0604030504040204" pitchFamily="34" charset="0"/>
                </a:rPr>
                <a:t>+7 495 925-77-90</a:t>
              </a:r>
            </a:p>
          </p:txBody>
        </p:sp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0BB7D4B0-20A1-4CAB-A34E-A36F0F143685}"/>
                </a:ext>
              </a:extLst>
            </p:cNvPr>
            <p:cNvGrpSpPr/>
            <p:nvPr/>
          </p:nvGrpSpPr>
          <p:grpSpPr>
            <a:xfrm>
              <a:off x="8686524" y="2618811"/>
              <a:ext cx="3176800" cy="2101598"/>
              <a:chOff x="8686524" y="2618811"/>
              <a:chExt cx="3176800" cy="2101598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F5DB54-A8D0-4A95-953A-D5E0D6DB23FB}"/>
                  </a:ext>
                </a:extLst>
              </p:cNvPr>
              <p:cNvSpPr txBox="1"/>
              <p:nvPr/>
            </p:nvSpPr>
            <p:spPr>
              <a:xfrm>
                <a:off x="9205637" y="2646544"/>
                <a:ext cx="26576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ilroy" panose="00000500000000000000" pitchFamily="2" charset="-52"/>
                    <a:ea typeface="Tahoma" panose="020B0604030504040204" pitchFamily="34" charset="0"/>
                    <a:cs typeface="Tahoma" panose="020B0604030504040204" pitchFamily="34" charset="0"/>
                  </a:rPr>
                  <a:t>info@rutoken.ru</a:t>
                </a:r>
              </a:p>
            </p:txBody>
          </p:sp>
          <p:grpSp>
            <p:nvGrpSpPr>
              <p:cNvPr id="64" name="Группа 63">
                <a:extLst>
                  <a:ext uri="{FF2B5EF4-FFF2-40B4-BE49-F238E27FC236}">
                    <a16:creationId xmlns:a16="http://schemas.microsoft.com/office/drawing/2014/main" id="{F9D6108B-71DF-4867-AA49-2C770B191F80}"/>
                  </a:ext>
                </a:extLst>
              </p:cNvPr>
              <p:cNvGrpSpPr/>
              <p:nvPr/>
            </p:nvGrpSpPr>
            <p:grpSpPr>
              <a:xfrm>
                <a:off x="8686524" y="2618811"/>
                <a:ext cx="428625" cy="428625"/>
                <a:chOff x="4077159" y="2921506"/>
                <a:chExt cx="428625" cy="42862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8C87D635-AC1A-4ACA-8328-31D5B68DBE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7159" y="2921506"/>
                  <a:ext cx="428625" cy="4286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1" name="Freeform 6">
                  <a:extLst>
                    <a:ext uri="{FF2B5EF4-FFF2-40B4-BE49-F238E27FC236}">
                      <a16:creationId xmlns:a16="http://schemas.microsoft.com/office/drawing/2014/main" id="{85C2D736-50E4-49B8-957F-126A515E355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77172" y="3024694"/>
                  <a:ext cx="225425" cy="225425"/>
                </a:xfrm>
                <a:custGeom>
                  <a:avLst/>
                  <a:gdLst>
                    <a:gd name="T0" fmla="*/ 34 w 68"/>
                    <a:gd name="T1" fmla="*/ 0 h 68"/>
                    <a:gd name="T2" fmla="*/ 0 w 68"/>
                    <a:gd name="T3" fmla="*/ 34 h 68"/>
                    <a:gd name="T4" fmla="*/ 34 w 68"/>
                    <a:gd name="T5" fmla="*/ 68 h 68"/>
                    <a:gd name="T6" fmla="*/ 51 w 68"/>
                    <a:gd name="T7" fmla="*/ 63 h 68"/>
                    <a:gd name="T8" fmla="*/ 47 w 68"/>
                    <a:gd name="T9" fmla="*/ 56 h 68"/>
                    <a:gd name="T10" fmla="*/ 34 w 68"/>
                    <a:gd name="T11" fmla="*/ 59 h 68"/>
                    <a:gd name="T12" fmla="*/ 9 w 68"/>
                    <a:gd name="T13" fmla="*/ 34 h 68"/>
                    <a:gd name="T14" fmla="*/ 34 w 68"/>
                    <a:gd name="T15" fmla="*/ 8 h 68"/>
                    <a:gd name="T16" fmla="*/ 60 w 68"/>
                    <a:gd name="T17" fmla="*/ 34 h 68"/>
                    <a:gd name="T18" fmla="*/ 60 w 68"/>
                    <a:gd name="T19" fmla="*/ 38 h 68"/>
                    <a:gd name="T20" fmla="*/ 56 w 68"/>
                    <a:gd name="T21" fmla="*/ 42 h 68"/>
                    <a:gd name="T22" fmla="*/ 51 w 68"/>
                    <a:gd name="T23" fmla="*/ 38 h 68"/>
                    <a:gd name="T24" fmla="*/ 51 w 68"/>
                    <a:gd name="T25" fmla="*/ 21 h 68"/>
                    <a:gd name="T26" fmla="*/ 46 w 68"/>
                    <a:gd name="T27" fmla="*/ 21 h 68"/>
                    <a:gd name="T28" fmla="*/ 34 w 68"/>
                    <a:gd name="T29" fmla="*/ 17 h 68"/>
                    <a:gd name="T30" fmla="*/ 17 w 68"/>
                    <a:gd name="T31" fmla="*/ 34 h 68"/>
                    <a:gd name="T32" fmla="*/ 34 w 68"/>
                    <a:gd name="T33" fmla="*/ 51 h 68"/>
                    <a:gd name="T34" fmla="*/ 46 w 68"/>
                    <a:gd name="T35" fmla="*/ 46 h 68"/>
                    <a:gd name="T36" fmla="*/ 56 w 68"/>
                    <a:gd name="T37" fmla="*/ 51 h 68"/>
                    <a:gd name="T38" fmla="*/ 68 w 68"/>
                    <a:gd name="T39" fmla="*/ 38 h 68"/>
                    <a:gd name="T40" fmla="*/ 68 w 68"/>
                    <a:gd name="T41" fmla="*/ 34 h 68"/>
                    <a:gd name="T42" fmla="*/ 34 w 68"/>
                    <a:gd name="T43" fmla="*/ 0 h 68"/>
                    <a:gd name="T44" fmla="*/ 34 w 68"/>
                    <a:gd name="T45" fmla="*/ 42 h 68"/>
                    <a:gd name="T46" fmla="*/ 26 w 68"/>
                    <a:gd name="T47" fmla="*/ 34 h 68"/>
                    <a:gd name="T48" fmla="*/ 34 w 68"/>
                    <a:gd name="T49" fmla="*/ 25 h 68"/>
                    <a:gd name="T50" fmla="*/ 43 w 68"/>
                    <a:gd name="T51" fmla="*/ 34 h 68"/>
                    <a:gd name="T52" fmla="*/ 34 w 68"/>
                    <a:gd name="T53" fmla="*/ 42 h 68"/>
                    <a:gd name="T54" fmla="*/ 34 w 68"/>
                    <a:gd name="T55" fmla="*/ 42 h 68"/>
                    <a:gd name="T56" fmla="*/ 34 w 68"/>
                    <a:gd name="T57" fmla="*/ 42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68" h="68">
                      <a:moveTo>
                        <a:pt x="34" y="0"/>
                      </a:moveTo>
                      <a:cubicBezTo>
                        <a:pt x="16" y="0"/>
                        <a:pt x="0" y="15"/>
                        <a:pt x="0" y="34"/>
                      </a:cubicBezTo>
                      <a:cubicBezTo>
                        <a:pt x="0" y="53"/>
                        <a:pt x="16" y="68"/>
                        <a:pt x="34" y="68"/>
                      </a:cubicBezTo>
                      <a:cubicBezTo>
                        <a:pt x="40" y="68"/>
                        <a:pt x="46" y="66"/>
                        <a:pt x="51" y="63"/>
                      </a:cubicBezTo>
                      <a:cubicBezTo>
                        <a:pt x="47" y="56"/>
                        <a:pt x="47" y="56"/>
                        <a:pt x="47" y="56"/>
                      </a:cubicBezTo>
                      <a:cubicBezTo>
                        <a:pt x="43" y="58"/>
                        <a:pt x="39" y="59"/>
                        <a:pt x="34" y="59"/>
                      </a:cubicBezTo>
                      <a:cubicBezTo>
                        <a:pt x="20" y="59"/>
                        <a:pt x="9" y="48"/>
                        <a:pt x="9" y="34"/>
                      </a:cubicBezTo>
                      <a:cubicBezTo>
                        <a:pt x="9" y="20"/>
                        <a:pt x="20" y="8"/>
                        <a:pt x="34" y="8"/>
                      </a:cubicBezTo>
                      <a:cubicBezTo>
                        <a:pt x="48" y="8"/>
                        <a:pt x="60" y="20"/>
                        <a:pt x="60" y="34"/>
                      </a:cubicBezTo>
                      <a:cubicBezTo>
                        <a:pt x="60" y="38"/>
                        <a:pt x="60" y="38"/>
                        <a:pt x="60" y="38"/>
                      </a:cubicBezTo>
                      <a:cubicBezTo>
                        <a:pt x="60" y="40"/>
                        <a:pt x="58" y="42"/>
                        <a:pt x="56" y="42"/>
                      </a:cubicBezTo>
                      <a:cubicBezTo>
                        <a:pt x="53" y="42"/>
                        <a:pt x="51" y="40"/>
                        <a:pt x="51" y="38"/>
                      </a:cubicBezTo>
                      <a:cubicBezTo>
                        <a:pt x="51" y="21"/>
                        <a:pt x="51" y="21"/>
                        <a:pt x="51" y="21"/>
                      </a:cubicBezTo>
                      <a:cubicBezTo>
                        <a:pt x="46" y="21"/>
                        <a:pt x="46" y="21"/>
                        <a:pt x="46" y="21"/>
                      </a:cubicBezTo>
                      <a:cubicBezTo>
                        <a:pt x="43" y="18"/>
                        <a:pt x="39" y="17"/>
                        <a:pt x="34" y="17"/>
                      </a:cubicBezTo>
                      <a:cubicBezTo>
                        <a:pt x="25" y="17"/>
                        <a:pt x="17" y="24"/>
                        <a:pt x="17" y="34"/>
                      </a:cubicBezTo>
                      <a:cubicBezTo>
                        <a:pt x="17" y="43"/>
                        <a:pt x="25" y="51"/>
                        <a:pt x="34" y="51"/>
                      </a:cubicBezTo>
                      <a:cubicBezTo>
                        <a:pt x="39" y="51"/>
                        <a:pt x="43" y="49"/>
                        <a:pt x="46" y="46"/>
                      </a:cubicBezTo>
                      <a:cubicBezTo>
                        <a:pt x="48" y="49"/>
                        <a:pt x="52" y="51"/>
                        <a:pt x="56" y="51"/>
                      </a:cubicBezTo>
                      <a:cubicBezTo>
                        <a:pt x="63" y="51"/>
                        <a:pt x="68" y="45"/>
                        <a:pt x="68" y="38"/>
                      </a:cubicBezTo>
                      <a:cubicBezTo>
                        <a:pt x="68" y="34"/>
                        <a:pt x="68" y="34"/>
                        <a:pt x="68" y="34"/>
                      </a:cubicBezTo>
                      <a:cubicBezTo>
                        <a:pt x="68" y="15"/>
                        <a:pt x="53" y="0"/>
                        <a:pt x="34" y="0"/>
                      </a:cubicBezTo>
                      <a:close/>
                      <a:moveTo>
                        <a:pt x="34" y="42"/>
                      </a:moveTo>
                      <a:cubicBezTo>
                        <a:pt x="30" y="42"/>
                        <a:pt x="26" y="39"/>
                        <a:pt x="26" y="34"/>
                      </a:cubicBezTo>
                      <a:cubicBezTo>
                        <a:pt x="26" y="29"/>
                        <a:pt x="30" y="25"/>
                        <a:pt x="34" y="25"/>
                      </a:cubicBezTo>
                      <a:cubicBezTo>
                        <a:pt x="39" y="25"/>
                        <a:pt x="43" y="29"/>
                        <a:pt x="43" y="34"/>
                      </a:cubicBezTo>
                      <a:cubicBezTo>
                        <a:pt x="43" y="39"/>
                        <a:pt x="39" y="42"/>
                        <a:pt x="34" y="42"/>
                      </a:cubicBezTo>
                      <a:close/>
                      <a:moveTo>
                        <a:pt x="34" y="42"/>
                      </a:moveTo>
                      <a:cubicBezTo>
                        <a:pt x="34" y="42"/>
                        <a:pt x="34" y="42"/>
                        <a:pt x="34" y="42"/>
                      </a:cubicBezTo>
                    </a:path>
                  </a:pathLst>
                </a:custGeom>
                <a:solidFill>
                  <a:srgbClr val="22BBDD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3" name="Группа 62">
                <a:extLst>
                  <a:ext uri="{FF2B5EF4-FFF2-40B4-BE49-F238E27FC236}">
                    <a16:creationId xmlns:a16="http://schemas.microsoft.com/office/drawing/2014/main" id="{0DDD05EB-C4AE-4C1C-BC5E-680031C374F6}"/>
                  </a:ext>
                </a:extLst>
              </p:cNvPr>
              <p:cNvGrpSpPr/>
              <p:nvPr/>
            </p:nvGrpSpPr>
            <p:grpSpPr>
              <a:xfrm>
                <a:off x="8686524" y="3475777"/>
                <a:ext cx="431800" cy="431800"/>
                <a:chOff x="4073984" y="3729544"/>
                <a:chExt cx="431800" cy="431800"/>
              </a:xfrm>
            </p:grpSpPr>
            <p:sp>
              <p:nvSpPr>
                <p:cNvPr id="52" name="AutoShape 8">
                  <a:extLst>
                    <a:ext uri="{FF2B5EF4-FFF2-40B4-BE49-F238E27FC236}">
                      <a16:creationId xmlns:a16="http://schemas.microsoft.com/office/drawing/2014/main" id="{32A146A9-04BB-490F-A721-0392AAFC8D27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073984" y="3729544"/>
                  <a:ext cx="428625" cy="4286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Oval 10">
                  <a:extLst>
                    <a:ext uri="{FF2B5EF4-FFF2-40B4-BE49-F238E27FC236}">
                      <a16:creationId xmlns:a16="http://schemas.microsoft.com/office/drawing/2014/main" id="{43B99758-BAED-4014-B8F0-FA3E645DE6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7159" y="3732719"/>
                  <a:ext cx="428625" cy="42862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4" name="Freeform 11">
                  <a:extLst>
                    <a:ext uri="{FF2B5EF4-FFF2-40B4-BE49-F238E27FC236}">
                      <a16:creationId xmlns:a16="http://schemas.microsoft.com/office/drawing/2014/main" id="{C44DC84A-300C-4747-BBF4-CD3AB3FB309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89872" y="3808919"/>
                  <a:ext cx="200025" cy="279400"/>
                </a:xfrm>
                <a:custGeom>
                  <a:avLst/>
                  <a:gdLst>
                    <a:gd name="T0" fmla="*/ 30 w 60"/>
                    <a:gd name="T1" fmla="*/ 0 h 84"/>
                    <a:gd name="T2" fmla="*/ 0 w 60"/>
                    <a:gd name="T3" fmla="*/ 30 h 84"/>
                    <a:gd name="T4" fmla="*/ 28 w 60"/>
                    <a:gd name="T5" fmla="*/ 82 h 84"/>
                    <a:gd name="T6" fmla="*/ 32 w 60"/>
                    <a:gd name="T7" fmla="*/ 82 h 84"/>
                    <a:gd name="T8" fmla="*/ 60 w 60"/>
                    <a:gd name="T9" fmla="*/ 30 h 84"/>
                    <a:gd name="T10" fmla="*/ 30 w 60"/>
                    <a:gd name="T11" fmla="*/ 0 h 84"/>
                    <a:gd name="T12" fmla="*/ 30 w 60"/>
                    <a:gd name="T13" fmla="*/ 45 h 84"/>
                    <a:gd name="T14" fmla="*/ 15 w 60"/>
                    <a:gd name="T15" fmla="*/ 30 h 84"/>
                    <a:gd name="T16" fmla="*/ 30 w 60"/>
                    <a:gd name="T17" fmla="*/ 15 h 84"/>
                    <a:gd name="T18" fmla="*/ 46 w 60"/>
                    <a:gd name="T19" fmla="*/ 30 h 84"/>
                    <a:gd name="T20" fmla="*/ 30 w 60"/>
                    <a:gd name="T21" fmla="*/ 45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84">
                      <a:moveTo>
                        <a:pt x="30" y="0"/>
                      </a:moveTo>
                      <a:cubicBezTo>
                        <a:pt x="14" y="0"/>
                        <a:pt x="0" y="14"/>
                        <a:pt x="0" y="30"/>
                      </a:cubicBezTo>
                      <a:cubicBezTo>
                        <a:pt x="0" y="51"/>
                        <a:pt x="27" y="81"/>
                        <a:pt x="28" y="82"/>
                      </a:cubicBezTo>
                      <a:cubicBezTo>
                        <a:pt x="29" y="84"/>
                        <a:pt x="31" y="84"/>
                        <a:pt x="32" y="82"/>
                      </a:cubicBezTo>
                      <a:cubicBezTo>
                        <a:pt x="34" y="81"/>
                        <a:pt x="60" y="51"/>
                        <a:pt x="60" y="30"/>
                      </a:cubicBezTo>
                      <a:cubicBezTo>
                        <a:pt x="60" y="14"/>
                        <a:pt x="47" y="0"/>
                        <a:pt x="30" y="0"/>
                      </a:cubicBezTo>
                      <a:close/>
                      <a:moveTo>
                        <a:pt x="30" y="45"/>
                      </a:moveTo>
                      <a:cubicBezTo>
                        <a:pt x="22" y="45"/>
                        <a:pt x="15" y="39"/>
                        <a:pt x="15" y="30"/>
                      </a:cubicBezTo>
                      <a:cubicBezTo>
                        <a:pt x="15" y="22"/>
                        <a:pt x="22" y="15"/>
                        <a:pt x="30" y="15"/>
                      </a:cubicBezTo>
                      <a:cubicBezTo>
                        <a:pt x="39" y="15"/>
                        <a:pt x="46" y="22"/>
                        <a:pt x="46" y="30"/>
                      </a:cubicBezTo>
                      <a:cubicBezTo>
                        <a:pt x="46" y="39"/>
                        <a:pt x="39" y="45"/>
                        <a:pt x="30" y="45"/>
                      </a:cubicBezTo>
                      <a:close/>
                    </a:path>
                  </a:pathLst>
                </a:custGeom>
                <a:solidFill>
                  <a:srgbClr val="22BBDD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2" name="Группа 61">
                <a:extLst>
                  <a:ext uri="{FF2B5EF4-FFF2-40B4-BE49-F238E27FC236}">
                    <a16:creationId xmlns:a16="http://schemas.microsoft.com/office/drawing/2014/main" id="{4B83E8BE-CB5D-4376-A160-79A3D666E978}"/>
                  </a:ext>
                </a:extLst>
              </p:cNvPr>
              <p:cNvGrpSpPr/>
              <p:nvPr/>
            </p:nvGrpSpPr>
            <p:grpSpPr>
              <a:xfrm>
                <a:off x="8686524" y="4296547"/>
                <a:ext cx="428625" cy="423862"/>
                <a:chOff x="4077159" y="4532819"/>
                <a:chExt cx="428625" cy="423862"/>
              </a:xfrm>
            </p:grpSpPr>
            <p:sp>
              <p:nvSpPr>
                <p:cNvPr id="55" name="Oval 15">
                  <a:extLst>
                    <a:ext uri="{FF2B5EF4-FFF2-40B4-BE49-F238E27FC236}">
                      <a16:creationId xmlns:a16="http://schemas.microsoft.com/office/drawing/2014/main" id="{79854822-E225-47EE-880C-D2C9464601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77159" y="4532819"/>
                  <a:ext cx="428625" cy="42386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6" name="Freeform 16">
                  <a:extLst>
                    <a:ext uri="{FF2B5EF4-FFF2-40B4-BE49-F238E27FC236}">
                      <a16:creationId xmlns:a16="http://schemas.microsoft.com/office/drawing/2014/main" id="{239D08CA-EDB5-4DD6-A780-AEA00B4BF79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67647" y="4621719"/>
                  <a:ext cx="234950" cy="246062"/>
                </a:xfrm>
                <a:custGeom>
                  <a:avLst/>
                  <a:gdLst>
                    <a:gd name="T0" fmla="*/ 61 w 71"/>
                    <a:gd name="T1" fmla="*/ 13 h 74"/>
                    <a:gd name="T2" fmla="*/ 13 w 71"/>
                    <a:gd name="T3" fmla="*/ 13 h 74"/>
                    <a:gd name="T4" fmla="*/ 13 w 71"/>
                    <a:gd name="T5" fmla="*/ 61 h 74"/>
                    <a:gd name="T6" fmla="*/ 61 w 71"/>
                    <a:gd name="T7" fmla="*/ 61 h 74"/>
                    <a:gd name="T8" fmla="*/ 71 w 71"/>
                    <a:gd name="T9" fmla="*/ 37 h 74"/>
                    <a:gd name="T10" fmla="*/ 61 w 71"/>
                    <a:gd name="T11" fmla="*/ 13 h 74"/>
                    <a:gd name="T12" fmla="*/ 55 w 71"/>
                    <a:gd name="T13" fmla="*/ 50 h 74"/>
                    <a:gd name="T14" fmla="*/ 53 w 71"/>
                    <a:gd name="T15" fmla="*/ 52 h 74"/>
                    <a:gd name="T16" fmla="*/ 45 w 71"/>
                    <a:gd name="T17" fmla="*/ 55 h 74"/>
                    <a:gd name="T18" fmla="*/ 36 w 71"/>
                    <a:gd name="T19" fmla="*/ 51 h 74"/>
                    <a:gd name="T20" fmla="*/ 29 w 71"/>
                    <a:gd name="T21" fmla="*/ 45 h 74"/>
                    <a:gd name="T22" fmla="*/ 24 w 71"/>
                    <a:gd name="T23" fmla="*/ 39 h 74"/>
                    <a:gd name="T24" fmla="*/ 20 w 71"/>
                    <a:gd name="T25" fmla="*/ 31 h 74"/>
                    <a:gd name="T26" fmla="*/ 22 w 71"/>
                    <a:gd name="T27" fmla="*/ 22 h 74"/>
                    <a:gd name="T28" fmla="*/ 24 w 71"/>
                    <a:gd name="T29" fmla="*/ 20 h 74"/>
                    <a:gd name="T30" fmla="*/ 26 w 71"/>
                    <a:gd name="T31" fmla="*/ 20 h 74"/>
                    <a:gd name="T32" fmla="*/ 26 w 71"/>
                    <a:gd name="T33" fmla="*/ 20 h 74"/>
                    <a:gd name="T34" fmla="*/ 33 w 71"/>
                    <a:gd name="T35" fmla="*/ 26 h 74"/>
                    <a:gd name="T36" fmla="*/ 33 w 71"/>
                    <a:gd name="T37" fmla="*/ 28 h 74"/>
                    <a:gd name="T38" fmla="*/ 33 w 71"/>
                    <a:gd name="T39" fmla="*/ 28 h 74"/>
                    <a:gd name="T40" fmla="*/ 29 w 71"/>
                    <a:gd name="T41" fmla="*/ 32 h 74"/>
                    <a:gd name="T42" fmla="*/ 29 w 71"/>
                    <a:gd name="T43" fmla="*/ 36 h 74"/>
                    <a:gd name="T44" fmla="*/ 33 w 71"/>
                    <a:gd name="T45" fmla="*/ 41 h 74"/>
                    <a:gd name="T46" fmla="*/ 39 w 71"/>
                    <a:gd name="T47" fmla="*/ 46 h 74"/>
                    <a:gd name="T48" fmla="*/ 43 w 71"/>
                    <a:gd name="T49" fmla="*/ 46 h 74"/>
                    <a:gd name="T50" fmla="*/ 46 w 71"/>
                    <a:gd name="T51" fmla="*/ 42 h 74"/>
                    <a:gd name="T52" fmla="*/ 49 w 71"/>
                    <a:gd name="T53" fmla="*/ 42 h 74"/>
                    <a:gd name="T54" fmla="*/ 49 w 71"/>
                    <a:gd name="T55" fmla="*/ 42 h 74"/>
                    <a:gd name="T56" fmla="*/ 55 w 71"/>
                    <a:gd name="T57" fmla="*/ 48 h 74"/>
                    <a:gd name="T58" fmla="*/ 55 w 71"/>
                    <a:gd name="T59" fmla="*/ 50 h 74"/>
                    <a:gd name="T60" fmla="*/ 55 w 71"/>
                    <a:gd name="T61" fmla="*/ 5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71" h="74">
                      <a:moveTo>
                        <a:pt x="61" y="13"/>
                      </a:moveTo>
                      <a:cubicBezTo>
                        <a:pt x="48" y="0"/>
                        <a:pt x="27" y="0"/>
                        <a:pt x="13" y="13"/>
                      </a:cubicBezTo>
                      <a:cubicBezTo>
                        <a:pt x="0" y="26"/>
                        <a:pt x="0" y="48"/>
                        <a:pt x="13" y="61"/>
                      </a:cubicBezTo>
                      <a:cubicBezTo>
                        <a:pt x="27" y="74"/>
                        <a:pt x="48" y="74"/>
                        <a:pt x="61" y="61"/>
                      </a:cubicBezTo>
                      <a:cubicBezTo>
                        <a:pt x="68" y="55"/>
                        <a:pt x="71" y="46"/>
                        <a:pt x="71" y="37"/>
                      </a:cubicBezTo>
                      <a:cubicBezTo>
                        <a:pt x="71" y="28"/>
                        <a:pt x="68" y="19"/>
                        <a:pt x="61" y="13"/>
                      </a:cubicBezTo>
                      <a:close/>
                      <a:moveTo>
                        <a:pt x="55" y="50"/>
                      </a:moveTo>
                      <a:cubicBezTo>
                        <a:pt x="53" y="52"/>
                        <a:pt x="53" y="52"/>
                        <a:pt x="53" y="52"/>
                      </a:cubicBezTo>
                      <a:cubicBezTo>
                        <a:pt x="51" y="54"/>
                        <a:pt x="48" y="55"/>
                        <a:pt x="45" y="55"/>
                      </a:cubicBezTo>
                      <a:cubicBezTo>
                        <a:pt x="42" y="54"/>
                        <a:pt x="39" y="52"/>
                        <a:pt x="36" y="51"/>
                      </a:cubicBezTo>
                      <a:cubicBezTo>
                        <a:pt x="33" y="49"/>
                        <a:pt x="31" y="47"/>
                        <a:pt x="29" y="45"/>
                      </a:cubicBezTo>
                      <a:cubicBezTo>
                        <a:pt x="27" y="43"/>
                        <a:pt x="25" y="41"/>
                        <a:pt x="24" y="39"/>
                      </a:cubicBezTo>
                      <a:cubicBezTo>
                        <a:pt x="22" y="36"/>
                        <a:pt x="21" y="34"/>
                        <a:pt x="20" y="31"/>
                      </a:cubicBezTo>
                      <a:cubicBezTo>
                        <a:pt x="19" y="28"/>
                        <a:pt x="20" y="24"/>
                        <a:pt x="22" y="22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5" y="19"/>
                        <a:pt x="26" y="19"/>
                        <a:pt x="26" y="20"/>
                      </a:cubicBezTo>
                      <a:cubicBezTo>
                        <a:pt x="26" y="20"/>
                        <a:pt x="26" y="20"/>
                        <a:pt x="26" y="20"/>
                      </a:cubicBezTo>
                      <a:cubicBezTo>
                        <a:pt x="33" y="26"/>
                        <a:pt x="33" y="26"/>
                        <a:pt x="33" y="26"/>
                      </a:cubicBezTo>
                      <a:cubicBezTo>
                        <a:pt x="33" y="27"/>
                        <a:pt x="33" y="28"/>
                        <a:pt x="33" y="28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29" y="32"/>
                        <a:pt x="29" y="32"/>
                        <a:pt x="29" y="32"/>
                      </a:cubicBezTo>
                      <a:cubicBezTo>
                        <a:pt x="28" y="33"/>
                        <a:pt x="28" y="35"/>
                        <a:pt x="29" y="36"/>
                      </a:cubicBezTo>
                      <a:cubicBezTo>
                        <a:pt x="30" y="38"/>
                        <a:pt x="31" y="39"/>
                        <a:pt x="33" y="41"/>
                      </a:cubicBezTo>
                      <a:cubicBezTo>
                        <a:pt x="35" y="43"/>
                        <a:pt x="37" y="45"/>
                        <a:pt x="39" y="46"/>
                      </a:cubicBezTo>
                      <a:cubicBezTo>
                        <a:pt x="40" y="47"/>
                        <a:pt x="42" y="47"/>
                        <a:pt x="43" y="46"/>
                      </a:cubicBezTo>
                      <a:cubicBezTo>
                        <a:pt x="46" y="42"/>
                        <a:pt x="46" y="42"/>
                        <a:pt x="46" y="42"/>
                      </a:cubicBezTo>
                      <a:cubicBezTo>
                        <a:pt x="47" y="41"/>
                        <a:pt x="48" y="41"/>
                        <a:pt x="49" y="42"/>
                      </a:cubicBezTo>
                      <a:cubicBezTo>
                        <a:pt x="49" y="42"/>
                        <a:pt x="49" y="42"/>
                        <a:pt x="49" y="42"/>
                      </a:cubicBezTo>
                      <a:cubicBezTo>
                        <a:pt x="55" y="48"/>
                        <a:pt x="55" y="48"/>
                        <a:pt x="55" y="48"/>
                      </a:cubicBezTo>
                      <a:cubicBezTo>
                        <a:pt x="55" y="49"/>
                        <a:pt x="55" y="50"/>
                        <a:pt x="55" y="50"/>
                      </a:cubicBezTo>
                      <a:cubicBezTo>
                        <a:pt x="55" y="50"/>
                        <a:pt x="55" y="50"/>
                        <a:pt x="55" y="50"/>
                      </a:cubicBezTo>
                      <a:close/>
                    </a:path>
                  </a:pathLst>
                </a:custGeom>
                <a:solidFill>
                  <a:srgbClr val="22BBDD"/>
                </a:solidFill>
                <a:ln>
                  <a:noFill/>
                </a:ln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9AA75D13-CE33-4D2A-A9BC-BC715C0CE07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02572" y="3136736"/>
            <a:ext cx="1287553" cy="789305"/>
          </a:xfrm>
          <a:prstGeom prst="rect">
            <a:avLst/>
          </a:prstGeom>
        </p:spPr>
      </p:pic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6B3B92CC-D49C-492A-9B9C-14DAB2A61292}"/>
              </a:ext>
            </a:extLst>
          </p:cNvPr>
          <p:cNvSpPr/>
          <p:nvPr/>
        </p:nvSpPr>
        <p:spPr>
          <a:xfrm>
            <a:off x="9669293" y="4792404"/>
            <a:ext cx="2522707" cy="2065596"/>
          </a:xfrm>
          <a:prstGeom prst="rect">
            <a:avLst/>
          </a:prstGeom>
          <a:solidFill>
            <a:srgbClr val="A7B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85DB144E-942F-43B3-83A0-43A06C9DAB2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6170" y="755703"/>
            <a:ext cx="1828951" cy="539612"/>
          </a:xfrm>
          <a:prstGeom prst="rect">
            <a:avLst/>
          </a:prstGeom>
        </p:spPr>
      </p:pic>
      <p:sp>
        <p:nvSpPr>
          <p:cNvPr id="68" name="Заголовок 1">
            <a:extLst>
              <a:ext uri="{FF2B5EF4-FFF2-40B4-BE49-F238E27FC236}">
                <a16:creationId xmlns:a16="http://schemas.microsoft.com/office/drawing/2014/main" id="{015EC7BA-8C18-4260-B57D-0A59ACB4C4E8}"/>
              </a:ext>
            </a:extLst>
          </p:cNvPr>
          <p:cNvSpPr txBox="1">
            <a:spLocks/>
          </p:cNvSpPr>
          <p:nvPr/>
        </p:nvSpPr>
        <p:spPr>
          <a:xfrm>
            <a:off x="530749" y="372614"/>
            <a:ext cx="9138542" cy="170198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ru-RU" sz="5000" b="1" dirty="0">
                <a:solidFill>
                  <a:srgbClr val="22BBDD"/>
                </a:solidFill>
                <a:latin typeface="Gilroy" panose="00000500000000000000" pitchFamily="2" charset="-52"/>
                <a:ea typeface="Tahoma" panose="020B0604030504040204" pitchFamily="34" charset="0"/>
                <a:cs typeface="Tahoma" panose="020B0604030504040204" pitchFamily="34" charset="0"/>
              </a:rPr>
              <a:t>Спасибо</a:t>
            </a:r>
            <a:r>
              <a:rPr lang="ru-RU" sz="5000" b="1" dirty="0">
                <a:solidFill>
                  <a:srgbClr val="0A2A4A"/>
                </a:solidFill>
                <a:latin typeface="Gilroy" panose="00000500000000000000" pitchFamily="2" charset="-52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ru-RU" sz="5000" b="1" dirty="0">
                <a:solidFill>
                  <a:srgbClr val="0A2A4A"/>
                </a:solidFill>
                <a:latin typeface="Gilroy" panose="00000500000000000000" pitchFamily="2" charset="-52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5000" b="1" dirty="0">
                <a:solidFill>
                  <a:srgbClr val="0A2A4A"/>
                </a:solidFill>
                <a:latin typeface="Gilroy" panose="00000500000000000000" pitchFamily="2" charset="-52"/>
                <a:ea typeface="Tahoma" panose="020B0604030504040204" pitchFamily="34" charset="0"/>
                <a:cs typeface="Tahoma" panose="020B0604030504040204" pitchFamily="34" charset="0"/>
              </a:rPr>
              <a:t>за внимание!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0E9C1D7-0E82-424B-B430-66BD0AF48D6A}"/>
              </a:ext>
            </a:extLst>
          </p:cNvPr>
          <p:cNvSpPr/>
          <p:nvPr/>
        </p:nvSpPr>
        <p:spPr>
          <a:xfrm>
            <a:off x="623889" y="2065596"/>
            <a:ext cx="598520" cy="2726807"/>
          </a:xfrm>
          <a:prstGeom prst="rect">
            <a:avLst/>
          </a:prstGeom>
          <a:solidFill>
            <a:srgbClr val="22BB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087292"/>
      </p:ext>
    </p:extLst>
  </p:cSld>
  <p:clrMapOvr>
    <a:masterClrMapping/>
  </p:clrMapOvr>
</p:sld>
</file>

<file path=ppt/theme/theme1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17678</TotalTime>
  <Words>25</Words>
  <Application>Microsoft Office PowerPoint</Application>
  <PresentationFormat>Широкоэкранный</PresentationFormat>
  <Paragraphs>6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Gilroy</vt:lpstr>
      <vt:lpstr>Tahoma</vt:lpstr>
      <vt:lpstr>2_Тема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Блокчейн-технологии vs традиционные технологии хранения данных: сложность и критерии выбора</dc:title>
  <dc:creator>Панасенко Сергей</dc:creator>
  <cp:lastModifiedBy>Скоробогатова Марина</cp:lastModifiedBy>
  <cp:revision>624</cp:revision>
  <dcterms:created xsi:type="dcterms:W3CDTF">2023-02-28T07:47:55Z</dcterms:created>
  <dcterms:modified xsi:type="dcterms:W3CDTF">2025-03-24T11:29:37Z</dcterms:modified>
</cp:coreProperties>
</file>