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theforage.com/virtual-internships/NjynCWzGSaWXQCxSX" TargetMode="Externa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18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 descr="Picture 2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7548" y="3812706"/>
            <a:ext cx="17668904" cy="277303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Predicting Customer Buying Behaviour"/>
          <p:cNvSpPr txBox="1"/>
          <p:nvPr/>
        </p:nvSpPr>
        <p:spPr>
          <a:xfrm>
            <a:off x="5529833" y="8943618"/>
            <a:ext cx="1332433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Predicting Customer Buying Behaviour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creenshot 2023-08-06 at 1.08.57 PM.png" descr="Screenshot 2023-08-06 at 1.08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9257" y="3326865"/>
            <a:ext cx="16159539" cy="850348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Insights from the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Insights from the dataset</a:t>
            </a:r>
          </a:p>
        </p:txBody>
      </p:sp>
      <p:sp>
        <p:nvSpPr>
          <p:cNvPr id="156" name="Here are the scores after applying different models to the dataset…"/>
          <p:cNvSpPr txBox="1"/>
          <p:nvPr/>
        </p:nvSpPr>
        <p:spPr>
          <a:xfrm>
            <a:off x="1425639" y="2956415"/>
            <a:ext cx="8392215" cy="1009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b="1" sz="3300">
                <a:solidFill>
                  <a:srgbClr val="000000"/>
                </a:solidFill>
              </a:defRPr>
            </a:pPr>
            <a:r>
              <a:t>Here are the scores after applying</a:t>
            </a:r>
            <a:br/>
            <a:r>
              <a:t>different models to the dataset</a:t>
            </a:r>
          </a:p>
          <a:p>
            <a:pPr algn="l" defTabSz="825500">
              <a:defRPr b="1" sz="3300">
                <a:solidFill>
                  <a:srgbClr val="000000"/>
                </a:solidFill>
              </a:defRPr>
            </a:pPr>
          </a:p>
          <a:p>
            <a:pPr marL="666750" indent="-666750" algn="l" defTabSz="825500">
              <a:buSzPct val="100000"/>
              <a:buAutoNum type="arabicPeriod" startAt="1"/>
              <a:defRPr b="1" sz="3300">
                <a:solidFill>
                  <a:srgbClr val="000000"/>
                </a:solidFill>
              </a:defRPr>
            </a:pPr>
            <a:r>
              <a:t>Logistic Regression:</a:t>
            </a:r>
            <a:br/>
            <a:r>
              <a:rPr b="0"/>
              <a:t>- Accuracy: 0.8517</a:t>
            </a:r>
            <a:br>
              <a:rPr b="0"/>
            </a:br>
            <a:r>
              <a:rPr b="0"/>
              <a:t>- AUC Score: 0.499</a:t>
            </a:r>
          </a:p>
          <a:p>
            <a:pPr marL="666750" indent="-666750" algn="l" defTabSz="825500">
              <a:buSzPct val="100000"/>
              <a:buAutoNum type="arabicPeriod" startAt="1"/>
              <a:defRPr b="1" sz="3300">
                <a:solidFill>
                  <a:srgbClr val="000000"/>
                </a:solidFill>
              </a:defRPr>
            </a:pPr>
            <a:r>
              <a:t>Random Forest:</a:t>
            </a:r>
            <a:br/>
            <a:r>
              <a:rPr b="0"/>
              <a:t>- Accuracy: 0.8511</a:t>
            </a:r>
            <a:br>
              <a:rPr b="0"/>
            </a:br>
            <a:r>
              <a:rPr b="0"/>
              <a:t>- AUC Score: 0.550</a:t>
            </a:r>
            <a:endParaRPr b="0"/>
          </a:p>
          <a:p>
            <a:pPr marL="666750" indent="-666750" algn="l" defTabSz="825500">
              <a:buSzPct val="100000"/>
              <a:buAutoNum type="arabicPeriod" startAt="1"/>
              <a:defRPr b="1" sz="3300">
                <a:solidFill>
                  <a:srgbClr val="000000"/>
                </a:solidFill>
              </a:defRPr>
            </a:pPr>
            <a:r>
              <a:t>XGBoost</a:t>
            </a:r>
            <a:br/>
            <a:r>
              <a:rPr b="0"/>
              <a:t>- Accuracy: 0.8506</a:t>
            </a:r>
            <a:br>
              <a:rPr b="0"/>
            </a:br>
            <a:r>
              <a:rPr b="0"/>
              <a:t>- AUC Score: 0.543</a:t>
            </a:r>
            <a:endParaRPr b="0"/>
          </a:p>
          <a:p>
            <a:pPr marL="666750" indent="-666750" algn="l" defTabSz="825500">
              <a:buSzPct val="100000"/>
              <a:buAutoNum type="arabicPeriod" startAt="1"/>
              <a:defRPr b="1" sz="3300">
                <a:solidFill>
                  <a:srgbClr val="000000"/>
                </a:solidFill>
              </a:defRPr>
            </a:pPr>
            <a:r>
              <a:t>SVC:</a:t>
            </a:r>
            <a:br/>
            <a:r>
              <a:rPr b="0"/>
              <a:t>- Accuracy: 0.8378</a:t>
            </a:r>
            <a:br>
              <a:rPr b="0"/>
            </a:br>
            <a:r>
              <a:rPr b="0"/>
              <a:t>- AUC Score: 0.510</a:t>
            </a:r>
            <a:endParaRPr b="0"/>
          </a:p>
          <a:p>
            <a:pPr marL="666750" indent="-666750" algn="l" defTabSz="825500">
              <a:buSzPct val="100000"/>
              <a:buAutoNum type="arabicPeriod" startAt="1"/>
              <a:defRPr b="1" sz="3300">
                <a:solidFill>
                  <a:srgbClr val="000000"/>
                </a:solidFill>
              </a:defRPr>
            </a:pPr>
            <a:r>
              <a:t>ANN:</a:t>
            </a:r>
            <a:br/>
            <a:r>
              <a:rPr b="0"/>
              <a:t>- Accuracy: 0.8521</a:t>
            </a:r>
            <a:br>
              <a:rPr b="0"/>
            </a:br>
            <a:r>
              <a:rPr b="0"/>
              <a:t>- AUC Score: 0.501</a:t>
            </a:r>
            <a:endParaRPr b="0"/>
          </a:p>
          <a:p>
            <a:pPr algn="l" defTabSz="825500">
              <a:defRPr b="1" sz="3300">
                <a:solidFill>
                  <a:srgbClr val="000000"/>
                </a:solidFill>
              </a:defRPr>
            </a:pPr>
            <a:endParaRPr b="0"/>
          </a:p>
          <a:p>
            <a:pPr algn="l" defTabSz="825500">
              <a:defRPr b="1" sz="3300">
                <a:solidFill>
                  <a:srgbClr val="000000"/>
                </a:solidFill>
              </a:defRPr>
            </a:pPr>
            <a:r>
              <a:rPr b="0"/>
              <a:t>Conclusion: AUC Score must be improved</a:t>
            </a:r>
          </a:p>
        </p:txBody>
      </p:sp>
      <p:sp>
        <p:nvSpPr>
          <p:cNvPr id="157" name="Correlation Matrix of all the features"/>
          <p:cNvSpPr txBox="1"/>
          <p:nvPr/>
        </p:nvSpPr>
        <p:spPr>
          <a:xfrm>
            <a:off x="12159253" y="2559824"/>
            <a:ext cx="8619364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Correlation Matrix of all the features</a:t>
            </a:r>
          </a:p>
        </p:txBody>
      </p:sp>
      <p:sp>
        <p:nvSpPr>
          <p:cNvPr id="158" name="We can see that route, booking_origin and flight_duration influence the customer’s buying behaviour the most, due to low correlation values"/>
          <p:cNvSpPr txBox="1"/>
          <p:nvPr/>
        </p:nvSpPr>
        <p:spPr>
          <a:xfrm>
            <a:off x="10587785" y="12085272"/>
            <a:ext cx="11762300" cy="100568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900"/>
            </a:pPr>
            <a:r>
              <a:t>We can see that </a:t>
            </a:r>
            <a:r>
              <a:rPr i="1"/>
              <a:t>route, booking_origin </a:t>
            </a:r>
            <a:r>
              <a:t>and</a:t>
            </a:r>
            <a:r>
              <a:rPr i="1"/>
              <a:t> flight_duration</a:t>
            </a:r>
            <a:r>
              <a:t> influence the customer’s buying behaviour the most, due to low correlation values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