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77" r:id="rId3"/>
    <p:sldId id="273" r:id="rId4"/>
    <p:sldId id="258" r:id="rId5"/>
    <p:sldId id="259" r:id="rId6"/>
    <p:sldId id="260" r:id="rId7"/>
    <p:sldId id="261" r:id="rId8"/>
    <p:sldId id="272" r:id="rId9"/>
    <p:sldId id="279" r:id="rId10"/>
    <p:sldId id="262" r:id="rId11"/>
    <p:sldId id="271" r:id="rId12"/>
    <p:sldId id="266" r:id="rId13"/>
    <p:sldId id="267" r:id="rId14"/>
    <p:sldId id="270" r:id="rId15"/>
    <p:sldId id="274" r:id="rId16"/>
    <p:sldId id="275" r:id="rId17"/>
    <p:sldId id="278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82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099518C-0963-40A2-A72F-71EB669B1B9C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E9B6DA29-C2B7-4D7E-B5FF-243D1E4B1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243918" cy="1857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357298"/>
            <a:ext cx="8715436" cy="3714776"/>
          </a:xfrm>
        </p:spPr>
        <p:txBody>
          <a:bodyPr anchor="t" anchorCtr="1">
            <a:normAutofit/>
          </a:bodyPr>
          <a:lstStyle/>
          <a:p>
            <a:endParaRPr lang="en-US" sz="6000" dirty="0" smtClean="0">
              <a:solidFill>
                <a:schemeClr val="tx1"/>
              </a:solidFill>
            </a:endParaRPr>
          </a:p>
          <a:p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FLOOD MONITORING &amp;</a:t>
            </a:r>
            <a:b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r>
              <a:rPr lang="en-US" sz="60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>EARLY WARNING</a:t>
            </a:r>
            <a: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  <a:t/>
            </a:r>
            <a:br>
              <a:rPr lang="en-US" sz="3600" dirty="0" smtClean="0">
                <a:ln cmpd="sng">
                  <a:gradFill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lin ang="5400000" scaled="0"/>
                  </a:gradFill>
                </a:ln>
                <a:solidFill>
                  <a:schemeClr val="tx1"/>
                </a:solidFill>
                <a:effectLst>
                  <a:outerShdw blurRad="50800" dist="50800" dir="5400000" algn="ctr" rotWithShape="0">
                    <a:srgbClr val="000000">
                      <a:alpha val="99000"/>
                    </a:srgbClr>
                  </a:outerShdw>
                </a:effectLst>
              </a:rPr>
            </a:br>
            <a:endParaRPr lang="en-US" sz="3600" dirty="0">
              <a:ln cmpd="sng">
                <a:gradFill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</a:ln>
              <a:solidFill>
                <a:schemeClr val="tx1"/>
              </a:solidFill>
              <a:effectLst>
                <a:outerShdw blurRad="50800" dist="50800" dir="5400000" algn="ctr" rotWithShape="0">
                  <a:srgbClr val="000000">
                    <a:alpha val="99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ii) </a:t>
            </a:r>
            <a:r>
              <a:rPr lang="en-US" dirty="0" smtClean="0">
                <a:solidFill>
                  <a:srgbClr val="FF0000"/>
                </a:solidFill>
              </a:rPr>
              <a:t>Water sensor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ENVIRA </a:t>
            </a:r>
            <a:r>
              <a:rPr lang="en-US" dirty="0" err="1" smtClean="0"/>
              <a:t>IoT’s</a:t>
            </a:r>
            <a:r>
              <a:rPr lang="en-US" dirty="0" smtClean="0"/>
              <a:t> system controls the flow.</a:t>
            </a:r>
          </a:p>
          <a:p>
            <a:endParaRPr lang="en-US" dirty="0" smtClean="0"/>
          </a:p>
          <a:p>
            <a:r>
              <a:rPr lang="en-US" dirty="0" smtClean="0"/>
              <a:t>Its behavior in real time.</a:t>
            </a:r>
          </a:p>
          <a:p>
            <a:endParaRPr lang="en-US" dirty="0" smtClean="0"/>
          </a:p>
          <a:p>
            <a:r>
              <a:rPr lang="en-US" dirty="0" smtClean="0"/>
              <a:t>Detects possible water course.</a:t>
            </a:r>
          </a:p>
          <a:p>
            <a:endParaRPr lang="en-US" dirty="0" smtClean="0"/>
          </a:p>
          <a:p>
            <a:r>
              <a:rPr lang="en-US" dirty="0" smtClean="0"/>
              <a:t>Alerts about the flood risk with real and accurate data.</a:t>
            </a:r>
          </a:p>
          <a:p>
            <a:endParaRPr lang="en-US" dirty="0" smtClean="0"/>
          </a:p>
          <a:p>
            <a:r>
              <a:rPr lang="en-US" dirty="0" smtClean="0"/>
              <a:t>The data captured by the sensors.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WATER SENSOR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0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46" y="1500174"/>
            <a:ext cx="4500594" cy="450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FLOW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4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25" y="1664494"/>
            <a:ext cx="2876550" cy="4305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18.24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32" y="1571612"/>
            <a:ext cx="4763311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WI-FI MODULE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WORKING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Wi-Fi modules or Wi-Fi microcontrollers are used to send.</a:t>
            </a:r>
          </a:p>
          <a:p>
            <a:endParaRPr lang="en-US" dirty="0" smtClean="0"/>
          </a:p>
          <a:p>
            <a:r>
              <a:rPr lang="en-US" dirty="0" smtClean="0"/>
              <a:t>  Receive data over Wi-Fi. They can also accept commands over the Wi-Fi.</a:t>
            </a:r>
          </a:p>
          <a:p>
            <a:endParaRPr lang="en-US" dirty="0" smtClean="0"/>
          </a:p>
          <a:p>
            <a:r>
              <a:rPr lang="en-US" dirty="0" smtClean="0"/>
              <a:t> Wi-Fi modules are used for communications between devices.</a:t>
            </a:r>
          </a:p>
          <a:p>
            <a:endParaRPr lang="en-US" dirty="0" smtClean="0"/>
          </a:p>
          <a:p>
            <a:r>
              <a:rPr lang="en-US" dirty="0" smtClean="0"/>
              <a:t> They are most commonly used in the field of Internet of Things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FLOOD MONITORING  PUBLIC WARNING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Content Placeholder 3" descr="WhatsApp Image 2023-10-13 at 10.15.19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357298"/>
            <a:ext cx="9144001" cy="55007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Flood monitoring  types</a:t>
            </a:r>
            <a:endParaRPr lang="en-US" dirty="0"/>
          </a:p>
        </p:txBody>
      </p:sp>
      <p:pic>
        <p:nvPicPr>
          <p:cNvPr id="4" name="Content Placeholder 3" descr="WhatsApp Image 2023-10-13 at 10.15.20 AM (1)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08" y="1334138"/>
            <a:ext cx="4786346" cy="528587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ADVANTAGES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Timely detection of possible flood risks and floods.</a:t>
            </a:r>
          </a:p>
          <a:p>
            <a:endParaRPr lang="en-US" dirty="0" smtClean="0"/>
          </a:p>
          <a:p>
            <a:r>
              <a:rPr lang="en-US" dirty="0" smtClean="0"/>
              <a:t> Highly reliable and available real-time data. </a:t>
            </a:r>
          </a:p>
          <a:p>
            <a:endParaRPr lang="en-US" dirty="0" smtClean="0"/>
          </a:p>
          <a:p>
            <a:r>
              <a:rPr lang="en-US" dirty="0" smtClean="0"/>
              <a:t> Tailored solution that can be integrated with external developments at any level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DISADVANTAGES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has some limitations because the devices are built for peer-to-peer connectivity.</a:t>
            </a:r>
          </a:p>
          <a:p>
            <a:endParaRPr lang="en-US" dirty="0" smtClean="0"/>
          </a:p>
          <a:p>
            <a:r>
              <a:rPr lang="en-US" dirty="0" smtClean="0"/>
              <a:t>  Not built in context of mesh network .</a:t>
            </a:r>
          </a:p>
          <a:p>
            <a:endParaRPr lang="en-US" dirty="0" smtClean="0"/>
          </a:p>
          <a:p>
            <a:r>
              <a:rPr lang="en-US" dirty="0" smtClean="0"/>
              <a:t>The device is not suitable to be implemented in a large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APPLICATION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system sends alerts in the event of rising water levels.</a:t>
            </a:r>
          </a:p>
          <a:p>
            <a:endParaRPr lang="en-US" dirty="0" smtClean="0"/>
          </a:p>
          <a:p>
            <a:r>
              <a:rPr lang="en-US" dirty="0" smtClean="0"/>
              <a:t> It can do classification such as warning, critical and high critical.</a:t>
            </a:r>
          </a:p>
          <a:p>
            <a:endParaRPr lang="en-US" dirty="0" smtClean="0"/>
          </a:p>
          <a:p>
            <a:r>
              <a:rPr lang="en-US" dirty="0" smtClean="0"/>
              <a:t> These alerts can be extended to the public via a website or thru SMS/Text alerts.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Batch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NAMES</a:t>
            </a:r>
          </a:p>
          <a:p>
            <a:pPr algn="ctr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G.KARTHIKEYAN (ECE) (leader)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R.KIRUBAKARAN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S.GOPINATHI (ECE)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G.DHIVAGAR (CSE)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M.AKASH (CSE)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REFERENCE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92D050"/>
            </a:solidFill>
          </a:ln>
          <a:effectLst>
            <a:softEdge rad="12700"/>
          </a:effectLst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lnSpcReduction="10000"/>
          </a:bodyPr>
          <a:lstStyle/>
          <a:p>
            <a:pPr fontAlgn="base"/>
            <a:r>
              <a:rPr lang="en-US" i="1" dirty="0" err="1" smtClean="0"/>
              <a:t>Pagatpa</a:t>
            </a:r>
            <a:r>
              <a:rPr lang="en-US" i="1" dirty="0" smtClean="0"/>
              <a:t> J C, Arellano A C and </a:t>
            </a:r>
            <a:r>
              <a:rPr lang="en-US" i="1" dirty="0" err="1" smtClean="0"/>
              <a:t>Gerast</a:t>
            </a:r>
            <a:r>
              <a:rPr lang="en-US" i="1" dirty="0" smtClean="0"/>
              <a:t> J (</a:t>
            </a:r>
            <a:r>
              <a:rPr lang="en-US" i="1" dirty="0" err="1" smtClean="0"/>
              <a:t>Iligan</a:t>
            </a:r>
            <a:r>
              <a:rPr lang="en-US" i="1" dirty="0" smtClean="0"/>
              <a:t> City, Philippines: Mindanao-State University- </a:t>
            </a:r>
            <a:r>
              <a:rPr lang="en-US" i="1" dirty="0" err="1" smtClean="0"/>
              <a:t>Iligan</a:t>
            </a:r>
            <a:r>
              <a:rPr lang="en-US" i="1" dirty="0" smtClean="0"/>
              <a:t> Institute of Technology).</a:t>
            </a:r>
            <a:endParaRPr lang="en-US" dirty="0" smtClean="0"/>
          </a:p>
          <a:p>
            <a:pPr lvl="1" fontAlgn="base">
              <a:buNone/>
            </a:pPr>
            <a:endParaRPr lang="en-US" dirty="0" smtClean="0"/>
          </a:p>
          <a:p>
            <a:pPr fontAlgn="base"/>
            <a:r>
              <a:rPr lang="en-US" i="1" dirty="0" err="1" smtClean="0"/>
              <a:t>Vitales</a:t>
            </a:r>
            <a:r>
              <a:rPr lang="en-US" i="1" dirty="0" smtClean="0"/>
              <a:t> J S, </a:t>
            </a:r>
            <a:r>
              <a:rPr lang="en-US" i="1" dirty="0" err="1" smtClean="0"/>
              <a:t>Villajin</a:t>
            </a:r>
            <a:r>
              <a:rPr lang="en-US" i="1" dirty="0" smtClean="0"/>
              <a:t> L D, </a:t>
            </a:r>
            <a:r>
              <a:rPr lang="en-US" i="1" dirty="0" err="1" smtClean="0"/>
              <a:t>Destreza</a:t>
            </a:r>
            <a:r>
              <a:rPr lang="en-US" i="1" dirty="0" smtClean="0"/>
              <a:t> F G, </a:t>
            </a:r>
            <a:r>
              <a:rPr lang="en-US" i="1" dirty="0" err="1" smtClean="0"/>
              <a:t>Ricafranca</a:t>
            </a:r>
            <a:r>
              <a:rPr lang="en-US" i="1" dirty="0" smtClean="0"/>
              <a:t> D V and Rodriguez V M R 2016 College of Engineering and Computing Sciences (</a:t>
            </a:r>
            <a:r>
              <a:rPr lang="en-US" i="1" dirty="0" err="1" smtClean="0"/>
              <a:t>Batangas</a:t>
            </a:r>
            <a:r>
              <a:rPr lang="en-US" i="1" dirty="0" smtClean="0"/>
              <a:t>, Philippines: </a:t>
            </a:r>
            <a:r>
              <a:rPr lang="en-US" i="1" dirty="0" err="1" smtClean="0"/>
              <a:t>Batangas</a:t>
            </a:r>
            <a:r>
              <a:rPr lang="en-US" i="1" dirty="0" smtClean="0"/>
              <a:t> State University ARASOF </a:t>
            </a:r>
            <a:r>
              <a:rPr lang="en-US" i="1" dirty="0" err="1" smtClean="0"/>
              <a:t>Nasugbu</a:t>
            </a:r>
            <a:r>
              <a:rPr lang="en-US" i="1" dirty="0" smtClean="0"/>
              <a:t>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ABSTRACT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Floods and excessive rainfall are unavoidable phenomena that can cause massive loss of people's lives and destruction of infrastructure. 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Flash floods rise rapidly in flood-prone areas.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There are many systems widely in practice by disaster management agencies in monitoring flood levels.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 most of these systems are limited range .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sophisticated to be used and maintained.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To </a:t>
            </a:r>
            <a:r>
              <a:rPr lang="en-US" dirty="0">
                <a:solidFill>
                  <a:srgbClr val="7030A0"/>
                </a:solidFill>
              </a:rPr>
              <a:t>develop a real-time flood monitoring and early warning </a:t>
            </a:r>
            <a:r>
              <a:rPr lang="en-US" dirty="0" smtClean="0">
                <a:solidFill>
                  <a:srgbClr val="7030A0"/>
                </a:solidFill>
              </a:rPr>
              <a:t>system.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One of advantage of ultrasonic </a:t>
            </a:r>
            <a:r>
              <a:rPr lang="en-US" dirty="0" smtClean="0">
                <a:solidFill>
                  <a:srgbClr val="7030A0"/>
                </a:solidFill>
              </a:rPr>
              <a:t>sensing.</a:t>
            </a:r>
            <a:r>
              <a:rPr lang="en-US" dirty="0">
                <a:solidFill>
                  <a:srgbClr val="7030A0"/>
                </a:solidFill>
              </a:rPr>
              <a:t> </a:t>
            </a:r>
            <a:endParaRPr lang="en-US" dirty="0" smtClean="0">
              <a:solidFill>
                <a:srgbClr val="7030A0"/>
              </a:solidFill>
            </a:endParaRP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 </a:t>
            </a:r>
            <a:r>
              <a:rPr lang="en-US" dirty="0" smtClean="0">
                <a:solidFill>
                  <a:srgbClr val="7030A0"/>
                </a:solidFill>
              </a:rPr>
              <a:t>Work </a:t>
            </a:r>
            <a:r>
              <a:rPr lang="en-US" dirty="0">
                <a:solidFill>
                  <a:srgbClr val="7030A0"/>
                </a:solidFill>
              </a:rPr>
              <a:t>falls under the utilization of the </a:t>
            </a:r>
            <a:r>
              <a:rPr lang="en-US" dirty="0" err="1" smtClean="0">
                <a:solidFill>
                  <a:srgbClr val="7030A0"/>
                </a:solidFill>
              </a:rPr>
              <a:t>Arduino</a:t>
            </a:r>
            <a:r>
              <a:rPr lang="en-US" dirty="0" smtClean="0">
                <a:solidFill>
                  <a:srgbClr val="7030A0"/>
                </a:solidFill>
              </a:rPr>
              <a:t>, ultrasonic </a:t>
            </a:r>
            <a:r>
              <a:rPr lang="en-US" dirty="0">
                <a:solidFill>
                  <a:srgbClr val="7030A0"/>
                </a:solidFill>
              </a:rPr>
              <a:t>sensors, GSM module, </a:t>
            </a:r>
            <a:r>
              <a:rPr lang="en-US" dirty="0" smtClean="0">
                <a:solidFill>
                  <a:srgbClr val="7030A0"/>
                </a:solidFill>
              </a:rPr>
              <a:t>web-monitoring.</a:t>
            </a:r>
          </a:p>
          <a:p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The paper envisions helping flood-prone </a:t>
            </a:r>
            <a:r>
              <a:rPr lang="en-US" dirty="0" smtClean="0">
                <a:solidFill>
                  <a:srgbClr val="7030A0"/>
                </a:solidFill>
              </a:rPr>
              <a:t>area.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BLOCK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0.32.59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432" y="1554163"/>
            <a:ext cx="533353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WORKING PRINCIPLE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Ultrasonic sensor works on the principle of </a:t>
            </a:r>
            <a:r>
              <a:rPr lang="en-US" dirty="0" smtClean="0"/>
              <a:t>SONAR.</a:t>
            </a:r>
          </a:p>
          <a:p>
            <a:endParaRPr lang="en-US" dirty="0" smtClean="0"/>
          </a:p>
          <a:p>
            <a:r>
              <a:rPr lang="en-US" dirty="0" smtClean="0"/>
              <a:t>It is designed to measure the distance using ultrasonic wave.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o determine the distance of an object from the sensor.</a:t>
            </a:r>
          </a:p>
          <a:p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smtClean="0"/>
              <a:t>value Adriano </a:t>
            </a:r>
            <a:r>
              <a:rPr lang="en-US" dirty="0"/>
              <a:t>decides width for opening of gates of dam.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357166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i) </a:t>
            </a:r>
            <a:r>
              <a:rPr lang="en-US" dirty="0" smtClean="0">
                <a:solidFill>
                  <a:srgbClr val="FF0000"/>
                </a:solidFill>
              </a:rPr>
              <a:t>IOT ALEART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early warning system is a web-based system that users can access which includes web flood information.</a:t>
            </a:r>
          </a:p>
          <a:p>
            <a:endParaRPr lang="en-US" dirty="0" smtClean="0"/>
          </a:p>
          <a:p>
            <a:r>
              <a:rPr lang="en-US" dirty="0" smtClean="0"/>
              <a:t>Flood sensors installed on bridges for convenient access to the river.</a:t>
            </a:r>
          </a:p>
          <a:p>
            <a:endParaRPr lang="en-US" dirty="0" smtClean="0"/>
          </a:p>
          <a:p>
            <a:r>
              <a:rPr lang="en-US" dirty="0" smtClean="0"/>
              <a:t>The ultrasonic sensors used temperature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IOT  DIAGRAM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WhatsApp Image 2023-10-05 at 11.58.35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700" y="1874044"/>
            <a:ext cx="6477000" cy="3886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IOT</a:t>
            </a:r>
            <a:r>
              <a:rPr lang="en-US" dirty="0" smtClean="0"/>
              <a:t> </a:t>
            </a:r>
            <a:r>
              <a:rPr lang="en-US" sz="8000" dirty="0" smtClean="0"/>
              <a:t>SENSOR</a:t>
            </a:r>
            <a:endParaRPr lang="en-US" dirty="0"/>
          </a:p>
        </p:txBody>
      </p:sp>
      <p:pic>
        <p:nvPicPr>
          <p:cNvPr id="4" name="Content Placeholder 3" descr="WhatsApp Image 2023-10-13 at 11.04.02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857364"/>
            <a:ext cx="7732484" cy="4345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210</TotalTime>
  <Words>361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Trek</vt:lpstr>
      <vt:lpstr> </vt:lpstr>
      <vt:lpstr>Batch members</vt:lpstr>
      <vt:lpstr>ABSTRACT</vt:lpstr>
      <vt:lpstr>INTRODUCTION</vt:lpstr>
      <vt:lpstr>BLOCK DIAGRAM</vt:lpstr>
      <vt:lpstr>WORKING PRINCIPLE</vt:lpstr>
      <vt:lpstr>i) IOT ALEART</vt:lpstr>
      <vt:lpstr>IOT  DIAGRAM</vt:lpstr>
      <vt:lpstr>IOT SENSOR</vt:lpstr>
      <vt:lpstr>ii) Water sensor</vt:lpstr>
      <vt:lpstr>WATER SENSOR DIAGRAM</vt:lpstr>
      <vt:lpstr>FLOW CHART</vt:lpstr>
      <vt:lpstr>WI-FI MODULE</vt:lpstr>
      <vt:lpstr>WI-FI MODULE WORKING</vt:lpstr>
      <vt:lpstr>FLOOD MONITORING  PUBLIC WARNING</vt:lpstr>
      <vt:lpstr>Flood monitoring  types</vt:lpstr>
      <vt:lpstr>ADVANTAGES</vt:lpstr>
      <vt:lpstr>DISADVANTAGES</vt:lpstr>
      <vt:lpstr>APPLICATION</vt:lpstr>
      <vt:lpstr>REFERENCE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</dc:title>
  <dc:creator>KARTHI</dc:creator>
  <cp:lastModifiedBy>KARTHI</cp:lastModifiedBy>
  <cp:revision>21</cp:revision>
  <dcterms:created xsi:type="dcterms:W3CDTF">2023-10-06T05:41:45Z</dcterms:created>
  <dcterms:modified xsi:type="dcterms:W3CDTF">2023-10-26T00:42:00Z</dcterms:modified>
</cp:coreProperties>
</file>