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aa434cf3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aa434cf3c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aa434cf3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aa434cf3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aa434cf3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aa434cf3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aa434cf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aa434cf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aa434cf3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aa434cf3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aa434cf3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aa434cf3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aa434cf3c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aa434cf3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aa434cf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aa434cf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aa434cf3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aa434cf3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aa434cf3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aa434cf3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aa434cf3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aa434cf3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aa434cf3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aa434cf3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aa434cf3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aa434cf3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aa434cf3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aa434cf3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aa434cf3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aa434cf3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nbviewer.org/github/kiru883/A1_10_22/blob/master/Task2/Task2_analysis_solution.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2.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9.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 Id="rId10" Type="http://schemas.openxmlformats.org/officeDocument/2006/relationships/image" Target="../media/image24.png"/><Relationship Id="rId9" Type="http://schemas.openxmlformats.org/officeDocument/2006/relationships/image" Target="../media/image22.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25.png"/><Relationship Id="rId8"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33.png"/><Relationship Id="rId10" Type="http://schemas.openxmlformats.org/officeDocument/2006/relationships/image" Target="../media/image41.png"/><Relationship Id="rId9"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27.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image" Target="../media/image38.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26.png"/><Relationship Id="rId8"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1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Task 2</a:t>
            </a:r>
            <a:endParaRPr/>
          </a:p>
        </p:txBody>
      </p:sp>
      <p:sp>
        <p:nvSpPr>
          <p:cNvPr id="55" name="Google Shape;55;p13"/>
          <p:cNvSpPr txBox="1"/>
          <p:nvPr>
            <p:ph idx="1" type="subTitle"/>
          </p:nvPr>
        </p:nvSpPr>
        <p:spPr>
          <a:xfrm>
            <a:off x="253425" y="2571750"/>
            <a:ext cx="8520600" cy="181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ru">
                <a:solidFill>
                  <a:srgbClr val="FFFFFF"/>
                </a:solidFill>
              </a:rPr>
              <a:t>Contents:</a:t>
            </a:r>
            <a:endParaRPr>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EDA</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Conclusion                     </a:t>
            </a:r>
            <a:endParaRPr sz="2300">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Experiments</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Results</a:t>
            </a:r>
            <a:endParaRPr sz="2300">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Final solution		</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ROC curve, important features</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How to improve solution?</a:t>
            </a:r>
            <a:endParaRPr sz="2300">
              <a:solidFill>
                <a:srgbClr val="FFFFFF"/>
              </a:solidFill>
            </a:endParaRPr>
          </a:p>
        </p:txBody>
      </p:sp>
      <p:sp>
        <p:nvSpPr>
          <p:cNvPr id="56" name="Google Shape;56;p13"/>
          <p:cNvSpPr txBox="1"/>
          <p:nvPr/>
        </p:nvSpPr>
        <p:spPr>
          <a:xfrm>
            <a:off x="2275350" y="1808600"/>
            <a:ext cx="459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rgbClr val="FFFFFF"/>
                </a:solidFill>
              </a:rPr>
              <a:t>Code available at </a:t>
            </a:r>
            <a:r>
              <a:rPr lang="ru">
                <a:solidFill>
                  <a:srgbClr val="FFFFFF"/>
                </a:solidFill>
              </a:rPr>
              <a:t>/Task2/Task2_analysis_solution.ipynb</a:t>
            </a:r>
            <a:r>
              <a:rPr lang="ru">
                <a:solidFill>
                  <a:srgbClr val="FFFFFF"/>
                </a:solidFill>
              </a:rPr>
              <a:t> or this </a:t>
            </a:r>
            <a:r>
              <a:rPr lang="ru" u="sng">
                <a:solidFill>
                  <a:schemeClr val="hlink"/>
                </a:solidFill>
                <a:hlinkClick r:id="rId3"/>
              </a:rPr>
              <a:t>link</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Conclusion</a:t>
            </a:r>
            <a:endParaRPr/>
          </a:p>
        </p:txBody>
      </p:sp>
      <p:sp>
        <p:nvSpPr>
          <p:cNvPr id="155" name="Google Shape;155;p22"/>
          <p:cNvSpPr txBox="1"/>
          <p:nvPr/>
        </p:nvSpPr>
        <p:spPr>
          <a:xfrm>
            <a:off x="786825" y="1833000"/>
            <a:ext cx="738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In this task we have deal with binary classification task. Target value is balanced. Data contain NAN values in 6 columns, some distributions of features can show that for target=1 is characterized by higher value of feature. All data is numerical and doesn’t contain any categorical features. Table(train/val) doesn’t contain duplicate rows. ID is unique for each row and train ID’s don’t contains in validation table(for this reason i deleted this feature). Table training contains only 36% of rows without any NAN’s. Features have outliers.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How I experimented part 1/2</a:t>
            </a:r>
            <a:endParaRPr sz="2500"/>
          </a:p>
        </p:txBody>
      </p:sp>
      <p:pic>
        <p:nvPicPr>
          <p:cNvPr id="161" name="Google Shape;161;p23"/>
          <p:cNvPicPr preferRelativeResize="0"/>
          <p:nvPr/>
        </p:nvPicPr>
        <p:blipFill>
          <a:blip r:embed="rId3">
            <a:alphaModFix/>
          </a:blip>
          <a:stretch>
            <a:fillRect/>
          </a:stretch>
        </p:blipFill>
        <p:spPr>
          <a:xfrm>
            <a:off x="319975" y="989975"/>
            <a:ext cx="4685701" cy="3163550"/>
          </a:xfrm>
          <a:prstGeom prst="rect">
            <a:avLst/>
          </a:prstGeom>
          <a:noFill/>
          <a:ln>
            <a:noFill/>
          </a:ln>
        </p:spPr>
      </p:pic>
      <p:sp>
        <p:nvSpPr>
          <p:cNvPr id="162" name="Google Shape;162;p23"/>
          <p:cNvSpPr txBox="1"/>
          <p:nvPr/>
        </p:nvSpPr>
        <p:spPr>
          <a:xfrm>
            <a:off x="5347550" y="1925250"/>
            <a:ext cx="3322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getting scores for find best model, i </a:t>
            </a:r>
            <a:r>
              <a:rPr lang="ru" sz="1200">
                <a:solidFill>
                  <a:schemeClr val="dk1"/>
                </a:solidFill>
              </a:rPr>
              <a:t>defined</a:t>
            </a:r>
            <a:r>
              <a:rPr lang="ru" sz="1200">
                <a:solidFill>
                  <a:schemeClr val="dk1"/>
                </a:solidFill>
              </a:rPr>
              <a:t> function that by model and overall data, number of splits and random seed(for reproduction of experiments) print metrics that was computed by stratified split (each batch have same proportion of target classes)</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How I experimented part 2/2</a:t>
            </a:r>
            <a:endParaRPr sz="2500"/>
          </a:p>
        </p:txBody>
      </p:sp>
      <p:pic>
        <p:nvPicPr>
          <p:cNvPr id="168" name="Google Shape;168;p24"/>
          <p:cNvPicPr preferRelativeResize="0"/>
          <p:nvPr/>
        </p:nvPicPr>
        <p:blipFill>
          <a:blip r:embed="rId3">
            <a:alphaModFix/>
          </a:blip>
          <a:stretch>
            <a:fillRect/>
          </a:stretch>
        </p:blipFill>
        <p:spPr>
          <a:xfrm>
            <a:off x="152400" y="829700"/>
            <a:ext cx="4473824" cy="3004050"/>
          </a:xfrm>
          <a:prstGeom prst="rect">
            <a:avLst/>
          </a:prstGeom>
          <a:noFill/>
          <a:ln>
            <a:noFill/>
          </a:ln>
        </p:spPr>
      </p:pic>
      <p:pic>
        <p:nvPicPr>
          <p:cNvPr id="169" name="Google Shape;169;p24"/>
          <p:cNvPicPr preferRelativeResize="0"/>
          <p:nvPr/>
        </p:nvPicPr>
        <p:blipFill>
          <a:blip r:embed="rId4">
            <a:alphaModFix/>
          </a:blip>
          <a:stretch>
            <a:fillRect/>
          </a:stretch>
        </p:blipFill>
        <p:spPr>
          <a:xfrm>
            <a:off x="5016757" y="829700"/>
            <a:ext cx="3975418" cy="2409498"/>
          </a:xfrm>
          <a:prstGeom prst="rect">
            <a:avLst/>
          </a:prstGeom>
          <a:noFill/>
          <a:ln>
            <a:noFill/>
          </a:ln>
        </p:spPr>
      </p:pic>
      <p:sp>
        <p:nvSpPr>
          <p:cNvPr id="170" name="Google Shape;170;p24"/>
          <p:cNvSpPr txBox="1"/>
          <p:nvPr/>
        </p:nvSpPr>
        <p:spPr>
          <a:xfrm>
            <a:off x="4903100" y="3999700"/>
            <a:ext cx="387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different experiments i </a:t>
            </a:r>
            <a:r>
              <a:rPr lang="ru" sz="1200">
                <a:solidFill>
                  <a:schemeClr val="dk1"/>
                </a:solidFill>
              </a:rPr>
              <a:t>defined</a:t>
            </a:r>
            <a:r>
              <a:rPr lang="ru" sz="1200">
                <a:solidFill>
                  <a:schemeClr val="dk1"/>
                </a:solidFill>
              </a:rPr>
              <a:t> preprocessing functions for find out that function is better.</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Experiments description</a:t>
            </a:r>
            <a:endParaRPr sz="2500"/>
          </a:p>
        </p:txBody>
      </p:sp>
      <p:sp>
        <p:nvSpPr>
          <p:cNvPr id="176" name="Google Shape;176;p25"/>
          <p:cNvSpPr txBox="1"/>
          <p:nvPr/>
        </p:nvSpPr>
        <p:spPr>
          <a:xfrm>
            <a:off x="200750" y="76495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V1_1/2: Baseline solution, work with random forest model and baseline preprocessing(v1), 1 and 2 subparts of exp. differ by value of filling NAN’s, 0 and -999 accordingly.</a:t>
            </a:r>
            <a:endParaRPr sz="1200">
              <a:solidFill>
                <a:schemeClr val="dk1"/>
              </a:solidFill>
            </a:endParaRPr>
          </a:p>
        </p:txBody>
      </p:sp>
      <p:sp>
        <p:nvSpPr>
          <p:cNvPr id="177" name="Google Shape;177;p25"/>
          <p:cNvSpPr txBox="1"/>
          <p:nvPr/>
        </p:nvSpPr>
        <p:spPr>
          <a:xfrm>
            <a:off x="200750" y="150385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V2: Baseline solution, work with random forest model and baseline preprocessing(fill value = -999, try clip outlier values of features by 0.05 and 0.95 quantiles)</a:t>
            </a:r>
            <a:endParaRPr sz="1200">
              <a:solidFill>
                <a:schemeClr val="dk1"/>
              </a:solidFill>
            </a:endParaRPr>
          </a:p>
        </p:txBody>
      </p:sp>
      <p:sp>
        <p:nvSpPr>
          <p:cNvPr id="178" name="Google Shape;178;p25"/>
          <p:cNvSpPr txBox="1"/>
          <p:nvPr/>
        </p:nvSpPr>
        <p:spPr>
          <a:xfrm>
            <a:off x="200750" y="220650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V3: Baseline solution, work with random forest model and preprocessing(fill value = -999, try normalize by STD feature values).</a:t>
            </a:r>
            <a:endParaRPr sz="1200">
              <a:solidFill>
                <a:schemeClr val="dk1"/>
              </a:solidFill>
            </a:endParaRPr>
          </a:p>
        </p:txBody>
      </p:sp>
      <p:sp>
        <p:nvSpPr>
          <p:cNvPr id="179" name="Google Shape;179;p25"/>
          <p:cNvSpPr txBox="1"/>
          <p:nvPr/>
        </p:nvSpPr>
        <p:spPr>
          <a:xfrm>
            <a:off x="200750" y="294540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V4: Baseline solution, work with random forest model and baseline preprocessing(fill value = -999, add ‘isNAN’ indicator features.</a:t>
            </a:r>
            <a:endParaRPr sz="1200">
              <a:solidFill>
                <a:schemeClr val="dk1"/>
              </a:solidFill>
            </a:endParaRPr>
          </a:p>
        </p:txBody>
      </p:sp>
      <p:sp>
        <p:nvSpPr>
          <p:cNvPr id="180" name="Google Shape;180;p25"/>
          <p:cNvSpPr txBox="1"/>
          <p:nvPr/>
        </p:nvSpPr>
        <p:spPr>
          <a:xfrm>
            <a:off x="200750" y="3648050"/>
            <a:ext cx="419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V5/v6/v8: Work with v5 preprocessing(normalize features by STD and fill nan values on 0 value), test logistic regression, SVC and LinearSVC(same as SVC but linear kernel).</a:t>
            </a:r>
            <a:endParaRPr sz="1200">
              <a:solidFill>
                <a:schemeClr val="dk1"/>
              </a:solidFill>
            </a:endParaRPr>
          </a:p>
        </p:txBody>
      </p:sp>
      <p:sp>
        <p:nvSpPr>
          <p:cNvPr id="181" name="Google Shape;181;p25"/>
          <p:cNvSpPr txBox="1"/>
          <p:nvPr/>
        </p:nvSpPr>
        <p:spPr>
          <a:xfrm>
            <a:off x="4491850" y="857350"/>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V7: Same as V4 experiment but with gradient boosting model(lightGBM).</a:t>
            </a:r>
            <a:endParaRPr sz="1200">
              <a:solidFill>
                <a:schemeClr val="dk1"/>
              </a:solidFill>
            </a:endParaRPr>
          </a:p>
        </p:txBody>
      </p:sp>
      <p:sp>
        <p:nvSpPr>
          <p:cNvPr id="182" name="Google Shape;182;p25"/>
          <p:cNvSpPr txBox="1"/>
          <p:nvPr/>
        </p:nvSpPr>
        <p:spPr>
          <a:xfrm>
            <a:off x="4572000" y="16517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V9: Same as v8 but try improve LinearSVC model by tuning using hyperopt</a:t>
            </a:r>
            <a:endParaRPr sz="1200">
              <a:solidFill>
                <a:schemeClr val="dk1"/>
              </a:solidFill>
            </a:endParaRPr>
          </a:p>
        </p:txBody>
      </p:sp>
      <p:pic>
        <p:nvPicPr>
          <p:cNvPr id="183" name="Google Shape;183;p25"/>
          <p:cNvPicPr preferRelativeResize="0"/>
          <p:nvPr/>
        </p:nvPicPr>
        <p:blipFill>
          <a:blip r:embed="rId3">
            <a:alphaModFix/>
          </a:blip>
          <a:stretch>
            <a:fillRect/>
          </a:stretch>
        </p:blipFill>
        <p:spPr>
          <a:xfrm>
            <a:off x="4397150" y="2242750"/>
            <a:ext cx="4629476" cy="249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Result</a:t>
            </a:r>
            <a:endParaRPr sz="2500"/>
          </a:p>
        </p:txBody>
      </p:sp>
      <p:sp>
        <p:nvSpPr>
          <p:cNvPr id="189" name="Google Shape;189;p26"/>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0" name="Google Shape;190;p26"/>
          <p:cNvPicPr preferRelativeResize="0"/>
          <p:nvPr/>
        </p:nvPicPr>
        <p:blipFill>
          <a:blip r:embed="rId3">
            <a:alphaModFix/>
          </a:blip>
          <a:stretch>
            <a:fillRect/>
          </a:stretch>
        </p:blipFill>
        <p:spPr>
          <a:xfrm>
            <a:off x="1904275" y="989975"/>
            <a:ext cx="5335459" cy="3163550"/>
          </a:xfrm>
          <a:prstGeom prst="rect">
            <a:avLst/>
          </a:prstGeom>
          <a:noFill/>
          <a:ln>
            <a:noFill/>
          </a:ln>
        </p:spPr>
      </p:pic>
      <p:sp>
        <p:nvSpPr>
          <p:cNvPr id="191" name="Google Shape;191;p26"/>
          <p:cNvSpPr txBox="1"/>
          <p:nvPr/>
        </p:nvSpPr>
        <p:spPr>
          <a:xfrm>
            <a:off x="2637450" y="4196175"/>
            <a:ext cx="38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Final model is highlighted. </a:t>
            </a:r>
            <a:r>
              <a:rPr lang="ru" sz="1200">
                <a:solidFill>
                  <a:schemeClr val="dk1"/>
                </a:solidFill>
              </a:rPr>
              <a:t>This method and model was chosen due to good metric performance, real time learning, and inference.</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Final solution. </a:t>
            </a:r>
            <a:r>
              <a:rPr lang="ru" sz="2300">
                <a:solidFill>
                  <a:srgbClr val="FFFFFF"/>
                </a:solidFill>
              </a:rPr>
              <a:t>ROC curve, important features</a:t>
            </a:r>
            <a:endParaRPr sz="2700"/>
          </a:p>
        </p:txBody>
      </p:sp>
      <p:sp>
        <p:nvSpPr>
          <p:cNvPr id="197" name="Google Shape;197;p27"/>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8" name="Google Shape;198;p27"/>
          <p:cNvPicPr preferRelativeResize="0"/>
          <p:nvPr/>
        </p:nvPicPr>
        <p:blipFill>
          <a:blip r:embed="rId3">
            <a:alphaModFix/>
          </a:blip>
          <a:stretch>
            <a:fillRect/>
          </a:stretch>
        </p:blipFill>
        <p:spPr>
          <a:xfrm>
            <a:off x="290250" y="1079250"/>
            <a:ext cx="3814575" cy="2985001"/>
          </a:xfrm>
          <a:prstGeom prst="rect">
            <a:avLst/>
          </a:prstGeom>
          <a:noFill/>
          <a:ln>
            <a:noFill/>
          </a:ln>
        </p:spPr>
      </p:pic>
      <p:sp>
        <p:nvSpPr>
          <p:cNvPr id="199" name="Google Shape;199;p27"/>
          <p:cNvSpPr txBox="1"/>
          <p:nvPr/>
        </p:nvSpPr>
        <p:spPr>
          <a:xfrm>
            <a:off x="509585" y="4174525"/>
            <a:ext cx="337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ROC curve for final model, ROC AUC = 0.7751</a:t>
            </a:r>
            <a:endParaRPr sz="1200">
              <a:solidFill>
                <a:schemeClr val="dk1"/>
              </a:solidFill>
            </a:endParaRPr>
          </a:p>
        </p:txBody>
      </p:sp>
      <p:pic>
        <p:nvPicPr>
          <p:cNvPr id="200" name="Google Shape;200;p27"/>
          <p:cNvPicPr preferRelativeResize="0"/>
          <p:nvPr/>
        </p:nvPicPr>
        <p:blipFill>
          <a:blip r:embed="rId4">
            <a:alphaModFix/>
          </a:blip>
          <a:stretch>
            <a:fillRect/>
          </a:stretch>
        </p:blipFill>
        <p:spPr>
          <a:xfrm>
            <a:off x="4220800" y="1183000"/>
            <a:ext cx="4838425" cy="2838550"/>
          </a:xfrm>
          <a:prstGeom prst="rect">
            <a:avLst/>
          </a:prstGeom>
          <a:noFill/>
          <a:ln>
            <a:noFill/>
          </a:ln>
        </p:spPr>
      </p:pic>
      <p:sp>
        <p:nvSpPr>
          <p:cNvPr id="201" name="Google Shape;201;p27"/>
          <p:cNvSpPr txBox="1"/>
          <p:nvPr/>
        </p:nvSpPr>
        <p:spPr>
          <a:xfrm>
            <a:off x="4619000" y="408212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Important features, 3 most important: P16/P23/P22, method: backward feature elimination.</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Final solution. </a:t>
            </a:r>
            <a:r>
              <a:rPr lang="ru" sz="2300">
                <a:solidFill>
                  <a:srgbClr val="FFFFFF"/>
                </a:solidFill>
              </a:rPr>
              <a:t>How to improve solution?</a:t>
            </a:r>
            <a:endParaRPr sz="2700"/>
          </a:p>
        </p:txBody>
      </p:sp>
      <p:sp>
        <p:nvSpPr>
          <p:cNvPr id="207" name="Google Shape;207;p28"/>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28"/>
          <p:cNvSpPr txBox="1"/>
          <p:nvPr/>
        </p:nvSpPr>
        <p:spPr>
          <a:xfrm>
            <a:off x="2396900" y="2069050"/>
            <a:ext cx="4196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ru">
                <a:solidFill>
                  <a:schemeClr val="dk1"/>
                </a:solidFill>
              </a:rPr>
              <a:t>Improve method of filling nans</a:t>
            </a:r>
            <a:endParaRPr>
              <a:solidFill>
                <a:schemeClr val="dk1"/>
              </a:solidFill>
            </a:endParaRPr>
          </a:p>
          <a:p>
            <a:pPr indent="-317500" lvl="0" marL="457200" rtl="0" algn="l">
              <a:spcBef>
                <a:spcPts val="0"/>
              </a:spcBef>
              <a:spcAft>
                <a:spcPts val="0"/>
              </a:spcAft>
              <a:buClr>
                <a:schemeClr val="dk1"/>
              </a:buClr>
              <a:buSzPts val="1400"/>
              <a:buAutoNum type="arabicPeriod"/>
            </a:pPr>
            <a:r>
              <a:rPr lang="ru">
                <a:solidFill>
                  <a:schemeClr val="dk1"/>
                </a:solidFill>
              </a:rPr>
              <a:t>Try other models / hyperparameters</a:t>
            </a:r>
            <a:endParaRPr>
              <a:solidFill>
                <a:schemeClr val="dk1"/>
              </a:solidFill>
            </a:endParaRPr>
          </a:p>
          <a:p>
            <a:pPr indent="-317500" lvl="0" marL="457200" rtl="0" algn="l">
              <a:spcBef>
                <a:spcPts val="0"/>
              </a:spcBef>
              <a:spcAft>
                <a:spcPts val="0"/>
              </a:spcAft>
              <a:buClr>
                <a:schemeClr val="dk1"/>
              </a:buClr>
              <a:buSzPts val="1400"/>
              <a:buAutoNum type="arabicPeriod"/>
            </a:pPr>
            <a:r>
              <a:rPr lang="ru">
                <a:solidFill>
                  <a:schemeClr val="dk1"/>
                </a:solidFill>
              </a:rPr>
              <a:t>Try neural method (tabNN, tabNET and other)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6700" y="44325"/>
            <a:ext cx="287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Initial view</a:t>
            </a:r>
            <a:endParaRPr/>
          </a:p>
        </p:txBody>
      </p:sp>
      <p:sp>
        <p:nvSpPr>
          <p:cNvPr id="62" name="Google Shape;62;p14"/>
          <p:cNvSpPr txBox="1"/>
          <p:nvPr>
            <p:ph idx="1" type="body"/>
          </p:nvPr>
        </p:nvSpPr>
        <p:spPr>
          <a:xfrm>
            <a:off x="6841975" y="2803090"/>
            <a:ext cx="1952400" cy="51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ru" sz="1225">
                <a:solidFill>
                  <a:srgbClr val="FFFFFF"/>
                </a:solidFill>
              </a:rPr>
              <a:t>Number of nans for columns.</a:t>
            </a:r>
            <a:endParaRPr sz="1225">
              <a:solidFill>
                <a:srgbClr val="FFFFFF"/>
              </a:solidFill>
            </a:endParaRPr>
          </a:p>
        </p:txBody>
      </p:sp>
      <p:pic>
        <p:nvPicPr>
          <p:cNvPr id="63" name="Google Shape;63;p14"/>
          <p:cNvPicPr preferRelativeResize="0"/>
          <p:nvPr/>
        </p:nvPicPr>
        <p:blipFill>
          <a:blip r:embed="rId3">
            <a:alphaModFix/>
          </a:blip>
          <a:stretch>
            <a:fillRect/>
          </a:stretch>
        </p:blipFill>
        <p:spPr>
          <a:xfrm>
            <a:off x="2076350" y="892725"/>
            <a:ext cx="6864250" cy="1161775"/>
          </a:xfrm>
          <a:prstGeom prst="rect">
            <a:avLst/>
          </a:prstGeom>
          <a:noFill/>
          <a:ln>
            <a:noFill/>
          </a:ln>
        </p:spPr>
      </p:pic>
      <p:sp>
        <p:nvSpPr>
          <p:cNvPr id="64" name="Google Shape;64;p14"/>
          <p:cNvSpPr txBox="1"/>
          <p:nvPr/>
        </p:nvSpPr>
        <p:spPr>
          <a:xfrm>
            <a:off x="4579525" y="2054500"/>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training table.</a:t>
            </a:r>
            <a:endParaRPr sz="1000">
              <a:solidFill>
                <a:schemeClr val="dk1"/>
              </a:solidFill>
            </a:endParaRPr>
          </a:p>
        </p:txBody>
      </p:sp>
      <p:pic>
        <p:nvPicPr>
          <p:cNvPr id="65" name="Google Shape;65;p14"/>
          <p:cNvPicPr preferRelativeResize="0"/>
          <p:nvPr/>
        </p:nvPicPr>
        <p:blipFill>
          <a:blip r:embed="rId4">
            <a:alphaModFix/>
          </a:blip>
          <a:stretch>
            <a:fillRect/>
          </a:stretch>
        </p:blipFill>
        <p:spPr>
          <a:xfrm>
            <a:off x="157949" y="892725"/>
            <a:ext cx="1550875" cy="3755084"/>
          </a:xfrm>
          <a:prstGeom prst="rect">
            <a:avLst/>
          </a:prstGeom>
          <a:noFill/>
          <a:ln>
            <a:noFill/>
          </a:ln>
        </p:spPr>
      </p:pic>
      <p:sp>
        <p:nvSpPr>
          <p:cNvPr id="66" name="Google Shape;66;p14"/>
          <p:cNvSpPr txBox="1"/>
          <p:nvPr/>
        </p:nvSpPr>
        <p:spPr>
          <a:xfrm>
            <a:off x="1741200" y="2622750"/>
            <a:ext cx="150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Data types for columns of table (val. table have same data types).</a:t>
            </a:r>
            <a:endParaRPr sz="1200">
              <a:solidFill>
                <a:schemeClr val="dk1"/>
              </a:solidFill>
            </a:endParaRPr>
          </a:p>
        </p:txBody>
      </p:sp>
      <p:pic>
        <p:nvPicPr>
          <p:cNvPr id="67" name="Google Shape;67;p14"/>
          <p:cNvPicPr preferRelativeResize="0"/>
          <p:nvPr/>
        </p:nvPicPr>
        <p:blipFill>
          <a:blip r:embed="rId5">
            <a:alphaModFix/>
          </a:blip>
          <a:stretch>
            <a:fillRect/>
          </a:stretch>
        </p:blipFill>
        <p:spPr>
          <a:xfrm>
            <a:off x="4174974" y="2571750"/>
            <a:ext cx="2667000" cy="981075"/>
          </a:xfrm>
          <a:prstGeom prst="rect">
            <a:avLst/>
          </a:prstGeom>
          <a:noFill/>
          <a:ln>
            <a:noFill/>
          </a:ln>
        </p:spPr>
      </p:pic>
      <p:pic>
        <p:nvPicPr>
          <p:cNvPr id="68" name="Google Shape;68;p14"/>
          <p:cNvPicPr preferRelativeResize="0"/>
          <p:nvPr/>
        </p:nvPicPr>
        <p:blipFill>
          <a:blip r:embed="rId6">
            <a:alphaModFix/>
          </a:blip>
          <a:stretch>
            <a:fillRect/>
          </a:stretch>
        </p:blipFill>
        <p:spPr>
          <a:xfrm>
            <a:off x="4032099" y="3989350"/>
            <a:ext cx="2952750" cy="533400"/>
          </a:xfrm>
          <a:prstGeom prst="rect">
            <a:avLst/>
          </a:prstGeom>
          <a:noFill/>
          <a:ln>
            <a:noFill/>
          </a:ln>
        </p:spPr>
      </p:pic>
      <p:sp>
        <p:nvSpPr>
          <p:cNvPr id="69" name="Google Shape;69;p14"/>
          <p:cNvSpPr txBox="1"/>
          <p:nvPr/>
        </p:nvSpPr>
        <p:spPr>
          <a:xfrm>
            <a:off x="6984850" y="3979000"/>
            <a:ext cx="180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Number of duplications in val/train sets.</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6700" y="44325"/>
            <a:ext cx="451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Hypothesis and other</a:t>
            </a:r>
            <a:endParaRPr/>
          </a:p>
        </p:txBody>
      </p:sp>
      <p:pic>
        <p:nvPicPr>
          <p:cNvPr id="75" name="Google Shape;75;p15"/>
          <p:cNvPicPr preferRelativeResize="0"/>
          <p:nvPr/>
        </p:nvPicPr>
        <p:blipFill>
          <a:blip r:embed="rId3">
            <a:alphaModFix/>
          </a:blip>
          <a:stretch>
            <a:fillRect/>
          </a:stretch>
        </p:blipFill>
        <p:spPr>
          <a:xfrm>
            <a:off x="174275" y="1745675"/>
            <a:ext cx="4133850" cy="180975"/>
          </a:xfrm>
          <a:prstGeom prst="rect">
            <a:avLst/>
          </a:prstGeom>
          <a:noFill/>
          <a:ln>
            <a:noFill/>
          </a:ln>
        </p:spPr>
      </p:pic>
      <p:sp>
        <p:nvSpPr>
          <p:cNvPr id="76" name="Google Shape;76;p15"/>
          <p:cNvSpPr txBox="1"/>
          <p:nvPr/>
        </p:nvSpPr>
        <p:spPr>
          <a:xfrm>
            <a:off x="1389200" y="1926650"/>
            <a:ext cx="17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Distribution of target.</a:t>
            </a:r>
            <a:endParaRPr sz="1200">
              <a:solidFill>
                <a:schemeClr val="dk1"/>
              </a:solidFill>
            </a:endParaRPr>
          </a:p>
        </p:txBody>
      </p:sp>
      <p:pic>
        <p:nvPicPr>
          <p:cNvPr id="77" name="Google Shape;77;p15"/>
          <p:cNvPicPr preferRelativeResize="0"/>
          <p:nvPr/>
        </p:nvPicPr>
        <p:blipFill>
          <a:blip r:embed="rId4">
            <a:alphaModFix/>
          </a:blip>
          <a:stretch>
            <a:fillRect/>
          </a:stretch>
        </p:blipFill>
        <p:spPr>
          <a:xfrm>
            <a:off x="1512538" y="3526013"/>
            <a:ext cx="1457325" cy="228600"/>
          </a:xfrm>
          <a:prstGeom prst="rect">
            <a:avLst/>
          </a:prstGeom>
          <a:noFill/>
          <a:ln>
            <a:noFill/>
          </a:ln>
        </p:spPr>
      </p:pic>
      <p:sp>
        <p:nvSpPr>
          <p:cNvPr id="78" name="Google Shape;78;p15"/>
          <p:cNvSpPr txBox="1"/>
          <p:nvPr/>
        </p:nvSpPr>
        <p:spPr>
          <a:xfrm>
            <a:off x="866600" y="3726625"/>
            <a:ext cx="274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Hypothesis: ID is unique for each row.</a:t>
            </a:r>
            <a:endParaRPr sz="1200">
              <a:solidFill>
                <a:schemeClr val="dk1"/>
              </a:solidFill>
            </a:endParaRPr>
          </a:p>
        </p:txBody>
      </p:sp>
      <p:pic>
        <p:nvPicPr>
          <p:cNvPr id="79" name="Google Shape;79;p15"/>
          <p:cNvPicPr preferRelativeResize="0"/>
          <p:nvPr/>
        </p:nvPicPr>
        <p:blipFill>
          <a:blip r:embed="rId5">
            <a:alphaModFix/>
          </a:blip>
          <a:stretch>
            <a:fillRect/>
          </a:stretch>
        </p:blipFill>
        <p:spPr>
          <a:xfrm>
            <a:off x="5430238" y="3526025"/>
            <a:ext cx="2333625" cy="247650"/>
          </a:xfrm>
          <a:prstGeom prst="rect">
            <a:avLst/>
          </a:prstGeom>
          <a:noFill/>
          <a:ln>
            <a:noFill/>
          </a:ln>
        </p:spPr>
      </p:pic>
      <p:sp>
        <p:nvSpPr>
          <p:cNvPr id="80" name="Google Shape;80;p15"/>
          <p:cNvSpPr txBox="1"/>
          <p:nvPr/>
        </p:nvSpPr>
        <p:spPr>
          <a:xfrm>
            <a:off x="4593875" y="37736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Hypothesis: Validation set have same ID’s as in training set.</a:t>
            </a:r>
            <a:endParaRPr sz="1200">
              <a:solidFill>
                <a:schemeClr val="dk1"/>
              </a:solidFill>
            </a:endParaRPr>
          </a:p>
        </p:txBody>
      </p:sp>
      <p:sp>
        <p:nvSpPr>
          <p:cNvPr id="81" name="Google Shape;81;p15"/>
          <p:cNvSpPr txBox="1"/>
          <p:nvPr/>
        </p:nvSpPr>
        <p:spPr>
          <a:xfrm>
            <a:off x="4609775" y="1956163"/>
            <a:ext cx="419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Percentage of rows in training set without any NAN values.</a:t>
            </a:r>
            <a:endParaRPr sz="1200">
              <a:solidFill>
                <a:schemeClr val="dk1"/>
              </a:solidFill>
            </a:endParaRPr>
          </a:p>
        </p:txBody>
      </p:sp>
      <p:pic>
        <p:nvPicPr>
          <p:cNvPr id="82" name="Google Shape;82;p15"/>
          <p:cNvPicPr preferRelativeResize="0"/>
          <p:nvPr/>
        </p:nvPicPr>
        <p:blipFill>
          <a:blip r:embed="rId6">
            <a:alphaModFix/>
          </a:blip>
          <a:stretch>
            <a:fillRect/>
          </a:stretch>
        </p:blipFill>
        <p:spPr>
          <a:xfrm>
            <a:off x="5907875" y="1717088"/>
            <a:ext cx="1600200" cy="23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1/4</a:t>
            </a:r>
            <a:endParaRPr/>
          </a:p>
        </p:txBody>
      </p:sp>
      <p:sp>
        <p:nvSpPr>
          <p:cNvPr id="88" name="Google Shape;88;p16"/>
          <p:cNvSpPr txBox="1"/>
          <p:nvPr/>
        </p:nvSpPr>
        <p:spPr>
          <a:xfrm>
            <a:off x="56700" y="509975"/>
            <a:ext cx="89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Note. </a:t>
            </a:r>
            <a:r>
              <a:rPr lang="ru" sz="1200">
                <a:solidFill>
                  <a:schemeClr val="dk1"/>
                </a:solidFill>
              </a:rPr>
              <a:t>Each plot contain feature name and information about data statistics, such as mean, median, min/max and 5/95 quantiles.</a:t>
            </a:r>
            <a:endParaRPr sz="1200">
              <a:solidFill>
                <a:schemeClr val="dk1"/>
              </a:solidFill>
            </a:endParaRPr>
          </a:p>
        </p:txBody>
      </p:sp>
      <p:pic>
        <p:nvPicPr>
          <p:cNvPr id="89" name="Google Shape;89;p16"/>
          <p:cNvPicPr preferRelativeResize="0"/>
          <p:nvPr/>
        </p:nvPicPr>
        <p:blipFill>
          <a:blip r:embed="rId3">
            <a:alphaModFix/>
          </a:blip>
          <a:stretch>
            <a:fillRect/>
          </a:stretch>
        </p:blipFill>
        <p:spPr>
          <a:xfrm>
            <a:off x="398488" y="1257525"/>
            <a:ext cx="1963227" cy="1540075"/>
          </a:xfrm>
          <a:prstGeom prst="rect">
            <a:avLst/>
          </a:prstGeom>
          <a:noFill/>
          <a:ln>
            <a:noFill/>
          </a:ln>
        </p:spPr>
      </p:pic>
      <p:pic>
        <p:nvPicPr>
          <p:cNvPr id="90" name="Google Shape;90;p16"/>
          <p:cNvPicPr preferRelativeResize="0"/>
          <p:nvPr/>
        </p:nvPicPr>
        <p:blipFill>
          <a:blip r:embed="rId4">
            <a:alphaModFix/>
          </a:blip>
          <a:stretch>
            <a:fillRect/>
          </a:stretch>
        </p:blipFill>
        <p:spPr>
          <a:xfrm>
            <a:off x="2514113" y="1257525"/>
            <a:ext cx="1963225" cy="1551741"/>
          </a:xfrm>
          <a:prstGeom prst="rect">
            <a:avLst/>
          </a:prstGeom>
          <a:noFill/>
          <a:ln>
            <a:noFill/>
          </a:ln>
        </p:spPr>
      </p:pic>
      <p:pic>
        <p:nvPicPr>
          <p:cNvPr id="91" name="Google Shape;91;p16"/>
          <p:cNvPicPr preferRelativeResize="0"/>
          <p:nvPr/>
        </p:nvPicPr>
        <p:blipFill>
          <a:blip r:embed="rId5">
            <a:alphaModFix/>
          </a:blip>
          <a:stretch>
            <a:fillRect/>
          </a:stretch>
        </p:blipFill>
        <p:spPr>
          <a:xfrm>
            <a:off x="4629738" y="1257525"/>
            <a:ext cx="2000146" cy="1551750"/>
          </a:xfrm>
          <a:prstGeom prst="rect">
            <a:avLst/>
          </a:prstGeom>
          <a:noFill/>
          <a:ln>
            <a:noFill/>
          </a:ln>
        </p:spPr>
      </p:pic>
      <p:pic>
        <p:nvPicPr>
          <p:cNvPr id="92" name="Google Shape;92;p16"/>
          <p:cNvPicPr preferRelativeResize="0"/>
          <p:nvPr/>
        </p:nvPicPr>
        <p:blipFill>
          <a:blip r:embed="rId6">
            <a:alphaModFix/>
          </a:blip>
          <a:stretch>
            <a:fillRect/>
          </a:stretch>
        </p:blipFill>
        <p:spPr>
          <a:xfrm>
            <a:off x="6782288" y="1259097"/>
            <a:ext cx="1963225" cy="1548590"/>
          </a:xfrm>
          <a:prstGeom prst="rect">
            <a:avLst/>
          </a:prstGeom>
          <a:noFill/>
          <a:ln>
            <a:noFill/>
          </a:ln>
        </p:spPr>
      </p:pic>
      <p:pic>
        <p:nvPicPr>
          <p:cNvPr id="93" name="Google Shape;93;p16"/>
          <p:cNvPicPr preferRelativeResize="0"/>
          <p:nvPr/>
        </p:nvPicPr>
        <p:blipFill>
          <a:blip r:embed="rId7">
            <a:alphaModFix/>
          </a:blip>
          <a:stretch>
            <a:fillRect/>
          </a:stretch>
        </p:blipFill>
        <p:spPr>
          <a:xfrm>
            <a:off x="398488" y="2961672"/>
            <a:ext cx="1963225" cy="1539009"/>
          </a:xfrm>
          <a:prstGeom prst="rect">
            <a:avLst/>
          </a:prstGeom>
          <a:noFill/>
          <a:ln>
            <a:noFill/>
          </a:ln>
        </p:spPr>
      </p:pic>
      <p:pic>
        <p:nvPicPr>
          <p:cNvPr id="94" name="Google Shape;94;p16"/>
          <p:cNvPicPr preferRelativeResize="0"/>
          <p:nvPr/>
        </p:nvPicPr>
        <p:blipFill>
          <a:blip r:embed="rId8">
            <a:alphaModFix/>
          </a:blip>
          <a:stretch>
            <a:fillRect/>
          </a:stretch>
        </p:blipFill>
        <p:spPr>
          <a:xfrm>
            <a:off x="2514113" y="2961672"/>
            <a:ext cx="1963225" cy="1525842"/>
          </a:xfrm>
          <a:prstGeom prst="rect">
            <a:avLst/>
          </a:prstGeom>
          <a:noFill/>
          <a:ln>
            <a:noFill/>
          </a:ln>
        </p:spPr>
      </p:pic>
      <p:pic>
        <p:nvPicPr>
          <p:cNvPr id="95" name="Google Shape;95;p16"/>
          <p:cNvPicPr preferRelativeResize="0"/>
          <p:nvPr/>
        </p:nvPicPr>
        <p:blipFill>
          <a:blip r:embed="rId9">
            <a:alphaModFix/>
          </a:blip>
          <a:stretch>
            <a:fillRect/>
          </a:stretch>
        </p:blipFill>
        <p:spPr>
          <a:xfrm>
            <a:off x="4629738" y="2961672"/>
            <a:ext cx="1963225" cy="1535153"/>
          </a:xfrm>
          <a:prstGeom prst="rect">
            <a:avLst/>
          </a:prstGeom>
          <a:noFill/>
          <a:ln>
            <a:noFill/>
          </a:ln>
        </p:spPr>
      </p:pic>
      <p:pic>
        <p:nvPicPr>
          <p:cNvPr id="96" name="Google Shape;96;p16"/>
          <p:cNvPicPr preferRelativeResize="0"/>
          <p:nvPr/>
        </p:nvPicPr>
        <p:blipFill>
          <a:blip r:embed="rId10">
            <a:alphaModFix/>
          </a:blip>
          <a:stretch>
            <a:fillRect/>
          </a:stretch>
        </p:blipFill>
        <p:spPr>
          <a:xfrm>
            <a:off x="6745362" y="2961673"/>
            <a:ext cx="2000150" cy="15556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2/4</a:t>
            </a:r>
            <a:endParaRPr/>
          </a:p>
        </p:txBody>
      </p:sp>
      <p:pic>
        <p:nvPicPr>
          <p:cNvPr id="102" name="Google Shape;102;p17"/>
          <p:cNvPicPr preferRelativeResize="0"/>
          <p:nvPr/>
        </p:nvPicPr>
        <p:blipFill>
          <a:blip r:embed="rId3">
            <a:alphaModFix/>
          </a:blip>
          <a:stretch>
            <a:fillRect/>
          </a:stretch>
        </p:blipFill>
        <p:spPr>
          <a:xfrm>
            <a:off x="359200" y="893275"/>
            <a:ext cx="2010515" cy="1540075"/>
          </a:xfrm>
          <a:prstGeom prst="rect">
            <a:avLst/>
          </a:prstGeom>
          <a:noFill/>
          <a:ln>
            <a:noFill/>
          </a:ln>
        </p:spPr>
      </p:pic>
      <p:pic>
        <p:nvPicPr>
          <p:cNvPr id="103" name="Google Shape;103;p17"/>
          <p:cNvPicPr preferRelativeResize="0"/>
          <p:nvPr/>
        </p:nvPicPr>
        <p:blipFill>
          <a:blip r:embed="rId4">
            <a:alphaModFix/>
          </a:blip>
          <a:stretch>
            <a:fillRect/>
          </a:stretch>
        </p:blipFill>
        <p:spPr>
          <a:xfrm>
            <a:off x="2522120" y="893275"/>
            <a:ext cx="1973689" cy="1540075"/>
          </a:xfrm>
          <a:prstGeom prst="rect">
            <a:avLst/>
          </a:prstGeom>
          <a:noFill/>
          <a:ln>
            <a:noFill/>
          </a:ln>
        </p:spPr>
      </p:pic>
      <p:pic>
        <p:nvPicPr>
          <p:cNvPr id="104" name="Google Shape;104;p17"/>
          <p:cNvPicPr preferRelativeResize="0"/>
          <p:nvPr/>
        </p:nvPicPr>
        <p:blipFill>
          <a:blip r:embed="rId5">
            <a:alphaModFix/>
          </a:blip>
          <a:stretch>
            <a:fillRect/>
          </a:stretch>
        </p:blipFill>
        <p:spPr>
          <a:xfrm>
            <a:off x="4648204" y="893275"/>
            <a:ext cx="1973675" cy="1542873"/>
          </a:xfrm>
          <a:prstGeom prst="rect">
            <a:avLst/>
          </a:prstGeom>
          <a:noFill/>
          <a:ln>
            <a:noFill/>
          </a:ln>
        </p:spPr>
      </p:pic>
      <p:pic>
        <p:nvPicPr>
          <p:cNvPr id="105" name="Google Shape;105;p17"/>
          <p:cNvPicPr preferRelativeResize="0"/>
          <p:nvPr/>
        </p:nvPicPr>
        <p:blipFill>
          <a:blip r:embed="rId6">
            <a:alphaModFix/>
          </a:blip>
          <a:stretch>
            <a:fillRect/>
          </a:stretch>
        </p:blipFill>
        <p:spPr>
          <a:xfrm>
            <a:off x="6774275" y="893275"/>
            <a:ext cx="2010525" cy="1584050"/>
          </a:xfrm>
          <a:prstGeom prst="rect">
            <a:avLst/>
          </a:prstGeom>
          <a:noFill/>
          <a:ln>
            <a:noFill/>
          </a:ln>
        </p:spPr>
      </p:pic>
      <p:pic>
        <p:nvPicPr>
          <p:cNvPr id="106" name="Google Shape;106;p17"/>
          <p:cNvPicPr preferRelativeResize="0"/>
          <p:nvPr/>
        </p:nvPicPr>
        <p:blipFill>
          <a:blip r:embed="rId7">
            <a:alphaModFix/>
          </a:blip>
          <a:stretch>
            <a:fillRect/>
          </a:stretch>
        </p:blipFill>
        <p:spPr>
          <a:xfrm>
            <a:off x="359200" y="2665875"/>
            <a:ext cx="2010525" cy="1562615"/>
          </a:xfrm>
          <a:prstGeom prst="rect">
            <a:avLst/>
          </a:prstGeom>
          <a:noFill/>
          <a:ln>
            <a:noFill/>
          </a:ln>
        </p:spPr>
      </p:pic>
      <p:pic>
        <p:nvPicPr>
          <p:cNvPr id="107" name="Google Shape;107;p17"/>
          <p:cNvPicPr preferRelativeResize="0"/>
          <p:nvPr/>
        </p:nvPicPr>
        <p:blipFill>
          <a:blip r:embed="rId8">
            <a:alphaModFix/>
          </a:blip>
          <a:stretch>
            <a:fillRect/>
          </a:stretch>
        </p:blipFill>
        <p:spPr>
          <a:xfrm>
            <a:off x="2503697" y="2658799"/>
            <a:ext cx="2010525" cy="1576780"/>
          </a:xfrm>
          <a:prstGeom prst="rect">
            <a:avLst/>
          </a:prstGeom>
          <a:noFill/>
          <a:ln>
            <a:noFill/>
          </a:ln>
        </p:spPr>
      </p:pic>
      <p:pic>
        <p:nvPicPr>
          <p:cNvPr id="108" name="Google Shape;108;p17"/>
          <p:cNvPicPr preferRelativeResize="0"/>
          <p:nvPr/>
        </p:nvPicPr>
        <p:blipFill>
          <a:blip r:embed="rId9">
            <a:alphaModFix/>
          </a:blip>
          <a:stretch>
            <a:fillRect/>
          </a:stretch>
        </p:blipFill>
        <p:spPr>
          <a:xfrm>
            <a:off x="4648199" y="2662775"/>
            <a:ext cx="2010525" cy="1568820"/>
          </a:xfrm>
          <a:prstGeom prst="rect">
            <a:avLst/>
          </a:prstGeom>
          <a:noFill/>
          <a:ln>
            <a:noFill/>
          </a:ln>
        </p:spPr>
      </p:pic>
      <p:pic>
        <p:nvPicPr>
          <p:cNvPr id="109" name="Google Shape;109;p17"/>
          <p:cNvPicPr preferRelativeResize="0"/>
          <p:nvPr/>
        </p:nvPicPr>
        <p:blipFill>
          <a:blip r:embed="rId10">
            <a:alphaModFix/>
          </a:blip>
          <a:stretch>
            <a:fillRect/>
          </a:stretch>
        </p:blipFill>
        <p:spPr>
          <a:xfrm>
            <a:off x="6792700" y="2669000"/>
            <a:ext cx="2010525" cy="15563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3/4</a:t>
            </a:r>
            <a:endParaRPr/>
          </a:p>
        </p:txBody>
      </p:sp>
      <p:pic>
        <p:nvPicPr>
          <p:cNvPr id="115" name="Google Shape;115;p18"/>
          <p:cNvPicPr preferRelativeResize="0"/>
          <p:nvPr/>
        </p:nvPicPr>
        <p:blipFill>
          <a:blip r:embed="rId3">
            <a:alphaModFix/>
          </a:blip>
          <a:stretch>
            <a:fillRect/>
          </a:stretch>
        </p:blipFill>
        <p:spPr>
          <a:xfrm>
            <a:off x="437100" y="916650"/>
            <a:ext cx="1972292" cy="1540075"/>
          </a:xfrm>
          <a:prstGeom prst="rect">
            <a:avLst/>
          </a:prstGeom>
          <a:noFill/>
          <a:ln>
            <a:noFill/>
          </a:ln>
        </p:spPr>
      </p:pic>
      <p:pic>
        <p:nvPicPr>
          <p:cNvPr id="116" name="Google Shape;116;p18"/>
          <p:cNvPicPr preferRelativeResize="0"/>
          <p:nvPr/>
        </p:nvPicPr>
        <p:blipFill>
          <a:blip r:embed="rId4">
            <a:alphaModFix/>
          </a:blip>
          <a:stretch>
            <a:fillRect/>
          </a:stretch>
        </p:blipFill>
        <p:spPr>
          <a:xfrm>
            <a:off x="2554521" y="926013"/>
            <a:ext cx="1972300" cy="1521347"/>
          </a:xfrm>
          <a:prstGeom prst="rect">
            <a:avLst/>
          </a:prstGeom>
          <a:noFill/>
          <a:ln>
            <a:noFill/>
          </a:ln>
        </p:spPr>
      </p:pic>
      <p:pic>
        <p:nvPicPr>
          <p:cNvPr id="117" name="Google Shape;117;p18"/>
          <p:cNvPicPr preferRelativeResize="0"/>
          <p:nvPr/>
        </p:nvPicPr>
        <p:blipFill>
          <a:blip r:embed="rId5">
            <a:alphaModFix/>
          </a:blip>
          <a:stretch>
            <a:fillRect/>
          </a:stretch>
        </p:blipFill>
        <p:spPr>
          <a:xfrm>
            <a:off x="4671948" y="926025"/>
            <a:ext cx="1935789" cy="1521325"/>
          </a:xfrm>
          <a:prstGeom prst="rect">
            <a:avLst/>
          </a:prstGeom>
          <a:noFill/>
          <a:ln>
            <a:noFill/>
          </a:ln>
        </p:spPr>
      </p:pic>
      <p:pic>
        <p:nvPicPr>
          <p:cNvPr id="118" name="Google Shape;118;p18"/>
          <p:cNvPicPr preferRelativeResize="0"/>
          <p:nvPr/>
        </p:nvPicPr>
        <p:blipFill>
          <a:blip r:embed="rId6">
            <a:alphaModFix/>
          </a:blip>
          <a:stretch>
            <a:fillRect/>
          </a:stretch>
        </p:blipFill>
        <p:spPr>
          <a:xfrm>
            <a:off x="6752848" y="926025"/>
            <a:ext cx="1935775" cy="1521321"/>
          </a:xfrm>
          <a:prstGeom prst="rect">
            <a:avLst/>
          </a:prstGeom>
          <a:noFill/>
          <a:ln>
            <a:noFill/>
          </a:ln>
        </p:spPr>
      </p:pic>
      <p:pic>
        <p:nvPicPr>
          <p:cNvPr id="119" name="Google Shape;119;p18"/>
          <p:cNvPicPr preferRelativeResize="0"/>
          <p:nvPr/>
        </p:nvPicPr>
        <p:blipFill>
          <a:blip r:embed="rId7">
            <a:alphaModFix/>
          </a:blip>
          <a:stretch>
            <a:fillRect/>
          </a:stretch>
        </p:blipFill>
        <p:spPr>
          <a:xfrm>
            <a:off x="455373" y="2725700"/>
            <a:ext cx="1935775" cy="1478061"/>
          </a:xfrm>
          <a:prstGeom prst="rect">
            <a:avLst/>
          </a:prstGeom>
          <a:noFill/>
          <a:ln>
            <a:noFill/>
          </a:ln>
        </p:spPr>
      </p:pic>
      <p:pic>
        <p:nvPicPr>
          <p:cNvPr id="120" name="Google Shape;120;p18"/>
          <p:cNvPicPr preferRelativeResize="0"/>
          <p:nvPr/>
        </p:nvPicPr>
        <p:blipFill>
          <a:blip r:embed="rId8">
            <a:alphaModFix/>
          </a:blip>
          <a:stretch>
            <a:fillRect/>
          </a:stretch>
        </p:blipFill>
        <p:spPr>
          <a:xfrm>
            <a:off x="2572786" y="2720200"/>
            <a:ext cx="1935775" cy="1489058"/>
          </a:xfrm>
          <a:prstGeom prst="rect">
            <a:avLst/>
          </a:prstGeom>
          <a:noFill/>
          <a:ln>
            <a:noFill/>
          </a:ln>
        </p:spPr>
      </p:pic>
      <p:pic>
        <p:nvPicPr>
          <p:cNvPr id="121" name="Google Shape;121;p18"/>
          <p:cNvPicPr preferRelativeResize="0"/>
          <p:nvPr/>
        </p:nvPicPr>
        <p:blipFill>
          <a:blip r:embed="rId9">
            <a:alphaModFix/>
          </a:blip>
          <a:stretch>
            <a:fillRect/>
          </a:stretch>
        </p:blipFill>
        <p:spPr>
          <a:xfrm>
            <a:off x="4690173" y="2708950"/>
            <a:ext cx="1935775" cy="1511562"/>
          </a:xfrm>
          <a:prstGeom prst="rect">
            <a:avLst/>
          </a:prstGeom>
          <a:noFill/>
          <a:ln>
            <a:noFill/>
          </a:ln>
        </p:spPr>
      </p:pic>
      <p:pic>
        <p:nvPicPr>
          <p:cNvPr id="122" name="Google Shape;122;p18"/>
          <p:cNvPicPr preferRelativeResize="0"/>
          <p:nvPr/>
        </p:nvPicPr>
        <p:blipFill>
          <a:blip r:embed="rId10">
            <a:alphaModFix/>
          </a:blip>
          <a:stretch>
            <a:fillRect/>
          </a:stretch>
        </p:blipFill>
        <p:spPr>
          <a:xfrm>
            <a:off x="6734587" y="2702599"/>
            <a:ext cx="1972300" cy="15242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4/4</a:t>
            </a:r>
            <a:endParaRPr/>
          </a:p>
        </p:txBody>
      </p:sp>
      <p:pic>
        <p:nvPicPr>
          <p:cNvPr id="128" name="Google Shape;128;p19"/>
          <p:cNvPicPr preferRelativeResize="0"/>
          <p:nvPr/>
        </p:nvPicPr>
        <p:blipFill>
          <a:blip r:embed="rId3">
            <a:alphaModFix/>
          </a:blip>
          <a:stretch>
            <a:fillRect/>
          </a:stretch>
        </p:blipFill>
        <p:spPr>
          <a:xfrm>
            <a:off x="425323" y="890000"/>
            <a:ext cx="1929966" cy="1521325"/>
          </a:xfrm>
          <a:prstGeom prst="rect">
            <a:avLst/>
          </a:prstGeom>
          <a:noFill/>
          <a:ln>
            <a:noFill/>
          </a:ln>
        </p:spPr>
      </p:pic>
      <p:pic>
        <p:nvPicPr>
          <p:cNvPr id="129" name="Google Shape;129;p19"/>
          <p:cNvPicPr preferRelativeResize="0"/>
          <p:nvPr/>
        </p:nvPicPr>
        <p:blipFill>
          <a:blip r:embed="rId4">
            <a:alphaModFix/>
          </a:blip>
          <a:stretch>
            <a:fillRect/>
          </a:stretch>
        </p:blipFill>
        <p:spPr>
          <a:xfrm>
            <a:off x="2529570" y="890000"/>
            <a:ext cx="1938463" cy="1521325"/>
          </a:xfrm>
          <a:prstGeom prst="rect">
            <a:avLst/>
          </a:prstGeom>
          <a:noFill/>
          <a:ln>
            <a:noFill/>
          </a:ln>
        </p:spPr>
      </p:pic>
      <p:pic>
        <p:nvPicPr>
          <p:cNvPr id="130" name="Google Shape;130;p19"/>
          <p:cNvPicPr preferRelativeResize="0"/>
          <p:nvPr/>
        </p:nvPicPr>
        <p:blipFill>
          <a:blip r:embed="rId5">
            <a:alphaModFix/>
          </a:blip>
          <a:stretch>
            <a:fillRect/>
          </a:stretch>
        </p:blipFill>
        <p:spPr>
          <a:xfrm>
            <a:off x="4642303" y="890000"/>
            <a:ext cx="1951050" cy="1521325"/>
          </a:xfrm>
          <a:prstGeom prst="rect">
            <a:avLst/>
          </a:prstGeom>
          <a:noFill/>
          <a:ln>
            <a:noFill/>
          </a:ln>
        </p:spPr>
      </p:pic>
      <p:pic>
        <p:nvPicPr>
          <p:cNvPr id="131" name="Google Shape;131;p19"/>
          <p:cNvPicPr preferRelativeResize="0"/>
          <p:nvPr/>
        </p:nvPicPr>
        <p:blipFill>
          <a:blip r:embed="rId6">
            <a:alphaModFix/>
          </a:blip>
          <a:stretch>
            <a:fillRect/>
          </a:stretch>
        </p:blipFill>
        <p:spPr>
          <a:xfrm>
            <a:off x="6767621" y="888613"/>
            <a:ext cx="1951050" cy="1524110"/>
          </a:xfrm>
          <a:prstGeom prst="rect">
            <a:avLst/>
          </a:prstGeom>
          <a:noFill/>
          <a:ln>
            <a:noFill/>
          </a:ln>
        </p:spPr>
      </p:pic>
      <p:pic>
        <p:nvPicPr>
          <p:cNvPr id="132" name="Google Shape;132;p19"/>
          <p:cNvPicPr preferRelativeResize="0"/>
          <p:nvPr/>
        </p:nvPicPr>
        <p:blipFill>
          <a:blip r:embed="rId7">
            <a:alphaModFix/>
          </a:blip>
          <a:stretch>
            <a:fillRect/>
          </a:stretch>
        </p:blipFill>
        <p:spPr>
          <a:xfrm>
            <a:off x="1457300" y="2720325"/>
            <a:ext cx="1951050" cy="1521327"/>
          </a:xfrm>
          <a:prstGeom prst="rect">
            <a:avLst/>
          </a:prstGeom>
          <a:noFill/>
          <a:ln>
            <a:noFill/>
          </a:ln>
        </p:spPr>
      </p:pic>
      <p:pic>
        <p:nvPicPr>
          <p:cNvPr id="133" name="Google Shape;133;p19"/>
          <p:cNvPicPr preferRelativeResize="0"/>
          <p:nvPr/>
        </p:nvPicPr>
        <p:blipFill>
          <a:blip r:embed="rId8">
            <a:alphaModFix/>
          </a:blip>
          <a:stretch>
            <a:fillRect/>
          </a:stretch>
        </p:blipFill>
        <p:spPr>
          <a:xfrm>
            <a:off x="3644675" y="2720324"/>
            <a:ext cx="2001954" cy="1524100"/>
          </a:xfrm>
          <a:prstGeom prst="rect">
            <a:avLst/>
          </a:prstGeom>
          <a:noFill/>
          <a:ln>
            <a:noFill/>
          </a:ln>
        </p:spPr>
      </p:pic>
      <p:pic>
        <p:nvPicPr>
          <p:cNvPr id="134" name="Google Shape;134;p19"/>
          <p:cNvPicPr preferRelativeResize="0"/>
          <p:nvPr/>
        </p:nvPicPr>
        <p:blipFill>
          <a:blip r:embed="rId9">
            <a:alphaModFix/>
          </a:blip>
          <a:stretch>
            <a:fillRect/>
          </a:stretch>
        </p:blipFill>
        <p:spPr>
          <a:xfrm>
            <a:off x="5882951" y="2709874"/>
            <a:ext cx="1951050" cy="1544995"/>
          </a:xfrm>
          <a:prstGeom prst="rect">
            <a:avLst/>
          </a:prstGeom>
          <a:noFill/>
          <a:ln>
            <a:noFill/>
          </a:ln>
        </p:spPr>
      </p:pic>
      <p:sp>
        <p:nvSpPr>
          <p:cNvPr id="135" name="Google Shape;135;p19"/>
          <p:cNvSpPr txBox="1"/>
          <p:nvPr/>
        </p:nvSpPr>
        <p:spPr>
          <a:xfrm>
            <a:off x="830525" y="4312200"/>
            <a:ext cx="752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rPr>
              <a:t>Note. I checked that validation and training sets have same distribution of features, i didn’t put plots with distribution of validation features set.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Pearson correlations between features and target</a:t>
            </a:r>
            <a:endParaRPr/>
          </a:p>
        </p:txBody>
      </p:sp>
      <p:pic>
        <p:nvPicPr>
          <p:cNvPr id="141" name="Google Shape;141;p20"/>
          <p:cNvPicPr preferRelativeResize="0"/>
          <p:nvPr/>
        </p:nvPicPr>
        <p:blipFill>
          <a:blip r:embed="rId3">
            <a:alphaModFix/>
          </a:blip>
          <a:stretch>
            <a:fillRect/>
          </a:stretch>
        </p:blipFill>
        <p:spPr>
          <a:xfrm>
            <a:off x="268975" y="617025"/>
            <a:ext cx="5635909" cy="4221674"/>
          </a:xfrm>
          <a:prstGeom prst="rect">
            <a:avLst/>
          </a:prstGeom>
          <a:noFill/>
          <a:ln>
            <a:noFill/>
          </a:ln>
        </p:spPr>
      </p:pic>
      <p:sp>
        <p:nvSpPr>
          <p:cNvPr id="142" name="Google Shape;142;p20"/>
          <p:cNvSpPr txBox="1"/>
          <p:nvPr/>
        </p:nvSpPr>
        <p:spPr>
          <a:xfrm>
            <a:off x="6185325" y="1833000"/>
            <a:ext cx="2659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In presentation hard to see, but, target have weak correlation </a:t>
            </a:r>
            <a:r>
              <a:rPr lang="ru" sz="1200">
                <a:solidFill>
                  <a:schemeClr val="dk1"/>
                </a:solidFill>
              </a:rPr>
              <a:t>between</a:t>
            </a:r>
            <a:r>
              <a:rPr lang="ru" sz="1200">
                <a:solidFill>
                  <a:schemeClr val="dk1"/>
                </a:solidFill>
              </a:rPr>
              <a:t> p16/p22/p18/p23 and etc. features. It means that in this task we must try linear models (Pearson correlation show linear relationship between values).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noNAN and NAN features</a:t>
            </a:r>
            <a:endParaRPr/>
          </a:p>
        </p:txBody>
      </p:sp>
      <p:pic>
        <p:nvPicPr>
          <p:cNvPr id="148" name="Google Shape;148;p21"/>
          <p:cNvPicPr preferRelativeResize="0"/>
          <p:nvPr/>
        </p:nvPicPr>
        <p:blipFill>
          <a:blip r:embed="rId3">
            <a:alphaModFix/>
          </a:blip>
          <a:stretch>
            <a:fillRect/>
          </a:stretch>
        </p:blipFill>
        <p:spPr>
          <a:xfrm>
            <a:off x="866775" y="856850"/>
            <a:ext cx="3705225" cy="3771900"/>
          </a:xfrm>
          <a:prstGeom prst="rect">
            <a:avLst/>
          </a:prstGeom>
          <a:noFill/>
          <a:ln>
            <a:noFill/>
          </a:ln>
        </p:spPr>
      </p:pic>
      <p:sp>
        <p:nvSpPr>
          <p:cNvPr id="149" name="Google Shape;149;p21"/>
          <p:cNvSpPr txBox="1"/>
          <p:nvPr/>
        </p:nvSpPr>
        <p:spPr>
          <a:xfrm>
            <a:off x="4910350" y="2110050"/>
            <a:ext cx="3905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This is analysis of distribution of Target in rows with nan and without nan values. </a:t>
            </a:r>
            <a:r>
              <a:rPr lang="ru" sz="1200">
                <a:solidFill>
                  <a:schemeClr val="dk1"/>
                </a:solidFill>
              </a:rPr>
              <a:t>As we can see, some rows with features with NAN values may contain Target = 1 more frequently. Has the meaning experiment with feature indicator of NAN value such as ‘isNAN’</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