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d22832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d22832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d2283296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d2283296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d2283296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d2283296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d2283296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d2283296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d228329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d228329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7d2283296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d2283296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d2283296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d2283296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d2283296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d2283296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d2283296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d2283296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d2283296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d2283296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d2283296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d2283296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d2283296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d2283296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1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Task 1</a:t>
            </a:r>
            <a:endParaRPr/>
          </a:p>
        </p:txBody>
      </p:sp>
      <p:sp>
        <p:nvSpPr>
          <p:cNvPr id="55" name="Google Shape;55;p13"/>
          <p:cNvSpPr txBox="1"/>
          <p:nvPr>
            <p:ph idx="1" type="subTitle"/>
          </p:nvPr>
        </p:nvSpPr>
        <p:spPr>
          <a:xfrm>
            <a:off x="253425" y="2571750"/>
            <a:ext cx="8520600" cy="181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ru">
                <a:solidFill>
                  <a:srgbClr val="FFFFFF"/>
                </a:solidFill>
              </a:rPr>
              <a:t>Contents:</a:t>
            </a:r>
            <a:endParaRPr>
              <a:solidFill>
                <a:srgbClr val="FFFFFF"/>
              </a:solidFill>
            </a:endParaRPr>
          </a:p>
          <a:p>
            <a:pPr indent="-341788" lvl="0" marL="457200" rtl="0" algn="l">
              <a:spcBef>
                <a:spcPts val="0"/>
              </a:spcBef>
              <a:spcAft>
                <a:spcPts val="0"/>
              </a:spcAft>
              <a:buClr>
                <a:srgbClr val="FFFFFF"/>
              </a:buClr>
              <a:buSzPct val="100000"/>
              <a:buAutoNum type="arabicPeriod"/>
            </a:pPr>
            <a:r>
              <a:rPr lang="ru" sz="2300">
                <a:solidFill>
                  <a:srgbClr val="FFFFFF"/>
                </a:solidFill>
              </a:rPr>
              <a:t>EDA</a:t>
            </a:r>
            <a:r>
              <a:rPr lang="ru" sz="2300">
                <a:solidFill>
                  <a:srgbClr val="FFFFFF"/>
                </a:solidFill>
              </a:rPr>
              <a:t>    </a:t>
            </a:r>
            <a:endParaRPr sz="2300">
              <a:solidFill>
                <a:srgbClr val="FFFFFF"/>
              </a:solidFill>
            </a:endParaRPr>
          </a:p>
          <a:p>
            <a:pPr indent="-341788" lvl="1" marL="914400" rtl="0" algn="l">
              <a:spcBef>
                <a:spcPts val="0"/>
              </a:spcBef>
              <a:spcAft>
                <a:spcPts val="0"/>
              </a:spcAft>
              <a:buClr>
                <a:srgbClr val="FFFFFF"/>
              </a:buClr>
              <a:buSzPct val="100000"/>
              <a:buAutoNum type="alphaLcPeriod"/>
            </a:pPr>
            <a:r>
              <a:rPr lang="ru" sz="2300">
                <a:solidFill>
                  <a:srgbClr val="FFFFFF"/>
                </a:solidFill>
              </a:rPr>
              <a:t>Conclusion               </a:t>
            </a:r>
            <a:endParaRPr sz="2300">
              <a:solidFill>
                <a:srgbClr val="FFFFFF"/>
              </a:solidFill>
            </a:endParaRPr>
          </a:p>
          <a:p>
            <a:pPr indent="-341788" lvl="0" marL="457200" rtl="0" algn="l">
              <a:spcBef>
                <a:spcPts val="0"/>
              </a:spcBef>
              <a:spcAft>
                <a:spcPts val="0"/>
              </a:spcAft>
              <a:buClr>
                <a:srgbClr val="FFFFFF"/>
              </a:buClr>
              <a:buSzPct val="100000"/>
              <a:buAutoNum type="arabicPeriod"/>
            </a:pPr>
            <a:r>
              <a:rPr lang="ru" sz="2300">
                <a:solidFill>
                  <a:srgbClr val="FFFFFF"/>
                </a:solidFill>
              </a:rPr>
              <a:t>Experiments</a:t>
            </a:r>
            <a:endParaRPr sz="2300">
              <a:solidFill>
                <a:srgbClr val="FFFFFF"/>
              </a:solidFill>
            </a:endParaRPr>
          </a:p>
          <a:p>
            <a:pPr indent="-341788" lvl="1" marL="914400" rtl="0" algn="l">
              <a:spcBef>
                <a:spcPts val="0"/>
              </a:spcBef>
              <a:spcAft>
                <a:spcPts val="0"/>
              </a:spcAft>
              <a:buClr>
                <a:srgbClr val="FFFFFF"/>
              </a:buClr>
              <a:buSzPct val="100000"/>
              <a:buAutoNum type="alphaLcPeriod"/>
            </a:pPr>
            <a:r>
              <a:rPr lang="ru" sz="2300">
                <a:solidFill>
                  <a:srgbClr val="FFFFFF"/>
                </a:solidFill>
              </a:rPr>
              <a:t>Results</a:t>
            </a:r>
            <a:endParaRPr sz="2300">
              <a:solidFill>
                <a:srgbClr val="FFFFFF"/>
              </a:solidFill>
            </a:endParaRPr>
          </a:p>
          <a:p>
            <a:pPr indent="-341788" lvl="0" marL="457200" rtl="0" algn="l">
              <a:spcBef>
                <a:spcPts val="0"/>
              </a:spcBef>
              <a:spcAft>
                <a:spcPts val="0"/>
              </a:spcAft>
              <a:buClr>
                <a:srgbClr val="FFFFFF"/>
              </a:buClr>
              <a:buSzPct val="100000"/>
              <a:buAutoNum type="arabicPeriod"/>
            </a:pPr>
            <a:r>
              <a:rPr lang="ru" sz="2300">
                <a:solidFill>
                  <a:srgbClr val="FFFFFF"/>
                </a:solidFill>
              </a:rPr>
              <a:t>Final solution</a:t>
            </a:r>
            <a:endParaRPr sz="2300">
              <a:solidFill>
                <a:srgbClr val="FFFFFF"/>
              </a:solidFill>
            </a:endParaRPr>
          </a:p>
          <a:p>
            <a:pPr indent="-341788" lvl="1" marL="914400" rtl="0" algn="l">
              <a:spcBef>
                <a:spcPts val="0"/>
              </a:spcBef>
              <a:spcAft>
                <a:spcPts val="0"/>
              </a:spcAft>
              <a:buClr>
                <a:srgbClr val="FFFFFF"/>
              </a:buClr>
              <a:buSzPct val="100000"/>
              <a:buAutoNum type="alphaLcPeriod"/>
            </a:pPr>
            <a:r>
              <a:rPr lang="ru" sz="2300">
                <a:solidFill>
                  <a:srgbClr val="FFFFFF"/>
                </a:solidFill>
              </a:rPr>
              <a:t>How to improve solution?</a:t>
            </a:r>
            <a:endParaRPr sz="2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56700" y="44325"/>
            <a:ext cx="90063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Experiments. Problem of ARIMA and Exponential Smoothing models</a:t>
            </a:r>
            <a:endParaRPr sz="2020"/>
          </a:p>
        </p:txBody>
      </p:sp>
      <p:pic>
        <p:nvPicPr>
          <p:cNvPr id="129" name="Google Shape;129;p22"/>
          <p:cNvPicPr preferRelativeResize="0"/>
          <p:nvPr/>
        </p:nvPicPr>
        <p:blipFill>
          <a:blip r:embed="rId3">
            <a:alphaModFix/>
          </a:blip>
          <a:stretch>
            <a:fillRect/>
          </a:stretch>
        </p:blipFill>
        <p:spPr>
          <a:xfrm>
            <a:off x="373800" y="859250"/>
            <a:ext cx="3965275" cy="2535751"/>
          </a:xfrm>
          <a:prstGeom prst="rect">
            <a:avLst/>
          </a:prstGeom>
          <a:noFill/>
          <a:ln>
            <a:noFill/>
          </a:ln>
        </p:spPr>
      </p:pic>
      <p:pic>
        <p:nvPicPr>
          <p:cNvPr id="130" name="Google Shape;130;p22"/>
          <p:cNvPicPr preferRelativeResize="0"/>
          <p:nvPr/>
        </p:nvPicPr>
        <p:blipFill>
          <a:blip r:embed="rId4">
            <a:alphaModFix/>
          </a:blip>
          <a:stretch>
            <a:fillRect/>
          </a:stretch>
        </p:blipFill>
        <p:spPr>
          <a:xfrm>
            <a:off x="4848475" y="859250"/>
            <a:ext cx="3921716" cy="2535751"/>
          </a:xfrm>
          <a:prstGeom prst="rect">
            <a:avLst/>
          </a:prstGeom>
          <a:noFill/>
          <a:ln>
            <a:noFill/>
          </a:ln>
        </p:spPr>
      </p:pic>
      <p:sp>
        <p:nvSpPr>
          <p:cNvPr id="131" name="Google Shape;131;p22"/>
          <p:cNvSpPr txBox="1"/>
          <p:nvPr/>
        </p:nvSpPr>
        <p:spPr>
          <a:xfrm>
            <a:off x="2461650" y="3453275"/>
            <a:ext cx="419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Metrics are misleading because models ARIMA and ExponentialSmothing failed to learn the seasonality of their metrics good in show terms but in the long run their result is wrong</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56700" y="44325"/>
            <a:ext cx="90063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Experiments. Prophet</a:t>
            </a:r>
            <a:endParaRPr sz="2020"/>
          </a:p>
        </p:txBody>
      </p:sp>
      <p:sp>
        <p:nvSpPr>
          <p:cNvPr id="137" name="Google Shape;137;p23"/>
          <p:cNvSpPr txBox="1"/>
          <p:nvPr/>
        </p:nvSpPr>
        <p:spPr>
          <a:xfrm>
            <a:off x="2473800" y="437852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Prophet shows not bad metrics values and their ability to learn the seasonality of the time series in the long terms.</a:t>
            </a:r>
            <a:endParaRPr sz="1200">
              <a:solidFill>
                <a:schemeClr val="dk1"/>
              </a:solidFill>
            </a:endParaRPr>
          </a:p>
        </p:txBody>
      </p:sp>
      <p:pic>
        <p:nvPicPr>
          <p:cNvPr id="138" name="Google Shape;138;p23"/>
          <p:cNvPicPr preferRelativeResize="0"/>
          <p:nvPr/>
        </p:nvPicPr>
        <p:blipFill>
          <a:blip r:embed="rId3">
            <a:alphaModFix/>
          </a:blip>
          <a:stretch>
            <a:fillRect/>
          </a:stretch>
        </p:blipFill>
        <p:spPr>
          <a:xfrm>
            <a:off x="1528813" y="608588"/>
            <a:ext cx="5901774" cy="3769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56700" y="44325"/>
            <a:ext cx="9006300" cy="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Experiments. Results</a:t>
            </a:r>
            <a:endParaRPr sz="2020"/>
          </a:p>
        </p:txBody>
      </p:sp>
      <p:pic>
        <p:nvPicPr>
          <p:cNvPr id="144" name="Google Shape;144;p24"/>
          <p:cNvPicPr preferRelativeResize="0"/>
          <p:nvPr/>
        </p:nvPicPr>
        <p:blipFill>
          <a:blip r:embed="rId3">
            <a:alphaModFix/>
          </a:blip>
          <a:stretch>
            <a:fillRect/>
          </a:stretch>
        </p:blipFill>
        <p:spPr>
          <a:xfrm>
            <a:off x="280988" y="757975"/>
            <a:ext cx="8582025" cy="2724150"/>
          </a:xfrm>
          <a:prstGeom prst="rect">
            <a:avLst/>
          </a:prstGeom>
          <a:noFill/>
          <a:ln>
            <a:noFill/>
          </a:ln>
        </p:spPr>
      </p:pic>
      <p:sp>
        <p:nvSpPr>
          <p:cNvPr id="145" name="Google Shape;145;p24"/>
          <p:cNvSpPr txBox="1"/>
          <p:nvPr/>
        </p:nvSpPr>
        <p:spPr>
          <a:xfrm>
            <a:off x="3059850" y="348212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As the final model, additive regression model (highlighted green) was chosen as it has the best metrics and also quite good (compared to current models) visual results</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6700" y="44325"/>
            <a:ext cx="287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Initial view</a:t>
            </a:r>
            <a:endParaRPr/>
          </a:p>
        </p:txBody>
      </p:sp>
      <p:sp>
        <p:nvSpPr>
          <p:cNvPr id="61" name="Google Shape;61;p14"/>
          <p:cNvSpPr txBox="1"/>
          <p:nvPr>
            <p:ph idx="1" type="body"/>
          </p:nvPr>
        </p:nvSpPr>
        <p:spPr>
          <a:xfrm>
            <a:off x="6377600" y="3852004"/>
            <a:ext cx="1952400" cy="73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ru" sz="1225">
                <a:solidFill>
                  <a:srgbClr val="FFFFFF"/>
                </a:solidFill>
              </a:rPr>
              <a:t>First and last observations in time series</a:t>
            </a:r>
            <a:endParaRPr sz="1225">
              <a:solidFill>
                <a:srgbClr val="FFFFFF"/>
              </a:solidFill>
            </a:endParaRPr>
          </a:p>
        </p:txBody>
      </p:sp>
      <p:sp>
        <p:nvSpPr>
          <p:cNvPr id="62" name="Google Shape;62;p14"/>
          <p:cNvSpPr txBox="1"/>
          <p:nvPr/>
        </p:nvSpPr>
        <p:spPr>
          <a:xfrm>
            <a:off x="1995725" y="1637775"/>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table.</a:t>
            </a:r>
            <a:endParaRPr sz="1000">
              <a:solidFill>
                <a:schemeClr val="dk1"/>
              </a:solidFill>
            </a:endParaRPr>
          </a:p>
        </p:txBody>
      </p:sp>
      <p:sp>
        <p:nvSpPr>
          <p:cNvPr id="63" name="Google Shape;63;p14"/>
          <p:cNvSpPr txBox="1"/>
          <p:nvPr/>
        </p:nvSpPr>
        <p:spPr>
          <a:xfrm>
            <a:off x="6832675" y="9173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Information about data types and NAN values counts</a:t>
            </a:r>
            <a:endParaRPr sz="1200">
              <a:solidFill>
                <a:schemeClr val="dk1"/>
              </a:solidFill>
            </a:endParaRPr>
          </a:p>
        </p:txBody>
      </p:sp>
      <p:sp>
        <p:nvSpPr>
          <p:cNvPr id="64" name="Google Shape;64;p14"/>
          <p:cNvSpPr txBox="1"/>
          <p:nvPr/>
        </p:nvSpPr>
        <p:spPr>
          <a:xfrm>
            <a:off x="6832675" y="2490663"/>
            <a:ext cx="180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Number of duplications and missing dates in time series</a:t>
            </a:r>
            <a:endParaRPr sz="1200">
              <a:solidFill>
                <a:schemeClr val="dk1"/>
              </a:solidFill>
            </a:endParaRPr>
          </a:p>
        </p:txBody>
      </p:sp>
      <p:pic>
        <p:nvPicPr>
          <p:cNvPr id="65" name="Google Shape;65;p14"/>
          <p:cNvPicPr preferRelativeResize="0"/>
          <p:nvPr/>
        </p:nvPicPr>
        <p:blipFill>
          <a:blip r:embed="rId3">
            <a:alphaModFix/>
          </a:blip>
          <a:stretch>
            <a:fillRect/>
          </a:stretch>
        </p:blipFill>
        <p:spPr>
          <a:xfrm>
            <a:off x="624800" y="662371"/>
            <a:ext cx="1370925" cy="2278700"/>
          </a:xfrm>
          <a:prstGeom prst="rect">
            <a:avLst/>
          </a:prstGeom>
          <a:noFill/>
          <a:ln>
            <a:noFill/>
          </a:ln>
        </p:spPr>
      </p:pic>
      <p:pic>
        <p:nvPicPr>
          <p:cNvPr id="66" name="Google Shape;66;p14"/>
          <p:cNvPicPr preferRelativeResize="0"/>
          <p:nvPr/>
        </p:nvPicPr>
        <p:blipFill>
          <a:blip r:embed="rId4">
            <a:alphaModFix/>
          </a:blip>
          <a:stretch>
            <a:fillRect/>
          </a:stretch>
        </p:blipFill>
        <p:spPr>
          <a:xfrm>
            <a:off x="4551588" y="662375"/>
            <a:ext cx="2281075" cy="1064000"/>
          </a:xfrm>
          <a:prstGeom prst="rect">
            <a:avLst/>
          </a:prstGeom>
          <a:noFill/>
          <a:ln>
            <a:noFill/>
          </a:ln>
        </p:spPr>
      </p:pic>
      <p:pic>
        <p:nvPicPr>
          <p:cNvPr id="67" name="Google Shape;67;p14"/>
          <p:cNvPicPr preferRelativeResize="0"/>
          <p:nvPr/>
        </p:nvPicPr>
        <p:blipFill>
          <a:blip r:embed="rId5">
            <a:alphaModFix/>
          </a:blip>
          <a:stretch>
            <a:fillRect/>
          </a:stretch>
        </p:blipFill>
        <p:spPr>
          <a:xfrm>
            <a:off x="5006677" y="3688846"/>
            <a:ext cx="1370923" cy="1064000"/>
          </a:xfrm>
          <a:prstGeom prst="rect">
            <a:avLst/>
          </a:prstGeom>
          <a:noFill/>
          <a:ln>
            <a:noFill/>
          </a:ln>
        </p:spPr>
      </p:pic>
      <p:pic>
        <p:nvPicPr>
          <p:cNvPr id="68" name="Google Shape;68;p14"/>
          <p:cNvPicPr preferRelativeResize="0"/>
          <p:nvPr/>
        </p:nvPicPr>
        <p:blipFill>
          <a:blip r:embed="rId6">
            <a:alphaModFix/>
          </a:blip>
          <a:stretch>
            <a:fillRect/>
          </a:stretch>
        </p:blipFill>
        <p:spPr>
          <a:xfrm>
            <a:off x="4890450" y="2782322"/>
            <a:ext cx="1603350" cy="155575"/>
          </a:xfrm>
          <a:prstGeom prst="rect">
            <a:avLst/>
          </a:prstGeom>
          <a:noFill/>
          <a:ln>
            <a:noFill/>
          </a:ln>
        </p:spPr>
      </p:pic>
      <p:pic>
        <p:nvPicPr>
          <p:cNvPr id="69" name="Google Shape;69;p14"/>
          <p:cNvPicPr preferRelativeResize="0"/>
          <p:nvPr/>
        </p:nvPicPr>
        <p:blipFill>
          <a:blip r:embed="rId7">
            <a:alphaModFix/>
          </a:blip>
          <a:stretch>
            <a:fillRect/>
          </a:stretch>
        </p:blipFill>
        <p:spPr>
          <a:xfrm>
            <a:off x="4700598" y="2490673"/>
            <a:ext cx="1983066" cy="327900"/>
          </a:xfrm>
          <a:prstGeom prst="rect">
            <a:avLst/>
          </a:prstGeom>
          <a:noFill/>
          <a:ln>
            <a:noFill/>
          </a:ln>
        </p:spPr>
      </p:pic>
      <p:pic>
        <p:nvPicPr>
          <p:cNvPr id="70" name="Google Shape;70;p14"/>
          <p:cNvPicPr preferRelativeResize="0"/>
          <p:nvPr/>
        </p:nvPicPr>
        <p:blipFill>
          <a:blip r:embed="rId8">
            <a:alphaModFix/>
          </a:blip>
          <a:stretch>
            <a:fillRect/>
          </a:stretch>
        </p:blipFill>
        <p:spPr>
          <a:xfrm>
            <a:off x="745112" y="3094325"/>
            <a:ext cx="1130300" cy="1848300"/>
          </a:xfrm>
          <a:prstGeom prst="rect">
            <a:avLst/>
          </a:prstGeom>
          <a:noFill/>
          <a:ln>
            <a:noFill/>
          </a:ln>
        </p:spPr>
      </p:pic>
      <p:sp>
        <p:nvSpPr>
          <p:cNvPr id="71" name="Google Shape;71;p14"/>
          <p:cNvSpPr txBox="1"/>
          <p:nvPr/>
        </p:nvSpPr>
        <p:spPr>
          <a:xfrm>
            <a:off x="1875400" y="3854525"/>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Basic statistics for series1 column</a:t>
            </a:r>
            <a:r>
              <a:rPr lang="ru" sz="1200">
                <a:solidFill>
                  <a:schemeClr val="dk1"/>
                </a:solidFill>
              </a:rPr>
              <a:t>.</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Time series visualization part 1/2</a:t>
            </a:r>
            <a:endParaRPr/>
          </a:p>
        </p:txBody>
      </p:sp>
      <p:sp>
        <p:nvSpPr>
          <p:cNvPr id="77" name="Google Shape;77;p15"/>
          <p:cNvSpPr txBox="1"/>
          <p:nvPr/>
        </p:nvSpPr>
        <p:spPr>
          <a:xfrm>
            <a:off x="3643050" y="4229125"/>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(all).</a:t>
            </a:r>
            <a:endParaRPr sz="1000">
              <a:solidFill>
                <a:schemeClr val="dk1"/>
              </a:solidFill>
            </a:endParaRPr>
          </a:p>
        </p:txBody>
      </p:sp>
      <p:pic>
        <p:nvPicPr>
          <p:cNvPr id="78" name="Google Shape;78;p15"/>
          <p:cNvPicPr preferRelativeResize="0"/>
          <p:nvPr/>
        </p:nvPicPr>
        <p:blipFill>
          <a:blip r:embed="rId3">
            <a:alphaModFix/>
          </a:blip>
          <a:stretch>
            <a:fillRect/>
          </a:stretch>
        </p:blipFill>
        <p:spPr>
          <a:xfrm>
            <a:off x="956434" y="879300"/>
            <a:ext cx="7231123" cy="32882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Time series visualization part 2/2</a:t>
            </a:r>
            <a:endParaRPr/>
          </a:p>
        </p:txBody>
      </p:sp>
      <p:sp>
        <p:nvSpPr>
          <p:cNvPr id="84" name="Google Shape;84;p16"/>
          <p:cNvSpPr txBox="1"/>
          <p:nvPr/>
        </p:nvSpPr>
        <p:spPr>
          <a:xfrm>
            <a:off x="6634100" y="1384975"/>
            <a:ext cx="1857900" cy="4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(monthly).</a:t>
            </a:r>
            <a:endParaRPr sz="1000">
              <a:solidFill>
                <a:schemeClr val="dk1"/>
              </a:solidFill>
            </a:endParaRPr>
          </a:p>
        </p:txBody>
      </p:sp>
      <p:pic>
        <p:nvPicPr>
          <p:cNvPr id="85" name="Google Shape;85;p16"/>
          <p:cNvPicPr preferRelativeResize="0"/>
          <p:nvPr/>
        </p:nvPicPr>
        <p:blipFill>
          <a:blip r:embed="rId3">
            <a:alphaModFix/>
          </a:blip>
          <a:stretch>
            <a:fillRect/>
          </a:stretch>
        </p:blipFill>
        <p:spPr>
          <a:xfrm>
            <a:off x="2185000" y="719838"/>
            <a:ext cx="4449100" cy="2028174"/>
          </a:xfrm>
          <a:prstGeom prst="rect">
            <a:avLst/>
          </a:prstGeom>
          <a:noFill/>
          <a:ln>
            <a:noFill/>
          </a:ln>
        </p:spPr>
      </p:pic>
      <p:pic>
        <p:nvPicPr>
          <p:cNvPr id="86" name="Google Shape;86;p16"/>
          <p:cNvPicPr preferRelativeResize="0"/>
          <p:nvPr/>
        </p:nvPicPr>
        <p:blipFill>
          <a:blip r:embed="rId4">
            <a:alphaModFix/>
          </a:blip>
          <a:stretch>
            <a:fillRect/>
          </a:stretch>
        </p:blipFill>
        <p:spPr>
          <a:xfrm>
            <a:off x="2341687" y="3003163"/>
            <a:ext cx="4135726" cy="1876476"/>
          </a:xfrm>
          <a:prstGeom prst="rect">
            <a:avLst/>
          </a:prstGeom>
          <a:noFill/>
          <a:ln>
            <a:noFill/>
          </a:ln>
        </p:spPr>
      </p:pic>
      <p:sp>
        <p:nvSpPr>
          <p:cNvPr id="87" name="Google Shape;87;p16"/>
          <p:cNvSpPr txBox="1"/>
          <p:nvPr/>
        </p:nvSpPr>
        <p:spPr>
          <a:xfrm>
            <a:off x="6634088" y="3483163"/>
            <a:ext cx="1857900" cy="4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time series (weekly).</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a:t>
            </a:r>
            <a:r>
              <a:rPr lang="ru"/>
              <a:t>Seasonal-Trend decomposition</a:t>
            </a:r>
            <a:endParaRPr/>
          </a:p>
        </p:txBody>
      </p:sp>
      <p:pic>
        <p:nvPicPr>
          <p:cNvPr id="93" name="Google Shape;93;p17"/>
          <p:cNvPicPr preferRelativeResize="0"/>
          <p:nvPr/>
        </p:nvPicPr>
        <p:blipFill>
          <a:blip r:embed="rId3">
            <a:alphaModFix/>
          </a:blip>
          <a:stretch>
            <a:fillRect/>
          </a:stretch>
        </p:blipFill>
        <p:spPr>
          <a:xfrm>
            <a:off x="908350" y="617025"/>
            <a:ext cx="5141040" cy="4221676"/>
          </a:xfrm>
          <a:prstGeom prst="rect">
            <a:avLst/>
          </a:prstGeom>
          <a:noFill/>
          <a:ln>
            <a:noFill/>
          </a:ln>
        </p:spPr>
      </p:pic>
      <p:sp>
        <p:nvSpPr>
          <p:cNvPr id="94" name="Google Shape;94;p17"/>
          <p:cNvSpPr txBox="1"/>
          <p:nvPr/>
        </p:nvSpPr>
        <p:spPr>
          <a:xfrm>
            <a:off x="6049400" y="1804300"/>
            <a:ext cx="238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Seasonal trend decomposition, top down: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Observed(source time series)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Trend</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Seasonal</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ru" sz="1200">
                <a:solidFill>
                  <a:schemeClr val="dk1"/>
                </a:solidFill>
              </a:rPr>
              <a:t>Residual plots. </a:t>
            </a:r>
            <a:endParaRPr sz="1200">
              <a:solidFill>
                <a:schemeClr val="dk1"/>
              </a:solidFill>
            </a:endParaRPr>
          </a:p>
          <a:p>
            <a:pPr indent="0" lvl="0" marL="0" rtl="0" algn="l">
              <a:spcBef>
                <a:spcPts val="0"/>
              </a:spcBef>
              <a:spcAft>
                <a:spcPts val="0"/>
              </a:spcAft>
              <a:buNone/>
            </a:pPr>
            <a:r>
              <a:rPr lang="ru" sz="1200">
                <a:solidFill>
                  <a:schemeClr val="dk1"/>
                </a:solidFill>
              </a:rPr>
              <a:t>For create this decomposition i used additive model.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56700" y="44325"/>
            <a:ext cx="64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a:t>
            </a:r>
            <a:r>
              <a:rPr lang="ru"/>
              <a:t>Stationarity tests</a:t>
            </a:r>
            <a:endParaRPr/>
          </a:p>
        </p:txBody>
      </p:sp>
      <p:sp>
        <p:nvSpPr>
          <p:cNvPr id="100" name="Google Shape;100;p18"/>
          <p:cNvSpPr txBox="1"/>
          <p:nvPr/>
        </p:nvSpPr>
        <p:spPr>
          <a:xfrm>
            <a:off x="5313075" y="2053713"/>
            <a:ext cx="23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check time series on stationarity i used </a:t>
            </a:r>
            <a:r>
              <a:rPr lang="ru" sz="1200">
                <a:solidFill>
                  <a:schemeClr val="dk1"/>
                </a:solidFill>
                <a:latin typeface="Roboto"/>
                <a:ea typeface="Roboto"/>
                <a:cs typeface="Roboto"/>
                <a:sym typeface="Roboto"/>
              </a:rPr>
              <a:t>Augmented Dickey-Fuller unit root test and KPSS test.</a:t>
            </a:r>
            <a:endParaRPr sz="1200">
              <a:solidFill>
                <a:schemeClr val="dk1"/>
              </a:solidFill>
            </a:endParaRPr>
          </a:p>
        </p:txBody>
      </p:sp>
      <p:pic>
        <p:nvPicPr>
          <p:cNvPr id="101" name="Google Shape;101;p18"/>
          <p:cNvPicPr preferRelativeResize="0"/>
          <p:nvPr/>
        </p:nvPicPr>
        <p:blipFill>
          <a:blip r:embed="rId3">
            <a:alphaModFix/>
          </a:blip>
          <a:stretch>
            <a:fillRect/>
          </a:stretch>
        </p:blipFill>
        <p:spPr>
          <a:xfrm>
            <a:off x="1441425" y="1100263"/>
            <a:ext cx="3038475" cy="647700"/>
          </a:xfrm>
          <a:prstGeom prst="rect">
            <a:avLst/>
          </a:prstGeom>
          <a:noFill/>
          <a:ln>
            <a:noFill/>
          </a:ln>
        </p:spPr>
      </p:pic>
      <p:pic>
        <p:nvPicPr>
          <p:cNvPr id="102" name="Google Shape;102;p18"/>
          <p:cNvPicPr preferRelativeResize="0"/>
          <p:nvPr/>
        </p:nvPicPr>
        <p:blipFill>
          <a:blip r:embed="rId4">
            <a:alphaModFix/>
          </a:blip>
          <a:stretch>
            <a:fillRect/>
          </a:stretch>
        </p:blipFill>
        <p:spPr>
          <a:xfrm>
            <a:off x="1536675" y="3102438"/>
            <a:ext cx="2847975" cy="571500"/>
          </a:xfrm>
          <a:prstGeom prst="rect">
            <a:avLst/>
          </a:prstGeom>
          <a:noFill/>
          <a:ln>
            <a:noFill/>
          </a:ln>
        </p:spPr>
      </p:pic>
      <p:sp>
        <p:nvSpPr>
          <p:cNvPr id="103" name="Google Shape;103;p18"/>
          <p:cNvSpPr txBox="1"/>
          <p:nvPr/>
        </p:nvSpPr>
        <p:spPr>
          <a:xfrm>
            <a:off x="2363061" y="1747963"/>
            <a:ext cx="119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adfuller test</a:t>
            </a:r>
            <a:endParaRPr sz="1200">
              <a:solidFill>
                <a:schemeClr val="dk1"/>
              </a:solidFill>
            </a:endParaRPr>
          </a:p>
        </p:txBody>
      </p:sp>
      <p:sp>
        <p:nvSpPr>
          <p:cNvPr id="104" name="Google Shape;104;p18"/>
          <p:cNvSpPr txBox="1"/>
          <p:nvPr/>
        </p:nvSpPr>
        <p:spPr>
          <a:xfrm>
            <a:off x="2363061" y="3673938"/>
            <a:ext cx="119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KPSS</a:t>
            </a:r>
            <a:r>
              <a:rPr lang="ru" sz="1200">
                <a:solidFill>
                  <a:schemeClr val="dk1"/>
                </a:solidFill>
              </a:rPr>
              <a:t> test</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56700" y="44325"/>
            <a:ext cx="795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Autocorrelation and Partial autocorrelation</a:t>
            </a:r>
            <a:endParaRPr/>
          </a:p>
        </p:txBody>
      </p:sp>
      <p:pic>
        <p:nvPicPr>
          <p:cNvPr id="110" name="Google Shape;110;p19"/>
          <p:cNvPicPr preferRelativeResize="0"/>
          <p:nvPr/>
        </p:nvPicPr>
        <p:blipFill>
          <a:blip r:embed="rId3">
            <a:alphaModFix/>
          </a:blip>
          <a:stretch>
            <a:fillRect/>
          </a:stretch>
        </p:blipFill>
        <p:spPr>
          <a:xfrm>
            <a:off x="152400" y="1089975"/>
            <a:ext cx="8839199" cy="2679202"/>
          </a:xfrm>
          <a:prstGeom prst="rect">
            <a:avLst/>
          </a:prstGeom>
          <a:noFill/>
          <a:ln>
            <a:noFill/>
          </a:ln>
        </p:spPr>
      </p:pic>
      <p:sp>
        <p:nvSpPr>
          <p:cNvPr id="111" name="Google Shape;111;p19"/>
          <p:cNvSpPr txBox="1"/>
          <p:nvPr/>
        </p:nvSpPr>
        <p:spPr>
          <a:xfrm>
            <a:off x="2473800" y="376917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Autocorrelation and partial autocorrelation for series for 35 lags</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56700" y="44325"/>
            <a:ext cx="795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Conclusion</a:t>
            </a:r>
            <a:endParaRPr/>
          </a:p>
        </p:txBody>
      </p:sp>
      <p:sp>
        <p:nvSpPr>
          <p:cNvPr id="117" name="Google Shape;117;p20"/>
          <p:cNvSpPr txBox="1"/>
          <p:nvPr/>
        </p:nvSpPr>
        <p:spPr>
          <a:xfrm>
            <a:off x="2473800" y="1725150"/>
            <a:ext cx="41964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dk1"/>
                </a:solidFill>
              </a:rPr>
              <a:t>In this forecasting task we work with daily time series  with start on 2015.01.01 until 2019.06.30. Dataset has 1642 observations without any missing and NAN values. Most of series1 values in range  3138 to 4258. Data is stationarity by KPSS and adfuller tests (their p values less then 0.05) but autocorrelation function shows opposite.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56700" y="44325"/>
            <a:ext cx="795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 Introduction</a:t>
            </a:r>
            <a:endParaRPr/>
          </a:p>
        </p:txBody>
      </p:sp>
      <p:sp>
        <p:nvSpPr>
          <p:cNvPr id="123" name="Google Shape;123;p21"/>
          <p:cNvSpPr txBox="1"/>
          <p:nvPr/>
        </p:nvSpPr>
        <p:spPr>
          <a:xfrm>
            <a:off x="2473800" y="1833000"/>
            <a:ext cx="4196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experiments i used RMSE/MAE/MAPE metrics. For splitting the data i used TimeSeriesSplit(sklearn) like method, </a:t>
            </a:r>
            <a:r>
              <a:rPr lang="ru" sz="1200">
                <a:solidFill>
                  <a:schemeClr val="dk1"/>
                </a:solidFill>
              </a:rPr>
              <a:t>as data for training, I took all the data up to 2018-09-01 date, then for each split, the dates were shifted by 90 days, the metrics were obtained for the next 90 days after the training date. I experimented on ARIMA, Exponential </a:t>
            </a:r>
            <a:r>
              <a:rPr lang="ru" sz="1200">
                <a:solidFill>
                  <a:schemeClr val="dk1"/>
                </a:solidFill>
              </a:rPr>
              <a:t>smoothing</a:t>
            </a:r>
            <a:r>
              <a:rPr lang="ru" sz="1200">
                <a:solidFill>
                  <a:schemeClr val="dk1"/>
                </a:solidFill>
              </a:rPr>
              <a:t> and additive regression model.</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