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F07CD3FD-BE54-4400-942B-C6C15AA73DFD}" type="datetimeFigureOut">
              <a:rPr lang="en-US" smtClean="0"/>
              <a:t>6/7/2023</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3408117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F07CD3FD-BE54-4400-942B-C6C15AA73DFD}" type="datetimeFigureOut">
              <a:rPr lang="en-US" smtClean="0"/>
              <a:t>6/7/2023</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2761769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F07CD3FD-BE54-4400-942B-C6C15AA73DFD}" type="datetimeFigureOut">
              <a:rPr lang="en-US" smtClean="0"/>
              <a:t>6/7/2023</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3980882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F07CD3FD-BE54-4400-942B-C6C15AA73DFD}" type="datetimeFigureOut">
              <a:rPr lang="en-US" smtClean="0"/>
              <a:t>6/7/2023</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68372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07CD3FD-BE54-4400-942B-C6C15AA73DFD}" type="datetimeFigureOut">
              <a:rPr lang="en-US" smtClean="0"/>
              <a:t>6/7/2023</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2251079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F07CD3FD-BE54-4400-942B-C6C15AA73DFD}" type="datetimeFigureOut">
              <a:rPr lang="en-US" smtClean="0"/>
              <a:t>6/7/2023</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68903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F07CD3FD-BE54-4400-942B-C6C15AA73DFD}" type="datetimeFigureOut">
              <a:rPr lang="en-US" smtClean="0"/>
              <a:t>6/7/2023</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3590593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F07CD3FD-BE54-4400-942B-C6C15AA73DFD}" type="datetimeFigureOut">
              <a:rPr lang="en-US" smtClean="0"/>
              <a:t>6/7/2023</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1838433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F07CD3FD-BE54-4400-942B-C6C15AA73DFD}" type="datetimeFigureOut">
              <a:rPr lang="en-US" smtClean="0"/>
              <a:t>6/7/2023</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1631026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F07CD3FD-BE54-4400-942B-C6C15AA73DFD}" type="datetimeFigureOut">
              <a:rPr lang="en-US" smtClean="0"/>
              <a:t>6/7/2023</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1611128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F07CD3FD-BE54-4400-942B-C6C15AA73DFD}" type="datetimeFigureOut">
              <a:rPr lang="en-US" smtClean="0"/>
              <a:t>6/7/2023</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4261021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F07CD3FD-BE54-4400-942B-C6C15AA73DFD}" type="datetimeFigureOut">
              <a:rPr lang="en-US" smtClean="0"/>
              <a:t>6/7/2023</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A4C0CD32-A6C8-4BA5-B3DF-D8325E32CAA4}" type="slidenum">
              <a:rPr lang="en-US" smtClean="0"/>
              <a:t>‹N°›</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08459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4DFF23-43D2-BA8A-54E5-B60685077992}"/>
              </a:ext>
            </a:extLst>
          </p:cNvPr>
          <p:cNvSpPr>
            <a:spLocks noGrp="1"/>
          </p:cNvSpPr>
          <p:nvPr>
            <p:ph type="title"/>
          </p:nvPr>
        </p:nvSpPr>
        <p:spPr>
          <a:xfrm>
            <a:off x="914401" y="914400"/>
            <a:ext cx="4688957" cy="4144684"/>
          </a:xfrm>
        </p:spPr>
        <p:txBody>
          <a:bodyPr anchor="t">
            <a:normAutofit/>
          </a:bodyPr>
          <a:lstStyle/>
          <a:p>
            <a:r>
              <a:rPr lang="fr-FR"/>
              <a:t>Présentation SQL</a:t>
            </a:r>
            <a:endParaRPr lang="fr-FR" dirty="0"/>
          </a:p>
        </p:txBody>
      </p:sp>
      <p:sp>
        <p:nvSpPr>
          <p:cNvPr id="3" name="Espace réservé du contenu 2">
            <a:extLst>
              <a:ext uri="{FF2B5EF4-FFF2-40B4-BE49-F238E27FC236}">
                <a16:creationId xmlns:a16="http://schemas.microsoft.com/office/drawing/2014/main" id="{973459FF-15D9-D393-5189-7B78002EF412}"/>
              </a:ext>
            </a:extLst>
          </p:cNvPr>
          <p:cNvSpPr>
            <a:spLocks noGrp="1"/>
          </p:cNvSpPr>
          <p:nvPr>
            <p:ph idx="1"/>
          </p:nvPr>
        </p:nvSpPr>
        <p:spPr>
          <a:xfrm>
            <a:off x="6405995" y="960119"/>
            <a:ext cx="4795405" cy="4980605"/>
          </a:xfrm>
        </p:spPr>
        <p:txBody>
          <a:bodyPr anchor="t">
            <a:normAutofit/>
          </a:bodyPr>
          <a:lstStyle/>
          <a:p>
            <a:r>
              <a:rPr lang="fr-FR" sz="1900" b="0" i="0" dirty="0">
                <a:effectLst/>
              </a:rPr>
              <a:t>SQL (</a:t>
            </a:r>
            <a:r>
              <a:rPr lang="fr-FR" sz="1900" b="0" i="0" dirty="0" err="1">
                <a:effectLst/>
              </a:rPr>
              <a:t>Structured</a:t>
            </a:r>
            <a:r>
              <a:rPr lang="fr-FR" sz="1900" b="0" i="0" dirty="0">
                <a:effectLst/>
              </a:rPr>
              <a:t> </a:t>
            </a:r>
            <a:r>
              <a:rPr lang="fr-FR" sz="1900" b="0" i="0" dirty="0" err="1">
                <a:effectLst/>
              </a:rPr>
              <a:t>Query</a:t>
            </a:r>
            <a:r>
              <a:rPr lang="fr-FR" sz="1900" b="0" i="0" dirty="0">
                <a:effectLst/>
              </a:rPr>
              <a:t> </a:t>
            </a:r>
            <a:r>
              <a:rPr lang="fr-FR" sz="1900" b="0" i="0" dirty="0" err="1">
                <a:effectLst/>
              </a:rPr>
              <a:t>Language</a:t>
            </a:r>
            <a:r>
              <a:rPr lang="fr-FR" sz="1900" b="0" i="0" dirty="0">
                <a:effectLst/>
              </a:rPr>
              <a:t>) est un langage de requêtes standardisé utilisé pour interagir avec les bases de données relationnelles. Il a été développé dans les années 1970 par IBM, et depuis lors, il est devenu le langage de référence pour la gestion des données relationnelles.</a:t>
            </a:r>
          </a:p>
          <a:p>
            <a:r>
              <a:rPr lang="fr-FR" sz="1900" b="0" i="0" dirty="0">
                <a:effectLst/>
              </a:rPr>
              <a:t>Le principal objectif de SQL est de fournir une interface claire et expressive pour effectuer des opérations sur les données stockées dans une base de données. Voici quelques points importants à connaître sur SQL :</a:t>
            </a:r>
          </a:p>
          <a:p>
            <a:endParaRPr lang="fr-FR" sz="1900" dirty="0"/>
          </a:p>
        </p:txBody>
      </p:sp>
      <p:sp>
        <p:nvSpPr>
          <p:cNvPr id="14" name="Date Placeholder 3">
            <a:extLst>
              <a:ext uri="{FF2B5EF4-FFF2-40B4-BE49-F238E27FC236}">
                <a16:creationId xmlns:a16="http://schemas.microsoft.com/office/drawing/2014/main" id="{3F3B7F5A-1B06-4815-B7EB-049C6AFC172C}"/>
              </a:ext>
            </a:extLst>
          </p:cNvPr>
          <p:cNvSpPr>
            <a:spLocks noGrp="1"/>
          </p:cNvSpPr>
          <p:nvPr>
            <p:ph type="dt" sz="half" idx="10"/>
          </p:nvPr>
        </p:nvSpPr>
        <p:spPr>
          <a:xfrm>
            <a:off x="912628" y="6356350"/>
            <a:ext cx="2743200" cy="365125"/>
          </a:xfrm>
        </p:spPr>
        <p:txBody>
          <a:bodyPr/>
          <a:lstStyle/>
          <a:p>
            <a:pPr>
              <a:spcAft>
                <a:spcPts val="600"/>
              </a:spcAft>
            </a:pPr>
            <a:fld id="{809CB3E0-44A8-4F4D-B84D-B60FA2C2393B}" type="datetime1">
              <a:rPr lang="en-US" smtClean="0"/>
              <a:pPr>
                <a:spcAft>
                  <a:spcPts val="600"/>
                </a:spcAft>
              </a:pPr>
              <a:t>6/7/2023</a:t>
            </a:fld>
            <a:endParaRPr lang="en-US"/>
          </a:p>
        </p:txBody>
      </p:sp>
      <p:sp>
        <p:nvSpPr>
          <p:cNvPr id="15" name="Footer Placeholder 4">
            <a:extLst>
              <a:ext uri="{FF2B5EF4-FFF2-40B4-BE49-F238E27FC236}">
                <a16:creationId xmlns:a16="http://schemas.microsoft.com/office/drawing/2014/main" id="{2E740899-0F0E-42D8-ACE8-A38B9E3294FF}"/>
              </a:ext>
            </a:extLst>
          </p:cNvPr>
          <p:cNvSpPr>
            <a:spLocks noGrp="1"/>
          </p:cNvSpPr>
          <p:nvPr>
            <p:ph type="ftr" sz="quarter" idx="11"/>
          </p:nvPr>
        </p:nvSpPr>
        <p:spPr>
          <a:xfrm>
            <a:off x="6767622" y="6356350"/>
            <a:ext cx="4040373"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2298BF2C-AFD8-4232-9364-E649CD10DFF4}"/>
              </a:ext>
            </a:extLst>
          </p:cNvPr>
          <p:cNvSpPr>
            <a:spLocks noGrp="1"/>
          </p:cNvSpPr>
          <p:nvPr>
            <p:ph type="sldNum" sz="quarter" idx="12"/>
          </p:nvPr>
        </p:nvSpPr>
        <p:spPr>
          <a:xfrm>
            <a:off x="10807995" y="6356350"/>
            <a:ext cx="723014" cy="365125"/>
          </a:xfrm>
        </p:spPr>
        <p:txBody>
          <a:bodyPr/>
          <a:lstStyle/>
          <a:p>
            <a:pPr>
              <a:spcAft>
                <a:spcPts val="600"/>
              </a:spcAft>
            </a:pPr>
            <a:fld id="{2B6A0707-BFCA-4BDD-8B25-E2A14A0F80A6}" type="slidenum">
              <a:rPr lang="en-US" smtClean="0"/>
              <a:pPr>
                <a:spcAft>
                  <a:spcPts val="600"/>
                </a:spcAft>
              </a:pPr>
              <a:t>1</a:t>
            </a:fld>
            <a:endParaRPr lang="en-US"/>
          </a:p>
        </p:txBody>
      </p:sp>
    </p:spTree>
    <p:extLst>
      <p:ext uri="{BB962C8B-B14F-4D97-AF65-F5344CB8AC3E}">
        <p14:creationId xmlns:p14="http://schemas.microsoft.com/office/powerpoint/2010/main" val="566195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B11AAF-0D6D-0573-EB86-7CEBACB4D359}"/>
              </a:ext>
            </a:extLst>
          </p:cNvPr>
          <p:cNvSpPr>
            <a:spLocks noGrp="1"/>
          </p:cNvSpPr>
          <p:nvPr>
            <p:ph type="title"/>
          </p:nvPr>
        </p:nvSpPr>
        <p:spPr/>
        <p:txBody>
          <a:bodyPr/>
          <a:lstStyle/>
          <a:p>
            <a:r>
              <a:rPr lang="fr-FR" dirty="0"/>
              <a:t>Caractéristiques </a:t>
            </a:r>
          </a:p>
        </p:txBody>
      </p:sp>
      <p:sp>
        <p:nvSpPr>
          <p:cNvPr id="3" name="Espace réservé du contenu 2">
            <a:extLst>
              <a:ext uri="{FF2B5EF4-FFF2-40B4-BE49-F238E27FC236}">
                <a16:creationId xmlns:a16="http://schemas.microsoft.com/office/drawing/2014/main" id="{1C01BABC-2AB9-D221-9549-0AFB31124F3C}"/>
              </a:ext>
            </a:extLst>
          </p:cNvPr>
          <p:cNvSpPr>
            <a:spLocks noGrp="1"/>
          </p:cNvSpPr>
          <p:nvPr>
            <p:ph idx="1"/>
          </p:nvPr>
        </p:nvSpPr>
        <p:spPr/>
        <p:txBody>
          <a:bodyPr>
            <a:normAutofit fontScale="62500" lnSpcReduction="20000"/>
          </a:bodyPr>
          <a:lstStyle/>
          <a:p>
            <a:pPr algn="l">
              <a:buFont typeface="+mj-lt"/>
              <a:buAutoNum type="arabicPeriod"/>
            </a:pPr>
            <a:r>
              <a:rPr lang="fr-FR" b="0" i="0" dirty="0">
                <a:solidFill>
                  <a:srgbClr val="374151"/>
                </a:solidFill>
                <a:effectLst/>
                <a:latin typeface="Söhne"/>
              </a:rPr>
              <a:t>Langage déclaratif : SQL est un langage déclaratif, ce qui signifie que vous spécifiez les résultats que vous souhaitez obtenir plutôt que les étapes nécessaires pour les obtenir. Vous décrivez la requête souhaitée, et le système de gestion de base de données (SGBD) se charge d'exécuter efficacement la requête.</a:t>
            </a:r>
          </a:p>
          <a:p>
            <a:pPr algn="l">
              <a:buFont typeface="+mj-lt"/>
              <a:buAutoNum type="arabicPeriod"/>
            </a:pPr>
            <a:r>
              <a:rPr lang="fr-FR" b="0" i="0" dirty="0">
                <a:solidFill>
                  <a:srgbClr val="374151"/>
                </a:solidFill>
                <a:effectLst/>
                <a:latin typeface="Söhne"/>
              </a:rPr>
              <a:t>Manipulation de données : SQL permet d'effectuer diverses opérations de manipulation de données, notamment la création, la modification et la suppression de données dans une base de données. Vous pouvez insérer de nouvelles lignes, mettre à jour des données existantes, supprimer des enregistrements, etc.</a:t>
            </a:r>
          </a:p>
          <a:p>
            <a:pPr algn="l">
              <a:buFont typeface="+mj-lt"/>
              <a:buAutoNum type="arabicPeriod"/>
            </a:pPr>
            <a:r>
              <a:rPr lang="fr-FR" b="0" i="0" dirty="0">
                <a:solidFill>
                  <a:srgbClr val="374151"/>
                </a:solidFill>
                <a:effectLst/>
                <a:latin typeface="Söhne"/>
              </a:rPr>
              <a:t>Interrogation de données : SQL offre un large éventail de fonctionnalités pour interroger les données. Vous pouvez utiliser la clause SELECT pour récupérer des données spécifiques en fonction de critères de filtrage, trier les résultats, regrouper les données, effectuer des jointures entre plusieurs tables, etc.</a:t>
            </a:r>
          </a:p>
          <a:p>
            <a:pPr algn="l">
              <a:buFont typeface="+mj-lt"/>
              <a:buAutoNum type="arabicPeriod"/>
            </a:pPr>
            <a:r>
              <a:rPr lang="fr-FR" b="0" i="0" dirty="0">
                <a:solidFill>
                  <a:srgbClr val="374151"/>
                </a:solidFill>
                <a:effectLst/>
                <a:latin typeface="Söhne"/>
              </a:rPr>
              <a:t>Création et gestion de schémas : SQL permet de créer et de gérer la structure des données dans une base de données relationnelle. Vous pouvez créer des tables, définir des colonnes avec des types de données spécifiques, définir des contraintes d'intégrité, créer des index pour améliorer les performances, etc.</a:t>
            </a:r>
          </a:p>
          <a:p>
            <a:pPr algn="l">
              <a:buFont typeface="+mj-lt"/>
              <a:buAutoNum type="arabicPeriod"/>
            </a:pPr>
            <a:r>
              <a:rPr lang="fr-FR" b="0" i="0" dirty="0">
                <a:solidFill>
                  <a:srgbClr val="374151"/>
                </a:solidFill>
                <a:effectLst/>
                <a:latin typeface="Söhne"/>
              </a:rPr>
              <a:t>Contraintes d'intégrité : SQL offre des mécanismes pour définir des contraintes d'intégrité afin de garantir l'intégrité des données. Vous pouvez définir des contraintes de clé primaire, de clé étrangère, de vérification de données, d'unicité, etc.</a:t>
            </a:r>
          </a:p>
          <a:p>
            <a:endParaRPr lang="fr-FR" dirty="0"/>
          </a:p>
        </p:txBody>
      </p:sp>
    </p:spTree>
    <p:extLst>
      <p:ext uri="{BB962C8B-B14F-4D97-AF65-F5344CB8AC3E}">
        <p14:creationId xmlns:p14="http://schemas.microsoft.com/office/powerpoint/2010/main" val="1615536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337634-FABA-9E87-4F7A-54D9852A90C9}"/>
              </a:ext>
            </a:extLst>
          </p:cNvPr>
          <p:cNvSpPr>
            <a:spLocks noGrp="1"/>
          </p:cNvSpPr>
          <p:nvPr>
            <p:ph type="title"/>
          </p:nvPr>
        </p:nvSpPr>
        <p:spPr/>
        <p:txBody>
          <a:bodyPr/>
          <a:lstStyle/>
          <a:p>
            <a:r>
              <a:rPr lang="fr-FR" dirty="0"/>
              <a:t>Caractéristiques </a:t>
            </a:r>
          </a:p>
        </p:txBody>
      </p:sp>
      <p:sp>
        <p:nvSpPr>
          <p:cNvPr id="3" name="Espace réservé du contenu 2">
            <a:extLst>
              <a:ext uri="{FF2B5EF4-FFF2-40B4-BE49-F238E27FC236}">
                <a16:creationId xmlns:a16="http://schemas.microsoft.com/office/drawing/2014/main" id="{BD70E189-C3C5-3D8B-9C1D-1165405428EA}"/>
              </a:ext>
            </a:extLst>
          </p:cNvPr>
          <p:cNvSpPr>
            <a:spLocks noGrp="1"/>
          </p:cNvSpPr>
          <p:nvPr>
            <p:ph idx="1"/>
          </p:nvPr>
        </p:nvSpPr>
        <p:spPr/>
        <p:txBody>
          <a:bodyPr>
            <a:normAutofit fontScale="62500" lnSpcReduction="20000"/>
          </a:bodyPr>
          <a:lstStyle/>
          <a:p>
            <a:pPr algn="l">
              <a:buFont typeface="+mj-lt"/>
              <a:buAutoNum type="arabicPeriod"/>
            </a:pPr>
            <a:r>
              <a:rPr lang="fr-FR" b="0" i="0" dirty="0">
                <a:solidFill>
                  <a:srgbClr val="374151"/>
                </a:solidFill>
                <a:effectLst/>
                <a:latin typeface="Söhne"/>
              </a:rPr>
              <a:t>Transactions : SQL prend en charge les transactions pour garantir la cohérence des données. Vous pouvez regrouper plusieurs opérations dans une transaction, ce qui signifie que toutes les opérations doivent réussir ou échouer ensemble, assurant ainsi l'intégrité des données.</a:t>
            </a:r>
          </a:p>
          <a:p>
            <a:pPr algn="l">
              <a:buFont typeface="+mj-lt"/>
              <a:buAutoNum type="arabicPeriod"/>
            </a:pPr>
            <a:r>
              <a:rPr lang="fr-FR" b="0" i="0" dirty="0">
                <a:solidFill>
                  <a:srgbClr val="374151"/>
                </a:solidFill>
                <a:effectLst/>
                <a:latin typeface="Söhne"/>
              </a:rPr>
              <a:t>Sécurité : SQL offre des fonctionnalités pour gérer la sécurité des données. Vous pouvez définir des autorisations et des privilèges pour contrôler l'accès aux données, restreindre les opérations spécifiques aux utilisateurs autorisés, etc.</a:t>
            </a:r>
          </a:p>
          <a:p>
            <a:pPr algn="l">
              <a:buFont typeface="+mj-lt"/>
              <a:buAutoNum type="arabicPeriod"/>
            </a:pPr>
            <a:r>
              <a:rPr lang="fr-FR" b="0" i="0" dirty="0">
                <a:solidFill>
                  <a:srgbClr val="374151"/>
                </a:solidFill>
                <a:effectLst/>
                <a:latin typeface="Söhne"/>
              </a:rPr>
              <a:t>Vues : SQL permet de créer des vues, qui sont des requêtes stockées en tant qu'objets dans la base de données. Les vues offrent une abstraction des données sous-jacentes et permettent de simplifier les requêtes complexes et de fournir des vues spécifiques aux besoins des utilisateurs.</a:t>
            </a:r>
          </a:p>
          <a:p>
            <a:pPr algn="l">
              <a:buFont typeface="+mj-lt"/>
              <a:buAutoNum type="arabicPeriod"/>
            </a:pPr>
            <a:r>
              <a:rPr lang="fr-FR" b="0" i="0" dirty="0">
                <a:solidFill>
                  <a:srgbClr val="374151"/>
                </a:solidFill>
                <a:effectLst/>
                <a:latin typeface="Söhne"/>
              </a:rPr>
              <a:t>Fonctions et procédures stockées : SQL permet de créer des fonctions et des procédures stockées, qui sont des blocs de code SQL pouvant être appelés pour effectuer des opérations spécifiques sur les données. Cela permet de réutiliser le code et de simplifier les opérations courantes.</a:t>
            </a:r>
          </a:p>
          <a:p>
            <a:pPr algn="l">
              <a:buFont typeface="+mj-lt"/>
              <a:buAutoNum type="arabicPeriod"/>
            </a:pPr>
            <a:r>
              <a:rPr lang="fr-FR" b="0" i="0" dirty="0">
                <a:solidFill>
                  <a:srgbClr val="374151"/>
                </a:solidFill>
                <a:effectLst/>
                <a:latin typeface="Söhne"/>
              </a:rPr>
              <a:t>Portabilité : SQL est un langage standardisé, ce qui signifie qu'il est pris en charge par la plupart des systèmes de gestion de bases de données relationnelles. Cela permet une certaine portabilité des applications SQL entre différents SGBD, bien qu'il puisse y avoir des variations et des fonctionnalités spécifiques à chaque système.</a:t>
            </a:r>
          </a:p>
          <a:p>
            <a:endParaRPr lang="fr-FR" dirty="0"/>
          </a:p>
        </p:txBody>
      </p:sp>
    </p:spTree>
    <p:extLst>
      <p:ext uri="{BB962C8B-B14F-4D97-AF65-F5344CB8AC3E}">
        <p14:creationId xmlns:p14="http://schemas.microsoft.com/office/powerpoint/2010/main" val="3886492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F6F3B29-13FA-46C2-858E-C1F3686A85F1}"/>
              </a:ext>
            </a:extLst>
          </p:cNvPr>
          <p:cNvSpPr>
            <a:spLocks noGrp="1"/>
          </p:cNvSpPr>
          <p:nvPr>
            <p:ph type="ctrTitle"/>
          </p:nvPr>
        </p:nvSpPr>
        <p:spPr>
          <a:xfrm>
            <a:off x="914400" y="2599660"/>
            <a:ext cx="6592186" cy="2884107"/>
          </a:xfrm>
        </p:spPr>
        <p:txBody>
          <a:bodyPr anchor="b">
            <a:normAutofit/>
          </a:bodyPr>
          <a:lstStyle/>
          <a:p>
            <a:pPr>
              <a:lnSpc>
                <a:spcPct val="90000"/>
              </a:lnSpc>
            </a:pPr>
            <a:r>
              <a:rPr lang="fr-FR" sz="2200" b="0" i="0">
                <a:effectLst/>
              </a:rPr>
              <a:t>NoSQL, également connu sous le nom de "Not </a:t>
            </a:r>
            <a:r>
              <a:rPr lang="fr-FR" sz="2200" b="0" i="0" err="1">
                <a:effectLst/>
              </a:rPr>
              <a:t>Only</a:t>
            </a:r>
            <a:r>
              <a:rPr lang="fr-FR" sz="2200" b="0" i="0">
                <a:effectLst/>
              </a:rPr>
              <a:t> SQL", est une approche de gestion de données qui diffère du modèle relationnel traditionnel utilisé par SQL. Les bases de données NoSQL sont conçues pour résoudre des problèmes spécifiques liés à la gestion de grandes quantités de données non structurées ou semi-structurées, ainsi qu'à l'évolutivité et à la performance à grande échelle. Voici une présentation de NoSQL :</a:t>
            </a:r>
            <a:endParaRPr lang="en-US" sz="2200"/>
          </a:p>
        </p:txBody>
      </p:sp>
      <p:sp>
        <p:nvSpPr>
          <p:cNvPr id="10"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914400" y="956115"/>
            <a:ext cx="6592186" cy="1160231"/>
          </a:xfrm>
        </p:spPr>
        <p:txBody>
          <a:bodyPr anchor="t">
            <a:normAutofit/>
          </a:bodyPr>
          <a:lstStyle/>
          <a:p>
            <a:r>
              <a:rPr lang="en-US"/>
              <a:t>NOSql presentation</a:t>
            </a:r>
          </a:p>
        </p:txBody>
      </p:sp>
      <p:sp>
        <p:nvSpPr>
          <p:cNvPr id="12" name="Date Placeholder 3">
            <a:extLst>
              <a:ext uri="{FF2B5EF4-FFF2-40B4-BE49-F238E27FC236}">
                <a16:creationId xmlns:a16="http://schemas.microsoft.com/office/drawing/2014/main" id="{E36EB3A5-E8FB-48A5-BB59-1E449A9F73BB}"/>
              </a:ext>
            </a:extLst>
          </p:cNvPr>
          <p:cNvSpPr>
            <a:spLocks noGrp="1"/>
          </p:cNvSpPr>
          <p:nvPr>
            <p:ph type="dt" sz="half" idx="10"/>
          </p:nvPr>
        </p:nvSpPr>
        <p:spPr>
          <a:xfrm>
            <a:off x="912628" y="6356350"/>
            <a:ext cx="2743200" cy="365125"/>
          </a:xfrm>
        </p:spPr>
        <p:txBody>
          <a:bodyPr>
            <a:normAutofit/>
          </a:bodyPr>
          <a:lstStyle/>
          <a:p>
            <a:pPr>
              <a:spcAft>
                <a:spcPts val="600"/>
              </a:spcAft>
            </a:pPr>
            <a:fld id="{47B991A3-FCCB-4921-B21C-3336FFF5089B}" type="datetime1">
              <a:rPr lang="en-US" smtClean="0"/>
              <a:pPr>
                <a:spcAft>
                  <a:spcPts val="600"/>
                </a:spcAft>
              </a:pPr>
              <a:t>6/7/2023</a:t>
            </a:fld>
            <a:endParaRPr lang="en-US" dirty="0"/>
          </a:p>
        </p:txBody>
      </p:sp>
      <p:sp>
        <p:nvSpPr>
          <p:cNvPr id="14" name="Footer Placeholder 4">
            <a:extLst>
              <a:ext uri="{FF2B5EF4-FFF2-40B4-BE49-F238E27FC236}">
                <a16:creationId xmlns:a16="http://schemas.microsoft.com/office/drawing/2014/main" id="{4B21C378-352D-4BF8-BD65-16270960EBE4}"/>
              </a:ext>
            </a:extLst>
          </p:cNvPr>
          <p:cNvSpPr>
            <a:spLocks noGrp="1"/>
          </p:cNvSpPr>
          <p:nvPr>
            <p:ph type="ftr" sz="quarter" idx="11"/>
          </p:nvPr>
        </p:nvSpPr>
        <p:spPr>
          <a:xfrm>
            <a:off x="6767622" y="6356350"/>
            <a:ext cx="4040373" cy="365125"/>
          </a:xfrm>
        </p:spPr>
        <p:txBody>
          <a:bodyPr>
            <a:normAutofit/>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normAutofit/>
          </a:bodyPr>
          <a:lstStyle/>
          <a:p>
            <a:pPr>
              <a:spcAft>
                <a:spcPts val="600"/>
              </a:spcAft>
            </a:pPr>
            <a:fld id="{2B6A0707-BFCA-4BDD-8B25-E2A14A0F80A6}" type="slidenum">
              <a:rPr lang="en-US" smtClean="0"/>
              <a:pPr>
                <a:spcAft>
                  <a:spcPts val="600"/>
                </a:spcAft>
              </a:pPr>
              <a:t>4</a:t>
            </a:fld>
            <a:endParaRPr lang="en-US"/>
          </a:p>
        </p:txBody>
      </p:sp>
    </p:spTree>
    <p:extLst>
      <p:ext uri="{BB962C8B-B14F-4D97-AF65-F5344CB8AC3E}">
        <p14:creationId xmlns:p14="http://schemas.microsoft.com/office/powerpoint/2010/main" val="4212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BA92A8-19E8-277B-2E2E-FD96537D0F06}"/>
              </a:ext>
            </a:extLst>
          </p:cNvPr>
          <p:cNvSpPr>
            <a:spLocks noGrp="1"/>
          </p:cNvSpPr>
          <p:nvPr>
            <p:ph type="title"/>
          </p:nvPr>
        </p:nvSpPr>
        <p:spPr/>
        <p:txBody>
          <a:bodyPr/>
          <a:lstStyle/>
          <a:p>
            <a:r>
              <a:rPr lang="fr-FR" dirty="0"/>
              <a:t>Caractéristiques </a:t>
            </a:r>
          </a:p>
        </p:txBody>
      </p:sp>
      <p:sp>
        <p:nvSpPr>
          <p:cNvPr id="3" name="Espace réservé du contenu 2">
            <a:extLst>
              <a:ext uri="{FF2B5EF4-FFF2-40B4-BE49-F238E27FC236}">
                <a16:creationId xmlns:a16="http://schemas.microsoft.com/office/drawing/2014/main" id="{98C22118-6DAD-8A72-68B4-FFB4A8F4F90C}"/>
              </a:ext>
            </a:extLst>
          </p:cNvPr>
          <p:cNvSpPr>
            <a:spLocks noGrp="1"/>
          </p:cNvSpPr>
          <p:nvPr>
            <p:ph idx="1"/>
          </p:nvPr>
        </p:nvSpPr>
        <p:spPr/>
        <p:txBody>
          <a:bodyPr>
            <a:normAutofit fontScale="55000" lnSpcReduction="20000"/>
          </a:bodyPr>
          <a:lstStyle/>
          <a:p>
            <a:pPr algn="l">
              <a:buFont typeface="+mj-lt"/>
              <a:buAutoNum type="arabicPeriod"/>
            </a:pPr>
            <a:r>
              <a:rPr lang="fr-FR" b="0" i="0" dirty="0">
                <a:solidFill>
                  <a:srgbClr val="374151"/>
                </a:solidFill>
                <a:effectLst/>
                <a:latin typeface="Söhne"/>
              </a:rPr>
              <a:t>Modèles de données flexibles : Les bases de données NoSQL offrent une flexibilité de schéma, ce qui signifie que chaque enregistrement peut avoir des structures de données différentes. Cela permet d'ajouter, de modifier et de supprimer des champs sans avoir à modifier le schéma de toute la base de données.</a:t>
            </a:r>
          </a:p>
          <a:p>
            <a:pPr algn="l">
              <a:buFont typeface="+mj-lt"/>
              <a:buAutoNum type="arabicPeriod"/>
            </a:pPr>
            <a:r>
              <a:rPr lang="fr-FR" b="0" i="0" dirty="0">
                <a:solidFill>
                  <a:srgbClr val="374151"/>
                </a:solidFill>
                <a:effectLst/>
                <a:latin typeface="Söhne"/>
              </a:rPr>
              <a:t>Modèles de données variés : Les bases de données NoSQL utilisent différents modèles de données pour répondre à des besoins spécifiques. Les modèles couramment utilisés incluent les bases de données clé-valeur, les bases de données document, les bases de données de colonnes larges et les bases de données graphiques.</a:t>
            </a:r>
          </a:p>
          <a:p>
            <a:pPr algn="l">
              <a:buFont typeface="+mj-lt"/>
              <a:buAutoNum type="arabicPeriod"/>
            </a:pPr>
            <a:r>
              <a:rPr lang="fr-FR" b="0" i="0" dirty="0">
                <a:solidFill>
                  <a:srgbClr val="374151"/>
                </a:solidFill>
                <a:effectLst/>
                <a:latin typeface="Söhne"/>
              </a:rPr>
              <a:t>Évolutivité horizontale : Les bases de données NoSQL sont conçues pour être hautement évolutives horizontalement, ce qui signifie qu'elles peuvent être facilement distribuées sur plusieurs serveurs. Cela permet de gérer une charge de données importante et d'assurer une meilleure performance en ajoutant simplement de nouveaux serveurs.</a:t>
            </a:r>
          </a:p>
          <a:p>
            <a:pPr algn="l">
              <a:buFont typeface="+mj-lt"/>
              <a:buAutoNum type="arabicPeriod"/>
            </a:pPr>
            <a:r>
              <a:rPr lang="fr-FR" b="0" i="0" dirty="0">
                <a:solidFill>
                  <a:srgbClr val="374151"/>
                </a:solidFill>
                <a:effectLst/>
                <a:latin typeface="Söhne"/>
              </a:rPr>
              <a:t>Haute performance : Les bases de données NoSQL sont optimisées pour offrir des performances élevées, notamment en traitant de grandes quantités de données en parallèle et en minimisant les opérations de lecture/écriture disque coûteuses. Cela les rend adaptées aux applications à forte charge de données et aux environnements exigeants en termes de performances.</a:t>
            </a:r>
          </a:p>
          <a:p>
            <a:pPr algn="l">
              <a:buFont typeface="+mj-lt"/>
              <a:buAutoNum type="arabicPeriod"/>
            </a:pPr>
            <a:r>
              <a:rPr lang="fr-FR" b="0" i="0" dirty="0">
                <a:solidFill>
                  <a:srgbClr val="374151"/>
                </a:solidFill>
                <a:effectLst/>
                <a:latin typeface="Söhne"/>
              </a:rPr>
              <a:t>Évolutivité linéaire : Les bases de données NoSQL sont conçues pour offrir une évolutivité linéaire, ce qui signifie que leur performance s'améliore à mesure que de nouveaux serveurs sont ajoutés au système. Cela permet de faire face à une augmentation de la charge de données sans compromettre les performances.</a:t>
            </a:r>
          </a:p>
          <a:p>
            <a:endParaRPr lang="fr-FR" dirty="0"/>
          </a:p>
        </p:txBody>
      </p:sp>
    </p:spTree>
    <p:extLst>
      <p:ext uri="{BB962C8B-B14F-4D97-AF65-F5344CB8AC3E}">
        <p14:creationId xmlns:p14="http://schemas.microsoft.com/office/powerpoint/2010/main" val="2090172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D29FF6-7FFC-8D2B-B17F-D419C19DB64A}"/>
              </a:ext>
            </a:extLst>
          </p:cNvPr>
          <p:cNvSpPr>
            <a:spLocks noGrp="1"/>
          </p:cNvSpPr>
          <p:nvPr>
            <p:ph type="title"/>
          </p:nvPr>
        </p:nvSpPr>
        <p:spPr/>
        <p:txBody>
          <a:bodyPr/>
          <a:lstStyle/>
          <a:p>
            <a:r>
              <a:rPr lang="fr-FR" dirty="0"/>
              <a:t>Caractéristiques</a:t>
            </a:r>
          </a:p>
        </p:txBody>
      </p:sp>
      <p:sp>
        <p:nvSpPr>
          <p:cNvPr id="3" name="Espace réservé du contenu 2">
            <a:extLst>
              <a:ext uri="{FF2B5EF4-FFF2-40B4-BE49-F238E27FC236}">
                <a16:creationId xmlns:a16="http://schemas.microsoft.com/office/drawing/2014/main" id="{08CD9FAB-9879-DAAF-F19D-F410EEF232F4}"/>
              </a:ext>
            </a:extLst>
          </p:cNvPr>
          <p:cNvSpPr>
            <a:spLocks noGrp="1"/>
          </p:cNvSpPr>
          <p:nvPr>
            <p:ph idx="1"/>
          </p:nvPr>
        </p:nvSpPr>
        <p:spPr/>
        <p:txBody>
          <a:bodyPr>
            <a:normAutofit fontScale="62500" lnSpcReduction="20000"/>
          </a:bodyPr>
          <a:lstStyle/>
          <a:p>
            <a:pPr algn="l">
              <a:buFont typeface="+mj-lt"/>
              <a:buAutoNum type="arabicPeriod"/>
            </a:pPr>
            <a:r>
              <a:rPr lang="fr-FR" b="0" i="0" dirty="0">
                <a:solidFill>
                  <a:srgbClr val="374151"/>
                </a:solidFill>
                <a:effectLst/>
                <a:latin typeface="Söhne"/>
              </a:rPr>
              <a:t>Distribution de données : Les bases de données NoSQL distribuent les données de manière transparente sur plusieurs serveurs, souvent en utilisant des techniques de partitionnement. Cela permet de gérer de grandes quantités de données et de garantir une disponibilité élevée même en cas de défaillance d'un serveur.</a:t>
            </a:r>
          </a:p>
          <a:p>
            <a:pPr algn="l">
              <a:buFont typeface="+mj-lt"/>
              <a:buAutoNum type="arabicPeriod"/>
            </a:pPr>
            <a:r>
              <a:rPr lang="fr-FR" b="0" i="0" dirty="0">
                <a:solidFill>
                  <a:srgbClr val="374151"/>
                </a:solidFill>
                <a:effectLst/>
                <a:latin typeface="Söhne"/>
              </a:rPr>
              <a:t>Absence de relations : Contrairement aux bases de données SQL, les bases de données NoSQL n'ont généralement pas de support natif pour les opérations de jointure (JOIN) entre différentes tables. Les relations entre les données doivent être gérées différemment, soit en dénormalisant les données, soit en utilisant des références explicites.</a:t>
            </a:r>
          </a:p>
          <a:p>
            <a:pPr algn="l">
              <a:buFont typeface="+mj-lt"/>
              <a:buAutoNum type="arabicPeriod"/>
            </a:pPr>
            <a:r>
              <a:rPr lang="fr-FR" b="0" i="0" dirty="0">
                <a:solidFill>
                  <a:srgbClr val="374151"/>
                </a:solidFill>
                <a:effectLst/>
                <a:latin typeface="Söhne"/>
              </a:rPr>
              <a:t>Réplication : Les bases de données NoSQL offrent souvent des fonctionnalités de réplication, ce qui permet de créer des copies des données sur différents serveurs. Cela améliore la disponibilité des données et permet de gérer les pannes sans perte de données.</a:t>
            </a:r>
          </a:p>
          <a:p>
            <a:pPr algn="l">
              <a:buFont typeface="+mj-lt"/>
              <a:buAutoNum type="arabicPeriod"/>
            </a:pPr>
            <a:r>
              <a:rPr lang="fr-FR" b="0" i="0" dirty="0">
                <a:solidFill>
                  <a:srgbClr val="374151"/>
                </a:solidFill>
                <a:effectLst/>
                <a:latin typeface="Söhne"/>
              </a:rPr>
              <a:t>Tolérance aux partitions : Les bases de données NoSQL sont conçues pour être tolérantes aux partitions, c'est-à-dire qu'elles continuent de fonctionner même en cas de défaillance ou de partitionnement du réseau. Cela permet de garantir la disponibilité des données même dans des environnements distribués et instables.</a:t>
            </a:r>
          </a:p>
          <a:p>
            <a:pPr algn="l">
              <a:buFont typeface="+mj-lt"/>
              <a:buAutoNum type="arabicPeriod"/>
            </a:pPr>
            <a:r>
              <a:rPr lang="fr-FR" b="0" i="0" dirty="0">
                <a:solidFill>
                  <a:srgbClr val="374151"/>
                </a:solidFill>
                <a:effectLst/>
                <a:latin typeface="Söhne"/>
              </a:rPr>
              <a:t>Cas d'utilisation spécifiques : Les bases de données NoSQL sont couramment utilisées dans des cas où la flexibilité du schéma, l'évolutivité horizontale et les performances à grande échelle sont essentielles. Elles sont utilisées dans des domaines tels que les applications Web à fort trafic, les systèmes de gestion de contenu, les réseaux sociaux, l'Internet des objets (IoT) et l'analyse de données massives.</a:t>
            </a:r>
          </a:p>
          <a:p>
            <a:endParaRPr lang="fr-FR" dirty="0"/>
          </a:p>
        </p:txBody>
      </p:sp>
    </p:spTree>
    <p:extLst>
      <p:ext uri="{BB962C8B-B14F-4D97-AF65-F5344CB8AC3E}">
        <p14:creationId xmlns:p14="http://schemas.microsoft.com/office/powerpoint/2010/main" val="300689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AA27ED-BCE5-52F7-94C2-76B4D1BFFA22}"/>
              </a:ext>
            </a:extLst>
          </p:cNvPr>
          <p:cNvSpPr>
            <a:spLocks noGrp="1"/>
          </p:cNvSpPr>
          <p:nvPr>
            <p:ph type="title"/>
          </p:nvPr>
        </p:nvSpPr>
        <p:spPr/>
        <p:txBody>
          <a:bodyPr/>
          <a:lstStyle/>
          <a:p>
            <a:r>
              <a:rPr lang="fr-FR" dirty="0"/>
              <a:t>Différence entre MongoDB et SQL</a:t>
            </a:r>
          </a:p>
        </p:txBody>
      </p:sp>
      <p:sp>
        <p:nvSpPr>
          <p:cNvPr id="3" name="Espace réservé du contenu 2">
            <a:extLst>
              <a:ext uri="{FF2B5EF4-FFF2-40B4-BE49-F238E27FC236}">
                <a16:creationId xmlns:a16="http://schemas.microsoft.com/office/drawing/2014/main" id="{D7EA1740-48A2-ABCE-9964-11F15EC0A21A}"/>
              </a:ext>
            </a:extLst>
          </p:cNvPr>
          <p:cNvSpPr>
            <a:spLocks noGrp="1"/>
          </p:cNvSpPr>
          <p:nvPr>
            <p:ph idx="1"/>
          </p:nvPr>
        </p:nvSpPr>
        <p:spPr/>
        <p:txBody>
          <a:bodyPr>
            <a:normAutofit fontScale="70000" lnSpcReduction="20000"/>
          </a:bodyPr>
          <a:lstStyle/>
          <a:p>
            <a:pPr algn="l">
              <a:buFont typeface="+mj-lt"/>
              <a:buAutoNum type="arabicPeriod"/>
            </a:pPr>
            <a:r>
              <a:rPr lang="fr-FR" b="0" i="0" dirty="0">
                <a:solidFill>
                  <a:srgbClr val="374151"/>
                </a:solidFill>
                <a:effectLst/>
                <a:latin typeface="Söhne"/>
              </a:rPr>
              <a:t>Structure de données : MongoDB est une base de données NoSQL orientée document, ce qui signifie qu'elle stocke les données sous forme de documents JSON flexibles, tandis que SQL est une base de données relationnelle basée sur des tables structurées.</a:t>
            </a:r>
          </a:p>
          <a:p>
            <a:pPr algn="l">
              <a:buFont typeface="+mj-lt"/>
              <a:buAutoNum type="arabicPeriod"/>
            </a:pPr>
            <a:r>
              <a:rPr lang="fr-FR" b="0" i="0" dirty="0">
                <a:solidFill>
                  <a:srgbClr val="374151"/>
                </a:solidFill>
                <a:effectLst/>
                <a:latin typeface="Söhne"/>
              </a:rPr>
              <a:t>Schéma flexible : MongoDB ne nécessite pas de schéma prédéfini pour les données, ce qui permet une évolutivité et une flexibilité accrues. SQL, en revanche, nécessite un schéma rigide avec des tables et des colonnes définies à l'avance.</a:t>
            </a:r>
          </a:p>
          <a:p>
            <a:pPr algn="l">
              <a:buFont typeface="+mj-lt"/>
              <a:buAutoNum type="arabicPeriod"/>
            </a:pPr>
            <a:r>
              <a:rPr lang="fr-FR" b="0" i="0" dirty="0">
                <a:solidFill>
                  <a:srgbClr val="374151"/>
                </a:solidFill>
                <a:effectLst/>
                <a:latin typeface="Söhne"/>
              </a:rPr>
              <a:t>Requêtes : Dans MongoDB, les requêtes sont effectuées à l'aide d'une syntaxe de requête de style JSON appelée "</a:t>
            </a:r>
            <a:r>
              <a:rPr lang="fr-FR" b="0" i="0" dirty="0" err="1">
                <a:solidFill>
                  <a:srgbClr val="374151"/>
                </a:solidFill>
                <a:effectLst/>
                <a:latin typeface="Söhne"/>
              </a:rPr>
              <a:t>Query</a:t>
            </a:r>
            <a:r>
              <a:rPr lang="fr-FR" b="0" i="0" dirty="0">
                <a:solidFill>
                  <a:srgbClr val="374151"/>
                </a:solidFill>
                <a:effectLst/>
                <a:latin typeface="Söhne"/>
              </a:rPr>
              <a:t> </a:t>
            </a:r>
            <a:r>
              <a:rPr lang="fr-FR" b="0" i="0" dirty="0" err="1">
                <a:solidFill>
                  <a:srgbClr val="374151"/>
                </a:solidFill>
                <a:effectLst/>
                <a:latin typeface="Söhne"/>
              </a:rPr>
              <a:t>Language</a:t>
            </a:r>
            <a:r>
              <a:rPr lang="fr-FR" b="0" i="0" dirty="0">
                <a:solidFill>
                  <a:srgbClr val="374151"/>
                </a:solidFill>
                <a:effectLst/>
                <a:latin typeface="Söhne"/>
              </a:rPr>
              <a:t>" (QL), tandis que dans SQL, les requêtes sont effectuées à l'aide du langage SQL standardisé.</a:t>
            </a:r>
          </a:p>
          <a:p>
            <a:pPr algn="l">
              <a:buFont typeface="+mj-lt"/>
              <a:buAutoNum type="arabicPeriod"/>
            </a:pPr>
            <a:r>
              <a:rPr lang="fr-FR" b="0" i="0" dirty="0">
                <a:solidFill>
                  <a:srgbClr val="374151"/>
                </a:solidFill>
                <a:effectLst/>
                <a:latin typeface="Söhne"/>
              </a:rPr>
              <a:t>Évolutivité horizontale : MongoDB est conçu pour une évolutivité horizontale facile, ce qui signifie qu'il peut être distribué sur plusieurs serveurs pour gérer de grandes quantités de données. SQL peut également être configuré pour l'évolutivité horizontale, mais cela peut être plus complexe.</a:t>
            </a:r>
          </a:p>
          <a:p>
            <a:pPr algn="l">
              <a:buFont typeface="+mj-lt"/>
              <a:buAutoNum type="arabicPeriod"/>
            </a:pPr>
            <a:r>
              <a:rPr lang="fr-FR" b="0" i="0" dirty="0">
                <a:solidFill>
                  <a:srgbClr val="374151"/>
                </a:solidFill>
                <a:effectLst/>
                <a:latin typeface="Söhne"/>
              </a:rPr>
              <a:t>Joins : Dans MongoDB, les opérations de jointure (joins) sont moins flexibles et moins performantes que dans SQL, car les relations entre les documents sont gérées différemment. SQL offre des fonctionnalités avancées de jointure pour combiner des données de plusieurs tables.</a:t>
            </a:r>
          </a:p>
          <a:p>
            <a:endParaRPr lang="fr-FR" dirty="0"/>
          </a:p>
        </p:txBody>
      </p:sp>
    </p:spTree>
    <p:extLst>
      <p:ext uri="{BB962C8B-B14F-4D97-AF65-F5344CB8AC3E}">
        <p14:creationId xmlns:p14="http://schemas.microsoft.com/office/powerpoint/2010/main" val="119504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7E498B-B757-8F81-7085-54BA32964DDC}"/>
              </a:ext>
            </a:extLst>
          </p:cNvPr>
          <p:cNvSpPr>
            <a:spLocks noGrp="1"/>
          </p:cNvSpPr>
          <p:nvPr>
            <p:ph type="title"/>
          </p:nvPr>
        </p:nvSpPr>
        <p:spPr/>
        <p:txBody>
          <a:bodyPr/>
          <a:lstStyle/>
          <a:p>
            <a:r>
              <a:rPr lang="fr-FR" dirty="0"/>
              <a:t>Différence entre MongoDB et SQL</a:t>
            </a:r>
          </a:p>
        </p:txBody>
      </p:sp>
      <p:sp>
        <p:nvSpPr>
          <p:cNvPr id="3" name="Espace réservé du contenu 2">
            <a:extLst>
              <a:ext uri="{FF2B5EF4-FFF2-40B4-BE49-F238E27FC236}">
                <a16:creationId xmlns:a16="http://schemas.microsoft.com/office/drawing/2014/main" id="{7A8D6B16-B600-59C6-B0A4-063EAC2A69E2}"/>
              </a:ext>
            </a:extLst>
          </p:cNvPr>
          <p:cNvSpPr>
            <a:spLocks noGrp="1"/>
          </p:cNvSpPr>
          <p:nvPr>
            <p:ph idx="1"/>
          </p:nvPr>
        </p:nvSpPr>
        <p:spPr/>
        <p:txBody>
          <a:bodyPr>
            <a:normAutofit fontScale="55000" lnSpcReduction="20000"/>
          </a:bodyPr>
          <a:lstStyle/>
          <a:p>
            <a:pPr algn="l">
              <a:buFont typeface="+mj-lt"/>
              <a:buAutoNum type="arabicPeriod"/>
            </a:pPr>
            <a:r>
              <a:rPr lang="fr-FR" b="0" i="0" dirty="0">
                <a:solidFill>
                  <a:srgbClr val="374151"/>
                </a:solidFill>
                <a:effectLst/>
                <a:latin typeface="Söhne"/>
              </a:rPr>
              <a:t>Transactions : MongoDB supporte les transactions depuis sa version 4.0, mais SQL offre une prise en charge plus mature des transactions avec des fonctionnalités ACID (Atomicité, Cohérence, Isolation, Durabilité).</a:t>
            </a:r>
          </a:p>
          <a:p>
            <a:pPr algn="l">
              <a:buFont typeface="+mj-lt"/>
              <a:buAutoNum type="arabicPeriod"/>
            </a:pPr>
            <a:r>
              <a:rPr lang="fr-FR" b="0" i="0" dirty="0">
                <a:solidFill>
                  <a:srgbClr val="374151"/>
                </a:solidFill>
                <a:effectLst/>
                <a:latin typeface="Söhne"/>
              </a:rPr>
              <a:t>Scalabilité verticale : SQL est souvent plus adapté à la scalabilité verticale, c'est-à-dire l'amélioration des performances d'une base de données en augmentant les ressources (par exemple, en ajoutant plus de RAM ou en améliorant le processeur) sur une seule machine. MongoDB peut également être configuré pour la scalabilité verticale, mais elle est souvent utilisée dans des environnements distribués.</a:t>
            </a:r>
          </a:p>
          <a:p>
            <a:pPr algn="l">
              <a:buFont typeface="+mj-lt"/>
              <a:buAutoNum type="arabicPeriod"/>
            </a:pPr>
            <a:r>
              <a:rPr lang="fr-FR" b="0" i="0" dirty="0">
                <a:solidFill>
                  <a:srgbClr val="374151"/>
                </a:solidFill>
                <a:effectLst/>
                <a:latin typeface="Söhne"/>
              </a:rPr>
              <a:t>Modélisation des données : Dans MongoDB, la modélisation des données est plus souple et permet de représenter des structures de données complexes, telles que des tableaux ou des objets imbriqués, de manière plus naturelle. SQL, en revanche, nécessite une modélisation des données plus rigide pour correspondre à la structure en tables.</a:t>
            </a:r>
          </a:p>
          <a:p>
            <a:pPr algn="l">
              <a:buFont typeface="+mj-lt"/>
              <a:buAutoNum type="arabicPeriod"/>
            </a:pPr>
            <a:r>
              <a:rPr lang="fr-FR" b="0" i="0" dirty="0">
                <a:solidFill>
                  <a:srgbClr val="374151"/>
                </a:solidFill>
                <a:effectLst/>
                <a:latin typeface="Söhne"/>
              </a:rPr>
              <a:t>Écosystème et support : SQL est un langage standardisé et largement utilisé depuis des décennies, avec de nombreux systèmes de gestion de base de données (SGBD) différents qui prennent en charge SQL. MongoDB est plus récent et dispose d'un écosystème en expansion, bien qu'il soit également bien soutenu.</a:t>
            </a:r>
          </a:p>
          <a:p>
            <a:pPr algn="l">
              <a:buFont typeface="+mj-lt"/>
              <a:buAutoNum type="arabicPeriod"/>
            </a:pPr>
            <a:r>
              <a:rPr lang="fr-FR" b="0" i="0" dirty="0">
                <a:solidFill>
                  <a:srgbClr val="374151"/>
                </a:solidFill>
                <a:effectLst/>
                <a:latin typeface="Söhne"/>
              </a:rPr>
              <a:t>Cas d'utilisation : MongoDB est souvent utilisé dans des applications modernes nécessitant une évolutivité et une flexibilité élevées, telles que les applications Web, les applications mobiles et les applications basées sur le cloud. SQL est couramment utilisé dans des systèmes où les transactions ACID, les opérations de jointure complexes et la cohérence des données sont primordiales, comme les systèmes de gestion de l'information et les applications financières.</a:t>
            </a:r>
          </a:p>
        </p:txBody>
      </p:sp>
    </p:spTree>
    <p:extLst>
      <p:ext uri="{BB962C8B-B14F-4D97-AF65-F5344CB8AC3E}">
        <p14:creationId xmlns:p14="http://schemas.microsoft.com/office/powerpoint/2010/main" val="2086979398"/>
      </p:ext>
    </p:extLst>
  </p:cSld>
  <p:clrMapOvr>
    <a:masterClrMapping/>
  </p:clrMapOvr>
</p:sld>
</file>

<file path=ppt/theme/theme1.xml><?xml version="1.0" encoding="utf-8"?>
<a:theme xmlns:a="http://schemas.openxmlformats.org/drawingml/2006/main" name="DashVTI">
  <a:themeElements>
    <a:clrScheme name="AnalogousFromLightSeedLeftStep">
      <a:dk1>
        <a:srgbClr val="000000"/>
      </a:dk1>
      <a:lt1>
        <a:srgbClr val="FFFFFF"/>
      </a:lt1>
      <a:dk2>
        <a:srgbClr val="41242B"/>
      </a:dk2>
      <a:lt2>
        <a:srgbClr val="E2E7E8"/>
      </a:lt2>
      <a:accent1>
        <a:srgbClr val="DF8E7E"/>
      </a:accent1>
      <a:accent2>
        <a:srgbClr val="D8617E"/>
      </a:accent2>
      <a:accent3>
        <a:srgbClr val="DF7EBE"/>
      </a:accent3>
      <a:accent4>
        <a:srgbClr val="CE61D8"/>
      </a:accent4>
      <a:accent5>
        <a:srgbClr val="AF7EDF"/>
      </a:accent5>
      <a:accent6>
        <a:srgbClr val="6B61D8"/>
      </a:accent6>
      <a:hlink>
        <a:srgbClr val="5A8B95"/>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19</TotalTime>
  <Words>1716</Words>
  <Application>Microsoft Office PowerPoint</Application>
  <PresentationFormat>Grand écran</PresentationFormat>
  <Paragraphs>47</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Grandview Display</vt:lpstr>
      <vt:lpstr>Söhne</vt:lpstr>
      <vt:lpstr>DashVTI</vt:lpstr>
      <vt:lpstr>Présentation SQL</vt:lpstr>
      <vt:lpstr>Caractéristiques </vt:lpstr>
      <vt:lpstr>Caractéristiques </vt:lpstr>
      <vt:lpstr>NoSQL, également connu sous le nom de "Not Only SQL", est une approche de gestion de données qui diffère du modèle relationnel traditionnel utilisé par SQL. Les bases de données NoSQL sont conçues pour résoudre des problèmes spécifiques liés à la gestion de grandes quantités de données non structurées ou semi-structurées, ainsi qu'à l'évolutivité et à la performance à grande échelle. Voici une présentation de NoSQL :</vt:lpstr>
      <vt:lpstr>Caractéristiques </vt:lpstr>
      <vt:lpstr>Caractéristiques</vt:lpstr>
      <vt:lpstr>Différence entre MongoDB et SQL</vt:lpstr>
      <vt:lpstr>Différence entre MongoDB et 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SQL</dc:title>
  <dc:creator>Magloire V AMANI</dc:creator>
  <cp:lastModifiedBy>Magloire V AMANI</cp:lastModifiedBy>
  <cp:revision>1</cp:revision>
  <dcterms:created xsi:type="dcterms:W3CDTF">2023-06-07T11:07:09Z</dcterms:created>
  <dcterms:modified xsi:type="dcterms:W3CDTF">2023-06-07T11:26:17Z</dcterms:modified>
</cp:coreProperties>
</file>