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2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9FC4-C68A-464F-9FF4-9F1EA81D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B2D58-8978-48DF-AFDB-B56D023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284B-E9A2-43E8-B4AF-831B4457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F57B-E084-4B64-8A0E-B25A71B1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3DD4-FE1A-4E02-884E-2A688E3D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AEF8-A3CC-4DD6-85CE-8CC87AB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60202-9BE2-447C-80C4-290C3F450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CB-42C7-4C76-B0B0-FACB906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3331-F632-42F2-9833-1969C653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AA77-FB92-4876-BEB4-8CA5E6AF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37F7D-A1BA-40A2-868A-B43E2C27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FBB0-5B92-4B3F-8AB6-41329FB7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6DB6-2E11-420F-80C2-91DEE6A4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16D7-C616-473D-A358-2AF13868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0F8B-34F5-4F53-88DA-88FAB164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A2E8-D412-4872-9AA6-856DC300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905A-75A7-4F8D-A5B2-2DAC6CE2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96A4-E992-4BDD-A228-8BD5A681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0342-C1FB-4440-AFEB-3285A439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0E54-3A2E-4477-B612-C1C3B1AA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7A2F-DFB6-40C9-8830-B0940424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B0BB6-BEFF-478F-8B2C-70BA5DA9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611E-0173-4946-9FCF-C3BEF828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890A-B441-4835-A690-37EBFEC4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DF18-C603-4383-8751-D299C795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3354-8C48-4A96-B009-BE443C05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CD26-4F1E-4D95-824B-5FCBBCE23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7D8A7-A9E1-403E-976E-518F7BC6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8163-46A5-4EAD-9894-44D1EA5C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37BFD-52A8-4E3E-947C-61121A2B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1F23-2A98-4F9B-A1CE-CAA59B57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3422-C4E9-4CF1-80A3-082169A2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9A79-AEAC-46DE-9352-65342BDE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BB488-CE3E-44B9-90F1-AABDC8DC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ED989-6DA5-4C55-89AF-F7E9E291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9790A-688F-47A2-AD46-15BA8F30E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DE28D-5461-4D46-B98F-9E501898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861C5-AC96-4B2C-B6E2-701ADDE6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02BBB-EE2C-4E98-BF80-88E631EC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D7B6-D58D-4374-A5D3-AB3BDBCF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4BBB-4DBB-423B-A78E-A0FBECB1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10B20-9FB9-42ED-BC16-016C94B2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AC8FD-701B-4EF4-8255-07922995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72694-6A17-43A9-8B16-F7DF8104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D4C7B-24FD-4206-A4AC-D307B099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0558C-0A12-4BD9-B8CE-444A1DD8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701B-6283-4B51-ACAA-B4A85928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BCCA-B655-446F-ABD9-C7B57067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27CA-A1F6-487D-8267-C5B7A3CE3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7039-EC3F-497F-BF58-7100ED46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96F9-96FF-4692-A02A-DDD2E77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01BD-7655-4674-AAC0-38B87B7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0B48-8138-42CF-88E1-51BA725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2F592-FFFC-4156-91DB-33322BC3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4E77-B480-4D45-AE19-FD0F6270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8443-4D40-46B2-B9F5-E1962CA5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B2FD0-4742-445A-96E1-27D96C41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1E84-F31A-4558-B71E-E6565D9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37B3-FFD2-4B8E-B791-D6107A5F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9F42-ED17-46B3-9DA0-6B27543C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B9CF-EF86-4C9A-8374-72B07FB03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F147-96ED-46F2-B626-16DD9FEB8DE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FEBC-AFCA-4134-8C54-85F3F786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FADA-B5E9-44CD-A10C-4932A5893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0B7F-BFF0-460F-8D2F-11AFCA08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784B-9594-47AC-86AE-CA20E8282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74" y="761302"/>
            <a:ext cx="10352015" cy="36796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Interactive Visual Analysis of Website Performance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C5ABF-7B5A-4156-93D9-AB835C1F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74" y="4440937"/>
            <a:ext cx="10352015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dirty="0"/>
              <a:t>Presentation by – Divya Shrivastava &amp; </a:t>
            </a:r>
            <a:r>
              <a:rPr lang="en-US" dirty="0" err="1"/>
              <a:t>Kirubel</a:t>
            </a:r>
            <a:r>
              <a:rPr lang="en-US" dirty="0"/>
              <a:t> Tadesse</a:t>
            </a:r>
          </a:p>
          <a:p>
            <a:r>
              <a:rPr lang="en-US" dirty="0"/>
              <a:t> Purdue University</a:t>
            </a:r>
          </a:p>
        </p:txBody>
      </p:sp>
    </p:spTree>
    <p:extLst>
      <p:ext uri="{BB962C8B-B14F-4D97-AF65-F5344CB8AC3E}">
        <p14:creationId xmlns:p14="http://schemas.microsoft.com/office/powerpoint/2010/main" val="374282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8300-CA1C-4C95-967C-AB385A3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6" y="365125"/>
            <a:ext cx="10825294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1451-6F58-4A1D-B1CC-7CFA0EC8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6" y="1690688"/>
            <a:ext cx="10515600" cy="5020505"/>
          </a:xfrm>
        </p:spPr>
        <p:txBody>
          <a:bodyPr/>
          <a:lstStyle/>
          <a:p>
            <a:pPr algn="just"/>
            <a:r>
              <a:rPr lang="en-US" sz="1800" dirty="0"/>
              <a:t>Prediction of improvement required for website performance by prediction of the critical performance metrics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Built a Multiple regression Model using Ordinary Least Squares to find correlations between the performance metrics for website performance predictions.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This model motivates to find an appropriate relationship between the dependent and independent variables for future research for an accurate model for such predictions</a:t>
            </a:r>
          </a:p>
          <a:p>
            <a:pPr algn="just"/>
            <a:endParaRPr lang="en-US" sz="18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E9531-6040-47BD-96E8-9697AE66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74" y="4379053"/>
            <a:ext cx="3463820" cy="224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364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37-86FB-497D-9DE2-C5B57D73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C93C-8455-4A4C-89C9-3566CEA6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6363"/>
            <a:ext cx="10515600" cy="38557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Delay in online experience can lead to user frustration. Visualizing your website performance against other websites troubleshoot performance issues rapidly.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Compare your website against other top websites to evaluate your website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statistical insight of the performance of your websites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Investigate the performance data of the critical website performance metrics in table form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Focus of previous work - more on web analytics rather than website performance</a:t>
            </a:r>
          </a:p>
          <a:p>
            <a:pPr marL="0" indent="0" algn="just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5F151-907B-41BE-B18E-7F8469E5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7069"/>
            <a:ext cx="1759253" cy="153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9F48F-D910-48BC-85F7-237CE9A0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137" y="407069"/>
            <a:ext cx="1629735" cy="153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C691546-3BCC-44B9-898D-A31E0DA9F2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855253" y="1174098"/>
            <a:ext cx="202688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0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5170-4C0A-41A8-A48A-EA9245CC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64F7-B2C8-489F-835D-F0DAA421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We propose an Interactive Visual Analytics tool to: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your website performance against top 100 Alexa websites</a:t>
            </a:r>
          </a:p>
          <a:p>
            <a:endParaRPr lang="en-US" sz="2000" dirty="0"/>
          </a:p>
          <a:p>
            <a:r>
              <a:rPr lang="en-US" sz="2000" dirty="0"/>
              <a:t>Visually explore different statistical relationships between website and their performance metrics</a:t>
            </a:r>
          </a:p>
          <a:p>
            <a:endParaRPr lang="en-US" sz="2000" dirty="0"/>
          </a:p>
          <a:p>
            <a:r>
              <a:rPr lang="en-US" sz="2000" dirty="0"/>
              <a:t>Performance comparison on the basis of critical performance metrics affecting time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Have an interactive single dashboard having different visualization views – Histogram, Density, Bar Ranking, Table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 A compact visual design having multiple views in a single dashboard for website performance analysis</a:t>
            </a:r>
          </a:p>
          <a:p>
            <a:pPr fontAlgn="base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59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A73-9FBF-41A7-80A0-86E99BA2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97EF-A489-4DBC-AF40-D63CD8AD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000" b="1" dirty="0"/>
              <a:t>For higher performance, lower value of these website performance metrics are required– 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/>
              <a:t>Document Complete - </a:t>
            </a:r>
            <a:r>
              <a:rPr lang="en-US" sz="2000" dirty="0"/>
              <a:t>the point the browser loading starts and when all the static contents of the page have been loaded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b="1" dirty="0"/>
              <a:t>Fully loaded </a:t>
            </a:r>
            <a:r>
              <a:rPr lang="en-US" sz="2000" dirty="0"/>
              <a:t>- the point after the loading of the browser when all static, as well as dynamic elements, have been loaded.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b="1" dirty="0"/>
              <a:t>Speed index </a:t>
            </a:r>
            <a:r>
              <a:rPr lang="en-US" sz="2000" dirty="0"/>
              <a:t>- how rapidly the visual elements of the web page appears.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b="1" dirty="0"/>
              <a:t>First Byte - </a:t>
            </a:r>
            <a:r>
              <a:rPr lang="en-US" sz="2000" dirty="0"/>
              <a:t>time taken until the first byte of the base web page is received by the browser.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100" b="1" dirty="0"/>
              <a:t>Start render - </a:t>
            </a:r>
            <a:r>
              <a:rPr lang="en-US" sz="2000" dirty="0"/>
              <a:t>time between the start of the initial navigation to the web page and the first non-white content displayed on the browser.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DOM Elements - </a:t>
            </a:r>
            <a:r>
              <a:rPr lang="en-US" sz="2000" dirty="0"/>
              <a:t>It consists of different elements of a Document in a formatted fashion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08-10B1-4920-A7F9-E0EB2AE1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6" y="13862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choices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A20BB-049D-42F2-9081-F4064782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855" y="4452836"/>
            <a:ext cx="2918648" cy="226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F3AE3-DF55-4203-8575-95275451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63" y="4426378"/>
            <a:ext cx="2855706" cy="221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3F525-18A7-41B2-BFD5-7890C9820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295" y="1604261"/>
            <a:ext cx="2855707" cy="226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0EF2-E8A6-4546-892F-D5B13206A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722" y="4452836"/>
            <a:ext cx="2918648" cy="226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7E8220-2CC0-4373-9152-A1AD8C5E0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63" y="1628586"/>
            <a:ext cx="2871379" cy="2239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F3136-DF45-4EE2-8F1D-41C6CFD69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855" y="1604261"/>
            <a:ext cx="2855707" cy="226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AE3A05-7538-4603-A0ED-8DF55DEE826F}"/>
              </a:ext>
            </a:extLst>
          </p:cNvPr>
          <p:cNvSpPr/>
          <p:nvPr/>
        </p:nvSpPr>
        <p:spPr>
          <a:xfrm>
            <a:off x="10654018" y="6670432"/>
            <a:ext cx="21273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https://bokeh.pydata.org/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DDA36-A3BA-4C81-AE34-C407742B7985}"/>
              </a:ext>
            </a:extLst>
          </p:cNvPr>
          <p:cNvSpPr txBox="1"/>
          <p:nvPr/>
        </p:nvSpPr>
        <p:spPr>
          <a:xfrm>
            <a:off x="905675" y="1276059"/>
            <a:ext cx="30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by Side comparison visual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48397-4B32-4517-A869-812B7DBC9574}"/>
              </a:ext>
            </a:extLst>
          </p:cNvPr>
          <p:cNvSpPr txBox="1"/>
          <p:nvPr/>
        </p:nvSpPr>
        <p:spPr>
          <a:xfrm>
            <a:off x="8883941" y="4095759"/>
            <a:ext cx="16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8B0EE-16EB-4FC7-B1AC-DD4AD5F29D92}"/>
              </a:ext>
            </a:extLst>
          </p:cNvPr>
          <p:cNvSpPr txBox="1"/>
          <p:nvPr/>
        </p:nvSpPr>
        <p:spPr>
          <a:xfrm>
            <a:off x="8750942" y="1234929"/>
            <a:ext cx="16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ACF40-BB71-4A6F-9C50-16F232DF9D50}"/>
              </a:ext>
            </a:extLst>
          </p:cNvPr>
          <p:cNvSpPr txBox="1"/>
          <p:nvPr/>
        </p:nvSpPr>
        <p:spPr>
          <a:xfrm>
            <a:off x="1455729" y="4057046"/>
            <a:ext cx="198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visual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41CCF-CEB7-4C46-8951-A11E5E6AA6E3}"/>
              </a:ext>
            </a:extLst>
          </p:cNvPr>
          <p:cNvSpPr txBox="1"/>
          <p:nvPr/>
        </p:nvSpPr>
        <p:spPr>
          <a:xfrm>
            <a:off x="4604193" y="4083504"/>
            <a:ext cx="285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distribution visual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9E168-AE87-4124-8373-C09B8E48308F}"/>
              </a:ext>
            </a:extLst>
          </p:cNvPr>
          <p:cNvSpPr txBox="1"/>
          <p:nvPr/>
        </p:nvSpPr>
        <p:spPr>
          <a:xfrm>
            <a:off x="4586234" y="1254065"/>
            <a:ext cx="262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distribution visual</a:t>
            </a:r>
          </a:p>
        </p:txBody>
      </p:sp>
      <p:pic>
        <p:nvPicPr>
          <p:cNvPr id="32" name="Picture 4" descr="Image result for download tick mark">
            <a:extLst>
              <a:ext uri="{FF2B5EF4-FFF2-40B4-BE49-F238E27FC236}">
                <a16:creationId xmlns:a16="http://schemas.microsoft.com/office/drawing/2014/main" id="{620CF0AC-CDB0-4430-BF24-F246DE02E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2" y="1216054"/>
            <a:ext cx="492134" cy="4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download tick mark">
            <a:extLst>
              <a:ext uri="{FF2B5EF4-FFF2-40B4-BE49-F238E27FC236}">
                <a16:creationId xmlns:a16="http://schemas.microsoft.com/office/drawing/2014/main" id="{141B478B-D1E2-4BD6-9074-E725F39F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56" y="1153257"/>
            <a:ext cx="492134" cy="4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download tick mark">
            <a:extLst>
              <a:ext uri="{FF2B5EF4-FFF2-40B4-BE49-F238E27FC236}">
                <a16:creationId xmlns:a16="http://schemas.microsoft.com/office/drawing/2014/main" id="{1A35EF9A-F2CC-4D94-A05E-6DC221BB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80" y="1131263"/>
            <a:ext cx="492134" cy="4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download tick mark">
            <a:extLst>
              <a:ext uri="{FF2B5EF4-FFF2-40B4-BE49-F238E27FC236}">
                <a16:creationId xmlns:a16="http://schemas.microsoft.com/office/drawing/2014/main" id="{790A9147-B9CE-4876-B3F0-01006A3FD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66" y="4007681"/>
            <a:ext cx="492134" cy="4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8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B308-53A0-4807-BDA2-CB98187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7947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C553-6B98-49CF-93F6-C66E532F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Comparison with Previous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E5FD-E87B-45B7-B954-CB36FFDC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111" cy="4351338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WebpageTest</a:t>
            </a: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Visuals 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Request Details                               Connection view                                  Waterfall view                              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CCDB0-BBFE-49A3-9ADB-B923D742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" y="2841089"/>
            <a:ext cx="3886983" cy="286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62CB9D-9826-41C5-809A-DBF2C28D9C57}"/>
              </a:ext>
            </a:extLst>
          </p:cNvPr>
          <p:cNvSpPr/>
          <p:nvPr/>
        </p:nvSpPr>
        <p:spPr>
          <a:xfrm>
            <a:off x="10058916" y="5705651"/>
            <a:ext cx="21330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https://www.webpagetest.org/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0A60A5-AD54-4DB0-8C35-894C860E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01" y="2841089"/>
            <a:ext cx="3723248" cy="286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886ABF-D3CD-4DF5-B2F4-0513002E6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382" y="2841089"/>
            <a:ext cx="3886984" cy="286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F007FF-70A3-4F24-A1AE-0B039229BBBA}"/>
              </a:ext>
            </a:extLst>
          </p:cNvPr>
          <p:cNvSpPr/>
          <p:nvPr/>
        </p:nvSpPr>
        <p:spPr>
          <a:xfrm>
            <a:off x="6087670" y="5705651"/>
            <a:ext cx="21330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https://www.webpagetest.org/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833AA-46EA-4AF6-ACFA-E11242B16EA6}"/>
              </a:ext>
            </a:extLst>
          </p:cNvPr>
          <p:cNvSpPr/>
          <p:nvPr/>
        </p:nvSpPr>
        <p:spPr>
          <a:xfrm>
            <a:off x="1953509" y="5709030"/>
            <a:ext cx="2143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https://www.webpagetest.org/</a:t>
            </a:r>
          </a:p>
        </p:txBody>
      </p:sp>
    </p:spTree>
    <p:extLst>
      <p:ext uri="{BB962C8B-B14F-4D97-AF65-F5344CB8AC3E}">
        <p14:creationId xmlns:p14="http://schemas.microsoft.com/office/powerpoint/2010/main" val="407351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F44C-DCFE-4951-B31E-85F60AD9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Comparison with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4D16-EA46-479C-852C-09CB6CFA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828800"/>
            <a:ext cx="10414233" cy="4348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Existing web analytics tools for website traffic, page views, clicks, keywords that attract traffic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0C04E-945D-41AE-A66D-2E42A5BF0953}"/>
              </a:ext>
            </a:extLst>
          </p:cNvPr>
          <p:cNvSpPr/>
          <p:nvPr/>
        </p:nvSpPr>
        <p:spPr>
          <a:xfrm>
            <a:off x="7421716" y="6007184"/>
            <a:ext cx="246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http://www.openwebanalytics.com/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8B307-2A96-4E1A-B02F-0FF67670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3" y="2509810"/>
            <a:ext cx="7290034" cy="3482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235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CBE-1B08-4260-8AFA-7E98C8D5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Strengths/Areas of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C156-BCEE-4294-ADEF-32A9DC55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Simple, easy to use and user interactive visual design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Comparison of the website performance with benchmark helps to understand gaps in the performance.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Statistical visual design enhances the credibility and usefulness of visual data presented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More design choices and visuals can be explored can be added in the dashboard in future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Our statistical design approach can help in predictions of website performance metrics for future extension of this work.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525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          Interactive Visual Analysis of Website Performance  </vt:lpstr>
      <vt:lpstr>Motivation</vt:lpstr>
      <vt:lpstr>Design Goals</vt:lpstr>
      <vt:lpstr>Design Goals</vt:lpstr>
      <vt:lpstr>Design choices</vt:lpstr>
      <vt:lpstr>Demo</vt:lpstr>
      <vt:lpstr>Comparison with Previous work</vt:lpstr>
      <vt:lpstr>Comparison with Previous work</vt:lpstr>
      <vt:lpstr>Strengths/Areas of Improvements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Visualization of Website Performance</dc:title>
  <dc:creator>Divya Shrivastava</dc:creator>
  <cp:lastModifiedBy>Divya Shrivastava</cp:lastModifiedBy>
  <cp:revision>42</cp:revision>
  <dcterms:created xsi:type="dcterms:W3CDTF">2018-12-03T18:00:14Z</dcterms:created>
  <dcterms:modified xsi:type="dcterms:W3CDTF">2018-12-04T03:45:47Z</dcterms:modified>
</cp:coreProperties>
</file>