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eague Spartan" charset="1" panose="00000800000000000000"/>
      <p:regular r:id="rId17"/>
    </p:embeddedFont>
    <p:embeddedFont>
      <p:font typeface="TT Drugs Bold" charset="1" panose="02000803060000020003"/>
      <p:regular r:id="rId18"/>
    </p:embeddedFont>
    <p:embeddedFont>
      <p:font typeface="TT Drugs" charset="1" panose="020005030600000200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https://www.odoo.com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png" Type="http://schemas.openxmlformats.org/officeDocument/2006/relationships/image"/><Relationship Id="rId4" Target="../media/image14.jpe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1700" y="8106991"/>
            <a:ext cx="6188119" cy="618811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78502" y="-1818171"/>
            <a:ext cx="3986860" cy="398686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796212" y="3413515"/>
            <a:ext cx="7140222" cy="714022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2480080"/>
            <a:ext cx="12483541" cy="268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29"/>
              </a:lnSpc>
            </a:pPr>
            <a:r>
              <a:rPr lang="en-US" sz="6999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ODOO BUSINESS MODEL AND COMPETITIVE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8662" y="5197416"/>
            <a:ext cx="13263617" cy="1292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12"/>
              </a:lnSpc>
              <a:spcBef>
                <a:spcPct val="0"/>
              </a:spcBef>
            </a:pPr>
            <a:r>
              <a:rPr lang="en-US" b="true" sz="3723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A Case Study on Market Position, Strengths, and Strategic Recommendations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77577" y="7260974"/>
            <a:ext cx="10385788" cy="411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68"/>
              </a:lnSpc>
              <a:spcBef>
                <a:spcPct val="0"/>
              </a:spcBef>
            </a:pPr>
            <a:r>
              <a:rPr lang="en-US" sz="2591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Presented by Kirubha Mahesan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8943" y="5599508"/>
            <a:ext cx="7317584" cy="731758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265870" y="670451"/>
            <a:ext cx="3986860" cy="398686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7843816" y="8845776"/>
            <a:ext cx="7981405" cy="8562"/>
          </a:xfrm>
          <a:prstGeom prst="rect">
            <a:avLst/>
          </a:prstGeom>
          <a:solidFill>
            <a:srgbClr val="E98A15">
              <a:alpha val="60000"/>
            </a:srgbClr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9337689" y="1391584"/>
            <a:ext cx="8120789" cy="7866716"/>
          </a:xfrm>
          <a:custGeom>
            <a:avLst/>
            <a:gdLst/>
            <a:ahLst/>
            <a:cxnLst/>
            <a:rect r="r" b="b" t="t" l="l"/>
            <a:pathLst>
              <a:path h="7866716" w="8120789">
                <a:moveTo>
                  <a:pt x="0" y="0"/>
                </a:moveTo>
                <a:lnTo>
                  <a:pt x="8120789" y="0"/>
                </a:lnTo>
                <a:lnTo>
                  <a:pt x="8120789" y="7866716"/>
                </a:lnTo>
                <a:lnTo>
                  <a:pt x="0" y="78667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92" t="0" r="-1596" b="-1189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02766" y="933450"/>
            <a:ext cx="12191751" cy="821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Citations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277939"/>
            <a:ext cx="8115300" cy="3321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9313" indent="-294657" lvl="1">
              <a:lnSpc>
                <a:spcPts val="3821"/>
              </a:lnSpc>
              <a:buFont typeface="Arial"/>
              <a:buChar char="•"/>
            </a:pPr>
            <a:r>
              <a:rPr lang="en-US" b="true" sz="2729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Odoo Official Website: </a:t>
            </a:r>
            <a:r>
              <a:rPr lang="en-US" sz="2729" u="sng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  <a:hlinkClick r:id="rId3" tooltip="https://www.odoo.com"/>
              </a:rPr>
              <a:t>https://www.odoo.com/</a:t>
            </a:r>
          </a:p>
          <a:p>
            <a:pPr algn="l" marL="589313" indent="-294657" lvl="1">
              <a:lnSpc>
                <a:spcPts val="3821"/>
              </a:lnSpc>
              <a:buFont typeface="Arial"/>
              <a:buChar char="•"/>
            </a:pPr>
            <a:r>
              <a:rPr lang="en-US" b="true" sz="2729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Statista ERP Market Reports</a:t>
            </a:r>
          </a:p>
          <a:p>
            <a:pPr algn="l" marL="589313" indent="-294657" lvl="1">
              <a:lnSpc>
                <a:spcPts val="3821"/>
              </a:lnSpc>
              <a:buFont typeface="Arial"/>
              <a:buChar char="•"/>
            </a:pPr>
            <a:r>
              <a:rPr lang="en-US" b="true" sz="2729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Gartner Reports on Enterprise Software</a:t>
            </a:r>
          </a:p>
          <a:p>
            <a:pPr algn="l" marL="589313" indent="-294657" lvl="1">
              <a:lnSpc>
                <a:spcPts val="3821"/>
              </a:lnSpc>
              <a:buFont typeface="Arial"/>
              <a:buChar char="•"/>
            </a:pPr>
            <a:r>
              <a:rPr lang="en-US" b="true" sz="2729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Competitor Information: SAP, Oracle, Microsoft Dynamics</a:t>
            </a:r>
          </a:p>
          <a:p>
            <a:pPr algn="l" marL="0" indent="0" lvl="0">
              <a:lnSpc>
                <a:spcPts val="382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00508" y="7056354"/>
            <a:ext cx="7317584" cy="731758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662532" y="-1265535"/>
            <a:ext cx="3986860" cy="398686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1842799" y="0"/>
            <a:ext cx="12255438" cy="10287000"/>
          </a:xfrm>
          <a:custGeom>
            <a:avLst/>
            <a:gdLst/>
            <a:ahLst/>
            <a:cxnLst/>
            <a:rect r="r" b="b" t="t" l="l"/>
            <a:pathLst>
              <a:path h="10287000" w="12255438">
                <a:moveTo>
                  <a:pt x="0" y="0"/>
                </a:moveTo>
                <a:lnTo>
                  <a:pt x="12255438" y="0"/>
                </a:lnTo>
                <a:lnTo>
                  <a:pt x="122554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597" t="0" r="-41617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12639" y="3588101"/>
            <a:ext cx="7875361" cy="1183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79"/>
              </a:lnSpc>
            </a:pPr>
            <a:r>
              <a:rPr lang="en-US" sz="7999" u="none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12639" y="5582503"/>
            <a:ext cx="7875361" cy="411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68"/>
              </a:lnSpc>
              <a:spcBef>
                <a:spcPct val="0"/>
              </a:spcBef>
            </a:pPr>
            <a:r>
              <a:rPr lang="en-US" sz="2591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Presented by Kirubha Mahesan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55171" y="-3658792"/>
            <a:ext cx="7317584" cy="731758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35791" y="4200531"/>
            <a:ext cx="6548261" cy="166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 to Odoo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498256" y="-2117207"/>
            <a:ext cx="4435552" cy="443555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sp>
        <p:nvSpPr>
          <p:cNvPr name="AutoShape 7" id="7"/>
          <p:cNvSpPr/>
          <p:nvPr/>
        </p:nvSpPr>
        <p:spPr>
          <a:xfrm rot="5387458">
            <a:off x="9135094" y="3614270"/>
            <a:ext cx="2610918" cy="0"/>
          </a:xfrm>
          <a:prstGeom prst="line">
            <a:avLst/>
          </a:prstGeom>
          <a:ln cap="flat" w="19050">
            <a:solidFill>
              <a:srgbClr val="E98A1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344274" y="1361520"/>
            <a:ext cx="8519922" cy="851992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887733" y="6068840"/>
            <a:ext cx="6096319" cy="3189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Odoo, formerly known as OpenERP, offers a comprehensive open-source suite of business applications designed to meet enterprise needs. This case study explores Odoo’s business model, market positioning, and competitive landscape, while offering strategic growth opportunities.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0029" y="-3519798"/>
            <a:ext cx="7317584" cy="731758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755605" y="8927249"/>
            <a:ext cx="3986860" cy="398686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538530" y="-41085"/>
            <a:ext cx="9749470" cy="10328085"/>
          </a:xfrm>
          <a:custGeom>
            <a:avLst/>
            <a:gdLst/>
            <a:ahLst/>
            <a:cxnLst/>
            <a:rect r="r" b="b" t="t" l="l"/>
            <a:pathLst>
              <a:path h="10328085" w="9749470">
                <a:moveTo>
                  <a:pt x="0" y="0"/>
                </a:moveTo>
                <a:lnTo>
                  <a:pt x="9749470" y="0"/>
                </a:lnTo>
                <a:lnTo>
                  <a:pt x="9749470" y="10328085"/>
                </a:lnTo>
                <a:lnTo>
                  <a:pt x="0" y="10328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75" t="0" r="-65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09994" y="4797951"/>
            <a:ext cx="7128536" cy="710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67"/>
              </a:lnSpc>
              <a:spcBef>
                <a:spcPct val="0"/>
              </a:spcBef>
            </a:pPr>
            <a:r>
              <a:rPr lang="en-US" sz="4800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Odoo Business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2798" y="5764254"/>
            <a:ext cx="8731202" cy="3648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1201" indent="-373734" lvl="2">
              <a:lnSpc>
                <a:spcPts val="3635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596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Mod</a:t>
            </a:r>
            <a:r>
              <a:rPr lang="en-US" b="true" sz="2596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ular approach</a:t>
            </a:r>
            <a:r>
              <a:rPr lang="en-US" sz="2596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: Odoo offers over 30 applications and 16,000 third-party apps.</a:t>
            </a:r>
          </a:p>
          <a:p>
            <a:pPr algn="l" marL="1121201" indent="-373734" lvl="2">
              <a:lnSpc>
                <a:spcPts val="3635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596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Revenue streams</a:t>
            </a:r>
            <a:r>
              <a:rPr lang="en-US" sz="2596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: SaaS subscription, on-premise installations, and a free community edition.</a:t>
            </a:r>
          </a:p>
          <a:p>
            <a:pPr algn="l" marL="1121204" indent="-373735" lvl="2">
              <a:lnSpc>
                <a:spcPts val="3635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596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Targeted industries</a:t>
            </a:r>
            <a:r>
              <a:rPr lang="en-US" sz="2596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: Manufacturing, retail, services, healthcare, and education.</a:t>
            </a:r>
          </a:p>
          <a:p>
            <a:pPr algn="l" marL="0" indent="0" lvl="0">
              <a:lnSpc>
                <a:spcPts val="363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26760" y="695630"/>
            <a:ext cx="10215481" cy="9288948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-769174" y="7883414"/>
            <a:ext cx="7317584" cy="7317584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25173" y="-1693832"/>
            <a:ext cx="3986860" cy="398686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414946" y="3789586"/>
            <a:ext cx="6620452" cy="710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67"/>
              </a:lnSpc>
              <a:spcBef>
                <a:spcPct val="0"/>
              </a:spcBef>
            </a:pPr>
            <a:r>
              <a:rPr lang="en-US" sz="4800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Market Position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14946" y="4633084"/>
            <a:ext cx="7297087" cy="307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7325" indent="-273663" lvl="1">
              <a:lnSpc>
                <a:spcPts val="35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35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Odoo</a:t>
            </a:r>
            <a:r>
              <a:rPr lang="en-US" b="true" sz="2535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 has a growing market share in the SMB ERP sector.</a:t>
            </a:r>
          </a:p>
          <a:p>
            <a:pPr algn="l" marL="547325" indent="-273663" lvl="1">
              <a:lnSpc>
                <a:spcPts val="35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35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Strong global presence, particularly in Europe, U.S., and emerging markets.</a:t>
            </a:r>
          </a:p>
          <a:p>
            <a:pPr algn="l" marL="547325" indent="-273663" lvl="1">
              <a:lnSpc>
                <a:spcPts val="354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35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Competitors include SAP, Microsoft Dynamics, Oracle, and Zoho.</a:t>
            </a:r>
          </a:p>
          <a:p>
            <a:pPr algn="l" marL="0" indent="0" lvl="0">
              <a:lnSpc>
                <a:spcPts val="354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58792" y="-3833310"/>
            <a:ext cx="7317584" cy="731758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841289" y="2653684"/>
            <a:ext cx="3143263" cy="3143263"/>
            <a:chOff x="0" y="0"/>
            <a:chExt cx="6146800" cy="6146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2"/>
              <a:stretch>
                <a:fillRect l="-6179" t="0" r="-6179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3"/>
              <a:stretch>
                <a:fillRect l="-62" t="0" r="-62" b="0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62013" y="2653684"/>
            <a:ext cx="3143263" cy="3143263"/>
            <a:chOff x="0" y="0"/>
            <a:chExt cx="6146800" cy="6146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4"/>
              <a:stretch>
                <a:fillRect l="-50334" t="0" r="-50334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3"/>
              <a:stretch>
                <a:fillRect l="-62" t="0" r="-62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9482737" y="2653684"/>
            <a:ext cx="3143263" cy="3143263"/>
            <a:chOff x="0" y="0"/>
            <a:chExt cx="6146800" cy="6146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5"/>
              <a:stretch>
                <a:fillRect l="-7142" t="0" r="-7142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3"/>
              <a:stretch>
                <a:fillRect l="-62" t="0" r="-62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303461" y="2653684"/>
            <a:ext cx="3143263" cy="3143263"/>
            <a:chOff x="0" y="0"/>
            <a:chExt cx="6146800" cy="6146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6"/>
              <a:stretch>
                <a:fillRect l="-72516" t="0" r="-5477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3"/>
              <a:stretch>
                <a:fillRect l="-62" t="0" r="-6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3303461" y="6587713"/>
            <a:ext cx="3143263" cy="221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299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S</a:t>
            </a:r>
            <a:r>
              <a:rPr lang="en-US" sz="2300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trong competition from ERP giants.</a:t>
            </a:r>
          </a:p>
          <a:p>
            <a:pPr algn="l" marL="496571" indent="-248285" lvl="1">
              <a:lnSpc>
                <a:spcPts val="299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Rapid technology shifts.</a:t>
            </a:r>
          </a:p>
          <a:p>
            <a:pPr algn="l" marL="0" indent="0" lvl="0">
              <a:lnSpc>
                <a:spcPts val="299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3035454" y="1475719"/>
            <a:ext cx="12217092" cy="821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SWOT Analysis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2291515" y="-2167948"/>
            <a:ext cx="3986860" cy="3986860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875092" y="8293570"/>
            <a:ext cx="3986860" cy="3986860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841277" y="6017516"/>
            <a:ext cx="3143275" cy="43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Strengths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41277" y="6587713"/>
            <a:ext cx="3143275" cy="184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299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Modul</a:t>
            </a:r>
            <a:r>
              <a:rPr lang="en-US" sz="2300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ar and cost-effective solution.</a:t>
            </a:r>
          </a:p>
          <a:p>
            <a:pPr algn="l" marL="496571" indent="-248285" lvl="1">
              <a:lnSpc>
                <a:spcPts val="299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Open-source flexibility.</a:t>
            </a:r>
          </a:p>
          <a:p>
            <a:pPr algn="l" marL="0" indent="0" lvl="0">
              <a:lnSpc>
                <a:spcPts val="299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5662013" y="6017516"/>
            <a:ext cx="3143263" cy="43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Weaknesses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662013" y="6587713"/>
            <a:ext cx="3143263" cy="184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299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C</a:t>
            </a:r>
            <a:r>
              <a:rPr lang="en-US" sz="2300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omplex customization.</a:t>
            </a:r>
          </a:p>
          <a:p>
            <a:pPr algn="l" marL="496571" indent="-248285" lvl="1">
              <a:lnSpc>
                <a:spcPts val="299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Limited industry-specific features.</a:t>
            </a:r>
          </a:p>
          <a:p>
            <a:pPr algn="l" marL="0" indent="0" lvl="0">
              <a:lnSpc>
                <a:spcPts val="2990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9482737" y="6017516"/>
            <a:ext cx="3143263" cy="43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Opportunities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482737" y="6587713"/>
            <a:ext cx="3143263" cy="184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2990"/>
              </a:lnSpc>
              <a:buFont typeface="Arial"/>
              <a:buChar char="•"/>
            </a:pPr>
            <a:r>
              <a:rPr lang="en-US" sz="23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Growing cloud adoption.</a:t>
            </a:r>
          </a:p>
          <a:p>
            <a:pPr algn="l" marL="496571" indent="-248285" lvl="1">
              <a:lnSpc>
                <a:spcPts val="2990"/>
              </a:lnSpc>
              <a:buFont typeface="Arial"/>
              <a:buChar char="•"/>
            </a:pPr>
            <a:r>
              <a:rPr lang="en-US" sz="23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Expansion in emerging markets.</a:t>
            </a:r>
          </a:p>
          <a:p>
            <a:pPr algn="l" marL="0" indent="0" lvl="0">
              <a:lnSpc>
                <a:spcPts val="2990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3303461" y="6017516"/>
            <a:ext cx="3143263" cy="43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  <a:spcBef>
                <a:spcPct val="0"/>
              </a:spcBef>
            </a:pPr>
            <a:r>
              <a:rPr lang="en-US" b="true" sz="2500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Threats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69760" y="8134671"/>
            <a:ext cx="7317584" cy="731758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441345" y="-937461"/>
            <a:ext cx="6061152" cy="606115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00236" y="787854"/>
            <a:ext cx="7391846" cy="2119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7"/>
              </a:lnSpc>
              <a:spcBef>
                <a:spcPct val="0"/>
              </a:spcBef>
            </a:pPr>
            <a:r>
              <a:rPr lang="en-US" sz="4800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Porte</a:t>
            </a:r>
            <a:r>
              <a:rPr lang="en-US" sz="4800" u="none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r’s 5 Forces Analysis</a:t>
            </a:r>
          </a:p>
          <a:p>
            <a:pPr algn="l" marL="0" indent="0" lvl="0">
              <a:lnSpc>
                <a:spcPts val="5567"/>
              </a:lnSpc>
              <a:spcBef>
                <a:spcPct val="0"/>
              </a:spcBef>
            </a:pPr>
          </a:p>
        </p:txBody>
      </p:sp>
      <p:sp>
        <p:nvSpPr>
          <p:cNvPr name="AutoShape 7" id="7"/>
          <p:cNvSpPr/>
          <p:nvPr/>
        </p:nvSpPr>
        <p:spPr>
          <a:xfrm rot="5387458">
            <a:off x="446465" y="4634665"/>
            <a:ext cx="2610918" cy="0"/>
          </a:xfrm>
          <a:prstGeom prst="line">
            <a:avLst/>
          </a:prstGeom>
          <a:ln cap="flat" w="19050">
            <a:solidFill>
              <a:srgbClr val="E98A1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00236" y="3176998"/>
            <a:ext cx="6716860" cy="7110002"/>
          </a:xfrm>
          <a:custGeom>
            <a:avLst/>
            <a:gdLst/>
            <a:ahLst/>
            <a:cxnLst/>
            <a:rect r="r" b="b" t="t" l="l"/>
            <a:pathLst>
              <a:path h="7110002" w="6716860">
                <a:moveTo>
                  <a:pt x="0" y="0"/>
                </a:moveTo>
                <a:lnTo>
                  <a:pt x="6716859" y="0"/>
                </a:lnTo>
                <a:lnTo>
                  <a:pt x="6716859" y="7110002"/>
                </a:lnTo>
                <a:lnTo>
                  <a:pt x="0" y="7110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26" t="0" r="-292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500494" y="999028"/>
            <a:ext cx="4827002" cy="389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Competitive Rivalry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62004" y="1471169"/>
            <a:ext cx="4827002" cy="715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60"/>
              </a:lnSpc>
              <a:spcBef>
                <a:spcPct val="0"/>
              </a:spcBef>
            </a:pPr>
            <a:r>
              <a:rPr lang="en-US" sz="22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 High competition from SAP, Microsoft, Oracle.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62004" y="4368279"/>
            <a:ext cx="4827002" cy="389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Supplier Power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00494" y="4907007"/>
            <a:ext cx="4827002" cy="353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60"/>
              </a:lnSpc>
              <a:spcBef>
                <a:spcPct val="0"/>
              </a:spcBef>
            </a:pPr>
            <a:r>
              <a:rPr lang="en-US" sz="22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Low, due to open-source platform.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81249" y="6036352"/>
            <a:ext cx="4807757" cy="389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Buyer Power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62004" y="6511314"/>
            <a:ext cx="4807757" cy="715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60"/>
              </a:lnSpc>
              <a:spcBef>
                <a:spcPct val="0"/>
              </a:spcBef>
            </a:pPr>
            <a:r>
              <a:rPr lang="en-US" sz="22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High, with multiple low-cost options.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62004" y="2633875"/>
            <a:ext cx="4827002" cy="389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Threat of New Entrants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62004" y="3157948"/>
            <a:ext cx="4827002" cy="715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60"/>
              </a:lnSpc>
              <a:spcBef>
                <a:spcPct val="0"/>
              </a:spcBef>
            </a:pPr>
            <a:r>
              <a:rPr lang="en-US" sz="22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 Moderate, especially in SMB ERP sector.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81249" y="7640659"/>
            <a:ext cx="4807757" cy="389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Threat of Substitutes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81249" y="8201331"/>
            <a:ext cx="4807757" cy="1077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0"/>
              </a:lnSpc>
              <a:spcBef>
                <a:spcPct val="0"/>
              </a:spcBef>
            </a:pPr>
            <a:r>
              <a:rPr lang="en-US" sz="2200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Mod</a:t>
            </a:r>
            <a:r>
              <a:rPr lang="en-US" sz="2200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erate, with cloud-native solutions.</a:t>
            </a:r>
          </a:p>
          <a:p>
            <a:pPr algn="l" marL="0" indent="0" lvl="0">
              <a:lnSpc>
                <a:spcPts val="28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8943" y="5599508"/>
            <a:ext cx="7317584" cy="731758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265870" y="670451"/>
            <a:ext cx="3986860" cy="398686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sp>
        <p:nvSpPr>
          <p:cNvPr name="AutoShape 6" id="6"/>
          <p:cNvSpPr/>
          <p:nvPr/>
        </p:nvSpPr>
        <p:spPr>
          <a:xfrm rot="0">
            <a:off x="7843816" y="8845776"/>
            <a:ext cx="7981405" cy="8562"/>
          </a:xfrm>
          <a:prstGeom prst="rect">
            <a:avLst/>
          </a:prstGeom>
          <a:solidFill>
            <a:srgbClr val="E98A15">
              <a:alpha val="60000"/>
            </a:srgbClr>
          </a:solidFill>
        </p:spPr>
      </p:sp>
      <p:grpSp>
        <p:nvGrpSpPr>
          <p:cNvPr name="Group 7" id="7"/>
          <p:cNvGrpSpPr/>
          <p:nvPr/>
        </p:nvGrpSpPr>
        <p:grpSpPr>
          <a:xfrm rot="0">
            <a:off x="11157733" y="4933025"/>
            <a:ext cx="6946533" cy="694653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02766" y="933450"/>
            <a:ext cx="12191751" cy="821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PESTLE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277939"/>
            <a:ext cx="12813096" cy="3321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9313" indent="-294657" lvl="1">
              <a:lnSpc>
                <a:spcPts val="38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29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P</a:t>
            </a:r>
            <a:r>
              <a:rPr lang="en-US" b="true" sz="2729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olitical: </a:t>
            </a:r>
            <a:r>
              <a:rPr lang="en-US" sz="2729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Regulatory requirements in key markets.</a:t>
            </a:r>
          </a:p>
          <a:p>
            <a:pPr algn="l" marL="589313" indent="-294657" lvl="1">
              <a:lnSpc>
                <a:spcPts val="38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29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Economic</a:t>
            </a:r>
            <a:r>
              <a:rPr lang="en-US" sz="2729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: Growing SMB demand for affordable ERP solutions.</a:t>
            </a:r>
          </a:p>
          <a:p>
            <a:pPr algn="l" marL="589313" indent="-294657" lvl="1">
              <a:lnSpc>
                <a:spcPts val="38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29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Social:</a:t>
            </a:r>
            <a:r>
              <a:rPr lang="en-US" sz="2729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 Rising preference for cloud-based solutions.</a:t>
            </a:r>
          </a:p>
          <a:p>
            <a:pPr algn="l" marL="589313" indent="-294657" lvl="1">
              <a:lnSpc>
                <a:spcPts val="38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29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Technological</a:t>
            </a:r>
            <a:r>
              <a:rPr lang="en-US" sz="2729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: Need for continuous innovation to keep up.</a:t>
            </a:r>
          </a:p>
          <a:p>
            <a:pPr algn="l" marL="589313" indent="-294657" lvl="1">
              <a:lnSpc>
                <a:spcPts val="38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29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Legal:</a:t>
            </a:r>
            <a:r>
              <a:rPr lang="en-US" sz="2729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 Compliance with GDPR and data protection laws.</a:t>
            </a:r>
          </a:p>
          <a:p>
            <a:pPr algn="l" marL="589313" indent="-294657" lvl="1">
              <a:lnSpc>
                <a:spcPts val="382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29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Environmental</a:t>
            </a:r>
            <a:r>
              <a:rPr lang="en-US" sz="2729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: Opportunities in sustainability management solutions</a:t>
            </a:r>
            <a:r>
              <a:rPr lang="en-US" b="true" sz="2729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.</a:t>
            </a:r>
          </a:p>
          <a:p>
            <a:pPr algn="l" marL="0" indent="0" lvl="0">
              <a:lnSpc>
                <a:spcPts val="382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44459" y="-5224797"/>
            <a:ext cx="7317584" cy="731758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964176" y="2437049"/>
            <a:ext cx="9602409" cy="4553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4027" indent="-282013" lvl="1">
              <a:lnSpc>
                <a:spcPts val="365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12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Expand cloud offerings:</a:t>
            </a:r>
            <a:r>
              <a:rPr lang="en-US" sz="2612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 Strengthen Odoo’s SaaS model to c</a:t>
            </a:r>
            <a:r>
              <a:rPr lang="en-US" sz="2612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ompete with Oracle NetSuite and Dynamics 365.</a:t>
            </a:r>
          </a:p>
          <a:p>
            <a:pPr algn="l" marL="564027" indent="-282013" lvl="1">
              <a:lnSpc>
                <a:spcPts val="365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12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Build industry-specific modules</a:t>
            </a:r>
            <a:r>
              <a:rPr lang="en-US" sz="2612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: Develop solutions tailored for healthcare, finance, and other sectors.</a:t>
            </a:r>
          </a:p>
          <a:p>
            <a:pPr algn="l" marL="564027" indent="-282013" lvl="1">
              <a:lnSpc>
                <a:spcPts val="365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12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Strengthen partnerships</a:t>
            </a:r>
            <a:r>
              <a:rPr lang="en-US" sz="2612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: Expand partner ecosystem for better implementation and support in emerging markets.</a:t>
            </a:r>
          </a:p>
          <a:p>
            <a:pPr algn="l" marL="564027" indent="-282013" lvl="1">
              <a:lnSpc>
                <a:spcPts val="365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12" u="none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Enhance customer retention</a:t>
            </a:r>
            <a:r>
              <a:rPr lang="en-US" sz="2612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: Implement loyalty programs to maintain customer base.</a:t>
            </a:r>
          </a:p>
          <a:p>
            <a:pPr algn="l" marL="0" indent="0" lvl="0">
              <a:lnSpc>
                <a:spcPts val="3657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2906726" y="3836891"/>
            <a:ext cx="5054437" cy="5054437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2276779" y="3530825"/>
            <a:ext cx="3960495" cy="5657850"/>
            <a:chOff x="0" y="0"/>
            <a:chExt cx="4267200" cy="6096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67200" cy="6096000"/>
            </a:xfrm>
            <a:custGeom>
              <a:avLst/>
              <a:gdLst/>
              <a:ahLst/>
              <a:cxnLst/>
              <a:rect r="r" b="b" t="t" l="l"/>
              <a:pathLst>
                <a:path h="6096000" w="4267200">
                  <a:moveTo>
                    <a:pt x="4267200" y="6096000"/>
                  </a:moveTo>
                  <a:lnTo>
                    <a:pt x="0" y="6096000"/>
                  </a:lnTo>
                  <a:lnTo>
                    <a:pt x="0" y="0"/>
                  </a:lnTo>
                  <a:lnTo>
                    <a:pt x="4267200" y="0"/>
                  </a:lnTo>
                  <a:lnTo>
                    <a:pt x="4267200" y="6096000"/>
                  </a:lnTo>
                  <a:close/>
                </a:path>
              </a:pathLst>
            </a:custGeom>
            <a:blipFill>
              <a:blip r:embed="rId2"/>
              <a:stretch>
                <a:fillRect l="-76728" t="0" r="-76728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67200" cy="6096000"/>
            </a:xfrm>
            <a:custGeom>
              <a:avLst/>
              <a:gdLst/>
              <a:ahLst/>
              <a:cxnLst/>
              <a:rect r="r" b="b" t="t" l="l"/>
              <a:pathLst>
                <a:path h="6096000" w="4267200">
                  <a:moveTo>
                    <a:pt x="4267200" y="6096000"/>
                  </a:moveTo>
                  <a:lnTo>
                    <a:pt x="0" y="6096000"/>
                  </a:lnTo>
                  <a:lnTo>
                    <a:pt x="0" y="0"/>
                  </a:lnTo>
                  <a:lnTo>
                    <a:pt x="4267200" y="0"/>
                  </a:lnTo>
                  <a:lnTo>
                    <a:pt x="4267200" y="6096000"/>
                  </a:lnTo>
                  <a:close/>
                </a:path>
              </a:pathLst>
            </a:custGeom>
            <a:blipFill>
              <a:blip r:embed="rId3"/>
              <a:stretch>
                <a:fillRect l="-89" t="0" r="-89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3485968" y="1375781"/>
            <a:ext cx="4555535" cy="2983230"/>
            <a:chOff x="0" y="0"/>
            <a:chExt cx="6273800" cy="41084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273800" cy="4108450"/>
            </a:xfrm>
            <a:custGeom>
              <a:avLst/>
              <a:gdLst/>
              <a:ahLst/>
              <a:cxnLst/>
              <a:rect r="r" b="b" t="t" l="l"/>
              <a:pathLst>
                <a:path h="4108450" w="6273800">
                  <a:moveTo>
                    <a:pt x="6273800" y="4108450"/>
                  </a:moveTo>
                  <a:lnTo>
                    <a:pt x="0" y="4108450"/>
                  </a:lnTo>
                  <a:lnTo>
                    <a:pt x="0" y="0"/>
                  </a:lnTo>
                  <a:lnTo>
                    <a:pt x="6273800" y="0"/>
                  </a:lnTo>
                  <a:lnTo>
                    <a:pt x="6273800" y="4108450"/>
                  </a:lnTo>
                  <a:close/>
                </a:path>
              </a:pathLst>
            </a:custGeom>
            <a:blipFill>
              <a:blip r:embed="rId4"/>
              <a:stretch>
                <a:fillRect l="-19800" t="0" r="-1980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73800" cy="4108450"/>
            </a:xfrm>
            <a:custGeom>
              <a:avLst/>
              <a:gdLst/>
              <a:ahLst/>
              <a:cxnLst/>
              <a:rect r="r" b="b" t="t" l="l"/>
              <a:pathLst>
                <a:path h="4108450" w="6273800">
                  <a:moveTo>
                    <a:pt x="6273800" y="4108450"/>
                  </a:moveTo>
                  <a:lnTo>
                    <a:pt x="0" y="4108450"/>
                  </a:lnTo>
                  <a:lnTo>
                    <a:pt x="0" y="0"/>
                  </a:lnTo>
                  <a:lnTo>
                    <a:pt x="6273800" y="0"/>
                  </a:lnTo>
                  <a:lnTo>
                    <a:pt x="6273800" y="4108450"/>
                  </a:lnTo>
                  <a:close/>
                </a:path>
              </a:pathLst>
            </a:custGeom>
            <a:blipFill>
              <a:blip r:embed="rId5"/>
              <a:stretch>
                <a:fillRect l="-84" t="0" r="-84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9373814" y="6111295"/>
            <a:ext cx="3960495" cy="3960495"/>
            <a:chOff x="0" y="0"/>
            <a:chExt cx="6146800" cy="6146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6"/>
              <a:stretch>
                <a:fillRect l="-50000" t="0" r="-5000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146800" cy="6146800"/>
            </a:xfrm>
            <a:custGeom>
              <a:avLst/>
              <a:gdLst/>
              <a:ahLst/>
              <a:cxnLst/>
              <a:rect r="r" b="b" t="t" l="l"/>
              <a:pathLst>
                <a:path h="6146800" w="6146800">
                  <a:moveTo>
                    <a:pt x="6146800" y="6146800"/>
                  </a:moveTo>
                  <a:lnTo>
                    <a:pt x="0" y="6146800"/>
                  </a:lnTo>
                  <a:lnTo>
                    <a:pt x="0" y="0"/>
                  </a:lnTo>
                  <a:lnTo>
                    <a:pt x="6146800" y="0"/>
                  </a:lnTo>
                  <a:lnTo>
                    <a:pt x="6146800" y="6146800"/>
                  </a:lnTo>
                  <a:close/>
                </a:path>
              </a:pathLst>
            </a:custGeom>
            <a:blipFill>
              <a:blip r:embed="rId7"/>
              <a:stretch>
                <a:fillRect l="-62" t="0" r="-6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964176" y="677825"/>
            <a:ext cx="5924686" cy="1414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67"/>
              </a:lnSpc>
              <a:spcBef>
                <a:spcPct val="0"/>
              </a:spcBef>
            </a:pPr>
            <a:r>
              <a:rPr lang="en-US" sz="4800">
                <a:solidFill>
                  <a:srgbClr val="5911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Strategic Recommendations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70416" y="-4288145"/>
            <a:ext cx="7317584" cy="731758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8A1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866775"/>
            <a:ext cx="11826861" cy="139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495"/>
              </a:lnSpc>
              <a:spcBef>
                <a:spcPct val="0"/>
              </a:spcBef>
            </a:pPr>
            <a:r>
              <a:rPr lang="en-US" b="true" sz="8211">
                <a:solidFill>
                  <a:srgbClr val="59114D"/>
                </a:solidFill>
                <a:latin typeface="TT Drugs Bold"/>
                <a:ea typeface="TT Drugs Bold"/>
                <a:cs typeface="TT Drugs Bold"/>
                <a:sym typeface="TT Drugs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54392" y="2348109"/>
            <a:ext cx="10601169" cy="5940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3"/>
              </a:lnSpc>
              <a:spcBef>
                <a:spcPct val="0"/>
              </a:spcBef>
            </a:pPr>
            <a:r>
              <a:rPr lang="en-US" sz="3702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           Odoo’s modular, ope</a:t>
            </a:r>
            <a:r>
              <a:rPr lang="en-US" sz="3702" u="none">
                <a:solidFill>
                  <a:srgbClr val="59114D"/>
                </a:solidFill>
                <a:latin typeface="TT Drugs"/>
                <a:ea typeface="TT Drugs"/>
                <a:cs typeface="TT Drugs"/>
                <a:sym typeface="TT Drugs"/>
              </a:rPr>
              <a:t>n-source ERP system has positioned it as a cost-effective solution for SMBs. To sustain growth, Odoo must focus on expanding its cloud offerings, building vertical-specific solutions, and strengthening its global partnerships. With the right investments, Odoo can maintain a competitive edge in the rapidly evolving ERP market.</a:t>
            </a:r>
          </a:p>
          <a:p>
            <a:pPr algn="l" marL="0" indent="0" lvl="0">
              <a:lnSpc>
                <a:spcPts val="4813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5157140" y="7805491"/>
            <a:ext cx="3986860" cy="3986860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9114D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DAGTzRW6baA</dc:identifier>
  <dcterms:modified xsi:type="dcterms:W3CDTF">2011-08-01T06:04:30Z</dcterms:modified>
  <cp:revision>1</cp:revision>
  <dc:title>Presented by Kirubha Mahesan</dc:title>
</cp:coreProperties>
</file>