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6858000" cy="9144000"/>
  <p:embeddedFontLst>
    <p:embeddedFont>
      <p:font typeface="Aptos Narrow" panose="020B0004020202020204" pitchFamily="3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</p:embeddedFont>
    <p:embeddedFont>
      <p:font typeface="Roboto Bold" panose="02000000000000000000" charset="0"/>
      <p:regular r:id="rId24"/>
    </p:embeddedFont>
    <p:embeddedFont>
      <p:font typeface="RoxboroughCF" panose="020B0604020202020204" charset="0"/>
      <p:regular r:id="rId25"/>
    </p:embeddedFont>
    <p:embeddedFont>
      <p:font typeface="RoxboroughCF Bold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78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028700" y="4198724"/>
            <a:ext cx="16007160" cy="1587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793"/>
              </a:lnSpc>
            </a:pPr>
            <a:r>
              <a:rPr lang="en-US" sz="12284">
                <a:solidFill>
                  <a:srgbClr val="000000"/>
                </a:solidFill>
                <a:latin typeface="RoxboroughCF"/>
                <a:ea typeface="RoxboroughCF"/>
                <a:cs typeface="RoxboroughCF"/>
                <a:sym typeface="RoxboroughCF"/>
              </a:rPr>
              <a:t> PRESENTATION</a:t>
            </a:r>
          </a:p>
        </p:txBody>
      </p:sp>
      <p:sp>
        <p:nvSpPr>
          <p:cNvPr id="4" name="Freeform 4"/>
          <p:cNvSpPr/>
          <p:nvPr/>
        </p:nvSpPr>
        <p:spPr>
          <a:xfrm rot="5400000">
            <a:off x="-26255" y="3947927"/>
            <a:ext cx="6497453" cy="6450199"/>
          </a:xfrm>
          <a:custGeom>
            <a:avLst/>
            <a:gdLst/>
            <a:ahLst/>
            <a:cxnLst/>
            <a:rect l="l" t="t" r="r" b="b"/>
            <a:pathLst>
              <a:path w="6497453" h="6450199">
                <a:moveTo>
                  <a:pt x="0" y="0"/>
                </a:moveTo>
                <a:lnTo>
                  <a:pt x="6497453" y="0"/>
                </a:lnTo>
                <a:lnTo>
                  <a:pt x="6497453" y="6450198"/>
                </a:lnTo>
                <a:lnTo>
                  <a:pt x="0" y="6450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rot="-5400000">
            <a:off x="14296644" y="-511584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0" y="0"/>
                </a:moveTo>
                <a:lnTo>
                  <a:pt x="3867912" y="0"/>
                </a:lnTo>
                <a:lnTo>
                  <a:pt x="3867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10540654" y="5709934"/>
            <a:ext cx="6495207" cy="1384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Comprehensive SEO Audit for Focus Softnet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3468353" y="1209675"/>
            <a:ext cx="11351293" cy="1081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55"/>
              </a:lnSpc>
            </a:pPr>
            <a:r>
              <a:rPr lang="en-US" sz="8286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ON PAGE SEO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557003" y="3520681"/>
            <a:ext cx="14673597" cy="4959366"/>
            <a:chOff x="0" y="0"/>
            <a:chExt cx="3864651" cy="130617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864651" cy="1306170"/>
            </a:xfrm>
            <a:custGeom>
              <a:avLst/>
              <a:gdLst/>
              <a:ahLst/>
              <a:cxnLst/>
              <a:rect l="l" t="t" r="r" b="b"/>
              <a:pathLst>
                <a:path w="3864651" h="1306170">
                  <a:moveTo>
                    <a:pt x="0" y="0"/>
                  </a:moveTo>
                  <a:lnTo>
                    <a:pt x="3864651" y="0"/>
                  </a:lnTo>
                  <a:lnTo>
                    <a:pt x="3864651" y="1306170"/>
                  </a:lnTo>
                  <a:lnTo>
                    <a:pt x="0" y="1306170"/>
                  </a:lnTo>
                  <a:close/>
                </a:path>
              </a:pathLst>
            </a:custGeom>
            <a:solidFill>
              <a:srgbClr val="FFFFFF">
                <a:alpha val="64706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3864651" cy="13442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599226" y="2348078"/>
            <a:ext cx="14631374" cy="1120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3000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HTTPS://WWW.FOCUSSOFTNET.COM/IN/CENTRA-CRM-SOFTWARE?SRSLTID=AFMBOOOUVLIDID-3-_1ERQPN0DZEC4UTB_AXQWL-1J2NEDZRFIGFQUQO</a:t>
            </a:r>
          </a:p>
        </p:txBody>
      </p:sp>
      <p:sp>
        <p:nvSpPr>
          <p:cNvPr id="8" name="Freeform 8"/>
          <p:cNvSpPr/>
          <p:nvPr/>
        </p:nvSpPr>
        <p:spPr>
          <a:xfrm rot="-5400000">
            <a:off x="14296644" y="-384584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0" y="0"/>
                </a:moveTo>
                <a:lnTo>
                  <a:pt x="3867912" y="0"/>
                </a:lnTo>
                <a:lnTo>
                  <a:pt x="3867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 rot="-5400000" flipH="1" flipV="1">
            <a:off x="123444" y="6505928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386791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867912" y="0"/>
                </a:lnTo>
                <a:lnTo>
                  <a:pt x="386791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1737792" y="3856584"/>
            <a:ext cx="16550208" cy="4416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3210" lvl="1" indent="-336605" algn="just">
              <a:lnSpc>
                <a:spcPts val="4365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SEO title is set and is 61 characters long.</a:t>
            </a:r>
          </a:p>
          <a:p>
            <a:pPr marL="673210" lvl="1" indent="-336605" algn="just">
              <a:lnSpc>
                <a:spcPts val="4365"/>
              </a:lnSpc>
              <a:buFont typeface="Arial"/>
              <a:buChar char="•"/>
            </a:pPr>
            <a:r>
              <a:rPr lang="en-US" sz="3118">
                <a:solidFill>
                  <a:srgbClr val="FF3131"/>
                </a:solidFill>
                <a:latin typeface="Roboto"/>
                <a:ea typeface="Roboto"/>
                <a:cs typeface="Roboto"/>
                <a:sym typeface="Roboto"/>
              </a:rPr>
              <a:t>The meta description is 210 characters long, which is too long.</a:t>
            </a:r>
          </a:p>
          <a:p>
            <a:pPr marL="673210" lvl="1" indent="-336605" algn="just">
              <a:lnSpc>
                <a:spcPts val="4365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One or more keywords were found in the title and description of the page.</a:t>
            </a:r>
          </a:p>
          <a:p>
            <a:pPr marL="673210" lvl="1" indent="-336605" algn="just">
              <a:lnSpc>
                <a:spcPts val="4365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One H1 tag was found on the page.</a:t>
            </a:r>
          </a:p>
          <a:p>
            <a:pPr marL="673210" lvl="1" indent="-336605" algn="just">
              <a:lnSpc>
                <a:spcPts val="4365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H2 tags were found on the page.</a:t>
            </a:r>
          </a:p>
          <a:p>
            <a:pPr marL="673210" lvl="1" indent="-336605" algn="just">
              <a:lnSpc>
                <a:spcPts val="4365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images on the page have alt attributes.</a:t>
            </a:r>
          </a:p>
          <a:p>
            <a:pPr marL="673210" lvl="1" indent="-336605" algn="just">
              <a:lnSpc>
                <a:spcPts val="4365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page has a correct number of internal and external links.</a:t>
            </a:r>
          </a:p>
          <a:p>
            <a:pPr algn="just">
              <a:lnSpc>
                <a:spcPts val="4365"/>
              </a:lnSpc>
            </a:pPr>
            <a:endParaRPr lang="en-US" sz="3118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3468353" y="1209675"/>
            <a:ext cx="11351293" cy="1081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55"/>
              </a:lnSpc>
            </a:pPr>
            <a:r>
              <a:rPr lang="en-US" sz="8286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ON PAGE SEO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514781" y="3932784"/>
            <a:ext cx="14673597" cy="4959366"/>
            <a:chOff x="0" y="0"/>
            <a:chExt cx="3864651" cy="130617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864651" cy="1306170"/>
            </a:xfrm>
            <a:custGeom>
              <a:avLst/>
              <a:gdLst/>
              <a:ahLst/>
              <a:cxnLst/>
              <a:rect l="l" t="t" r="r" b="b"/>
              <a:pathLst>
                <a:path w="3864651" h="1306170">
                  <a:moveTo>
                    <a:pt x="0" y="0"/>
                  </a:moveTo>
                  <a:lnTo>
                    <a:pt x="3864651" y="0"/>
                  </a:lnTo>
                  <a:lnTo>
                    <a:pt x="3864651" y="1306170"/>
                  </a:lnTo>
                  <a:lnTo>
                    <a:pt x="0" y="1306170"/>
                  </a:lnTo>
                  <a:close/>
                </a:path>
              </a:pathLst>
            </a:custGeom>
            <a:solidFill>
              <a:srgbClr val="FFFFFF">
                <a:alpha val="64706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3864651" cy="13442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599226" y="2580360"/>
            <a:ext cx="14631374" cy="1120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3000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HTTPS://WWW.FOCUSSOFTNET.COM/IN/E-INVOICING-SYSTEM?SRSLTID=AFMBOOO8IDLVQXABI7PY0ST2BEKZ3ZA_SPBKUKRL0L4RNUDVTW6NY6NB</a:t>
            </a:r>
          </a:p>
        </p:txBody>
      </p:sp>
      <p:sp>
        <p:nvSpPr>
          <p:cNvPr id="8" name="Freeform 8"/>
          <p:cNvSpPr/>
          <p:nvPr/>
        </p:nvSpPr>
        <p:spPr>
          <a:xfrm rot="-5400000">
            <a:off x="14296644" y="-384584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0" y="0"/>
                </a:moveTo>
                <a:lnTo>
                  <a:pt x="3867912" y="0"/>
                </a:lnTo>
                <a:lnTo>
                  <a:pt x="3867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 rot="-5400000" flipH="1" flipV="1">
            <a:off x="123444" y="6505928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386791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867912" y="0"/>
                </a:lnTo>
                <a:lnTo>
                  <a:pt x="386791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1737792" y="4442292"/>
            <a:ext cx="16550208" cy="3864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3210" lvl="1" indent="-336605" algn="just">
              <a:lnSpc>
                <a:spcPts val="4365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SEO title is set and is 57 characters long.</a:t>
            </a:r>
          </a:p>
          <a:p>
            <a:pPr marL="673210" lvl="1" indent="-336605" algn="just">
              <a:lnSpc>
                <a:spcPts val="4365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meta description is set and is 150 characters long.</a:t>
            </a:r>
          </a:p>
          <a:p>
            <a:pPr marL="673210" lvl="1" indent="-336605" algn="just">
              <a:lnSpc>
                <a:spcPts val="4365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One or more keywords were found in the title and description of the page.</a:t>
            </a:r>
          </a:p>
          <a:p>
            <a:pPr marL="673210" lvl="1" indent="-336605" algn="just">
              <a:lnSpc>
                <a:spcPts val="4365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One H1 tag was found on the page.</a:t>
            </a:r>
          </a:p>
          <a:p>
            <a:pPr marL="673210" lvl="1" indent="-336605" algn="just">
              <a:lnSpc>
                <a:spcPts val="4365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H2 tags were found on the page.</a:t>
            </a:r>
          </a:p>
          <a:p>
            <a:pPr marL="673210" lvl="1" indent="-336605" algn="just">
              <a:lnSpc>
                <a:spcPts val="4365"/>
              </a:lnSpc>
              <a:buFont typeface="Arial"/>
              <a:buChar char="•"/>
            </a:pPr>
            <a:r>
              <a:rPr lang="en-US" sz="3118">
                <a:solidFill>
                  <a:srgbClr val="FF3131"/>
                </a:solidFill>
                <a:latin typeface="Roboto"/>
                <a:ea typeface="Roboto"/>
                <a:cs typeface="Roboto"/>
                <a:sym typeface="Roboto"/>
              </a:rPr>
              <a:t>Some images on the page have no alt attribute. (7)</a:t>
            </a:r>
          </a:p>
          <a:p>
            <a:pPr marL="673210" lvl="1" indent="-336605" algn="just">
              <a:lnSpc>
                <a:spcPts val="4365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page has a correct number of internal and external links.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3468353" y="1209675"/>
            <a:ext cx="11351293" cy="1081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55"/>
              </a:lnSpc>
            </a:pPr>
            <a:r>
              <a:rPr lang="en-US" sz="8286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TECHNICAL SEO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514781" y="3173900"/>
            <a:ext cx="15124825" cy="5718250"/>
            <a:chOff x="0" y="0"/>
            <a:chExt cx="3983493" cy="150604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983493" cy="1506041"/>
            </a:xfrm>
            <a:custGeom>
              <a:avLst/>
              <a:gdLst/>
              <a:ahLst/>
              <a:cxnLst/>
              <a:rect l="l" t="t" r="r" b="b"/>
              <a:pathLst>
                <a:path w="3983493" h="1506041">
                  <a:moveTo>
                    <a:pt x="0" y="0"/>
                  </a:moveTo>
                  <a:lnTo>
                    <a:pt x="3983493" y="0"/>
                  </a:lnTo>
                  <a:lnTo>
                    <a:pt x="3983493" y="1506041"/>
                  </a:lnTo>
                  <a:lnTo>
                    <a:pt x="0" y="1506041"/>
                  </a:lnTo>
                  <a:close/>
                </a:path>
              </a:pathLst>
            </a:custGeom>
            <a:solidFill>
              <a:srgbClr val="FFFFFF">
                <a:alpha val="64706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3983493" cy="15441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737792" y="3465801"/>
            <a:ext cx="14631374" cy="440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3500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ISSUES IN TECHNICAL SEO OF WEBPAGES</a:t>
            </a:r>
          </a:p>
        </p:txBody>
      </p:sp>
      <p:sp>
        <p:nvSpPr>
          <p:cNvPr id="8" name="Freeform 8"/>
          <p:cNvSpPr/>
          <p:nvPr/>
        </p:nvSpPr>
        <p:spPr>
          <a:xfrm rot="-5400000">
            <a:off x="14296644" y="-384584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0" y="0"/>
                </a:moveTo>
                <a:lnTo>
                  <a:pt x="3867912" y="0"/>
                </a:lnTo>
                <a:lnTo>
                  <a:pt x="3867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 rot="-5400000" flipH="1" flipV="1">
            <a:off x="123444" y="6505928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386791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867912" y="0"/>
                </a:lnTo>
                <a:lnTo>
                  <a:pt x="386791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1737792" y="4442292"/>
            <a:ext cx="14450586" cy="4416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3210" lvl="1" indent="-336605" algn="just">
              <a:lnSpc>
                <a:spcPts val="4365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The server is not using "expires" headers for the images.</a:t>
            </a:r>
          </a:p>
          <a:p>
            <a:pPr algn="just">
              <a:lnSpc>
                <a:spcPts val="4365"/>
              </a:lnSpc>
            </a:pPr>
            <a:endParaRPr lang="en-US" sz="3118">
              <a:solidFill>
                <a:srgbClr val="000000"/>
              </a:solidFill>
              <a:latin typeface="Roboto Bold"/>
              <a:ea typeface="Roboto Bold"/>
              <a:cs typeface="Roboto Bold"/>
              <a:sym typeface="Roboto Bold"/>
            </a:endParaRPr>
          </a:p>
          <a:p>
            <a:pPr marL="673210" lvl="1" indent="-336605" algn="just">
              <a:lnSpc>
                <a:spcPts val="4365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The page makes 33 requests. More than 20 requests can result in slow page loading.</a:t>
            </a:r>
          </a:p>
          <a:p>
            <a:pPr algn="just">
              <a:lnSpc>
                <a:spcPts val="4365"/>
              </a:lnSpc>
            </a:pPr>
            <a:endParaRPr lang="en-US" sz="3118">
              <a:solidFill>
                <a:srgbClr val="000000"/>
              </a:solidFill>
              <a:latin typeface="Roboto Bold"/>
              <a:ea typeface="Roboto Bold"/>
              <a:cs typeface="Roboto Bold"/>
              <a:sym typeface="Roboto Bold"/>
            </a:endParaRPr>
          </a:p>
          <a:p>
            <a:pPr marL="673210" lvl="1" indent="-336605" algn="just">
              <a:lnSpc>
                <a:spcPts val="4365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No Schema.org data was found on your page.</a:t>
            </a:r>
          </a:p>
          <a:p>
            <a:pPr algn="just">
              <a:lnSpc>
                <a:spcPts val="4365"/>
              </a:lnSpc>
            </a:pPr>
            <a:endParaRPr lang="en-US" sz="3118">
              <a:solidFill>
                <a:srgbClr val="000000"/>
              </a:solidFill>
              <a:latin typeface="Roboto Bold"/>
              <a:ea typeface="Roboto Bold"/>
              <a:cs typeface="Roboto Bold"/>
              <a:sym typeface="Roboto Bold"/>
            </a:endParaRPr>
          </a:p>
          <a:p>
            <a:pPr algn="just">
              <a:lnSpc>
                <a:spcPts val="4365"/>
              </a:lnSpc>
            </a:pPr>
            <a:endParaRPr lang="en-US" sz="3118">
              <a:solidFill>
                <a:srgbClr val="000000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3468353" y="1209675"/>
            <a:ext cx="11351293" cy="1081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55"/>
              </a:lnSpc>
            </a:pPr>
            <a:r>
              <a:rPr lang="en-US" sz="8286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TECHNICAL SEO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557003" y="4377947"/>
            <a:ext cx="5092700" cy="4880353"/>
            <a:chOff x="0" y="0"/>
            <a:chExt cx="1341287" cy="128536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41287" cy="1285360"/>
            </a:xfrm>
            <a:custGeom>
              <a:avLst/>
              <a:gdLst/>
              <a:ahLst/>
              <a:cxnLst/>
              <a:rect l="l" t="t" r="r" b="b"/>
              <a:pathLst>
                <a:path w="1341287" h="1285360">
                  <a:moveTo>
                    <a:pt x="0" y="0"/>
                  </a:moveTo>
                  <a:lnTo>
                    <a:pt x="1341287" y="0"/>
                  </a:lnTo>
                  <a:lnTo>
                    <a:pt x="1341287" y="1285360"/>
                  </a:lnTo>
                  <a:lnTo>
                    <a:pt x="0" y="1285360"/>
                  </a:lnTo>
                  <a:close/>
                </a:path>
              </a:pathLst>
            </a:custGeom>
            <a:solidFill>
              <a:srgbClr val="FFFFFF">
                <a:alpha val="64706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341287" cy="13234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846108" y="4345165"/>
            <a:ext cx="5092700" cy="4913135"/>
            <a:chOff x="0" y="0"/>
            <a:chExt cx="1341287" cy="129399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41287" cy="1293995"/>
            </a:xfrm>
            <a:custGeom>
              <a:avLst/>
              <a:gdLst/>
              <a:ahLst/>
              <a:cxnLst/>
              <a:rect l="l" t="t" r="r" b="b"/>
              <a:pathLst>
                <a:path w="1341287" h="1293995">
                  <a:moveTo>
                    <a:pt x="0" y="0"/>
                  </a:moveTo>
                  <a:lnTo>
                    <a:pt x="1341287" y="0"/>
                  </a:lnTo>
                  <a:lnTo>
                    <a:pt x="1341287" y="1293995"/>
                  </a:lnTo>
                  <a:lnTo>
                    <a:pt x="0" y="1293995"/>
                  </a:lnTo>
                  <a:close/>
                </a:path>
              </a:pathLst>
            </a:custGeom>
            <a:solidFill>
              <a:srgbClr val="FFFFFF">
                <a:alpha val="64706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341287" cy="13320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137977" y="4345165"/>
            <a:ext cx="5092700" cy="4913135"/>
            <a:chOff x="0" y="0"/>
            <a:chExt cx="1341287" cy="129399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341287" cy="1293995"/>
            </a:xfrm>
            <a:custGeom>
              <a:avLst/>
              <a:gdLst/>
              <a:ahLst/>
              <a:cxnLst/>
              <a:rect l="l" t="t" r="r" b="b"/>
              <a:pathLst>
                <a:path w="1341287" h="1293995">
                  <a:moveTo>
                    <a:pt x="0" y="0"/>
                  </a:moveTo>
                  <a:lnTo>
                    <a:pt x="1341287" y="0"/>
                  </a:lnTo>
                  <a:lnTo>
                    <a:pt x="1341287" y="1293995"/>
                  </a:lnTo>
                  <a:lnTo>
                    <a:pt x="0" y="1293995"/>
                  </a:lnTo>
                  <a:close/>
                </a:path>
              </a:pathLst>
            </a:custGeom>
            <a:solidFill>
              <a:srgbClr val="FFFFFF">
                <a:alpha val="64706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341287" cy="13320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469551" y="3692497"/>
            <a:ext cx="14761126" cy="462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6"/>
              </a:lnSpc>
            </a:pPr>
            <a:r>
              <a:rPr lang="en-US" sz="3600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5 BEST PRACTICES TO IMPROVE SITE AND WEB PAGE SPEED</a:t>
            </a:r>
          </a:p>
        </p:txBody>
      </p:sp>
      <p:sp>
        <p:nvSpPr>
          <p:cNvPr id="14" name="Freeform 14"/>
          <p:cNvSpPr/>
          <p:nvPr/>
        </p:nvSpPr>
        <p:spPr>
          <a:xfrm rot="-5400000" flipV="1">
            <a:off x="164528" y="-384584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0" y="4114800"/>
                </a:moveTo>
                <a:lnTo>
                  <a:pt x="3867912" y="4114800"/>
                </a:lnTo>
                <a:lnTo>
                  <a:pt x="386791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 rot="-5400000" flipH="1">
            <a:off x="14296644" y="6556728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3867912" y="0"/>
                </a:moveTo>
                <a:lnTo>
                  <a:pt x="0" y="0"/>
                </a:lnTo>
                <a:lnTo>
                  <a:pt x="0" y="4114800"/>
                </a:lnTo>
                <a:lnTo>
                  <a:pt x="3867912" y="4114800"/>
                </a:lnTo>
                <a:lnTo>
                  <a:pt x="386791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TextBox 16"/>
          <p:cNvSpPr txBox="1"/>
          <p:nvPr/>
        </p:nvSpPr>
        <p:spPr>
          <a:xfrm>
            <a:off x="1918580" y="4523584"/>
            <a:ext cx="4727503" cy="4990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17"/>
              </a:lnSpc>
            </a:pPr>
            <a:r>
              <a:rPr lang="en-US" sz="294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1. Optimize Images</a:t>
            </a:r>
          </a:p>
          <a:p>
            <a:pPr marL="566593" lvl="1" indent="-283297" algn="just">
              <a:lnSpc>
                <a:spcPts val="3674"/>
              </a:lnSpc>
              <a:buFont typeface="Arial"/>
              <a:buChar char="•"/>
            </a:pPr>
            <a:r>
              <a:rPr lang="en-US" sz="2624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Compress Images</a:t>
            </a:r>
          </a:p>
          <a:p>
            <a:pPr marL="566593" lvl="1" indent="-283297" algn="just">
              <a:lnSpc>
                <a:spcPts val="3674"/>
              </a:lnSpc>
              <a:buFont typeface="Arial"/>
              <a:buChar char="•"/>
            </a:pPr>
            <a:r>
              <a:rPr lang="en-US" sz="2624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 Appropriate Formats</a:t>
            </a:r>
          </a:p>
          <a:p>
            <a:pPr marL="566593" lvl="1" indent="-283297" algn="just">
              <a:lnSpc>
                <a:spcPts val="3674"/>
              </a:lnSpc>
              <a:buFont typeface="Arial"/>
              <a:buChar char="•"/>
            </a:pPr>
            <a:r>
              <a:rPr lang="en-US" sz="2624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Implement Lazy Loading.</a:t>
            </a:r>
          </a:p>
          <a:p>
            <a:pPr algn="l">
              <a:lnSpc>
                <a:spcPts val="3674"/>
              </a:lnSpc>
            </a:pPr>
            <a:r>
              <a:rPr lang="en-US" sz="2624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2. Minify CSS, JavaScript, and HTML</a:t>
            </a:r>
          </a:p>
          <a:p>
            <a:pPr marL="566593" lvl="1" indent="-283297" algn="just">
              <a:lnSpc>
                <a:spcPts val="3674"/>
              </a:lnSpc>
              <a:buFont typeface="Arial"/>
              <a:buChar char="•"/>
            </a:pPr>
            <a:r>
              <a:rPr lang="en-US" sz="2624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Remove Unnecessary Code</a:t>
            </a:r>
          </a:p>
          <a:p>
            <a:pPr marL="566593" lvl="1" indent="-283297" algn="just">
              <a:lnSpc>
                <a:spcPts val="3674"/>
              </a:lnSpc>
              <a:buFont typeface="Arial"/>
              <a:buChar char="•"/>
            </a:pPr>
            <a:r>
              <a:rPr lang="en-US" sz="2624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Combine Files</a:t>
            </a:r>
          </a:p>
          <a:p>
            <a:pPr marL="566593" lvl="1" indent="-283297" algn="just">
              <a:lnSpc>
                <a:spcPts val="3674"/>
              </a:lnSpc>
              <a:buFont typeface="Arial"/>
              <a:buChar char="•"/>
            </a:pPr>
            <a:r>
              <a:rPr lang="en-US" sz="2624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Defer JavaScript</a:t>
            </a:r>
          </a:p>
          <a:p>
            <a:pPr algn="just">
              <a:lnSpc>
                <a:spcPts val="3254"/>
              </a:lnSpc>
            </a:pPr>
            <a:endParaRPr lang="en-US" sz="2624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ts val="3254"/>
              </a:lnSpc>
            </a:pPr>
            <a:endParaRPr lang="en-US" sz="2624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7140153" y="4604551"/>
            <a:ext cx="4774931" cy="4928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61"/>
              </a:lnSpc>
            </a:pPr>
            <a:r>
              <a:rPr lang="en-US" sz="2615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3. Enable Browser Caching</a:t>
            </a:r>
          </a:p>
          <a:p>
            <a:pPr marL="564649" lvl="1" indent="-282324" algn="l">
              <a:lnSpc>
                <a:spcPts val="3661"/>
              </a:lnSpc>
              <a:buFont typeface="Arial"/>
              <a:buChar char="•"/>
            </a:pPr>
            <a:r>
              <a:rPr lang="en-US" sz="261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Set Expiry Headers</a:t>
            </a:r>
          </a:p>
          <a:p>
            <a:pPr marL="564649" lvl="1" indent="-282324" algn="l">
              <a:lnSpc>
                <a:spcPts val="3661"/>
              </a:lnSpc>
              <a:buFont typeface="Arial"/>
              <a:buChar char="•"/>
            </a:pPr>
            <a:r>
              <a:rPr lang="en-US" sz="261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 a Content Delivery Network (CDN)</a:t>
            </a:r>
          </a:p>
          <a:p>
            <a:pPr algn="l">
              <a:lnSpc>
                <a:spcPts val="3661"/>
              </a:lnSpc>
            </a:pPr>
            <a:r>
              <a:rPr lang="en-US" sz="2615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4. Reduce Redirects and Remove Unnecessary Plugins</a:t>
            </a:r>
          </a:p>
          <a:p>
            <a:pPr marL="564649" lvl="1" indent="-282324" algn="l">
              <a:lnSpc>
                <a:spcPts val="3661"/>
              </a:lnSpc>
              <a:buFont typeface="Arial"/>
              <a:buChar char="•"/>
            </a:pPr>
            <a:r>
              <a:rPr lang="en-US" sz="261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Limit Redirects</a:t>
            </a:r>
          </a:p>
          <a:p>
            <a:pPr marL="564649" lvl="1" indent="-282324" algn="l">
              <a:lnSpc>
                <a:spcPts val="3661"/>
              </a:lnSpc>
              <a:buFont typeface="Arial"/>
              <a:buChar char="•"/>
            </a:pPr>
            <a:r>
              <a:rPr lang="en-US" sz="261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Remove Unnecessary Plugins</a:t>
            </a:r>
          </a:p>
          <a:p>
            <a:pPr algn="just">
              <a:lnSpc>
                <a:spcPts val="3241"/>
              </a:lnSpc>
            </a:pPr>
            <a:endParaRPr lang="en-US" sz="261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ts val="3241"/>
              </a:lnSpc>
            </a:pPr>
            <a:endParaRPr lang="en-US" sz="261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2405533" y="4533109"/>
            <a:ext cx="4557588" cy="4044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5. Optimize Server Response Time</a:t>
            </a:r>
          </a:p>
          <a:p>
            <a:pPr marL="561337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Reduce Server Response Time</a:t>
            </a:r>
          </a:p>
          <a:p>
            <a:pPr marL="561337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 a Reliable Hosting Provider</a:t>
            </a:r>
          </a:p>
          <a:p>
            <a:pPr marL="561337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Implement GZIP Compression</a:t>
            </a:r>
          </a:p>
          <a:p>
            <a:pPr algn="just">
              <a:lnSpc>
                <a:spcPts val="3079"/>
              </a:lnSpc>
            </a:pPr>
            <a:endParaRPr lang="en-US" sz="2599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3468353" y="793668"/>
            <a:ext cx="11351293" cy="1929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79"/>
              </a:lnSpc>
            </a:pPr>
            <a:r>
              <a:rPr lang="en-US" sz="7686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CONTENT STRATEGY OVERVIEW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0" y="2723413"/>
            <a:ext cx="18288000" cy="6893931"/>
            <a:chOff x="0" y="0"/>
            <a:chExt cx="4816593" cy="181568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1815685"/>
            </a:xfrm>
            <a:custGeom>
              <a:avLst/>
              <a:gdLst/>
              <a:ahLst/>
              <a:cxnLst/>
              <a:rect l="l" t="t" r="r" b="b"/>
              <a:pathLst>
                <a:path w="4816592" h="1815685">
                  <a:moveTo>
                    <a:pt x="0" y="0"/>
                  </a:moveTo>
                  <a:lnTo>
                    <a:pt x="4816592" y="0"/>
                  </a:lnTo>
                  <a:lnTo>
                    <a:pt x="4816592" y="1815685"/>
                  </a:lnTo>
                  <a:lnTo>
                    <a:pt x="0" y="1815685"/>
                  </a:lnTo>
                  <a:close/>
                </a:path>
              </a:pathLst>
            </a:custGeom>
            <a:solidFill>
              <a:srgbClr val="FFFFFF">
                <a:alpha val="64706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816593" cy="18537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rot="-5400000" flipV="1">
            <a:off x="164528" y="-384584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0" y="4114800"/>
                </a:moveTo>
                <a:lnTo>
                  <a:pt x="3867912" y="4114800"/>
                </a:lnTo>
                <a:lnTo>
                  <a:pt x="386791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rot="-5400000" flipH="1">
            <a:off x="14296644" y="6556728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3867912" y="0"/>
                </a:moveTo>
                <a:lnTo>
                  <a:pt x="0" y="0"/>
                </a:lnTo>
                <a:lnTo>
                  <a:pt x="0" y="4114800"/>
                </a:lnTo>
                <a:lnTo>
                  <a:pt x="3867912" y="4114800"/>
                </a:lnTo>
                <a:lnTo>
                  <a:pt x="386791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395299" y="3124475"/>
            <a:ext cx="16676987" cy="6492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3515" lvl="1" indent="-331757" algn="just">
              <a:lnSpc>
                <a:spcPts val="4302"/>
              </a:lnSpc>
              <a:buFont typeface="Arial"/>
              <a:buChar char="•"/>
            </a:pPr>
            <a:r>
              <a:rPr lang="en-US" sz="3073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Objective:</a:t>
            </a:r>
            <a:r>
              <a:rPr lang="en-US" sz="307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Enhance brand visibility, drive qualified leads, and educate the market.</a:t>
            </a:r>
          </a:p>
          <a:p>
            <a:pPr marL="663515" lvl="1" indent="-331757" algn="just">
              <a:lnSpc>
                <a:spcPts val="4302"/>
              </a:lnSpc>
              <a:buFont typeface="Arial"/>
              <a:buChar char="•"/>
            </a:pPr>
            <a:r>
              <a:rPr lang="en-US" sz="3073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Target Audience:</a:t>
            </a:r>
            <a:r>
              <a:rPr lang="en-US" sz="307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SMEs, large corporations, decision-makers like CEOs, CTOs, and IT Managers.</a:t>
            </a:r>
          </a:p>
          <a:p>
            <a:pPr marL="663515" lvl="1" indent="-331757" algn="just">
              <a:lnSpc>
                <a:spcPts val="4302"/>
              </a:lnSpc>
              <a:buFont typeface="Arial"/>
              <a:buChar char="•"/>
            </a:pPr>
            <a:r>
              <a:rPr lang="en-US" sz="3073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Keyword-Driven Themes: </a:t>
            </a:r>
            <a:r>
              <a:rPr lang="en-US" sz="307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ERP software, CRM solutions, business automation.</a:t>
            </a:r>
          </a:p>
          <a:p>
            <a:pPr marL="663515" lvl="1" indent="-331757" algn="just">
              <a:lnSpc>
                <a:spcPts val="4302"/>
              </a:lnSpc>
              <a:buFont typeface="Arial"/>
              <a:buChar char="•"/>
            </a:pPr>
            <a:r>
              <a:rPr lang="en-US" sz="3073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Content Focus:</a:t>
            </a:r>
            <a:r>
              <a:rPr lang="en-US" sz="307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Educational posts, case studies, industry-specific insights, and thought leadership.</a:t>
            </a:r>
          </a:p>
          <a:p>
            <a:pPr marL="663515" lvl="1" indent="-331757" algn="just">
              <a:lnSpc>
                <a:spcPts val="4302"/>
              </a:lnSpc>
              <a:buFont typeface="Arial"/>
              <a:buChar char="•"/>
            </a:pPr>
            <a:r>
              <a:rPr lang="en-US" sz="3073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Content Formats: </a:t>
            </a:r>
            <a:r>
              <a:rPr lang="en-US" sz="307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Blog Posts, Videos &amp; Infographics, Webinars</a:t>
            </a:r>
          </a:p>
          <a:p>
            <a:pPr marL="663515" lvl="1" indent="-331757" algn="just">
              <a:lnSpc>
                <a:spcPts val="4302"/>
              </a:lnSpc>
              <a:buFont typeface="Arial"/>
              <a:buChar char="•"/>
            </a:pPr>
            <a:r>
              <a:rPr lang="en-US" sz="3073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Content Calendar: </a:t>
            </a:r>
            <a:r>
              <a:rPr lang="en-US" sz="307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Thematic monthly content, regular blog posts, and timely seasonal content.</a:t>
            </a:r>
          </a:p>
          <a:p>
            <a:pPr marL="663515" lvl="1" indent="-331757" algn="just">
              <a:lnSpc>
                <a:spcPts val="4302"/>
              </a:lnSpc>
              <a:buFont typeface="Arial"/>
              <a:buChar char="•"/>
            </a:pPr>
            <a:r>
              <a:rPr lang="en-US" sz="3073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Performance Metrics: </a:t>
            </a:r>
            <a:r>
              <a:rPr lang="en-US" sz="307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Monitor organic growth, engagement, lead generation, and conversion rates using analytics tools.</a:t>
            </a:r>
          </a:p>
          <a:p>
            <a:pPr algn="just">
              <a:lnSpc>
                <a:spcPts val="4149"/>
              </a:lnSpc>
            </a:pPr>
            <a:endParaRPr lang="en-US" sz="3073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3468353" y="1200150"/>
            <a:ext cx="11351293" cy="996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79"/>
              </a:lnSpc>
            </a:pPr>
            <a:r>
              <a:rPr lang="en-US" sz="7686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OFF PAGE SEO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41084" y="3225339"/>
            <a:ext cx="18288000" cy="6032961"/>
            <a:chOff x="0" y="0"/>
            <a:chExt cx="4816593" cy="158892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1588928"/>
            </a:xfrm>
            <a:custGeom>
              <a:avLst/>
              <a:gdLst/>
              <a:ahLst/>
              <a:cxnLst/>
              <a:rect l="l" t="t" r="r" b="b"/>
              <a:pathLst>
                <a:path w="4816592" h="1588928">
                  <a:moveTo>
                    <a:pt x="0" y="0"/>
                  </a:moveTo>
                  <a:lnTo>
                    <a:pt x="4816592" y="0"/>
                  </a:lnTo>
                  <a:lnTo>
                    <a:pt x="4816592" y="1588928"/>
                  </a:lnTo>
                  <a:lnTo>
                    <a:pt x="0" y="1588928"/>
                  </a:lnTo>
                  <a:close/>
                </a:path>
              </a:pathLst>
            </a:custGeom>
            <a:solidFill>
              <a:srgbClr val="FFFFFF">
                <a:alpha val="64706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816593" cy="1627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723313" y="2425239"/>
            <a:ext cx="4854610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5000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STRATERGIES</a:t>
            </a:r>
          </a:p>
        </p:txBody>
      </p:sp>
      <p:sp>
        <p:nvSpPr>
          <p:cNvPr id="8" name="Freeform 8"/>
          <p:cNvSpPr/>
          <p:nvPr/>
        </p:nvSpPr>
        <p:spPr>
          <a:xfrm rot="-5400000" flipV="1">
            <a:off x="164528" y="-384584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0" y="4114800"/>
                </a:moveTo>
                <a:lnTo>
                  <a:pt x="3867912" y="4114800"/>
                </a:lnTo>
                <a:lnTo>
                  <a:pt x="386791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 rot="-5400000" flipH="1">
            <a:off x="14296644" y="6556728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3867912" y="0"/>
                </a:moveTo>
                <a:lnTo>
                  <a:pt x="0" y="0"/>
                </a:lnTo>
                <a:lnTo>
                  <a:pt x="0" y="4114800"/>
                </a:lnTo>
                <a:lnTo>
                  <a:pt x="3867912" y="4114800"/>
                </a:lnTo>
                <a:lnTo>
                  <a:pt x="386791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41084" y="3638798"/>
            <a:ext cx="18288000" cy="5744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3395" lvl="1" indent="-346697" algn="just">
              <a:lnSpc>
                <a:spcPts val="5138"/>
              </a:lnSpc>
              <a:buFont typeface="Arial"/>
              <a:buChar char="•"/>
            </a:pPr>
            <a:r>
              <a:rPr lang="en-US" sz="321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High-Quality Backlink Acquisition: </a:t>
            </a:r>
            <a:r>
              <a:rPr lang="en-US" sz="321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Guest Posting, Industry Directories, Partnerships &amp; Alliances. </a:t>
            </a:r>
          </a:p>
          <a:p>
            <a:pPr marL="693395" lvl="1" indent="-346697" algn="just">
              <a:lnSpc>
                <a:spcPts val="5138"/>
              </a:lnSpc>
              <a:buFont typeface="Arial"/>
              <a:buChar char="•"/>
            </a:pPr>
            <a:r>
              <a:rPr lang="en-US" sz="321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Content Syndication: </a:t>
            </a:r>
            <a:r>
              <a:rPr lang="en-US" sz="321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Publish on Platforms, Press Releases.</a:t>
            </a:r>
          </a:p>
          <a:p>
            <a:pPr marL="693395" lvl="1" indent="-346697" algn="just">
              <a:lnSpc>
                <a:spcPts val="5138"/>
              </a:lnSpc>
              <a:buFont typeface="Arial"/>
              <a:buChar char="•"/>
            </a:pPr>
            <a:r>
              <a:rPr lang="en-US" sz="321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Social Media Engagement: </a:t>
            </a:r>
            <a:r>
              <a:rPr lang="en-US" sz="321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Content Sharing, Influencer Outreach.</a:t>
            </a:r>
          </a:p>
          <a:p>
            <a:pPr marL="693395" lvl="1" indent="-346697" algn="just">
              <a:lnSpc>
                <a:spcPts val="5138"/>
              </a:lnSpc>
              <a:buFont typeface="Arial"/>
              <a:buChar char="•"/>
            </a:pPr>
            <a:r>
              <a:rPr lang="en-US" sz="321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Online Community Participation: </a:t>
            </a:r>
            <a:r>
              <a:rPr lang="en-US" sz="321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Forums &amp; Q&amp;A Sites, Industry Groups.</a:t>
            </a:r>
          </a:p>
          <a:p>
            <a:pPr marL="693395" lvl="1" indent="-346697" algn="just">
              <a:lnSpc>
                <a:spcPts val="5138"/>
              </a:lnSpc>
              <a:buFont typeface="Arial"/>
              <a:buChar char="•"/>
            </a:pPr>
            <a:r>
              <a:rPr lang="en-US" sz="321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Local SEO &amp; Citations: </a:t>
            </a:r>
            <a:r>
              <a:rPr lang="en-US" sz="321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Google My Business, Local Citations.</a:t>
            </a:r>
          </a:p>
          <a:p>
            <a:pPr marL="693395" lvl="1" indent="-346697" algn="just">
              <a:lnSpc>
                <a:spcPts val="5138"/>
              </a:lnSpc>
              <a:buFont typeface="Arial"/>
              <a:buChar char="•"/>
            </a:pPr>
            <a:r>
              <a:rPr lang="en-US" sz="321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Content Marketing for Link Building: </a:t>
            </a:r>
            <a:r>
              <a:rPr lang="en-US" sz="321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Create Linkable Assets, Skyscraper Technique.</a:t>
            </a:r>
          </a:p>
          <a:p>
            <a:pPr marL="693395" lvl="1" indent="-346697" algn="just">
              <a:lnSpc>
                <a:spcPts val="5138"/>
              </a:lnSpc>
              <a:buFont typeface="Arial"/>
              <a:buChar char="•"/>
            </a:pPr>
            <a:r>
              <a:rPr lang="en-US" sz="321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Monitor and Disavow Toxic Links: </a:t>
            </a:r>
            <a:r>
              <a:rPr lang="en-US" sz="321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Backlink Audit, Disavow Tool.</a:t>
            </a:r>
          </a:p>
          <a:p>
            <a:pPr marL="693395" lvl="1" indent="-346697" algn="just">
              <a:lnSpc>
                <a:spcPts val="5138"/>
              </a:lnSpc>
              <a:buFont typeface="Arial"/>
              <a:buChar char="•"/>
            </a:pPr>
            <a:r>
              <a:rPr lang="en-US" sz="321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Competitor Analysis: </a:t>
            </a:r>
            <a:r>
              <a:rPr lang="en-US" sz="321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Backlink Gap Analysis, Content Opportunities.</a:t>
            </a:r>
          </a:p>
          <a:p>
            <a:pPr algn="just">
              <a:lnSpc>
                <a:spcPts val="4496"/>
              </a:lnSpc>
            </a:pPr>
            <a:endParaRPr lang="en-US" sz="321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-5400000" flipV="1">
            <a:off x="172489" y="-172489"/>
            <a:ext cx="5404640" cy="5749617"/>
          </a:xfrm>
          <a:custGeom>
            <a:avLst/>
            <a:gdLst/>
            <a:ahLst/>
            <a:cxnLst/>
            <a:rect l="l" t="t" r="r" b="b"/>
            <a:pathLst>
              <a:path w="5404640" h="5749617">
                <a:moveTo>
                  <a:pt x="0" y="5749618"/>
                </a:moveTo>
                <a:lnTo>
                  <a:pt x="5404640" y="5749618"/>
                </a:lnTo>
                <a:lnTo>
                  <a:pt x="5404640" y="0"/>
                </a:lnTo>
                <a:lnTo>
                  <a:pt x="0" y="0"/>
                </a:lnTo>
                <a:lnTo>
                  <a:pt x="0" y="5749618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-5400000" flipH="1">
            <a:off x="12325447" y="4324447"/>
            <a:ext cx="5778144" cy="6146962"/>
          </a:xfrm>
          <a:custGeom>
            <a:avLst/>
            <a:gdLst/>
            <a:ahLst/>
            <a:cxnLst/>
            <a:rect l="l" t="t" r="r" b="b"/>
            <a:pathLst>
              <a:path w="5778144" h="6146962">
                <a:moveTo>
                  <a:pt x="5778144" y="0"/>
                </a:moveTo>
                <a:lnTo>
                  <a:pt x="0" y="0"/>
                </a:lnTo>
                <a:lnTo>
                  <a:pt x="0" y="6146962"/>
                </a:lnTo>
                <a:lnTo>
                  <a:pt x="5778144" y="6146962"/>
                </a:lnTo>
                <a:lnTo>
                  <a:pt x="577814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0" y="3620361"/>
            <a:ext cx="18288000" cy="5225690"/>
            <a:chOff x="0" y="0"/>
            <a:chExt cx="5388241" cy="153965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88240" cy="1539659"/>
            </a:xfrm>
            <a:custGeom>
              <a:avLst/>
              <a:gdLst/>
              <a:ahLst/>
              <a:cxnLst/>
              <a:rect l="l" t="t" r="r" b="b"/>
              <a:pathLst>
                <a:path w="5388240" h="1539659">
                  <a:moveTo>
                    <a:pt x="0" y="0"/>
                  </a:moveTo>
                  <a:lnTo>
                    <a:pt x="5388240" y="0"/>
                  </a:lnTo>
                  <a:lnTo>
                    <a:pt x="5388240" y="1539659"/>
                  </a:lnTo>
                  <a:lnTo>
                    <a:pt x="0" y="1539659"/>
                  </a:lnTo>
                  <a:close/>
                </a:path>
              </a:pathLst>
            </a:custGeom>
            <a:solidFill>
              <a:srgbClr val="FFFFFF">
                <a:alpha val="64706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388241" cy="1577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07656" y="4032096"/>
            <a:ext cx="17118908" cy="5969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7777" lvl="1" indent="-333889" algn="just">
              <a:lnSpc>
                <a:spcPts val="4330"/>
              </a:lnSpc>
              <a:buFont typeface="Arial"/>
              <a:buChar char="•"/>
            </a:pPr>
            <a:r>
              <a:rPr lang="en-US" sz="3092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Technical SEO</a:t>
            </a:r>
            <a:r>
              <a:rPr lang="en-US" sz="309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Optimizing crawlability and indexability (e.g., text-to-HTML ratio, broken scripts).</a:t>
            </a:r>
          </a:p>
          <a:p>
            <a:pPr marL="667777" lvl="1" indent="-333889" algn="just">
              <a:lnSpc>
                <a:spcPts val="4330"/>
              </a:lnSpc>
              <a:buFont typeface="Arial"/>
              <a:buChar char="•"/>
            </a:pPr>
            <a:r>
              <a:rPr lang="en-US" sz="3092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Content Strategy</a:t>
            </a:r>
            <a:r>
              <a:rPr lang="en-US" sz="309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Focusing on industry-specific content, educational resources, and thought leadership.</a:t>
            </a:r>
          </a:p>
          <a:p>
            <a:pPr marL="667777" lvl="1" indent="-333889" algn="just">
              <a:lnSpc>
                <a:spcPts val="4330"/>
              </a:lnSpc>
              <a:buFont typeface="Arial"/>
              <a:buChar char="•"/>
            </a:pPr>
            <a:r>
              <a:rPr lang="en-US" sz="3092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Off-Page SEO</a:t>
            </a:r>
            <a:r>
              <a:rPr lang="en-US" sz="309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Building high-quality backlinks, engaged on social media, leveraged influencer outreach.</a:t>
            </a:r>
          </a:p>
          <a:p>
            <a:pPr marL="667777" lvl="1" indent="-333889" algn="just">
              <a:lnSpc>
                <a:spcPts val="4330"/>
              </a:lnSpc>
              <a:buFont typeface="Arial"/>
              <a:buChar char="•"/>
            </a:pPr>
            <a:r>
              <a:rPr lang="en-US" sz="3092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Outcome of the project</a:t>
            </a:r>
            <a:r>
              <a:rPr lang="en-US" sz="309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Improve search visibility, increased organic traffic, and higher conversions for sustained growth in the ERP market.</a:t>
            </a:r>
          </a:p>
          <a:p>
            <a:pPr algn="just">
              <a:lnSpc>
                <a:spcPts val="4330"/>
              </a:lnSpc>
            </a:pPr>
            <a:endParaRPr lang="en-US" sz="3092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ts val="4330"/>
              </a:lnSpc>
            </a:pPr>
            <a:endParaRPr lang="en-US" sz="3092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ts val="4330"/>
              </a:lnSpc>
            </a:pPr>
            <a:endParaRPr lang="en-US" sz="3092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345291" y="1004666"/>
            <a:ext cx="11351293" cy="1081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55"/>
              </a:lnSpc>
            </a:pPr>
            <a:r>
              <a:rPr lang="en-US" sz="8286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CONCLUSION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611926" y="2451440"/>
            <a:ext cx="11351293" cy="597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3"/>
              </a:lnSpc>
            </a:pPr>
            <a:r>
              <a:rPr lang="en-US" sz="4586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SEO AUDIT OF FOCUS SOFTNET</a:t>
            </a: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-5400000" flipV="1">
            <a:off x="172489" y="-172489"/>
            <a:ext cx="5404640" cy="5749617"/>
          </a:xfrm>
          <a:custGeom>
            <a:avLst/>
            <a:gdLst/>
            <a:ahLst/>
            <a:cxnLst/>
            <a:rect l="l" t="t" r="r" b="b"/>
            <a:pathLst>
              <a:path w="5404640" h="5749617">
                <a:moveTo>
                  <a:pt x="0" y="5749618"/>
                </a:moveTo>
                <a:lnTo>
                  <a:pt x="5404640" y="5749618"/>
                </a:lnTo>
                <a:lnTo>
                  <a:pt x="5404640" y="0"/>
                </a:lnTo>
                <a:lnTo>
                  <a:pt x="0" y="0"/>
                </a:lnTo>
                <a:lnTo>
                  <a:pt x="0" y="5749618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-5400000" flipH="1">
            <a:off x="12325447" y="4324447"/>
            <a:ext cx="5778144" cy="6146962"/>
          </a:xfrm>
          <a:custGeom>
            <a:avLst/>
            <a:gdLst/>
            <a:ahLst/>
            <a:cxnLst/>
            <a:rect l="l" t="t" r="r" b="b"/>
            <a:pathLst>
              <a:path w="5778144" h="6146962">
                <a:moveTo>
                  <a:pt x="5778144" y="0"/>
                </a:moveTo>
                <a:lnTo>
                  <a:pt x="0" y="0"/>
                </a:lnTo>
                <a:lnTo>
                  <a:pt x="0" y="6146962"/>
                </a:lnTo>
                <a:lnTo>
                  <a:pt x="5778144" y="6146962"/>
                </a:lnTo>
                <a:lnTo>
                  <a:pt x="577814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3468353" y="3427603"/>
            <a:ext cx="11351293" cy="1081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55"/>
              </a:lnSpc>
            </a:pPr>
            <a:r>
              <a:rPr lang="en-US" sz="8286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THANK YOU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468353" y="4764461"/>
            <a:ext cx="11351293" cy="1345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1"/>
              </a:lnSpc>
            </a:pPr>
            <a:r>
              <a:rPr lang="en-US" sz="5386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BY</a:t>
            </a:r>
          </a:p>
          <a:p>
            <a:pPr algn="ctr">
              <a:lnSpc>
                <a:spcPts val="5171"/>
              </a:lnSpc>
            </a:pPr>
            <a:r>
              <a:rPr lang="en-US" sz="5386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KIRUBHA  MAHESAN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-53743" y="3860772"/>
            <a:ext cx="18341743" cy="5209661"/>
            <a:chOff x="0" y="0"/>
            <a:chExt cx="4830747" cy="137209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30747" cy="1372092"/>
            </a:xfrm>
            <a:custGeom>
              <a:avLst/>
              <a:gdLst/>
              <a:ahLst/>
              <a:cxnLst/>
              <a:rect l="l" t="t" r="r" b="b"/>
              <a:pathLst>
                <a:path w="4830747" h="1372092">
                  <a:moveTo>
                    <a:pt x="0" y="0"/>
                  </a:moveTo>
                  <a:lnTo>
                    <a:pt x="4830747" y="0"/>
                  </a:lnTo>
                  <a:lnTo>
                    <a:pt x="4830747" y="1372092"/>
                  </a:lnTo>
                  <a:lnTo>
                    <a:pt x="0" y="1372092"/>
                  </a:lnTo>
                  <a:close/>
                </a:path>
              </a:pathLst>
            </a:custGeom>
            <a:solidFill>
              <a:srgbClr val="FFFFFF">
                <a:alpha val="64706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30747" cy="14101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493526" y="4146522"/>
            <a:ext cx="15894088" cy="5752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24"/>
              </a:lnSpc>
            </a:pPr>
            <a:r>
              <a:rPr lang="en-US" sz="294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Established in 1992, Focus Softnet is a multinational IT solutions provider, specializing in ERP, CRM, and HCM software. Operating in 17 countries, they offer cloud-hosted and customizable business management solutions.</a:t>
            </a:r>
          </a:p>
          <a:p>
            <a:pPr algn="just">
              <a:lnSpc>
                <a:spcPts val="4124"/>
              </a:lnSpc>
            </a:pPr>
            <a:endParaRPr lang="en-US" sz="2946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ts val="4124"/>
              </a:lnSpc>
            </a:pPr>
            <a:r>
              <a:rPr lang="en-US" sz="2946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Services Offered:</a:t>
            </a:r>
          </a:p>
          <a:p>
            <a:pPr marL="636126" lvl="1" indent="-318063" algn="just">
              <a:lnSpc>
                <a:spcPts val="4124"/>
              </a:lnSpc>
              <a:buFont typeface="Arial"/>
              <a:buChar char="•"/>
            </a:pPr>
            <a:r>
              <a:rPr lang="en-US" sz="294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ERP Solutions: Industry-specific, cloud-hosted, customizable.</a:t>
            </a:r>
          </a:p>
          <a:p>
            <a:pPr marL="636126" lvl="1" indent="-318063" algn="just">
              <a:lnSpc>
                <a:spcPts val="4124"/>
              </a:lnSpc>
              <a:buFont typeface="Arial"/>
              <a:buChar char="•"/>
            </a:pPr>
            <a:r>
              <a:rPr lang="en-US" sz="294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CRM Solutions: Advanced marketing, sales, and service tools.</a:t>
            </a:r>
          </a:p>
          <a:p>
            <a:pPr marL="636126" lvl="1" indent="-318063" algn="just">
              <a:lnSpc>
                <a:spcPts val="4124"/>
              </a:lnSpc>
              <a:buFont typeface="Arial"/>
              <a:buChar char="•"/>
            </a:pPr>
            <a:r>
              <a:rPr lang="en-US" sz="294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HCM Solutions: Automated HR and payroll management.</a:t>
            </a:r>
          </a:p>
          <a:p>
            <a:pPr algn="just">
              <a:lnSpc>
                <a:spcPts val="3284"/>
              </a:lnSpc>
            </a:pPr>
            <a:endParaRPr lang="en-US" sz="2946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ts val="3284"/>
              </a:lnSpc>
            </a:pPr>
            <a:endParaRPr lang="en-US" sz="2946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ts val="3284"/>
              </a:lnSpc>
            </a:pPr>
            <a:endParaRPr lang="en-US" sz="2946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ts val="3284"/>
              </a:lnSpc>
            </a:pPr>
            <a:endParaRPr lang="en-US" sz="2946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Freeform 7"/>
          <p:cNvSpPr/>
          <p:nvPr/>
        </p:nvSpPr>
        <p:spPr>
          <a:xfrm rot="-5400000">
            <a:off x="14296644" y="-511584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0" y="0"/>
                </a:moveTo>
                <a:lnTo>
                  <a:pt x="3867912" y="0"/>
                </a:lnTo>
                <a:lnTo>
                  <a:pt x="3867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rot="-5400000" flipH="1" flipV="1">
            <a:off x="69701" y="6600416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386791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867912" y="0"/>
                </a:lnTo>
                <a:lnTo>
                  <a:pt x="386791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4879307" y="1663940"/>
            <a:ext cx="8681787" cy="1081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55"/>
              </a:lnSpc>
            </a:pPr>
            <a:r>
              <a:rPr lang="en-US" sz="8286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INTRODUCTION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93526" y="3194022"/>
            <a:ext cx="8681787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5000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OVERVIEW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4879307" y="1663940"/>
            <a:ext cx="8681787" cy="1081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55"/>
              </a:lnSpc>
            </a:pPr>
            <a:r>
              <a:rPr lang="en-US" sz="8286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INTRODUCTION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873250" y="3479772"/>
            <a:ext cx="21170900" cy="5303515"/>
            <a:chOff x="0" y="0"/>
            <a:chExt cx="5575875" cy="139681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575875" cy="1396811"/>
            </a:xfrm>
            <a:custGeom>
              <a:avLst/>
              <a:gdLst/>
              <a:ahLst/>
              <a:cxnLst/>
              <a:rect l="l" t="t" r="r" b="b"/>
              <a:pathLst>
                <a:path w="5575875" h="1396811">
                  <a:moveTo>
                    <a:pt x="0" y="0"/>
                  </a:moveTo>
                  <a:lnTo>
                    <a:pt x="5575875" y="0"/>
                  </a:lnTo>
                  <a:lnTo>
                    <a:pt x="5575875" y="1396811"/>
                  </a:lnTo>
                  <a:lnTo>
                    <a:pt x="0" y="1396811"/>
                  </a:lnTo>
                  <a:close/>
                </a:path>
              </a:pathLst>
            </a:custGeom>
            <a:solidFill>
              <a:srgbClr val="FFFFFF">
                <a:alpha val="64706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5575875" cy="14349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493526" y="3794097"/>
            <a:ext cx="16578886" cy="4989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45"/>
              </a:lnSpc>
            </a:pPr>
            <a:r>
              <a:rPr lang="en-US" sz="2818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Areas of Expertise:</a:t>
            </a:r>
          </a:p>
          <a:p>
            <a:pPr marL="608511" lvl="1" indent="-304256" algn="just">
              <a:lnSpc>
                <a:spcPts val="3945"/>
              </a:lnSpc>
              <a:buFont typeface="Arial"/>
              <a:buChar char="•"/>
            </a:pPr>
            <a:r>
              <a:rPr lang="en-US" sz="281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Manufacturing, Real Estate, Education, Retail, and Automotive sectors.</a:t>
            </a:r>
          </a:p>
          <a:p>
            <a:pPr algn="just">
              <a:lnSpc>
                <a:spcPts val="3945"/>
              </a:lnSpc>
            </a:pPr>
            <a:r>
              <a:rPr lang="en-US" sz="2818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Pros:</a:t>
            </a:r>
          </a:p>
          <a:p>
            <a:pPr marL="608511" lvl="1" indent="-304256" algn="just">
              <a:lnSpc>
                <a:spcPts val="3945"/>
              </a:lnSpc>
              <a:buFont typeface="Arial"/>
              <a:buChar char="•"/>
            </a:pPr>
            <a:r>
              <a:rPr lang="en-US" sz="281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Customizable and scalable solutions.</a:t>
            </a:r>
          </a:p>
          <a:p>
            <a:pPr marL="608511" lvl="1" indent="-304256" algn="just">
              <a:lnSpc>
                <a:spcPts val="3945"/>
              </a:lnSpc>
              <a:buFont typeface="Arial"/>
              <a:buChar char="•"/>
            </a:pPr>
            <a:r>
              <a:rPr lang="en-US" sz="281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Cloud and on-premise deployment options.</a:t>
            </a:r>
          </a:p>
          <a:p>
            <a:pPr marL="608511" lvl="1" indent="-304256" algn="just">
              <a:lnSpc>
                <a:spcPts val="3945"/>
              </a:lnSpc>
              <a:buFont typeface="Arial"/>
              <a:buChar char="•"/>
            </a:pPr>
            <a:r>
              <a:rPr lang="en-US" sz="281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Industry-specific modules.</a:t>
            </a:r>
          </a:p>
          <a:p>
            <a:pPr algn="just">
              <a:lnSpc>
                <a:spcPts val="3945"/>
              </a:lnSpc>
            </a:pPr>
            <a:r>
              <a:rPr lang="en-US" sz="2818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Cons:</a:t>
            </a:r>
          </a:p>
          <a:p>
            <a:pPr marL="608511" lvl="1" indent="-304256" algn="just">
              <a:lnSpc>
                <a:spcPts val="3945"/>
              </a:lnSpc>
              <a:buFont typeface="Arial"/>
              <a:buChar char="•"/>
            </a:pPr>
            <a:r>
              <a:rPr lang="en-US" sz="281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Complex implementation may require significant customization.</a:t>
            </a:r>
          </a:p>
          <a:p>
            <a:pPr marL="608511" lvl="1" indent="-304256" algn="just">
              <a:lnSpc>
                <a:spcPts val="3945"/>
              </a:lnSpc>
              <a:buFont typeface="Arial"/>
              <a:buChar char="•"/>
            </a:pPr>
            <a:r>
              <a:rPr lang="en-US" sz="281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Potential high costs for small businesses.</a:t>
            </a:r>
          </a:p>
          <a:p>
            <a:pPr algn="just">
              <a:lnSpc>
                <a:spcPts val="3945"/>
              </a:lnSpc>
            </a:pPr>
            <a:endParaRPr lang="en-US" sz="2818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Freeform 8"/>
          <p:cNvSpPr/>
          <p:nvPr/>
        </p:nvSpPr>
        <p:spPr>
          <a:xfrm rot="-5400000">
            <a:off x="14296644" y="-511584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0" y="0"/>
                </a:moveTo>
                <a:lnTo>
                  <a:pt x="3867912" y="0"/>
                </a:lnTo>
                <a:lnTo>
                  <a:pt x="3867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 rot="-5400000" flipH="1" flipV="1">
            <a:off x="69701" y="6600416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386791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867912" y="0"/>
                </a:lnTo>
                <a:lnTo>
                  <a:pt x="386791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3468353" y="1209675"/>
            <a:ext cx="11351293" cy="1081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55"/>
              </a:lnSpc>
            </a:pPr>
            <a:r>
              <a:rPr lang="en-US" sz="8286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PROJECT GOALS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217249" y="2657071"/>
            <a:ext cx="13476049" cy="6601229"/>
            <a:chOff x="0" y="0"/>
            <a:chExt cx="3549247" cy="173859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549247" cy="1738595"/>
            </a:xfrm>
            <a:custGeom>
              <a:avLst/>
              <a:gdLst/>
              <a:ahLst/>
              <a:cxnLst/>
              <a:rect l="l" t="t" r="r" b="b"/>
              <a:pathLst>
                <a:path w="3549247" h="1738595">
                  <a:moveTo>
                    <a:pt x="0" y="0"/>
                  </a:moveTo>
                  <a:lnTo>
                    <a:pt x="3549247" y="0"/>
                  </a:lnTo>
                  <a:lnTo>
                    <a:pt x="3549247" y="1738595"/>
                  </a:lnTo>
                  <a:lnTo>
                    <a:pt x="0" y="1738595"/>
                  </a:lnTo>
                  <a:close/>
                </a:path>
              </a:pathLst>
            </a:custGeom>
            <a:solidFill>
              <a:srgbClr val="FFFFFF">
                <a:alpha val="64706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3549247" cy="17766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rot="-5400000" flipV="1">
            <a:off x="123444" y="-511584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0" y="4114800"/>
                </a:moveTo>
                <a:lnTo>
                  <a:pt x="3867912" y="4114800"/>
                </a:lnTo>
                <a:lnTo>
                  <a:pt x="386791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rot="-5400000" flipH="1">
            <a:off x="14296644" y="6600416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3867912" y="0"/>
                </a:moveTo>
                <a:lnTo>
                  <a:pt x="0" y="0"/>
                </a:lnTo>
                <a:lnTo>
                  <a:pt x="0" y="4114800"/>
                </a:lnTo>
                <a:lnTo>
                  <a:pt x="3867912" y="4114800"/>
                </a:lnTo>
                <a:lnTo>
                  <a:pt x="386791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9144000" y="2657071"/>
            <a:ext cx="9144000" cy="6601229"/>
          </a:xfrm>
          <a:custGeom>
            <a:avLst/>
            <a:gdLst/>
            <a:ahLst/>
            <a:cxnLst/>
            <a:rect l="l" t="t" r="r" b="b"/>
            <a:pathLst>
              <a:path w="8899104" h="6601229">
                <a:moveTo>
                  <a:pt x="0" y="0"/>
                </a:moveTo>
                <a:lnTo>
                  <a:pt x="8899104" y="0"/>
                </a:lnTo>
                <a:lnTo>
                  <a:pt x="8899104" y="6601229"/>
                </a:lnTo>
                <a:lnTo>
                  <a:pt x="0" y="66012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0198" r="-113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1350091" y="4762439"/>
            <a:ext cx="7434418" cy="349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5313" lvl="1" indent="-307657" algn="just">
              <a:lnSpc>
                <a:spcPts val="3989"/>
              </a:lnSpc>
              <a:buFont typeface="Arial"/>
              <a:buChar char="•"/>
            </a:pPr>
            <a:r>
              <a:rPr lang="en-US" sz="284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OBJECTIVES:</a:t>
            </a:r>
          </a:p>
          <a:p>
            <a:pPr algn="just">
              <a:lnSpc>
                <a:spcPts val="3989"/>
              </a:lnSpc>
            </a:pPr>
            <a:endParaRPr lang="en-US" sz="2849">
              <a:solidFill>
                <a:srgbClr val="000000"/>
              </a:solidFill>
              <a:latin typeface="Roboto Bold"/>
              <a:ea typeface="Roboto Bold"/>
              <a:cs typeface="Roboto Bold"/>
              <a:sym typeface="Roboto Bold"/>
            </a:endParaRPr>
          </a:p>
          <a:p>
            <a:pPr marL="1230627" lvl="2" indent="-410209" algn="just">
              <a:lnSpc>
                <a:spcPts val="3989"/>
              </a:lnSpc>
              <a:buFont typeface="Arial"/>
              <a:buChar char="⚬"/>
            </a:pPr>
            <a:r>
              <a:rPr lang="en-US" sz="284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Identifying and addressing SEO issues</a:t>
            </a:r>
          </a:p>
          <a:p>
            <a:pPr marL="1230627" lvl="2" indent="-410209" algn="just">
              <a:lnSpc>
                <a:spcPts val="3989"/>
              </a:lnSpc>
              <a:buFont typeface="Arial"/>
              <a:buChar char="⚬"/>
            </a:pPr>
            <a:r>
              <a:rPr lang="en-US" sz="284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Increase organic traffic</a:t>
            </a:r>
          </a:p>
          <a:p>
            <a:pPr marL="1230627" lvl="2" indent="-410209" algn="just">
              <a:lnSpc>
                <a:spcPts val="3989"/>
              </a:lnSpc>
              <a:buFont typeface="Arial"/>
              <a:buChar char="⚬"/>
            </a:pPr>
            <a:r>
              <a:rPr lang="en-US" sz="284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Improve search engine rankings</a:t>
            </a:r>
          </a:p>
          <a:p>
            <a:pPr marL="1230627" lvl="2" indent="-410209" algn="just">
              <a:lnSpc>
                <a:spcPts val="3989"/>
              </a:lnSpc>
              <a:buFont typeface="Arial"/>
              <a:buChar char="⚬"/>
            </a:pPr>
            <a:r>
              <a:rPr lang="en-US" sz="284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Enhance overall online visibility</a:t>
            </a:r>
          </a:p>
          <a:p>
            <a:pPr algn="just">
              <a:lnSpc>
                <a:spcPts val="3709"/>
              </a:lnSpc>
            </a:pPr>
            <a:endParaRPr lang="en-US" sz="2849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350091" y="3752822"/>
            <a:ext cx="8681787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5000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HIGHLIGHTS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3468353" y="1190625"/>
            <a:ext cx="11351293" cy="971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87"/>
              </a:lnSpc>
            </a:pPr>
            <a:r>
              <a:rPr lang="en-US" sz="7486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SEO AUDIT OVERVIEW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948197" y="4377947"/>
            <a:ext cx="10833100" cy="4614860"/>
            <a:chOff x="0" y="0"/>
            <a:chExt cx="2853162" cy="121543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53162" cy="1215436"/>
            </a:xfrm>
            <a:custGeom>
              <a:avLst/>
              <a:gdLst/>
              <a:ahLst/>
              <a:cxnLst/>
              <a:rect l="l" t="t" r="r" b="b"/>
              <a:pathLst>
                <a:path w="2853162" h="1215436">
                  <a:moveTo>
                    <a:pt x="0" y="0"/>
                  </a:moveTo>
                  <a:lnTo>
                    <a:pt x="2853162" y="0"/>
                  </a:lnTo>
                  <a:lnTo>
                    <a:pt x="2853162" y="1215436"/>
                  </a:lnTo>
                  <a:lnTo>
                    <a:pt x="0" y="1215436"/>
                  </a:lnTo>
                  <a:close/>
                </a:path>
              </a:pathLst>
            </a:custGeom>
            <a:solidFill>
              <a:srgbClr val="FFFFFF">
                <a:alpha val="64706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53162" cy="12535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403097" y="4377947"/>
            <a:ext cx="10833100" cy="4102100"/>
            <a:chOff x="0" y="0"/>
            <a:chExt cx="2853162" cy="108038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853162" cy="1080389"/>
            </a:xfrm>
            <a:custGeom>
              <a:avLst/>
              <a:gdLst/>
              <a:ahLst/>
              <a:cxnLst/>
              <a:rect l="l" t="t" r="r" b="b"/>
              <a:pathLst>
                <a:path w="2853162" h="1080389">
                  <a:moveTo>
                    <a:pt x="0" y="0"/>
                  </a:moveTo>
                  <a:lnTo>
                    <a:pt x="2853162" y="0"/>
                  </a:lnTo>
                  <a:lnTo>
                    <a:pt x="2853162" y="1080389"/>
                  </a:lnTo>
                  <a:lnTo>
                    <a:pt x="0" y="1080389"/>
                  </a:lnTo>
                  <a:close/>
                </a:path>
              </a:pathLst>
            </a:custGeom>
            <a:solidFill>
              <a:srgbClr val="FFFFFF">
                <a:alpha val="64706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853162" cy="11184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rot="-5400000" flipV="1">
            <a:off x="123444" y="-511584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0" y="4114800"/>
                </a:moveTo>
                <a:lnTo>
                  <a:pt x="3867912" y="4114800"/>
                </a:lnTo>
                <a:lnTo>
                  <a:pt x="386791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 rot="-5400000" flipH="1">
            <a:off x="14296644" y="6600416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3867912" y="0"/>
                </a:moveTo>
                <a:lnTo>
                  <a:pt x="0" y="0"/>
                </a:lnTo>
                <a:lnTo>
                  <a:pt x="0" y="4114800"/>
                </a:lnTo>
                <a:lnTo>
                  <a:pt x="3867912" y="4114800"/>
                </a:lnTo>
                <a:lnTo>
                  <a:pt x="386791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8454086" y="4386433"/>
            <a:ext cx="10087756" cy="4614860"/>
          </a:xfrm>
          <a:custGeom>
            <a:avLst/>
            <a:gdLst/>
            <a:ahLst/>
            <a:cxnLst/>
            <a:rect l="l" t="t" r="r" b="b"/>
            <a:pathLst>
              <a:path w="10087756" h="4614860">
                <a:moveTo>
                  <a:pt x="0" y="0"/>
                </a:moveTo>
                <a:lnTo>
                  <a:pt x="10087756" y="0"/>
                </a:lnTo>
                <a:lnTo>
                  <a:pt x="10087756" y="4614859"/>
                </a:lnTo>
                <a:lnTo>
                  <a:pt x="0" y="46148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159" t="-13114" r="-33635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3" name="TextBox 13"/>
          <p:cNvSpPr txBox="1"/>
          <p:nvPr/>
        </p:nvSpPr>
        <p:spPr>
          <a:xfrm>
            <a:off x="1065685" y="4071692"/>
            <a:ext cx="7393656" cy="4657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89"/>
              </a:lnSpc>
            </a:pPr>
            <a:endParaRPr/>
          </a:p>
          <a:p>
            <a:pPr marL="568998" lvl="1" indent="-284499" algn="l">
              <a:lnSpc>
                <a:spcPts val="3689"/>
              </a:lnSpc>
              <a:buFont typeface="Arial"/>
              <a:buChar char="•"/>
            </a:pPr>
            <a:r>
              <a:rPr lang="en-US" sz="2635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Speed</a:t>
            </a:r>
            <a:r>
              <a:rPr lang="en-US" sz="263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Good loading times but could improve on mobile.</a:t>
            </a:r>
          </a:p>
          <a:p>
            <a:pPr marL="568998" lvl="1" indent="-284499" algn="l">
              <a:lnSpc>
                <a:spcPts val="3689"/>
              </a:lnSpc>
              <a:buFont typeface="Arial"/>
              <a:buChar char="•"/>
            </a:pPr>
            <a:r>
              <a:rPr lang="en-US" sz="2635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Mobile Optimization</a:t>
            </a:r>
            <a:r>
              <a:rPr lang="en-US" sz="263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Responsive design, though minor adjustments may enhance usability.</a:t>
            </a:r>
          </a:p>
          <a:p>
            <a:pPr marL="568998" lvl="1" indent="-284499" algn="l">
              <a:lnSpc>
                <a:spcPts val="3689"/>
              </a:lnSpc>
              <a:buFont typeface="Arial"/>
              <a:buChar char="•"/>
            </a:pPr>
            <a:r>
              <a:rPr lang="en-US" sz="2635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Content Quality</a:t>
            </a:r>
            <a:r>
              <a:rPr lang="en-US" sz="263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Comprehensive, with industry-specific details, but lacks frequent updates.</a:t>
            </a:r>
          </a:p>
          <a:p>
            <a:pPr algn="just">
              <a:lnSpc>
                <a:spcPts val="3689"/>
              </a:lnSpc>
            </a:pPr>
            <a:endParaRPr lang="en-US" sz="263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329580" y="3575022"/>
            <a:ext cx="9543223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5000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CURRENT PERFORMANCE:</a:t>
            </a: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3078656" y="1200150"/>
            <a:ext cx="12192219" cy="1021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71"/>
              </a:lnSpc>
            </a:pPr>
            <a:r>
              <a:rPr lang="en-US" sz="7886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KEYWORD RESEARCH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47461" y="2705100"/>
            <a:ext cx="18288000" cy="5588894"/>
            <a:chOff x="0" y="0"/>
            <a:chExt cx="4816593" cy="14970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1497090"/>
            </a:xfrm>
            <a:custGeom>
              <a:avLst/>
              <a:gdLst/>
              <a:ahLst/>
              <a:cxnLst/>
              <a:rect l="l" t="t" r="r" b="b"/>
              <a:pathLst>
                <a:path w="4816592" h="1497090">
                  <a:moveTo>
                    <a:pt x="0" y="0"/>
                  </a:moveTo>
                  <a:lnTo>
                    <a:pt x="4816592" y="0"/>
                  </a:lnTo>
                  <a:lnTo>
                    <a:pt x="4816592" y="1497090"/>
                  </a:lnTo>
                  <a:lnTo>
                    <a:pt x="0" y="1497090"/>
                  </a:lnTo>
                  <a:close/>
                </a:path>
              </a:pathLst>
            </a:custGeom>
            <a:solidFill>
              <a:srgbClr val="FFFFFF">
                <a:alpha val="64706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816593" cy="15351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rot="-5400000" flipV="1">
            <a:off x="123444" y="-511584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0" y="4114800"/>
                </a:moveTo>
                <a:lnTo>
                  <a:pt x="3867912" y="4114800"/>
                </a:lnTo>
                <a:lnTo>
                  <a:pt x="386791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rot="-5400000" flipH="1">
            <a:off x="14296644" y="6600416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3867912" y="0"/>
                </a:moveTo>
                <a:lnTo>
                  <a:pt x="0" y="0"/>
                </a:lnTo>
                <a:lnTo>
                  <a:pt x="0" y="4114800"/>
                </a:lnTo>
                <a:lnTo>
                  <a:pt x="3867912" y="4114800"/>
                </a:lnTo>
                <a:lnTo>
                  <a:pt x="386791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8AB9845-BD06-680D-4FDB-4BC9CDD3E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390062"/>
              </p:ext>
            </p:extLst>
          </p:nvPr>
        </p:nvGraphicFramePr>
        <p:xfrm>
          <a:off x="1905000" y="2705096"/>
          <a:ext cx="14477999" cy="5588891"/>
        </p:xfrm>
        <a:graphic>
          <a:graphicData uri="http://schemas.openxmlformats.org/drawingml/2006/table">
            <a:tbl>
              <a:tblPr/>
              <a:tblGrid>
                <a:gridCol w="1337733">
                  <a:extLst>
                    <a:ext uri="{9D8B030D-6E8A-4147-A177-3AD203B41FA5}">
                      <a16:colId xmlns:a16="http://schemas.microsoft.com/office/drawing/2014/main" val="2032119988"/>
                    </a:ext>
                  </a:extLst>
                </a:gridCol>
                <a:gridCol w="1779411">
                  <a:extLst>
                    <a:ext uri="{9D8B030D-6E8A-4147-A177-3AD203B41FA5}">
                      <a16:colId xmlns:a16="http://schemas.microsoft.com/office/drawing/2014/main" val="2623894684"/>
                    </a:ext>
                  </a:extLst>
                </a:gridCol>
                <a:gridCol w="6638572">
                  <a:extLst>
                    <a:ext uri="{9D8B030D-6E8A-4147-A177-3AD203B41FA5}">
                      <a16:colId xmlns:a16="http://schemas.microsoft.com/office/drawing/2014/main" val="4260552501"/>
                    </a:ext>
                  </a:extLst>
                </a:gridCol>
                <a:gridCol w="1916289">
                  <a:extLst>
                    <a:ext uri="{9D8B030D-6E8A-4147-A177-3AD203B41FA5}">
                      <a16:colId xmlns:a16="http://schemas.microsoft.com/office/drawing/2014/main" val="3364867243"/>
                    </a:ext>
                  </a:extLst>
                </a:gridCol>
                <a:gridCol w="2805994">
                  <a:extLst>
                    <a:ext uri="{9D8B030D-6E8A-4147-A177-3AD203B41FA5}">
                      <a16:colId xmlns:a16="http://schemas.microsoft.com/office/drawing/2014/main" val="3757881746"/>
                    </a:ext>
                  </a:extLst>
                </a:gridCol>
              </a:tblGrid>
              <a:tr h="14145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3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Position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Keyword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SEO Difficulty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Search Volume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05392"/>
                  </a:ext>
                </a:extLst>
              </a:tr>
              <a:tr h="596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ERP system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14800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693348"/>
                  </a:ext>
                </a:extLst>
              </a:tr>
              <a:tr h="596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Aptos Narrow" panose="020B0004020202020204" pitchFamily="34" charset="0"/>
                        </a:rPr>
                        <a:t>2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Aptos Narrow" panose="020B0004020202020204" pitchFamily="34" charset="0"/>
                        </a:rPr>
                        <a:t>61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Aptos Narrow" panose="020B0004020202020204" pitchFamily="34" charset="0"/>
                        </a:rPr>
                        <a:t>ERP software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Aptos Narrow" panose="020B0004020202020204" pitchFamily="34" charset="0"/>
                        </a:rPr>
                        <a:t>75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Aptos Narrow" panose="020B0004020202020204" pitchFamily="34" charset="0"/>
                        </a:rPr>
                        <a:t>18100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516063"/>
                  </a:ext>
                </a:extLst>
              </a:tr>
              <a:tr h="596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ERP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135000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6957374"/>
                  </a:ext>
                </a:extLst>
              </a:tr>
              <a:tr h="596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Aptos Narrow" panose="020B0004020202020204" pitchFamily="34" charset="0"/>
                        </a:rPr>
                        <a:t>4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Aptos Narrow" panose="020B0004020202020204" pitchFamily="34" charset="0"/>
                        </a:rPr>
                        <a:t>70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Aptos Narrow" panose="020B0004020202020204" pitchFamily="34" charset="0"/>
                        </a:rPr>
                        <a:t>Enterprise resource management systems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Aptos Narrow" panose="020B0004020202020204" pitchFamily="34" charset="0"/>
                        </a:rPr>
                        <a:t>18100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913526"/>
                  </a:ext>
                </a:extLst>
              </a:tr>
              <a:tr h="596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CRM software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22200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124391"/>
                  </a:ext>
                </a:extLst>
              </a:tr>
              <a:tr h="596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Aptos Narrow" panose="020B0004020202020204" pitchFamily="34" charset="0"/>
                        </a:rPr>
                        <a:t>6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Aptos Narrow" panose="020B0004020202020204" pitchFamily="34" charset="0"/>
                        </a:rPr>
                        <a:t>90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Aptos Narrow" panose="020B0004020202020204" pitchFamily="34" charset="0"/>
                        </a:rPr>
                        <a:t>Enterprise resource planning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Aptos Narrow" panose="020B0004020202020204" pitchFamily="34" charset="0"/>
                        </a:rPr>
                        <a:t>76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Aptos Narrow" panose="020B0004020202020204" pitchFamily="34" charset="0"/>
                        </a:rPr>
                        <a:t>135000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928173"/>
                  </a:ext>
                </a:extLst>
              </a:tr>
              <a:tr h="596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Enterprise resource systems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22200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358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89230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3468353" y="215846"/>
            <a:ext cx="11351293" cy="1778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3"/>
              </a:lnSpc>
            </a:pPr>
            <a:r>
              <a:rPr lang="en-US" sz="7086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COMPETITVE ANALYSIS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4" y="1973167"/>
            <a:ext cx="18288000" cy="7752900"/>
            <a:chOff x="0" y="0"/>
            <a:chExt cx="4816593" cy="204191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2041916"/>
            </a:xfrm>
            <a:custGeom>
              <a:avLst/>
              <a:gdLst/>
              <a:ahLst/>
              <a:cxnLst/>
              <a:rect l="l" t="t" r="r" b="b"/>
              <a:pathLst>
                <a:path w="4816592" h="2041916">
                  <a:moveTo>
                    <a:pt x="0" y="0"/>
                  </a:moveTo>
                  <a:lnTo>
                    <a:pt x="4816592" y="0"/>
                  </a:lnTo>
                  <a:lnTo>
                    <a:pt x="4816592" y="2041916"/>
                  </a:lnTo>
                  <a:lnTo>
                    <a:pt x="0" y="2041916"/>
                  </a:lnTo>
                  <a:close/>
                </a:path>
              </a:pathLst>
            </a:custGeom>
            <a:solidFill>
              <a:srgbClr val="FFFFFF">
                <a:alpha val="64706"/>
              </a:srgbClr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816593" cy="20800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474920" y="2848192"/>
            <a:ext cx="16937909" cy="4176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7739" lvl="1" indent="-363870" algn="just">
              <a:lnSpc>
                <a:spcPts val="4719"/>
              </a:lnSpc>
              <a:buFont typeface="Arial"/>
              <a:buChar char="•"/>
            </a:pPr>
            <a:r>
              <a:rPr lang="en-US" sz="337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LinkedIn</a:t>
            </a:r>
          </a:p>
          <a:p>
            <a:pPr marL="727739" lvl="1" indent="-363870" algn="just">
              <a:lnSpc>
                <a:spcPts val="4719"/>
              </a:lnSpc>
              <a:buFont typeface="Arial"/>
              <a:buChar char="•"/>
            </a:pPr>
            <a:r>
              <a:rPr lang="en-US" sz="337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Justdial</a:t>
            </a:r>
          </a:p>
          <a:p>
            <a:pPr marL="727739" lvl="1" indent="-363870" algn="just">
              <a:lnSpc>
                <a:spcPts val="4719"/>
              </a:lnSpc>
              <a:buFont typeface="Arial"/>
              <a:buChar char="•"/>
            </a:pPr>
            <a:r>
              <a:rPr lang="en-US" sz="337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Gartner</a:t>
            </a:r>
          </a:p>
          <a:p>
            <a:pPr marL="727739" lvl="1" indent="-363870" algn="just">
              <a:lnSpc>
                <a:spcPts val="4719"/>
              </a:lnSpc>
              <a:buFont typeface="Arial"/>
              <a:buChar char="•"/>
            </a:pPr>
            <a:r>
              <a:rPr lang="en-US" sz="337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Ambition one</a:t>
            </a:r>
          </a:p>
          <a:p>
            <a:pPr marL="727739" lvl="1" indent="-363870" algn="just">
              <a:lnSpc>
                <a:spcPts val="4719"/>
              </a:lnSpc>
              <a:buFont typeface="Arial"/>
              <a:buChar char="•"/>
            </a:pPr>
            <a:r>
              <a:rPr lang="en-US" sz="337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Zauba</a:t>
            </a:r>
            <a:r>
              <a:rPr lang="en-US" sz="337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Corp</a:t>
            </a:r>
          </a:p>
          <a:p>
            <a:pPr algn="just">
              <a:lnSpc>
                <a:spcPts val="4719"/>
              </a:lnSpc>
            </a:pPr>
            <a:endParaRPr lang="en-US" sz="337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ts val="4719"/>
              </a:lnSpc>
            </a:pPr>
            <a:endParaRPr lang="en-US" sz="337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Freeform 8"/>
          <p:cNvSpPr/>
          <p:nvPr/>
        </p:nvSpPr>
        <p:spPr>
          <a:xfrm rot="-5400000">
            <a:off x="14296644" y="-384584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0" y="0"/>
                </a:moveTo>
                <a:lnTo>
                  <a:pt x="3867912" y="0"/>
                </a:lnTo>
                <a:lnTo>
                  <a:pt x="3867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 rot="-5400000" flipH="1" flipV="1">
            <a:off x="123444" y="6295644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386791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867912" y="0"/>
                </a:lnTo>
                <a:lnTo>
                  <a:pt x="386791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>
            <a:off x="474920" y="2173423"/>
            <a:ext cx="8681787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5000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COMPETITORS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021388" y="6008989"/>
            <a:ext cx="15266612" cy="3311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54"/>
              </a:lnSpc>
            </a:pPr>
            <a:r>
              <a:rPr lang="en-US" sz="3110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CONCLUSION:</a:t>
            </a:r>
          </a:p>
          <a:p>
            <a:pPr algn="l">
              <a:lnSpc>
                <a:spcPts val="4354"/>
              </a:lnSpc>
              <a:spcBef>
                <a:spcPct val="0"/>
              </a:spcBef>
            </a:pPr>
            <a:r>
              <a:rPr lang="en-US" sz="311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Focus Soft net can enhance its competitive positioning in India by addressing content gaps, targeting SMEs with localized solutions, and leveraging both SEO and paid campaigns to capture a broader audience. Emphasizing thought leadership and industry-specific expertise will also help differentiate from larger, more established competitors.</a:t>
            </a:r>
          </a:p>
        </p:txBody>
      </p:sp>
      <p:pic>
        <p:nvPicPr>
          <p:cNvPr id="17" name="Picture 16" descr="A graph with colorful circles">
            <a:extLst>
              <a:ext uri="{FF2B5EF4-FFF2-40B4-BE49-F238E27FC236}">
                <a16:creationId xmlns:a16="http://schemas.microsoft.com/office/drawing/2014/main" id="{124E8694-2B46-6EEC-CCDD-5BE10F54B2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001973"/>
            <a:ext cx="12649196" cy="467825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3468353" y="1209675"/>
            <a:ext cx="11351293" cy="1081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55"/>
              </a:lnSpc>
            </a:pPr>
            <a:r>
              <a:rPr lang="en-US" sz="8286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ON PAGE SEO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0" y="3229969"/>
            <a:ext cx="18288000" cy="5291702"/>
            <a:chOff x="0" y="0"/>
            <a:chExt cx="4816593" cy="139369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1393699"/>
            </a:xfrm>
            <a:custGeom>
              <a:avLst/>
              <a:gdLst/>
              <a:ahLst/>
              <a:cxnLst/>
              <a:rect l="l" t="t" r="r" b="b"/>
              <a:pathLst>
                <a:path w="4816592" h="1393699">
                  <a:moveTo>
                    <a:pt x="0" y="0"/>
                  </a:moveTo>
                  <a:lnTo>
                    <a:pt x="4816592" y="0"/>
                  </a:lnTo>
                  <a:lnTo>
                    <a:pt x="4816592" y="1393699"/>
                  </a:lnTo>
                  <a:lnTo>
                    <a:pt x="0" y="1393699"/>
                  </a:lnTo>
                  <a:close/>
                </a:path>
              </a:pathLst>
            </a:custGeom>
            <a:solidFill>
              <a:srgbClr val="FFFFFF">
                <a:alpha val="64706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816593" cy="14317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00088" y="3530572"/>
            <a:ext cx="10689075" cy="4462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3920" lvl="1" indent="-301960" algn="just">
              <a:lnSpc>
                <a:spcPts val="3916"/>
              </a:lnSpc>
              <a:buFont typeface="Arial"/>
              <a:buChar char="•"/>
            </a:pPr>
            <a:r>
              <a:rPr lang="en-US" sz="2797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https://www.focussoftnet.com/icici/</a:t>
            </a:r>
          </a:p>
          <a:p>
            <a:pPr algn="just">
              <a:lnSpc>
                <a:spcPts val="3916"/>
              </a:lnSpc>
            </a:pPr>
            <a:endParaRPr lang="en-US" sz="2797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3920" lvl="1" indent="-301960" algn="just">
              <a:lnSpc>
                <a:spcPts val="3916"/>
              </a:lnSpc>
              <a:buFont typeface="Arial"/>
              <a:buChar char="•"/>
            </a:pPr>
            <a:r>
              <a:rPr lang="en-US" sz="2797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https://www.focussoftnet.com/in/centra-crm-software?srsltid=AfmBOooUVliDiD-3-_1ErqPN0dzec4uTB_aXqwl-1j2nedZRFIgfquQO</a:t>
            </a:r>
          </a:p>
          <a:p>
            <a:pPr algn="just">
              <a:lnSpc>
                <a:spcPts val="3916"/>
              </a:lnSpc>
            </a:pPr>
            <a:endParaRPr lang="en-US" sz="2797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3920" lvl="1" indent="-301960" algn="just">
              <a:lnSpc>
                <a:spcPts val="3916"/>
              </a:lnSpc>
              <a:buFont typeface="Arial"/>
              <a:buChar char="•"/>
            </a:pPr>
            <a:r>
              <a:rPr lang="en-US" sz="2797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https://www.focussoftnet.com/in/e-invoicing-system?srsltid=AfmBOoo8IDLVqXabI7Py0ST2BEKZ3za_spbKUkrl0L4RNudvtw6ny6NB</a:t>
            </a:r>
          </a:p>
        </p:txBody>
      </p:sp>
      <p:sp>
        <p:nvSpPr>
          <p:cNvPr id="8" name="Freeform 8"/>
          <p:cNvSpPr/>
          <p:nvPr/>
        </p:nvSpPr>
        <p:spPr>
          <a:xfrm rot="-5400000">
            <a:off x="14296644" y="-384584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0" y="0"/>
                </a:moveTo>
                <a:lnTo>
                  <a:pt x="3867912" y="0"/>
                </a:lnTo>
                <a:lnTo>
                  <a:pt x="3867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 rot="-5400000" flipH="1" flipV="1">
            <a:off x="123444" y="6505928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386791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867912" y="0"/>
                </a:lnTo>
                <a:lnTo>
                  <a:pt x="386791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1492161" y="3085308"/>
            <a:ext cx="6795839" cy="5436363"/>
          </a:xfrm>
          <a:custGeom>
            <a:avLst/>
            <a:gdLst/>
            <a:ahLst/>
            <a:cxnLst/>
            <a:rect l="l" t="t" r="r" b="b"/>
            <a:pathLst>
              <a:path w="6795839" h="5291702">
                <a:moveTo>
                  <a:pt x="0" y="0"/>
                </a:moveTo>
                <a:lnTo>
                  <a:pt x="6795839" y="0"/>
                </a:lnTo>
                <a:lnTo>
                  <a:pt x="6795839" y="5291703"/>
                </a:lnTo>
                <a:lnTo>
                  <a:pt x="0" y="52917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665" r="-42292" b="-113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>
            <a:off x="1028700" y="2474699"/>
            <a:ext cx="8681787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5000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WEBPAGES</a:t>
            </a: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3468353" y="1209675"/>
            <a:ext cx="11351293" cy="1081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55"/>
              </a:lnSpc>
            </a:pPr>
            <a:r>
              <a:rPr lang="en-US" sz="8286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ON PAGE SEO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557003" y="3520681"/>
            <a:ext cx="14673597" cy="4959366"/>
            <a:chOff x="0" y="0"/>
            <a:chExt cx="3864651" cy="130617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864651" cy="1306170"/>
            </a:xfrm>
            <a:custGeom>
              <a:avLst/>
              <a:gdLst/>
              <a:ahLst/>
              <a:cxnLst/>
              <a:rect l="l" t="t" r="r" b="b"/>
              <a:pathLst>
                <a:path w="3864651" h="1306170">
                  <a:moveTo>
                    <a:pt x="0" y="0"/>
                  </a:moveTo>
                  <a:lnTo>
                    <a:pt x="3864651" y="0"/>
                  </a:lnTo>
                  <a:lnTo>
                    <a:pt x="3864651" y="1306170"/>
                  </a:lnTo>
                  <a:lnTo>
                    <a:pt x="0" y="1306170"/>
                  </a:lnTo>
                  <a:close/>
                </a:path>
              </a:pathLst>
            </a:custGeom>
            <a:solidFill>
              <a:srgbClr val="FFFFFF">
                <a:alpha val="64706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3864651" cy="13442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599226" y="2844406"/>
            <a:ext cx="10228331" cy="440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3500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HTTPS://WWW.FOCUSSOFTNET.COM/ICICI/</a:t>
            </a:r>
          </a:p>
        </p:txBody>
      </p:sp>
      <p:sp>
        <p:nvSpPr>
          <p:cNvPr id="8" name="Freeform 8"/>
          <p:cNvSpPr/>
          <p:nvPr/>
        </p:nvSpPr>
        <p:spPr>
          <a:xfrm rot="-5400000">
            <a:off x="14296644" y="-384584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0" y="0"/>
                </a:moveTo>
                <a:lnTo>
                  <a:pt x="3867912" y="0"/>
                </a:lnTo>
                <a:lnTo>
                  <a:pt x="3867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 rot="-5400000" flipH="1" flipV="1">
            <a:off x="123444" y="6505928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386791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867912" y="0"/>
                </a:lnTo>
                <a:lnTo>
                  <a:pt x="386791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1737792" y="3856584"/>
            <a:ext cx="16550208" cy="4425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3210" lvl="1" indent="-336605" algn="just">
              <a:lnSpc>
                <a:spcPts val="4365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SEO title is set and is 46 characters long.</a:t>
            </a:r>
          </a:p>
          <a:p>
            <a:pPr marL="673210" lvl="1" indent="-336605" algn="just">
              <a:lnSpc>
                <a:spcPts val="4365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meta description is set and is 154 characters long.</a:t>
            </a:r>
          </a:p>
          <a:p>
            <a:pPr marL="673210" lvl="1" indent="-336605" algn="just">
              <a:lnSpc>
                <a:spcPts val="4365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One or more keywords were found in the title and description of the page.</a:t>
            </a:r>
          </a:p>
          <a:p>
            <a:pPr marL="673210" lvl="1" indent="-336605" algn="just">
              <a:lnSpc>
                <a:spcPts val="4365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One H1 tag was found on the page</a:t>
            </a:r>
          </a:p>
          <a:p>
            <a:pPr marL="673210" lvl="1" indent="-336605" algn="just">
              <a:lnSpc>
                <a:spcPts val="4365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H2 tags were found on the page.</a:t>
            </a:r>
          </a:p>
          <a:p>
            <a:pPr marL="673210" lvl="1" indent="-336605" algn="just">
              <a:lnSpc>
                <a:spcPts val="4365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images on the page have alt attributes.</a:t>
            </a:r>
          </a:p>
          <a:p>
            <a:pPr marL="673210" lvl="1" indent="-336605" algn="just">
              <a:lnSpc>
                <a:spcPts val="4365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page has a correct number of internal and external links.</a:t>
            </a:r>
          </a:p>
          <a:p>
            <a:pPr algn="just">
              <a:lnSpc>
                <a:spcPts val="4365"/>
              </a:lnSpc>
            </a:pPr>
            <a:endParaRPr lang="en-US" sz="3118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1086</Words>
  <Application>Microsoft Office PowerPoint</Application>
  <PresentationFormat>Custom</PresentationFormat>
  <Paragraphs>175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RoxboroughCF Bold</vt:lpstr>
      <vt:lpstr>Arial</vt:lpstr>
      <vt:lpstr>Roboto</vt:lpstr>
      <vt:lpstr>Calibri</vt:lpstr>
      <vt:lpstr>Roboto Bold</vt:lpstr>
      <vt:lpstr>RoxboroughCF</vt:lpstr>
      <vt:lpstr>Aptos Narrow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Comprehensive SEO Audit for Focus Softnet</dc:title>
  <dc:creator>vijay mahesan</dc:creator>
  <cp:lastModifiedBy>vijay mahesan</cp:lastModifiedBy>
  <cp:revision>7</cp:revision>
  <dcterms:created xsi:type="dcterms:W3CDTF">2006-08-16T00:00:00Z</dcterms:created>
  <dcterms:modified xsi:type="dcterms:W3CDTF">2024-08-20T07:31:25Z</dcterms:modified>
  <dc:identifier>DAGOCXIffB0</dc:identifier>
</cp:coreProperties>
</file>