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ptos Narrow" panose="020B0004020202020204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</p:embeddedFont>
    <p:embeddedFont>
      <p:font typeface="Roboto Bold" panose="02000000000000000000" charset="0"/>
      <p:regular r:id="rId24"/>
    </p:embeddedFont>
    <p:embeddedFont>
      <p:font typeface="RoxboroughCF" panose="020B0604020202020204" charset="0"/>
      <p:regular r:id="rId25"/>
    </p:embeddedFont>
    <p:embeddedFont>
      <p:font typeface="RoxboroughCF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9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4198724"/>
            <a:ext cx="16007160" cy="1587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793"/>
              </a:lnSpc>
            </a:pPr>
            <a:r>
              <a:rPr lang="en-US" sz="12284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PRESENTATION</a:t>
            </a:r>
          </a:p>
        </p:txBody>
      </p:sp>
      <p:sp>
        <p:nvSpPr>
          <p:cNvPr id="4" name="Freeform 4"/>
          <p:cNvSpPr/>
          <p:nvPr/>
        </p:nvSpPr>
        <p:spPr>
          <a:xfrm rot="5400000">
            <a:off x="-26255" y="3947927"/>
            <a:ext cx="6497453" cy="6450199"/>
          </a:xfrm>
          <a:custGeom>
            <a:avLst/>
            <a:gdLst/>
            <a:ahLst/>
            <a:cxnLst/>
            <a:rect l="l" t="t" r="r" b="b"/>
            <a:pathLst>
              <a:path w="6497453" h="6450199">
                <a:moveTo>
                  <a:pt x="0" y="0"/>
                </a:moveTo>
                <a:lnTo>
                  <a:pt x="6497453" y="0"/>
                </a:lnTo>
                <a:lnTo>
                  <a:pt x="6497453" y="6450198"/>
                </a:lnTo>
                <a:lnTo>
                  <a:pt x="0" y="6450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400000">
            <a:off x="142966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540654" y="5709934"/>
            <a:ext cx="6495207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Comprehensive SEO Audit for Focus Softnet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ON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57003" y="3520681"/>
            <a:ext cx="14673597" cy="4959366"/>
            <a:chOff x="0" y="0"/>
            <a:chExt cx="3864651" cy="130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64651" cy="1306170"/>
            </a:xfrm>
            <a:custGeom>
              <a:avLst/>
              <a:gdLst/>
              <a:ahLst/>
              <a:cxnLst/>
              <a:rect l="l" t="t" r="r" b="b"/>
              <a:pathLst>
                <a:path w="3864651" h="1306170">
                  <a:moveTo>
                    <a:pt x="0" y="0"/>
                  </a:moveTo>
                  <a:lnTo>
                    <a:pt x="3864651" y="0"/>
                  </a:lnTo>
                  <a:lnTo>
                    <a:pt x="3864651" y="1306170"/>
                  </a:lnTo>
                  <a:lnTo>
                    <a:pt x="0" y="130617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864651" cy="1344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99226" y="2348078"/>
            <a:ext cx="14631374" cy="11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3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HTTPS://WWW.FOCUSSOFTNET.COM/IN/CENTRA-CRM-SOFTWARE?SRSLTID=AFMBOOOUVLIDID-3-_1ERQPN0DZEC4UTB_AXQWL-1J2NEDZRFIGFQUQO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737792" y="3856584"/>
            <a:ext cx="16550208" cy="441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SEO title is set and is 61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FF3131"/>
                </a:solidFill>
                <a:latin typeface="Roboto"/>
                <a:ea typeface="Roboto"/>
                <a:cs typeface="Roboto"/>
                <a:sym typeface="Roboto"/>
              </a:rPr>
              <a:t>The meta description is 210 characters long, which is too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or more keywords were found in the title and description of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H1 tag was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H2 tags were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images on the page have alt attributes.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page has a correct number of internal and external links.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ON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14781" y="3932784"/>
            <a:ext cx="14673597" cy="4959366"/>
            <a:chOff x="0" y="0"/>
            <a:chExt cx="3864651" cy="130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64651" cy="1306170"/>
            </a:xfrm>
            <a:custGeom>
              <a:avLst/>
              <a:gdLst/>
              <a:ahLst/>
              <a:cxnLst/>
              <a:rect l="l" t="t" r="r" b="b"/>
              <a:pathLst>
                <a:path w="3864651" h="1306170">
                  <a:moveTo>
                    <a:pt x="0" y="0"/>
                  </a:moveTo>
                  <a:lnTo>
                    <a:pt x="3864651" y="0"/>
                  </a:lnTo>
                  <a:lnTo>
                    <a:pt x="3864651" y="1306170"/>
                  </a:lnTo>
                  <a:lnTo>
                    <a:pt x="0" y="130617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864651" cy="1344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99226" y="2580360"/>
            <a:ext cx="14631374" cy="11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3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HTTPS://WWW.FOCUSSOFTNET.COM/IN/E-INVOICING-SYSTEM?SRSLTID=AFMBOOO8IDLVQXABI7PY0ST2BEKZ3ZA_SPBKUKRL0L4RNUDVTW6NY6NB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737792" y="4442292"/>
            <a:ext cx="16550208" cy="386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SEO title is set and is 57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meta description is set and is 150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or more keywords were found in the title and description of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H1 tag was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H2 tags were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FF3131"/>
                </a:solidFill>
                <a:latin typeface="Roboto"/>
                <a:ea typeface="Roboto"/>
                <a:cs typeface="Roboto"/>
                <a:sym typeface="Roboto"/>
              </a:rPr>
              <a:t>Some images on the page have no alt attribute. (7)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page has a correct number of internal and external links.</a:t>
            </a: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TECHNICAL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14781" y="3173900"/>
            <a:ext cx="15124825" cy="5718250"/>
            <a:chOff x="0" y="0"/>
            <a:chExt cx="3983493" cy="15060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983493" cy="1506041"/>
            </a:xfrm>
            <a:custGeom>
              <a:avLst/>
              <a:gdLst/>
              <a:ahLst/>
              <a:cxnLst/>
              <a:rect l="l" t="t" r="r" b="b"/>
              <a:pathLst>
                <a:path w="3983493" h="1506041">
                  <a:moveTo>
                    <a:pt x="0" y="0"/>
                  </a:moveTo>
                  <a:lnTo>
                    <a:pt x="3983493" y="0"/>
                  </a:lnTo>
                  <a:lnTo>
                    <a:pt x="3983493" y="1506041"/>
                  </a:lnTo>
                  <a:lnTo>
                    <a:pt x="0" y="1506041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983493" cy="1544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37792" y="3465801"/>
            <a:ext cx="14631374" cy="44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5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ISSUES IN TECHNICAL SEO OF WEBPAGES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737792" y="4442292"/>
            <a:ext cx="14450586" cy="4416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server is not using "expires" headers for the images.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page makes 33 requests. More than 20 requests can result in slow page loading.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No Schema.org data was found on your page.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TECHNICAL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57003" y="4377947"/>
            <a:ext cx="5092700" cy="4880353"/>
            <a:chOff x="0" y="0"/>
            <a:chExt cx="1341287" cy="12853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41287" cy="1285360"/>
            </a:xfrm>
            <a:custGeom>
              <a:avLst/>
              <a:gdLst/>
              <a:ahLst/>
              <a:cxnLst/>
              <a:rect l="l" t="t" r="r" b="b"/>
              <a:pathLst>
                <a:path w="1341287" h="1285360">
                  <a:moveTo>
                    <a:pt x="0" y="0"/>
                  </a:moveTo>
                  <a:lnTo>
                    <a:pt x="1341287" y="0"/>
                  </a:lnTo>
                  <a:lnTo>
                    <a:pt x="1341287" y="1285360"/>
                  </a:lnTo>
                  <a:lnTo>
                    <a:pt x="0" y="128536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41287" cy="13234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46108" y="4345165"/>
            <a:ext cx="5092700" cy="4913135"/>
            <a:chOff x="0" y="0"/>
            <a:chExt cx="1341287" cy="129399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41287" cy="1293995"/>
            </a:xfrm>
            <a:custGeom>
              <a:avLst/>
              <a:gdLst/>
              <a:ahLst/>
              <a:cxnLst/>
              <a:rect l="l" t="t" r="r" b="b"/>
              <a:pathLst>
                <a:path w="1341287" h="1293995">
                  <a:moveTo>
                    <a:pt x="0" y="0"/>
                  </a:moveTo>
                  <a:lnTo>
                    <a:pt x="1341287" y="0"/>
                  </a:lnTo>
                  <a:lnTo>
                    <a:pt x="1341287" y="1293995"/>
                  </a:lnTo>
                  <a:lnTo>
                    <a:pt x="0" y="1293995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41287" cy="1332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37977" y="4345165"/>
            <a:ext cx="5092700" cy="4913135"/>
            <a:chOff x="0" y="0"/>
            <a:chExt cx="1341287" cy="129399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41287" cy="1293995"/>
            </a:xfrm>
            <a:custGeom>
              <a:avLst/>
              <a:gdLst/>
              <a:ahLst/>
              <a:cxnLst/>
              <a:rect l="l" t="t" r="r" b="b"/>
              <a:pathLst>
                <a:path w="1341287" h="1293995">
                  <a:moveTo>
                    <a:pt x="0" y="0"/>
                  </a:moveTo>
                  <a:lnTo>
                    <a:pt x="1341287" y="0"/>
                  </a:lnTo>
                  <a:lnTo>
                    <a:pt x="1341287" y="1293995"/>
                  </a:lnTo>
                  <a:lnTo>
                    <a:pt x="0" y="1293995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41287" cy="13320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469551" y="3692497"/>
            <a:ext cx="14761126" cy="462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6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5 BEST PRACTICES TO IMPROVE SITE AND WEB PAGE SPEED</a:t>
            </a:r>
          </a:p>
        </p:txBody>
      </p:sp>
      <p:sp>
        <p:nvSpPr>
          <p:cNvPr id="14" name="Freeform 14"/>
          <p:cNvSpPr/>
          <p:nvPr/>
        </p:nvSpPr>
        <p:spPr>
          <a:xfrm rot="-5400000" flipV="1">
            <a:off x="164528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-5400000" flipH="1">
            <a:off x="14296644" y="65567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TextBox 16"/>
          <p:cNvSpPr txBox="1"/>
          <p:nvPr/>
        </p:nvSpPr>
        <p:spPr>
          <a:xfrm>
            <a:off x="1918580" y="4523584"/>
            <a:ext cx="4727503" cy="4990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7"/>
              </a:lnSpc>
            </a:pPr>
            <a:r>
              <a:rPr lang="en-US" sz="294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1. Optimize Images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Compress Images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Appropriate Formats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 Lazy Loading.</a:t>
            </a:r>
          </a:p>
          <a:p>
            <a:pPr algn="l">
              <a:lnSpc>
                <a:spcPts val="3674"/>
              </a:lnSpc>
            </a:pPr>
            <a:r>
              <a:rPr lang="en-US" sz="2624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 Minify CSS, JavaScript, and HTML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Remove Unnecessary Code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Combine Files</a:t>
            </a:r>
          </a:p>
          <a:p>
            <a:pPr marL="566593" lvl="1" indent="-283297" algn="just">
              <a:lnSpc>
                <a:spcPts val="3674"/>
              </a:lnSpc>
              <a:buFont typeface="Arial"/>
              <a:buChar char="•"/>
            </a:pPr>
            <a:r>
              <a:rPr lang="en-US" sz="262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Defer JavaScript</a:t>
            </a:r>
          </a:p>
          <a:p>
            <a:pPr algn="just">
              <a:lnSpc>
                <a:spcPts val="3254"/>
              </a:lnSpc>
            </a:pPr>
            <a:endParaRPr lang="en-US" sz="2624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54"/>
              </a:lnSpc>
            </a:pPr>
            <a:endParaRPr lang="en-US" sz="2624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40153" y="4604551"/>
            <a:ext cx="4774931" cy="4928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61"/>
              </a:lnSpc>
            </a:pPr>
            <a:r>
              <a:rPr lang="en-US" sz="261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3. Enable Browser Caching</a:t>
            </a:r>
          </a:p>
          <a:p>
            <a:pPr marL="564649" lvl="1" indent="-282324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 Expiry Headers</a:t>
            </a:r>
          </a:p>
          <a:p>
            <a:pPr marL="564649" lvl="1" indent="-282324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a Content Delivery Network (CDN)</a:t>
            </a:r>
          </a:p>
          <a:p>
            <a:pPr algn="l">
              <a:lnSpc>
                <a:spcPts val="3661"/>
              </a:lnSpc>
            </a:pPr>
            <a:r>
              <a:rPr lang="en-US" sz="261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4. Reduce Redirects and Remove Unnecessary Plugins</a:t>
            </a:r>
          </a:p>
          <a:p>
            <a:pPr marL="564649" lvl="1" indent="-282324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Limit Redirects</a:t>
            </a:r>
          </a:p>
          <a:p>
            <a:pPr marL="564649" lvl="1" indent="-282324" algn="l">
              <a:lnSpc>
                <a:spcPts val="3661"/>
              </a:lnSpc>
              <a:buFont typeface="Arial"/>
              <a:buChar char="•"/>
            </a:pPr>
            <a:r>
              <a:rPr lang="en-US" sz="26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Remove Unnecessary Plugins</a:t>
            </a:r>
          </a:p>
          <a:p>
            <a:pPr algn="just">
              <a:lnSpc>
                <a:spcPts val="3241"/>
              </a:lnSpc>
            </a:pPr>
            <a:endParaRPr lang="en-US" sz="261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41"/>
              </a:lnSpc>
            </a:pPr>
            <a:endParaRPr lang="en-US" sz="2615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405533" y="4533109"/>
            <a:ext cx="4557588" cy="4044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5. Optimize Server Response Time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 Server Response Time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 a Reliable Hosting Provider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 GZIP Compression</a:t>
            </a:r>
          </a:p>
          <a:p>
            <a:pPr algn="just">
              <a:lnSpc>
                <a:spcPts val="3079"/>
              </a:lnSpc>
            </a:pPr>
            <a:endParaRPr lang="en-US" sz="259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793668"/>
            <a:ext cx="11351293" cy="1929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9"/>
              </a:lnSpc>
            </a:pPr>
            <a:r>
              <a:rPr lang="en-US" sz="76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CONTENT STRATEGY OVERVIEW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2723413"/>
            <a:ext cx="18288000" cy="6893931"/>
            <a:chOff x="0" y="0"/>
            <a:chExt cx="4816593" cy="181568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815685"/>
            </a:xfrm>
            <a:custGeom>
              <a:avLst/>
              <a:gdLst/>
              <a:ahLst/>
              <a:cxnLst/>
              <a:rect l="l" t="t" r="r" b="b"/>
              <a:pathLst>
                <a:path w="4816592" h="1815685">
                  <a:moveTo>
                    <a:pt x="0" y="0"/>
                  </a:moveTo>
                  <a:lnTo>
                    <a:pt x="4816592" y="0"/>
                  </a:lnTo>
                  <a:lnTo>
                    <a:pt x="4816592" y="1815685"/>
                  </a:lnTo>
                  <a:lnTo>
                    <a:pt x="0" y="1815685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853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 flipV="1">
            <a:off x="164528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>
            <a:off x="14296644" y="65567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395299" y="3124475"/>
            <a:ext cx="16676987" cy="6492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Objective: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Enhance brand visibility, drive qualified leads, and educate the market.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Target Audience: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SMEs, large corporations, decision-makers like CEOs, CTOs, and IT Managers.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Keyword-Driven Themes: 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ERP software, CRM solutions, business automation.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Focus: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Educational posts, case studies, industry-specific insights, and thought leadership.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Formats: 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Blog Posts, Videos &amp; Infographics, Webinars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Calendar: 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Thematic monthly content, regular blog posts, and timely seasonal content.</a:t>
            </a:r>
          </a:p>
          <a:p>
            <a:pPr marL="663515" lvl="1" indent="-331757" algn="just">
              <a:lnSpc>
                <a:spcPts val="4302"/>
              </a:lnSpc>
              <a:buFont typeface="Arial"/>
              <a:buChar char="•"/>
            </a:pPr>
            <a:r>
              <a:rPr lang="en-US" sz="3073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Performance Metrics: </a:t>
            </a:r>
            <a:r>
              <a:rPr lang="en-US" sz="30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Monitor organic growth, engagement, lead generation, and conversion rates using analytics tools.</a:t>
            </a:r>
          </a:p>
          <a:p>
            <a:pPr algn="just">
              <a:lnSpc>
                <a:spcPts val="4149"/>
              </a:lnSpc>
            </a:pPr>
            <a:endParaRPr lang="en-US" sz="3073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0150"/>
            <a:ext cx="11351293" cy="99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9"/>
              </a:lnSpc>
            </a:pPr>
            <a:r>
              <a:rPr lang="en-US" sz="76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OFF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1084" y="3225339"/>
            <a:ext cx="18288000" cy="6032961"/>
            <a:chOff x="0" y="0"/>
            <a:chExt cx="4816593" cy="1588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588928"/>
            </a:xfrm>
            <a:custGeom>
              <a:avLst/>
              <a:gdLst/>
              <a:ahLst/>
              <a:cxnLst/>
              <a:rect l="l" t="t" r="r" b="b"/>
              <a:pathLst>
                <a:path w="4816592" h="1588928">
                  <a:moveTo>
                    <a:pt x="0" y="0"/>
                  </a:moveTo>
                  <a:lnTo>
                    <a:pt x="4816592" y="0"/>
                  </a:lnTo>
                  <a:lnTo>
                    <a:pt x="4816592" y="1588928"/>
                  </a:lnTo>
                  <a:lnTo>
                    <a:pt x="0" y="1588928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627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723313" y="2425239"/>
            <a:ext cx="4854610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STRATERGIES</a:t>
            </a:r>
          </a:p>
        </p:txBody>
      </p:sp>
      <p:sp>
        <p:nvSpPr>
          <p:cNvPr id="8" name="Freeform 8"/>
          <p:cNvSpPr/>
          <p:nvPr/>
        </p:nvSpPr>
        <p:spPr>
          <a:xfrm rot="-5400000" flipV="1">
            <a:off x="164528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>
            <a:off x="14296644" y="65567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41084" y="3638798"/>
            <a:ext cx="18288000" cy="5744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High-Quality Backlink Acquisition: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Guest Posting, Industry Directories, Partnerships &amp; Alliances. 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Syndication: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Publish on Platforms, Press Releases.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Social Media Engagement: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Content Sharing, Influencer Outreach.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Online Community Participation: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Forums &amp; Q&amp;A Sites, Industry Groups.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Local SEO &amp; Citations: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Google My Business, Local Citations.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Marketing for Link Building: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Create Linkable Assets, Skyscraper Technique.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Monitor and Disavow Toxic Links: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Backlink Audit, Disavow Tool.</a:t>
            </a:r>
          </a:p>
          <a:p>
            <a:pPr marL="693395" lvl="1" indent="-346697" algn="just">
              <a:lnSpc>
                <a:spcPts val="5138"/>
              </a:lnSpc>
              <a:buFont typeface="Arial"/>
              <a:buChar char="•"/>
            </a:pPr>
            <a:r>
              <a:rPr lang="en-US" sz="321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Competitor Analysis: </a:t>
            </a:r>
            <a:r>
              <a:rPr lang="en-US" sz="32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Backlink Gap Analysis, Content Opportunities.</a:t>
            </a:r>
          </a:p>
          <a:p>
            <a:pPr algn="just">
              <a:lnSpc>
                <a:spcPts val="4496"/>
              </a:lnSpc>
            </a:pPr>
            <a:endParaRPr lang="en-US" sz="321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 flipV="1">
            <a:off x="172489" y="-172489"/>
            <a:ext cx="5404640" cy="5749617"/>
          </a:xfrm>
          <a:custGeom>
            <a:avLst/>
            <a:gdLst/>
            <a:ahLst/>
            <a:cxnLst/>
            <a:rect l="l" t="t" r="r" b="b"/>
            <a:pathLst>
              <a:path w="5404640" h="5749617">
                <a:moveTo>
                  <a:pt x="0" y="5749618"/>
                </a:moveTo>
                <a:lnTo>
                  <a:pt x="5404640" y="5749618"/>
                </a:lnTo>
                <a:lnTo>
                  <a:pt x="5404640" y="0"/>
                </a:lnTo>
                <a:lnTo>
                  <a:pt x="0" y="0"/>
                </a:lnTo>
                <a:lnTo>
                  <a:pt x="0" y="574961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5400000" flipH="1">
            <a:off x="12325447" y="4324447"/>
            <a:ext cx="5778144" cy="6146962"/>
          </a:xfrm>
          <a:custGeom>
            <a:avLst/>
            <a:gdLst/>
            <a:ahLst/>
            <a:cxnLst/>
            <a:rect l="l" t="t" r="r" b="b"/>
            <a:pathLst>
              <a:path w="5778144" h="6146962">
                <a:moveTo>
                  <a:pt x="5778144" y="0"/>
                </a:moveTo>
                <a:lnTo>
                  <a:pt x="0" y="0"/>
                </a:lnTo>
                <a:lnTo>
                  <a:pt x="0" y="6146962"/>
                </a:lnTo>
                <a:lnTo>
                  <a:pt x="5778144" y="6146962"/>
                </a:lnTo>
                <a:lnTo>
                  <a:pt x="57781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0" y="3620361"/>
            <a:ext cx="18288000" cy="5225690"/>
            <a:chOff x="0" y="0"/>
            <a:chExt cx="5388241" cy="1539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388240" cy="1539659"/>
            </a:xfrm>
            <a:custGeom>
              <a:avLst/>
              <a:gdLst/>
              <a:ahLst/>
              <a:cxnLst/>
              <a:rect l="l" t="t" r="r" b="b"/>
              <a:pathLst>
                <a:path w="5388240" h="1539659">
                  <a:moveTo>
                    <a:pt x="0" y="0"/>
                  </a:moveTo>
                  <a:lnTo>
                    <a:pt x="5388240" y="0"/>
                  </a:lnTo>
                  <a:lnTo>
                    <a:pt x="5388240" y="1539659"/>
                  </a:lnTo>
                  <a:lnTo>
                    <a:pt x="0" y="1539659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388241" cy="1577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7656" y="4032096"/>
            <a:ext cx="17118908" cy="596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777" lvl="1" indent="-333889" algn="just">
              <a:lnSpc>
                <a:spcPts val="4330"/>
              </a:lnSpc>
              <a:buFont typeface="Arial"/>
              <a:buChar char="•"/>
            </a:pPr>
            <a:r>
              <a:rPr lang="en-US" sz="309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Technical SEO</a:t>
            </a:r>
            <a:r>
              <a:rPr lang="en-US" sz="3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Optimizing crawlability and indexability (e.g., text-to-HTML ratio, broken scripts).</a:t>
            </a:r>
          </a:p>
          <a:p>
            <a:pPr marL="667777" lvl="1" indent="-333889" algn="just">
              <a:lnSpc>
                <a:spcPts val="4330"/>
              </a:lnSpc>
              <a:buFont typeface="Arial"/>
              <a:buChar char="•"/>
            </a:pPr>
            <a:r>
              <a:rPr lang="en-US" sz="309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Strategy</a:t>
            </a:r>
            <a:r>
              <a:rPr lang="en-US" sz="3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Focusing on industry-specific content, educational resources, and thought leadership.</a:t>
            </a:r>
          </a:p>
          <a:p>
            <a:pPr marL="667777" lvl="1" indent="-333889" algn="just">
              <a:lnSpc>
                <a:spcPts val="4330"/>
              </a:lnSpc>
              <a:buFont typeface="Arial"/>
              <a:buChar char="•"/>
            </a:pPr>
            <a:r>
              <a:rPr lang="en-US" sz="309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Off-Page SEO</a:t>
            </a:r>
            <a:r>
              <a:rPr lang="en-US" sz="3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Building high-quality backlinks, engaged on social media, leveraged influencer outreach.</a:t>
            </a:r>
          </a:p>
          <a:p>
            <a:pPr marL="667777" lvl="1" indent="-333889" algn="just">
              <a:lnSpc>
                <a:spcPts val="4330"/>
              </a:lnSpc>
              <a:buFont typeface="Arial"/>
              <a:buChar char="•"/>
            </a:pPr>
            <a:r>
              <a:rPr lang="en-US" sz="309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Outcome of the project</a:t>
            </a:r>
            <a:r>
              <a:rPr lang="en-US" sz="309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Improve search visibility, increased organic traffic, and higher conversions for sustained growth in the ERP market.</a:t>
            </a:r>
          </a:p>
          <a:p>
            <a:pPr algn="just">
              <a:lnSpc>
                <a:spcPts val="4330"/>
              </a:lnSpc>
            </a:pPr>
            <a:endParaRPr lang="en-US" sz="309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4330"/>
              </a:lnSpc>
            </a:pPr>
            <a:endParaRPr lang="en-US" sz="309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4330"/>
              </a:lnSpc>
            </a:pPr>
            <a:endParaRPr lang="en-US" sz="3092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45291" y="1004666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11926" y="2451440"/>
            <a:ext cx="11351293" cy="597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3"/>
              </a:lnSpc>
            </a:pPr>
            <a:r>
              <a:rPr lang="en-US" sz="45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SEO AUDIT OF FOCUS SOFTNET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400000" flipV="1">
            <a:off x="172489" y="-172489"/>
            <a:ext cx="5404640" cy="5749617"/>
          </a:xfrm>
          <a:custGeom>
            <a:avLst/>
            <a:gdLst/>
            <a:ahLst/>
            <a:cxnLst/>
            <a:rect l="l" t="t" r="r" b="b"/>
            <a:pathLst>
              <a:path w="5404640" h="5749617">
                <a:moveTo>
                  <a:pt x="0" y="5749618"/>
                </a:moveTo>
                <a:lnTo>
                  <a:pt x="5404640" y="5749618"/>
                </a:lnTo>
                <a:lnTo>
                  <a:pt x="5404640" y="0"/>
                </a:lnTo>
                <a:lnTo>
                  <a:pt x="0" y="0"/>
                </a:lnTo>
                <a:lnTo>
                  <a:pt x="0" y="574961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5400000" flipH="1">
            <a:off x="12325447" y="4324447"/>
            <a:ext cx="5778144" cy="6146962"/>
          </a:xfrm>
          <a:custGeom>
            <a:avLst/>
            <a:gdLst/>
            <a:ahLst/>
            <a:cxnLst/>
            <a:rect l="l" t="t" r="r" b="b"/>
            <a:pathLst>
              <a:path w="5778144" h="6146962">
                <a:moveTo>
                  <a:pt x="5778144" y="0"/>
                </a:moveTo>
                <a:lnTo>
                  <a:pt x="0" y="0"/>
                </a:lnTo>
                <a:lnTo>
                  <a:pt x="0" y="6146962"/>
                </a:lnTo>
                <a:lnTo>
                  <a:pt x="5778144" y="6146962"/>
                </a:lnTo>
                <a:lnTo>
                  <a:pt x="57781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468353" y="3427603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THANK YOU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68353" y="4764461"/>
            <a:ext cx="11351293" cy="134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1"/>
              </a:lnSpc>
            </a:pPr>
            <a:r>
              <a:rPr lang="en-US" sz="53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BY</a:t>
            </a:r>
          </a:p>
          <a:p>
            <a:pPr algn="ctr">
              <a:lnSpc>
                <a:spcPts val="5171"/>
              </a:lnSpc>
            </a:pPr>
            <a:r>
              <a:rPr lang="en-US" sz="53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KIRUBHA  MAHESAN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53743" y="3860772"/>
            <a:ext cx="18341743" cy="5209661"/>
            <a:chOff x="0" y="0"/>
            <a:chExt cx="4830747" cy="13720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30747" cy="1372092"/>
            </a:xfrm>
            <a:custGeom>
              <a:avLst/>
              <a:gdLst/>
              <a:ahLst/>
              <a:cxnLst/>
              <a:rect l="l" t="t" r="r" b="b"/>
              <a:pathLst>
                <a:path w="4830747" h="1372092">
                  <a:moveTo>
                    <a:pt x="0" y="0"/>
                  </a:moveTo>
                  <a:lnTo>
                    <a:pt x="4830747" y="0"/>
                  </a:lnTo>
                  <a:lnTo>
                    <a:pt x="4830747" y="1372092"/>
                  </a:lnTo>
                  <a:lnTo>
                    <a:pt x="0" y="1372092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30747" cy="14101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93526" y="4146522"/>
            <a:ext cx="15894088" cy="5752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24"/>
              </a:lnSpc>
            </a:pPr>
            <a:r>
              <a:rPr lang="en-US" sz="29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Established in 1992, Focus Softnet is a multinational IT solutions provider, specializing in ERP, CRM, and HCM software. Operating in 17 countries, they offer cloud-hosted and customizable business management solutions.</a:t>
            </a:r>
          </a:p>
          <a:p>
            <a:pPr algn="just">
              <a:lnSpc>
                <a:spcPts val="412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4124"/>
              </a:lnSpc>
            </a:pPr>
            <a:r>
              <a:rPr lang="en-US" sz="2946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Services Offered:</a:t>
            </a:r>
          </a:p>
          <a:p>
            <a:pPr marL="636126" lvl="1" indent="-318063" algn="just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ERP Solutions: Industry-specific, cloud-hosted, customizable.</a:t>
            </a:r>
          </a:p>
          <a:p>
            <a:pPr marL="636126" lvl="1" indent="-318063" algn="just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CRM Solutions: Advanced marketing, sales, and service tools.</a:t>
            </a:r>
          </a:p>
          <a:p>
            <a:pPr marL="636126" lvl="1" indent="-318063" algn="just">
              <a:lnSpc>
                <a:spcPts val="4124"/>
              </a:lnSpc>
              <a:buFont typeface="Arial"/>
              <a:buChar char="•"/>
            </a:pPr>
            <a:r>
              <a:rPr lang="en-US" sz="294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HCM Solutions: Automated HR and payroll management.</a:t>
            </a:r>
          </a:p>
          <a:p>
            <a:pPr algn="just">
              <a:lnSpc>
                <a:spcPts val="328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8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8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3284"/>
              </a:lnSpc>
            </a:pPr>
            <a:endParaRPr lang="en-US" sz="2946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Freeform 7"/>
          <p:cNvSpPr/>
          <p:nvPr/>
        </p:nvSpPr>
        <p:spPr>
          <a:xfrm rot="-5400000">
            <a:off x="142966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 flipV="1">
            <a:off x="69701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879307" y="1663940"/>
            <a:ext cx="8681787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3526" y="3194022"/>
            <a:ext cx="868178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OVERVIEW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879307" y="1663940"/>
            <a:ext cx="8681787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INTRODUCTION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873250" y="3479772"/>
            <a:ext cx="21170900" cy="5303515"/>
            <a:chOff x="0" y="0"/>
            <a:chExt cx="5575875" cy="13968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75875" cy="1396811"/>
            </a:xfrm>
            <a:custGeom>
              <a:avLst/>
              <a:gdLst/>
              <a:ahLst/>
              <a:cxnLst/>
              <a:rect l="l" t="t" r="r" b="b"/>
              <a:pathLst>
                <a:path w="5575875" h="1396811">
                  <a:moveTo>
                    <a:pt x="0" y="0"/>
                  </a:moveTo>
                  <a:lnTo>
                    <a:pt x="5575875" y="0"/>
                  </a:lnTo>
                  <a:lnTo>
                    <a:pt x="5575875" y="1396811"/>
                  </a:lnTo>
                  <a:lnTo>
                    <a:pt x="0" y="1396811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575875" cy="1434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93526" y="3794097"/>
            <a:ext cx="16578886" cy="498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Areas of Expertise: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Manufacturing, Real Estate, Education, Retail, and Automotive sectors.</a:t>
            </a:r>
          </a:p>
          <a:p>
            <a:pPr algn="just"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Pros: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Customizable and scalable solutions.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Cloud and on-premise deployment options.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Industry-specific modules.</a:t>
            </a:r>
          </a:p>
          <a:p>
            <a:pPr algn="just">
              <a:lnSpc>
                <a:spcPts val="3945"/>
              </a:lnSpc>
            </a:pPr>
            <a:r>
              <a:rPr lang="en-US" sz="28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Cons: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Complex implementation may require significant customization.</a:t>
            </a:r>
          </a:p>
          <a:p>
            <a:pPr marL="608511" lvl="1" indent="-304256" algn="just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Potential high costs for small businesses.</a:t>
            </a:r>
          </a:p>
          <a:p>
            <a:pPr algn="just">
              <a:lnSpc>
                <a:spcPts val="3945"/>
              </a:lnSpc>
            </a:pPr>
            <a:endParaRPr lang="en-US" sz="2818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69701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PROJECT GOALS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17249" y="2657071"/>
            <a:ext cx="13476049" cy="6601229"/>
            <a:chOff x="0" y="0"/>
            <a:chExt cx="3549247" cy="17385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49247" cy="1738595"/>
            </a:xfrm>
            <a:custGeom>
              <a:avLst/>
              <a:gdLst/>
              <a:ahLst/>
              <a:cxnLst/>
              <a:rect l="l" t="t" r="r" b="b"/>
              <a:pathLst>
                <a:path w="3549247" h="1738595">
                  <a:moveTo>
                    <a:pt x="0" y="0"/>
                  </a:moveTo>
                  <a:lnTo>
                    <a:pt x="3549247" y="0"/>
                  </a:lnTo>
                  <a:lnTo>
                    <a:pt x="3549247" y="1738595"/>
                  </a:lnTo>
                  <a:lnTo>
                    <a:pt x="0" y="1738595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549247" cy="17766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 flipV="1">
            <a:off x="1234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>
            <a:off x="14296644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9144000" y="2657071"/>
            <a:ext cx="9144000" cy="6601229"/>
          </a:xfrm>
          <a:custGeom>
            <a:avLst/>
            <a:gdLst/>
            <a:ahLst/>
            <a:cxnLst/>
            <a:rect l="l" t="t" r="r" b="b"/>
            <a:pathLst>
              <a:path w="8899104" h="6601229">
                <a:moveTo>
                  <a:pt x="0" y="0"/>
                </a:moveTo>
                <a:lnTo>
                  <a:pt x="8899104" y="0"/>
                </a:lnTo>
                <a:lnTo>
                  <a:pt x="8899104" y="6601229"/>
                </a:lnTo>
                <a:lnTo>
                  <a:pt x="0" y="66012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198" r="-113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350091" y="4762439"/>
            <a:ext cx="7434418" cy="349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313" lvl="1" indent="-307657" algn="just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OBJECTIVES:</a:t>
            </a:r>
          </a:p>
          <a:p>
            <a:pPr algn="just">
              <a:lnSpc>
                <a:spcPts val="3989"/>
              </a:lnSpc>
            </a:pPr>
            <a:endParaRPr lang="en-US" sz="2849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1230627" lvl="2" indent="-410209" algn="just">
              <a:lnSpc>
                <a:spcPts val="3989"/>
              </a:lnSpc>
              <a:buFont typeface="Arial"/>
              <a:buChar char="⚬"/>
            </a:pPr>
            <a:r>
              <a:rPr lang="en-US" sz="284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Identifying and addressing SEO issues</a:t>
            </a:r>
          </a:p>
          <a:p>
            <a:pPr marL="1230627" lvl="2" indent="-410209" algn="just">
              <a:lnSpc>
                <a:spcPts val="3989"/>
              </a:lnSpc>
              <a:buFont typeface="Arial"/>
              <a:buChar char="⚬"/>
            </a:pPr>
            <a:r>
              <a:rPr lang="en-US" sz="284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Increase organic traffic</a:t>
            </a:r>
          </a:p>
          <a:p>
            <a:pPr marL="1230627" lvl="2" indent="-410209" algn="just">
              <a:lnSpc>
                <a:spcPts val="3989"/>
              </a:lnSpc>
              <a:buFont typeface="Arial"/>
              <a:buChar char="⚬"/>
            </a:pPr>
            <a:r>
              <a:rPr lang="en-US" sz="284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Improve search engine rankings</a:t>
            </a:r>
          </a:p>
          <a:p>
            <a:pPr marL="1230627" lvl="2" indent="-410209" algn="just">
              <a:lnSpc>
                <a:spcPts val="3989"/>
              </a:lnSpc>
              <a:buFont typeface="Arial"/>
              <a:buChar char="⚬"/>
            </a:pPr>
            <a:r>
              <a:rPr lang="en-US" sz="284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Enhance overall online visibility</a:t>
            </a:r>
          </a:p>
          <a:p>
            <a:pPr algn="just">
              <a:lnSpc>
                <a:spcPts val="3709"/>
              </a:lnSpc>
            </a:pPr>
            <a:endParaRPr lang="en-US" sz="2849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50091" y="3752822"/>
            <a:ext cx="868178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HIGHLIGHTS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190625"/>
            <a:ext cx="11351293" cy="971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87"/>
              </a:lnSpc>
            </a:pPr>
            <a:r>
              <a:rPr lang="en-US" sz="74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SEO AUDIT OVERVIEW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4377947"/>
            <a:ext cx="8884904" cy="5718553"/>
            <a:chOff x="0" y="0"/>
            <a:chExt cx="2853162" cy="1215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53162" cy="1215436"/>
            </a:xfrm>
            <a:custGeom>
              <a:avLst/>
              <a:gdLst/>
              <a:ahLst/>
              <a:cxnLst/>
              <a:rect l="l" t="t" r="r" b="b"/>
              <a:pathLst>
                <a:path w="2853162" h="1215436">
                  <a:moveTo>
                    <a:pt x="0" y="0"/>
                  </a:moveTo>
                  <a:lnTo>
                    <a:pt x="2853162" y="0"/>
                  </a:lnTo>
                  <a:lnTo>
                    <a:pt x="2853162" y="1215436"/>
                  </a:lnTo>
                  <a:lnTo>
                    <a:pt x="0" y="1215436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53162" cy="1253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403097" y="4377947"/>
            <a:ext cx="8884903" cy="4102100"/>
            <a:chOff x="0" y="0"/>
            <a:chExt cx="2853162" cy="10803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53162" cy="1080389"/>
            </a:xfrm>
            <a:custGeom>
              <a:avLst/>
              <a:gdLst/>
              <a:ahLst/>
              <a:cxnLst/>
              <a:rect l="l" t="t" r="r" b="b"/>
              <a:pathLst>
                <a:path w="2853162" h="1080389">
                  <a:moveTo>
                    <a:pt x="0" y="0"/>
                  </a:moveTo>
                  <a:lnTo>
                    <a:pt x="2853162" y="0"/>
                  </a:lnTo>
                  <a:lnTo>
                    <a:pt x="2853162" y="1080389"/>
                  </a:lnTo>
                  <a:lnTo>
                    <a:pt x="0" y="1080389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53162" cy="11184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5400000" flipV="1">
            <a:off x="1234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 rot="-5400000" flipH="1">
            <a:off x="14296644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8200244" y="4386433"/>
            <a:ext cx="10087756" cy="4614860"/>
          </a:xfrm>
          <a:custGeom>
            <a:avLst/>
            <a:gdLst/>
            <a:ahLst/>
            <a:cxnLst/>
            <a:rect l="l" t="t" r="r" b="b"/>
            <a:pathLst>
              <a:path w="10087756" h="4614860">
                <a:moveTo>
                  <a:pt x="0" y="0"/>
                </a:moveTo>
                <a:lnTo>
                  <a:pt x="10087756" y="0"/>
                </a:lnTo>
                <a:lnTo>
                  <a:pt x="10087756" y="4614859"/>
                </a:lnTo>
                <a:lnTo>
                  <a:pt x="0" y="46148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59" t="-13114" r="-33635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3" name="TextBox 13"/>
          <p:cNvSpPr txBox="1"/>
          <p:nvPr/>
        </p:nvSpPr>
        <p:spPr>
          <a:xfrm>
            <a:off x="533401" y="4071692"/>
            <a:ext cx="7239000" cy="61342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89"/>
              </a:lnSpc>
            </a:pPr>
            <a:endParaRPr dirty="0"/>
          </a:p>
          <a:p>
            <a:pPr marL="284499" lvl="1" algn="l">
              <a:lnSpc>
                <a:spcPts val="3689"/>
              </a:lnSpc>
            </a:pPr>
            <a:endParaRPr lang="en-US" sz="3200" dirty="0">
              <a:solidFill>
                <a:srgbClr val="000000"/>
              </a:solidFill>
              <a:latin typeface="Roboto Bold"/>
              <a:ea typeface="Roboto Bold"/>
              <a:cs typeface="Roboto Bold"/>
              <a:sym typeface="Roboto Bold"/>
            </a:endParaRPr>
          </a:p>
          <a:p>
            <a:pPr marL="568998" lvl="1" indent="-284499" algn="l">
              <a:lnSpc>
                <a:spcPts val="368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Speed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Good loading times but could improve on mobile.</a:t>
            </a:r>
          </a:p>
          <a:p>
            <a:pPr marL="568998" lvl="1" indent="-284499" algn="l">
              <a:lnSpc>
                <a:spcPts val="3689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68998" lvl="1" indent="-284499" algn="l">
              <a:lnSpc>
                <a:spcPts val="368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Mobile Optimization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Responsive design, though minor adjustments may enhance usability.</a:t>
            </a:r>
          </a:p>
          <a:p>
            <a:pPr marL="568998" lvl="1" indent="-284499" algn="l">
              <a:lnSpc>
                <a:spcPts val="3689"/>
              </a:lnSpc>
              <a:buFont typeface="Arial"/>
              <a:buChar char="•"/>
            </a:pPr>
            <a:endParaRPr lang="en-US" sz="3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68998" lvl="1" indent="-284499" algn="l">
              <a:lnSpc>
                <a:spcPts val="368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Content Quality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Comprehensive, with industry-specific details, but lacks frequent updates.</a:t>
            </a:r>
          </a:p>
          <a:p>
            <a:pPr algn="just">
              <a:lnSpc>
                <a:spcPts val="3689"/>
              </a:lnSpc>
            </a:pPr>
            <a:endParaRPr lang="en-US" sz="263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329580" y="3575022"/>
            <a:ext cx="9543223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CURRENT PERFORMANCE:</a:t>
            </a:r>
          </a:p>
        </p:txBody>
      </p:sp>
      <p:pic>
        <p:nvPicPr>
          <p:cNvPr id="16" name="Picture 15" descr="A screen shot of a number&#10;&#10;Description automatically generated">
            <a:extLst>
              <a:ext uri="{FF2B5EF4-FFF2-40B4-BE49-F238E27FC236}">
                <a16:creationId xmlns:a16="http://schemas.microsoft.com/office/drawing/2014/main" id="{19206FB0-71C0-1C7B-C402-789EF83EDC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244" y="8971558"/>
            <a:ext cx="10087756" cy="112494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078656" y="1200150"/>
            <a:ext cx="12192219" cy="1021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71"/>
              </a:lnSpc>
            </a:pPr>
            <a:r>
              <a:rPr lang="en-US" sz="78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KEYWORD RESEARCH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7461" y="2705100"/>
            <a:ext cx="18288000" cy="5588894"/>
            <a:chOff x="0" y="0"/>
            <a:chExt cx="4816593" cy="14970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497090"/>
            </a:xfrm>
            <a:custGeom>
              <a:avLst/>
              <a:gdLst/>
              <a:ahLst/>
              <a:cxnLst/>
              <a:rect l="l" t="t" r="r" b="b"/>
              <a:pathLst>
                <a:path w="4816592" h="1497090">
                  <a:moveTo>
                    <a:pt x="0" y="0"/>
                  </a:moveTo>
                  <a:lnTo>
                    <a:pt x="4816592" y="0"/>
                  </a:lnTo>
                  <a:lnTo>
                    <a:pt x="4816592" y="1497090"/>
                  </a:lnTo>
                  <a:lnTo>
                    <a:pt x="0" y="149709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535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00000" flipV="1">
            <a:off x="123444" y="-511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4114800"/>
                </a:moveTo>
                <a:lnTo>
                  <a:pt x="3867912" y="4114800"/>
                </a:lnTo>
                <a:lnTo>
                  <a:pt x="38679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-5400000" flipH="1">
            <a:off x="14296644" y="6600416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0"/>
                </a:moveTo>
                <a:lnTo>
                  <a:pt x="0" y="0"/>
                </a:lnTo>
                <a:lnTo>
                  <a:pt x="0" y="4114800"/>
                </a:lnTo>
                <a:lnTo>
                  <a:pt x="3867912" y="4114800"/>
                </a:lnTo>
                <a:lnTo>
                  <a:pt x="386791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8AB9845-BD06-680D-4FDB-4BC9CDD3E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90062"/>
              </p:ext>
            </p:extLst>
          </p:nvPr>
        </p:nvGraphicFramePr>
        <p:xfrm>
          <a:off x="1905000" y="2705096"/>
          <a:ext cx="14477999" cy="5588891"/>
        </p:xfrm>
        <a:graphic>
          <a:graphicData uri="http://schemas.openxmlformats.org/drawingml/2006/table">
            <a:tbl>
              <a:tblPr/>
              <a:tblGrid>
                <a:gridCol w="1337733">
                  <a:extLst>
                    <a:ext uri="{9D8B030D-6E8A-4147-A177-3AD203B41FA5}">
                      <a16:colId xmlns:a16="http://schemas.microsoft.com/office/drawing/2014/main" val="2032119988"/>
                    </a:ext>
                  </a:extLst>
                </a:gridCol>
                <a:gridCol w="1779411">
                  <a:extLst>
                    <a:ext uri="{9D8B030D-6E8A-4147-A177-3AD203B41FA5}">
                      <a16:colId xmlns:a16="http://schemas.microsoft.com/office/drawing/2014/main" val="2623894684"/>
                    </a:ext>
                  </a:extLst>
                </a:gridCol>
                <a:gridCol w="6638572">
                  <a:extLst>
                    <a:ext uri="{9D8B030D-6E8A-4147-A177-3AD203B41FA5}">
                      <a16:colId xmlns:a16="http://schemas.microsoft.com/office/drawing/2014/main" val="4260552501"/>
                    </a:ext>
                  </a:extLst>
                </a:gridCol>
                <a:gridCol w="1916289">
                  <a:extLst>
                    <a:ext uri="{9D8B030D-6E8A-4147-A177-3AD203B41FA5}">
                      <a16:colId xmlns:a16="http://schemas.microsoft.com/office/drawing/2014/main" val="3364867243"/>
                    </a:ext>
                  </a:extLst>
                </a:gridCol>
                <a:gridCol w="2805994">
                  <a:extLst>
                    <a:ext uri="{9D8B030D-6E8A-4147-A177-3AD203B41FA5}">
                      <a16:colId xmlns:a16="http://schemas.microsoft.com/office/drawing/2014/main" val="3757881746"/>
                    </a:ext>
                  </a:extLst>
                </a:gridCol>
              </a:tblGrid>
              <a:tr h="14145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Position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Keyword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SEO Difficulty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Search Volume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5392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ERP system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14800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693348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ERP software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18100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516063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957374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Enterprise resource management systems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18100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913526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CRM software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124391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9D9D9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Enterprise resource planning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9D9D9"/>
                          </a:highlight>
                          <a:latin typeface="Aptos Narrow" panose="020B0004020202020204" pitchFamily="34" charset="0"/>
                        </a:rPr>
                        <a:t>135000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928173"/>
                  </a:ext>
                </a:extLst>
              </a:tr>
              <a:tr h="5963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Enterprise resource systems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3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89230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215846"/>
            <a:ext cx="11351293" cy="1778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3"/>
              </a:lnSpc>
            </a:pPr>
            <a:r>
              <a:rPr lang="en-US" sz="70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COMPETITVE ANALYSIS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4" y="1973167"/>
            <a:ext cx="18288000" cy="7752900"/>
            <a:chOff x="0" y="0"/>
            <a:chExt cx="4816593" cy="204191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41916"/>
            </a:xfrm>
            <a:custGeom>
              <a:avLst/>
              <a:gdLst/>
              <a:ahLst/>
              <a:cxnLst/>
              <a:rect l="l" t="t" r="r" b="b"/>
              <a:pathLst>
                <a:path w="4816592" h="2041916">
                  <a:moveTo>
                    <a:pt x="0" y="0"/>
                  </a:moveTo>
                  <a:lnTo>
                    <a:pt x="4816592" y="0"/>
                  </a:lnTo>
                  <a:lnTo>
                    <a:pt x="4816592" y="2041916"/>
                  </a:lnTo>
                  <a:lnTo>
                    <a:pt x="0" y="2041916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2080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74920" y="2848192"/>
            <a:ext cx="16937909" cy="4779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IN" sz="3600" dirty="0"/>
              <a:t>Tally Solutions</a:t>
            </a:r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IN" sz="3600" dirty="0" err="1"/>
              <a:t>Zoho</a:t>
            </a:r>
            <a:endParaRPr lang="en-IN" sz="3600" dirty="0"/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IN" sz="3600" dirty="0"/>
              <a:t>SAP (SAP Business One)</a:t>
            </a:r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IN" sz="3600" dirty="0"/>
              <a:t>Oracle (NetSuite)</a:t>
            </a:r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r>
              <a:rPr lang="en-IN" sz="3600" dirty="0"/>
              <a:t>Microsoft Dynamics 365</a:t>
            </a:r>
          </a:p>
          <a:p>
            <a:pPr marL="727739" lvl="1" indent="-363870" algn="just">
              <a:lnSpc>
                <a:spcPts val="4719"/>
              </a:lnSpc>
              <a:buFont typeface="Arial"/>
              <a:buChar char="•"/>
            </a:pPr>
            <a:endParaRPr lang="en-IN" sz="3600" dirty="0"/>
          </a:p>
          <a:p>
            <a:pPr algn="just">
              <a:lnSpc>
                <a:spcPts val="4719"/>
              </a:lnSpc>
            </a:pPr>
            <a:endParaRPr lang="en-US" sz="337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lnSpc>
                <a:spcPts val="4719"/>
              </a:lnSpc>
            </a:pPr>
            <a:endParaRPr lang="en-US" sz="337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29564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474920" y="2173423"/>
            <a:ext cx="868178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COMPETITORS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021388" y="6008989"/>
            <a:ext cx="15266612" cy="3311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sz="3110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CONCLUSION:</a:t>
            </a:r>
          </a:p>
          <a:p>
            <a:pPr algn="l">
              <a:lnSpc>
                <a:spcPts val="4354"/>
              </a:lnSpc>
              <a:spcBef>
                <a:spcPct val="0"/>
              </a:spcBef>
            </a:pPr>
            <a:r>
              <a:rPr lang="en-US" sz="311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Focus Soft net can enhance its competitive positioning in India by addressing content gaps, targeting SMEs with localized solutions, and leveraging both SEO and paid campaigns to capture a broader audience. Emphasizing thought leadership and industry-specific expertise will also help differentiate from larger, more established competitors.</a:t>
            </a:r>
          </a:p>
        </p:txBody>
      </p:sp>
      <p:pic>
        <p:nvPicPr>
          <p:cNvPr id="13" name="Picture 12" descr="A graph with a pink dot&#10;&#10;Description automatically generated">
            <a:extLst>
              <a:ext uri="{FF2B5EF4-FFF2-40B4-BE49-F238E27FC236}">
                <a16:creationId xmlns:a16="http://schemas.microsoft.com/office/drawing/2014/main" id="{99A862BA-791B-4C49-B427-ADCCE8D8FB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85" y="1952388"/>
            <a:ext cx="12413907" cy="4466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ON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3229969"/>
            <a:ext cx="18288000" cy="5291702"/>
            <a:chOff x="0" y="0"/>
            <a:chExt cx="4816593" cy="13936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393699"/>
            </a:xfrm>
            <a:custGeom>
              <a:avLst/>
              <a:gdLst/>
              <a:ahLst/>
              <a:cxnLst/>
              <a:rect l="l" t="t" r="r" b="b"/>
              <a:pathLst>
                <a:path w="4816592" h="1393699">
                  <a:moveTo>
                    <a:pt x="0" y="0"/>
                  </a:moveTo>
                  <a:lnTo>
                    <a:pt x="4816592" y="0"/>
                  </a:lnTo>
                  <a:lnTo>
                    <a:pt x="4816592" y="1393699"/>
                  </a:lnTo>
                  <a:lnTo>
                    <a:pt x="0" y="1393699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16593" cy="1431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00088" y="3530572"/>
            <a:ext cx="10689075" cy="4462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3920" lvl="1" indent="-301960" algn="just">
              <a:lnSpc>
                <a:spcPts val="3916"/>
              </a:lnSpc>
              <a:buFont typeface="Arial"/>
              <a:buChar char="•"/>
            </a:pPr>
            <a:r>
              <a:rPr lang="en-US" sz="279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https://www.focussoftnet.com/icici/</a:t>
            </a:r>
          </a:p>
          <a:p>
            <a:pPr algn="just">
              <a:lnSpc>
                <a:spcPts val="3916"/>
              </a:lnSpc>
            </a:pPr>
            <a:endParaRPr lang="en-US" sz="279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920" lvl="1" indent="-301960" algn="just">
              <a:lnSpc>
                <a:spcPts val="3916"/>
              </a:lnSpc>
              <a:buFont typeface="Arial"/>
              <a:buChar char="•"/>
            </a:pPr>
            <a:r>
              <a:rPr lang="en-US" sz="279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https://www.focussoftnet.com/in/centra-crm-software?srsltid=AfmBOooUVliDiD-3-_1ErqPN0dzec4uTB_aXqwl-1j2nedZRFIgfquQO</a:t>
            </a:r>
          </a:p>
          <a:p>
            <a:pPr algn="just">
              <a:lnSpc>
                <a:spcPts val="3916"/>
              </a:lnSpc>
            </a:pPr>
            <a:endParaRPr lang="en-US" sz="2797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3920" lvl="1" indent="-301960" algn="just">
              <a:lnSpc>
                <a:spcPts val="3916"/>
              </a:lnSpc>
              <a:buFont typeface="Arial"/>
              <a:buChar char="•"/>
            </a:pPr>
            <a:r>
              <a:rPr lang="en-US" sz="2797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https://www.focussoftnet.com/in/e-invoicing-system?srsltid=AfmBOoo8IDLVqXabI7Py0ST2BEKZ3za_spbKUkrl0L4RNudvtw6ny6NB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1492161" y="3085308"/>
            <a:ext cx="6795839" cy="5436363"/>
          </a:xfrm>
          <a:custGeom>
            <a:avLst/>
            <a:gdLst/>
            <a:ahLst/>
            <a:cxnLst/>
            <a:rect l="l" t="t" r="r" b="b"/>
            <a:pathLst>
              <a:path w="6795839" h="5291702">
                <a:moveTo>
                  <a:pt x="0" y="0"/>
                </a:moveTo>
                <a:lnTo>
                  <a:pt x="6795839" y="0"/>
                </a:lnTo>
                <a:lnTo>
                  <a:pt x="6795839" y="5291703"/>
                </a:lnTo>
                <a:lnTo>
                  <a:pt x="0" y="52917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65" r="-42292" b="-1133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1028700" y="2474699"/>
            <a:ext cx="8681787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50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WEBPAGES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468353" y="1209675"/>
            <a:ext cx="11351293" cy="1081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5"/>
              </a:lnSpc>
            </a:pPr>
            <a:r>
              <a:rPr lang="en-US" sz="8286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ON PAGE SEO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57003" y="3520681"/>
            <a:ext cx="14673597" cy="4959366"/>
            <a:chOff x="0" y="0"/>
            <a:chExt cx="3864651" cy="130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64651" cy="1306170"/>
            </a:xfrm>
            <a:custGeom>
              <a:avLst/>
              <a:gdLst/>
              <a:ahLst/>
              <a:cxnLst/>
              <a:rect l="l" t="t" r="r" b="b"/>
              <a:pathLst>
                <a:path w="3864651" h="1306170">
                  <a:moveTo>
                    <a:pt x="0" y="0"/>
                  </a:moveTo>
                  <a:lnTo>
                    <a:pt x="3864651" y="0"/>
                  </a:lnTo>
                  <a:lnTo>
                    <a:pt x="3864651" y="1306170"/>
                  </a:lnTo>
                  <a:lnTo>
                    <a:pt x="0" y="1306170"/>
                  </a:lnTo>
                  <a:close/>
                </a:path>
              </a:pathLst>
            </a:custGeom>
            <a:solidFill>
              <a:srgbClr val="FFFFFF">
                <a:alpha val="64706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864651" cy="1344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99226" y="2844406"/>
            <a:ext cx="10228331" cy="44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3500">
                <a:solidFill>
                  <a:srgbClr val="1A1A1A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HTTPS://WWW.FOCUSSOFTNET.COM/ICICI/</a:t>
            </a:r>
          </a:p>
        </p:txBody>
      </p:sp>
      <p:sp>
        <p:nvSpPr>
          <p:cNvPr id="8" name="Freeform 8"/>
          <p:cNvSpPr/>
          <p:nvPr/>
        </p:nvSpPr>
        <p:spPr>
          <a:xfrm rot="-5400000">
            <a:off x="14296644" y="-384584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0" y="0"/>
                </a:moveTo>
                <a:lnTo>
                  <a:pt x="3867912" y="0"/>
                </a:lnTo>
                <a:lnTo>
                  <a:pt x="38679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 rot="-5400000" flipH="1" flipV="1">
            <a:off x="123444" y="6505928"/>
            <a:ext cx="3867912" cy="4114800"/>
          </a:xfrm>
          <a:custGeom>
            <a:avLst/>
            <a:gdLst/>
            <a:ahLst/>
            <a:cxnLst/>
            <a:rect l="l" t="t" r="r" b="b"/>
            <a:pathLst>
              <a:path w="3867912" h="4114800">
                <a:moveTo>
                  <a:pt x="38679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67912" y="0"/>
                </a:lnTo>
                <a:lnTo>
                  <a:pt x="3867912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737792" y="3856584"/>
            <a:ext cx="16550208" cy="442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SEO title is set and is 46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meta description is set and is 154 characters long.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or more keywords were found in the title and description of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One H1 tag was found on the page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H2 tags were found on the page.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images on the page have alt attributes.</a:t>
            </a:r>
          </a:p>
          <a:p>
            <a:pPr marL="673210" lvl="1" indent="-336605" algn="just">
              <a:lnSpc>
                <a:spcPts val="4365"/>
              </a:lnSpc>
              <a:buFont typeface="Arial"/>
              <a:buChar char="•"/>
            </a:pPr>
            <a:r>
              <a:rPr lang="en-US" sz="311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page has a correct number of internal and external links.</a:t>
            </a:r>
          </a:p>
          <a:p>
            <a:pPr algn="just">
              <a:lnSpc>
                <a:spcPts val="4365"/>
              </a:lnSpc>
            </a:pPr>
            <a:endParaRPr lang="en-US" sz="3118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1095</Words>
  <Application>Microsoft Office PowerPoint</Application>
  <PresentationFormat>Custom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RoxboroughCF</vt:lpstr>
      <vt:lpstr>Roboto</vt:lpstr>
      <vt:lpstr>Aptos Narrow</vt:lpstr>
      <vt:lpstr>Roboto Bold</vt:lpstr>
      <vt:lpstr>RoxboroughCF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SEO Audit for Focus Softnet</dc:title>
  <dc:creator>vijay mahesan</dc:creator>
  <cp:lastModifiedBy>vijay mahesan</cp:lastModifiedBy>
  <cp:revision>9</cp:revision>
  <dcterms:created xsi:type="dcterms:W3CDTF">2006-08-16T00:00:00Z</dcterms:created>
  <dcterms:modified xsi:type="dcterms:W3CDTF">2024-08-24T11:04:45Z</dcterms:modified>
  <dc:identifier>DAGOCXIffB0</dc:identifier>
</cp:coreProperties>
</file>