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notesSlides/notesSlide63.xml" ContentType="application/vnd.openxmlformats-officedocument.presentationml.notesSlide+xml"/>
  <Override PartName="/ppt/tags/tag64.xml" ContentType="application/vnd.openxmlformats-officedocument.presentationml.tags+xml"/>
  <Override PartName="/ppt/notesSlides/notesSlide64.xml" ContentType="application/vnd.openxmlformats-officedocument.presentationml.notesSlide+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tags/tag75.xml" ContentType="application/vnd.openxmlformats-officedocument.presentationml.tags+xml"/>
  <Override PartName="/ppt/notesSlides/notesSlide75.xml" ContentType="application/vnd.openxmlformats-officedocument.presentationml.notesSlide+xml"/>
  <Override PartName="/ppt/tags/tag76.xml" ContentType="application/vnd.openxmlformats-officedocument.presentationml.tags+xml"/>
  <Override PartName="/ppt/notesSlides/notesSlide76.xml" ContentType="application/vnd.openxmlformats-officedocument.presentationml.notesSlide+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tags/tag83.xml" ContentType="application/vnd.openxmlformats-officedocument.presentationml.tags+xml"/>
  <Override PartName="/ppt/notesSlides/notesSlide83.xml" ContentType="application/vnd.openxmlformats-officedocument.presentationml.notesSlide+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87.xml" ContentType="application/vnd.openxmlformats-officedocument.presentationml.tags+xml"/>
  <Override PartName="/ppt/notesSlides/notesSlide91.xml" ContentType="application/vnd.openxmlformats-officedocument.presentationml.notesSlide+xml"/>
  <Override PartName="/ppt/tags/tag88.xml" ContentType="application/vnd.openxmlformats-officedocument.presentationml.tags+xml"/>
  <Override PartName="/ppt/notesSlides/notesSlide92.xml" ContentType="application/vnd.openxmlformats-officedocument.presentationml.notesSlide+xml"/>
  <Override PartName="/ppt/tags/tag89.xml" ContentType="application/vnd.openxmlformats-officedocument.presentationml.tags+xml"/>
  <Override PartName="/ppt/notesSlides/notesSlide93.xml" ContentType="application/vnd.openxmlformats-officedocument.presentationml.notesSlide+xml"/>
  <Override PartName="/ppt/tags/tag9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91.xml" ContentType="application/vnd.openxmlformats-officedocument.presentationml.tags+xml"/>
  <Override PartName="/ppt/notesSlides/notesSlide112.xml" ContentType="application/vnd.openxmlformats-officedocument.presentationml.notesSlide+xml"/>
  <Override PartName="/ppt/tags/tag92.xml" ContentType="application/vnd.openxmlformats-officedocument.presentationml.tags+xml"/>
  <Override PartName="/ppt/notesSlides/notesSlide113.xml" ContentType="application/vnd.openxmlformats-officedocument.presentationml.notesSlide+xml"/>
  <Override PartName="/ppt/tags/tag93.xml" ContentType="application/vnd.openxmlformats-officedocument.presentationml.tags+xml"/>
  <Override PartName="/ppt/notesSlides/notesSlide114.xml" ContentType="application/vnd.openxmlformats-officedocument.presentationml.notesSlide+xml"/>
  <Override PartName="/ppt/tags/tag94.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tags/tag95.xml" ContentType="application/vnd.openxmlformats-officedocument.presentationml.tags+xml"/>
  <Override PartName="/ppt/notesSlides/notesSlide119.xml" ContentType="application/vnd.openxmlformats-officedocument.presentationml.notesSlide+xml"/>
  <Override PartName="/ppt/tags/tag96.xml" ContentType="application/vnd.openxmlformats-officedocument.presentationml.tags+xml"/>
  <Override PartName="/ppt/notesSlides/notesSlide120.xml" ContentType="application/vnd.openxmlformats-officedocument.presentationml.notesSlide+xml"/>
  <Override PartName="/ppt/tags/tag97.xml" ContentType="application/vnd.openxmlformats-officedocument.presentationml.tags+xml"/>
  <Override PartName="/ppt/notesSlides/notesSlide121.xml" ContentType="application/vnd.openxmlformats-officedocument.presentationml.notesSlide+xml"/>
  <Override PartName="/ppt/tags/tag98.xml" ContentType="application/vnd.openxmlformats-officedocument.presentationml.tags+xml"/>
  <Override PartName="/ppt/notesSlides/notesSlide122.xml" ContentType="application/vnd.openxmlformats-officedocument.presentationml.notesSlide+xml"/>
  <Override PartName="/ppt/tags/tag99.xml" ContentType="application/vnd.openxmlformats-officedocument.presentationml.tags+xml"/>
  <Override PartName="/ppt/notesSlides/notesSlide123.xml" ContentType="application/vnd.openxmlformats-officedocument.presentationml.notesSlide+xml"/>
  <Override PartName="/ppt/tags/tag100.xml" ContentType="application/vnd.openxmlformats-officedocument.presentationml.tags+xml"/>
  <Override PartName="/ppt/notesSlides/notesSlide124.xml" ContentType="application/vnd.openxmlformats-officedocument.presentationml.notesSlide+xml"/>
  <Override PartName="/ppt/tags/tag101.xml" ContentType="application/vnd.openxmlformats-officedocument.presentationml.tags+xml"/>
  <Override PartName="/ppt/notesSlides/notesSlide125.xml" ContentType="application/vnd.openxmlformats-officedocument.presentationml.notesSlide+xml"/>
  <Override PartName="/ppt/tags/tag102.xml" ContentType="application/vnd.openxmlformats-officedocument.presentationml.tags+xml"/>
  <Override PartName="/ppt/notesSlides/notesSlide126.xml" ContentType="application/vnd.openxmlformats-officedocument.presentationml.notesSlide+xml"/>
  <Override PartName="/ppt/tags/tag103.xml" ContentType="application/vnd.openxmlformats-officedocument.presentationml.tags+xml"/>
  <Override PartName="/ppt/notesSlides/notesSlide127.xml" ContentType="application/vnd.openxmlformats-officedocument.presentationml.notesSlide+xml"/>
  <Override PartName="/ppt/tags/tag104.xml" ContentType="application/vnd.openxmlformats-officedocument.presentationml.tags+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handoutMasterIdLst>
    <p:handoutMasterId r:id="rId131"/>
  </p:handoutMasterIdLst>
  <p:sldIdLst>
    <p:sldId id="262" r:id="rId2"/>
    <p:sldId id="263" r:id="rId3"/>
    <p:sldId id="264" r:id="rId4"/>
    <p:sldId id="265" r:id="rId5"/>
    <p:sldId id="373" r:id="rId6"/>
    <p:sldId id="374" r:id="rId7"/>
    <p:sldId id="375" r:id="rId8"/>
    <p:sldId id="376" r:id="rId9"/>
    <p:sldId id="377" r:id="rId10"/>
    <p:sldId id="378" r:id="rId11"/>
    <p:sldId id="379" r:id="rId12"/>
    <p:sldId id="380" r:id="rId13"/>
    <p:sldId id="381" r:id="rId14"/>
    <p:sldId id="437" r:id="rId15"/>
    <p:sldId id="435" r:id="rId16"/>
    <p:sldId id="266" r:id="rId17"/>
    <p:sldId id="267" r:id="rId18"/>
    <p:sldId id="271" r:id="rId19"/>
    <p:sldId id="383" r:id="rId20"/>
    <p:sldId id="290" r:id="rId21"/>
    <p:sldId id="291" r:id="rId22"/>
    <p:sldId id="432" r:id="rId23"/>
    <p:sldId id="272" r:id="rId24"/>
    <p:sldId id="273" r:id="rId25"/>
    <p:sldId id="294" r:id="rId26"/>
    <p:sldId id="295" r:id="rId27"/>
    <p:sldId id="296" r:id="rId28"/>
    <p:sldId id="431" r:id="rId29"/>
    <p:sldId id="297" r:id="rId30"/>
    <p:sldId id="298" r:id="rId31"/>
    <p:sldId id="301" r:id="rId32"/>
    <p:sldId id="299" r:id="rId33"/>
    <p:sldId id="300" r:id="rId34"/>
    <p:sldId id="275" r:id="rId35"/>
    <p:sldId id="276" r:id="rId36"/>
    <p:sldId id="277" r:id="rId37"/>
    <p:sldId id="278" r:id="rId38"/>
    <p:sldId id="281" r:id="rId39"/>
    <p:sldId id="283" r:id="rId40"/>
    <p:sldId id="284" r:id="rId41"/>
    <p:sldId id="319" r:id="rId42"/>
    <p:sldId id="436" r:id="rId43"/>
    <p:sldId id="303" r:id="rId44"/>
    <p:sldId id="304" r:id="rId45"/>
    <p:sldId id="305" r:id="rId46"/>
    <p:sldId id="320" r:id="rId47"/>
    <p:sldId id="386" r:id="rId48"/>
    <p:sldId id="321" r:id="rId49"/>
    <p:sldId id="322" r:id="rId50"/>
    <p:sldId id="323" r:id="rId51"/>
    <p:sldId id="324" r:id="rId52"/>
    <p:sldId id="325" r:id="rId53"/>
    <p:sldId id="326" r:id="rId54"/>
    <p:sldId id="308" r:id="rId55"/>
    <p:sldId id="328" r:id="rId56"/>
    <p:sldId id="327" r:id="rId57"/>
    <p:sldId id="330" r:id="rId58"/>
    <p:sldId id="309" r:id="rId59"/>
    <p:sldId id="390" r:id="rId60"/>
    <p:sldId id="310" r:id="rId61"/>
    <p:sldId id="331" r:id="rId62"/>
    <p:sldId id="332" r:id="rId63"/>
    <p:sldId id="333" r:id="rId64"/>
    <p:sldId id="334" r:id="rId65"/>
    <p:sldId id="335" r:id="rId66"/>
    <p:sldId id="336" r:id="rId67"/>
    <p:sldId id="337" r:id="rId68"/>
    <p:sldId id="338" r:id="rId69"/>
    <p:sldId id="422" r:id="rId70"/>
    <p:sldId id="312" r:id="rId71"/>
    <p:sldId id="313" r:id="rId72"/>
    <p:sldId id="385" r:id="rId73"/>
    <p:sldId id="423" r:id="rId74"/>
    <p:sldId id="424" r:id="rId75"/>
    <p:sldId id="433" r:id="rId76"/>
    <p:sldId id="425" r:id="rId77"/>
    <p:sldId id="426" r:id="rId78"/>
    <p:sldId id="427" r:id="rId79"/>
    <p:sldId id="428" r:id="rId80"/>
    <p:sldId id="382" r:id="rId81"/>
    <p:sldId id="418" r:id="rId82"/>
    <p:sldId id="420" r:id="rId83"/>
    <p:sldId id="417" r:id="rId84"/>
    <p:sldId id="421" r:id="rId85"/>
    <p:sldId id="419" r:id="rId86"/>
    <p:sldId id="345" r:id="rId87"/>
    <p:sldId id="391" r:id="rId88"/>
    <p:sldId id="406" r:id="rId89"/>
    <p:sldId id="392" r:id="rId90"/>
    <p:sldId id="402" r:id="rId91"/>
    <p:sldId id="346" r:id="rId92"/>
    <p:sldId id="394" r:id="rId93"/>
    <p:sldId id="347" r:id="rId94"/>
    <p:sldId id="393" r:id="rId95"/>
    <p:sldId id="404" r:id="rId96"/>
    <p:sldId id="348" r:id="rId97"/>
    <p:sldId id="349" r:id="rId98"/>
    <p:sldId id="395" r:id="rId99"/>
    <p:sldId id="396" r:id="rId100"/>
    <p:sldId id="403" r:id="rId101"/>
    <p:sldId id="397" r:id="rId102"/>
    <p:sldId id="398" r:id="rId103"/>
    <p:sldId id="314" r:id="rId104"/>
    <p:sldId id="315" r:id="rId105"/>
    <p:sldId id="399" r:id="rId106"/>
    <p:sldId id="400" r:id="rId107"/>
    <p:sldId id="407" r:id="rId108"/>
    <p:sldId id="316" r:id="rId109"/>
    <p:sldId id="401" r:id="rId110"/>
    <p:sldId id="317" r:id="rId111"/>
    <p:sldId id="351" r:id="rId112"/>
    <p:sldId id="405" r:id="rId113"/>
    <p:sldId id="408" r:id="rId114"/>
    <p:sldId id="409" r:id="rId115"/>
    <p:sldId id="410" r:id="rId116"/>
    <p:sldId id="352" r:id="rId117"/>
    <p:sldId id="353" r:id="rId118"/>
    <p:sldId id="356" r:id="rId119"/>
    <p:sldId id="357" r:id="rId120"/>
    <p:sldId id="358" r:id="rId121"/>
    <p:sldId id="438" r:id="rId122"/>
    <p:sldId id="440" r:id="rId123"/>
    <p:sldId id="442" r:id="rId124"/>
    <p:sldId id="444" r:id="rId125"/>
    <p:sldId id="446" r:id="rId126"/>
    <p:sldId id="448" r:id="rId127"/>
    <p:sldId id="449" r:id="rId128"/>
    <p:sldId id="451" r:id="rId129"/>
  </p:sldIdLst>
  <p:sldSz cx="9144000" cy="6858000" type="screen4x3"/>
  <p:notesSz cx="6858000" cy="9144000"/>
  <p:custDataLst>
    <p:tags r:id="rId1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660"/>
  </p:normalViewPr>
  <p:slideViewPr>
    <p:cSldViewPr>
      <p:cViewPr>
        <p:scale>
          <a:sx n="87" d="100"/>
          <a:sy n="87" d="100"/>
        </p:scale>
        <p:origin x="7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1A927-228F-4A27-B5D5-29D31FAD41E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E7D76B4-ECA4-48B5-9E41-47D5E4E5314E}">
      <dgm:prSet phldrT="[Text]"/>
      <dgm:spPr/>
      <dgm:t>
        <a:bodyPr/>
        <a:lstStyle/>
        <a:p>
          <a:r>
            <a:rPr lang="en-US" dirty="0"/>
            <a:t>JOINS</a:t>
          </a:r>
        </a:p>
      </dgm:t>
    </dgm:pt>
    <dgm:pt modelId="{6E9608ED-A1AA-44A2-9D86-2CFBB4AD0314}" type="parTrans" cxnId="{A7EF2AE4-04D9-4AB9-ADBA-9A4FA94E98B5}">
      <dgm:prSet/>
      <dgm:spPr/>
      <dgm:t>
        <a:bodyPr/>
        <a:lstStyle/>
        <a:p>
          <a:endParaRPr lang="en-US"/>
        </a:p>
      </dgm:t>
    </dgm:pt>
    <dgm:pt modelId="{C27CEF85-1B73-4B0F-8996-13A340E2BDFC}" type="sibTrans" cxnId="{A7EF2AE4-04D9-4AB9-ADBA-9A4FA94E98B5}">
      <dgm:prSet/>
      <dgm:spPr/>
      <dgm:t>
        <a:bodyPr/>
        <a:lstStyle/>
        <a:p>
          <a:endParaRPr lang="en-US"/>
        </a:p>
      </dgm:t>
    </dgm:pt>
    <dgm:pt modelId="{A10DF994-000A-486B-A4FA-47DAE4296B36}">
      <dgm:prSet phldrT="[Text]"/>
      <dgm:spPr/>
      <dgm:t>
        <a:bodyPr/>
        <a:lstStyle/>
        <a:p>
          <a:r>
            <a:rPr lang="en-US" dirty="0"/>
            <a:t>Inner Join</a:t>
          </a:r>
        </a:p>
      </dgm:t>
    </dgm:pt>
    <dgm:pt modelId="{A9C55170-B901-4B25-B4DF-2E32B4E9511C}" type="parTrans" cxnId="{AC77237D-8A94-4E7F-B707-6928DA5D0F5C}">
      <dgm:prSet/>
      <dgm:spPr/>
      <dgm:t>
        <a:bodyPr/>
        <a:lstStyle/>
        <a:p>
          <a:endParaRPr lang="en-US"/>
        </a:p>
      </dgm:t>
    </dgm:pt>
    <dgm:pt modelId="{3AB8EA46-04EB-49A6-A7A5-4C3BEEEE21CB}" type="sibTrans" cxnId="{AC77237D-8A94-4E7F-B707-6928DA5D0F5C}">
      <dgm:prSet/>
      <dgm:spPr/>
      <dgm:t>
        <a:bodyPr/>
        <a:lstStyle/>
        <a:p>
          <a:endParaRPr lang="en-US"/>
        </a:p>
      </dgm:t>
    </dgm:pt>
    <dgm:pt modelId="{D2B1C0B4-5154-492D-9305-6BD895A906C9}">
      <dgm:prSet phldrT="[Text]"/>
      <dgm:spPr/>
      <dgm:t>
        <a:bodyPr/>
        <a:lstStyle/>
        <a:p>
          <a:r>
            <a:rPr lang="en-US" dirty="0"/>
            <a:t>Cross join</a:t>
          </a:r>
        </a:p>
      </dgm:t>
    </dgm:pt>
    <dgm:pt modelId="{09452E5F-8B7E-429F-99AC-50297A95A8C8}" type="parTrans" cxnId="{F9EFEEE8-7CF4-4E41-B23C-3B0D83D67F3D}">
      <dgm:prSet/>
      <dgm:spPr/>
      <dgm:t>
        <a:bodyPr/>
        <a:lstStyle/>
        <a:p>
          <a:endParaRPr lang="en-US"/>
        </a:p>
      </dgm:t>
    </dgm:pt>
    <dgm:pt modelId="{60B9CE95-AB0D-4ECD-81E7-E59F395D5D20}" type="sibTrans" cxnId="{F9EFEEE8-7CF4-4E41-B23C-3B0D83D67F3D}">
      <dgm:prSet/>
      <dgm:spPr/>
      <dgm:t>
        <a:bodyPr/>
        <a:lstStyle/>
        <a:p>
          <a:endParaRPr lang="en-US"/>
        </a:p>
      </dgm:t>
    </dgm:pt>
    <dgm:pt modelId="{47B7FBF8-8903-41D7-91D4-E41A3F00EB35}">
      <dgm:prSet phldrT="[Text]"/>
      <dgm:spPr/>
      <dgm:t>
        <a:bodyPr/>
        <a:lstStyle/>
        <a:p>
          <a:r>
            <a:rPr lang="en-US" dirty="0"/>
            <a:t>Outer Join</a:t>
          </a:r>
        </a:p>
      </dgm:t>
    </dgm:pt>
    <dgm:pt modelId="{F26CA642-3B74-4DD1-A1C4-8677631EB9E6}" type="parTrans" cxnId="{33375B2B-FF1F-4519-97C5-D66840C5F434}">
      <dgm:prSet/>
      <dgm:spPr/>
      <dgm:t>
        <a:bodyPr/>
        <a:lstStyle/>
        <a:p>
          <a:endParaRPr lang="en-US"/>
        </a:p>
      </dgm:t>
    </dgm:pt>
    <dgm:pt modelId="{3A1840A8-570E-4C35-98CA-819D1DC28D53}" type="sibTrans" cxnId="{33375B2B-FF1F-4519-97C5-D66840C5F434}">
      <dgm:prSet/>
      <dgm:spPr/>
      <dgm:t>
        <a:bodyPr/>
        <a:lstStyle/>
        <a:p>
          <a:endParaRPr lang="en-US"/>
        </a:p>
      </dgm:t>
    </dgm:pt>
    <dgm:pt modelId="{D32CCFB5-3664-4E74-8DD6-858CD7E971E8}">
      <dgm:prSet phldrT="[Text]"/>
      <dgm:spPr/>
      <dgm:t>
        <a:bodyPr/>
        <a:lstStyle/>
        <a:p>
          <a:r>
            <a:rPr lang="en-US" dirty="0"/>
            <a:t>Left Outer Join</a:t>
          </a:r>
        </a:p>
      </dgm:t>
    </dgm:pt>
    <dgm:pt modelId="{E057A074-7E0D-41F0-9F0D-0811989226CA}" type="parTrans" cxnId="{6D06AF8D-19B0-4688-9DDF-E50D1CC39A69}">
      <dgm:prSet/>
      <dgm:spPr/>
      <dgm:t>
        <a:bodyPr/>
        <a:lstStyle/>
        <a:p>
          <a:endParaRPr lang="en-US"/>
        </a:p>
      </dgm:t>
    </dgm:pt>
    <dgm:pt modelId="{CF885FB3-5BDF-411D-A562-DABCFF107547}" type="sibTrans" cxnId="{6D06AF8D-19B0-4688-9DDF-E50D1CC39A69}">
      <dgm:prSet/>
      <dgm:spPr/>
      <dgm:t>
        <a:bodyPr/>
        <a:lstStyle/>
        <a:p>
          <a:endParaRPr lang="en-US"/>
        </a:p>
      </dgm:t>
    </dgm:pt>
    <dgm:pt modelId="{BC0B8300-8F3C-4233-BA62-88908726134D}">
      <dgm:prSet phldrT="[Text]"/>
      <dgm:spPr/>
      <dgm:t>
        <a:bodyPr/>
        <a:lstStyle/>
        <a:p>
          <a:r>
            <a:rPr lang="en-US" dirty="0"/>
            <a:t>Right Outer Join</a:t>
          </a:r>
        </a:p>
      </dgm:t>
    </dgm:pt>
    <dgm:pt modelId="{C076C4DE-0601-478C-8E69-C3ECC48AFD4C}" type="parTrans" cxnId="{484179D9-5F66-40CD-A81E-C5831F34BDB6}">
      <dgm:prSet/>
      <dgm:spPr/>
      <dgm:t>
        <a:bodyPr/>
        <a:lstStyle/>
        <a:p>
          <a:endParaRPr lang="en-US"/>
        </a:p>
      </dgm:t>
    </dgm:pt>
    <dgm:pt modelId="{667F3753-9645-468D-A583-A6FAF839CE2B}" type="sibTrans" cxnId="{484179D9-5F66-40CD-A81E-C5831F34BDB6}">
      <dgm:prSet/>
      <dgm:spPr/>
      <dgm:t>
        <a:bodyPr/>
        <a:lstStyle/>
        <a:p>
          <a:endParaRPr lang="en-US"/>
        </a:p>
      </dgm:t>
    </dgm:pt>
    <dgm:pt modelId="{E46B753F-E0C2-4FA3-9C32-5C66586EAEA4}">
      <dgm:prSet phldrT="[Text]"/>
      <dgm:spPr/>
      <dgm:t>
        <a:bodyPr/>
        <a:lstStyle/>
        <a:p>
          <a:r>
            <a:rPr lang="en-US" dirty="0"/>
            <a:t>Full Outer join</a:t>
          </a:r>
        </a:p>
      </dgm:t>
    </dgm:pt>
    <dgm:pt modelId="{53557CBE-CF71-424B-A033-F00038AA3ED8}" type="parTrans" cxnId="{340D0063-D43F-4D63-AB93-923AFE8DFFAD}">
      <dgm:prSet/>
      <dgm:spPr/>
      <dgm:t>
        <a:bodyPr/>
        <a:lstStyle/>
        <a:p>
          <a:endParaRPr lang="en-US"/>
        </a:p>
      </dgm:t>
    </dgm:pt>
    <dgm:pt modelId="{5ECFC7E5-F0FD-4E32-B864-8CFBD1D9B9E5}" type="sibTrans" cxnId="{340D0063-D43F-4D63-AB93-923AFE8DFFAD}">
      <dgm:prSet/>
      <dgm:spPr/>
      <dgm:t>
        <a:bodyPr/>
        <a:lstStyle/>
        <a:p>
          <a:endParaRPr lang="en-US"/>
        </a:p>
      </dgm:t>
    </dgm:pt>
    <dgm:pt modelId="{CBCCC279-ED85-4E50-8803-68B038CD9845}" type="pres">
      <dgm:prSet presAssocID="{24E1A927-228F-4A27-B5D5-29D31FAD41E6}" presName="hierChild1" presStyleCnt="0">
        <dgm:presLayoutVars>
          <dgm:orgChart val="1"/>
          <dgm:chPref val="1"/>
          <dgm:dir/>
          <dgm:animOne val="branch"/>
          <dgm:animLvl val="lvl"/>
          <dgm:resizeHandles/>
        </dgm:presLayoutVars>
      </dgm:prSet>
      <dgm:spPr/>
    </dgm:pt>
    <dgm:pt modelId="{CE6D75C7-15EE-4C78-858E-831494CC7F57}" type="pres">
      <dgm:prSet presAssocID="{AE7D76B4-ECA4-48B5-9E41-47D5E4E5314E}" presName="hierRoot1" presStyleCnt="0">
        <dgm:presLayoutVars>
          <dgm:hierBranch val="init"/>
        </dgm:presLayoutVars>
      </dgm:prSet>
      <dgm:spPr/>
    </dgm:pt>
    <dgm:pt modelId="{E191B985-1B8D-4B65-9E7C-3CA7269757AF}" type="pres">
      <dgm:prSet presAssocID="{AE7D76B4-ECA4-48B5-9E41-47D5E4E5314E}" presName="rootComposite1" presStyleCnt="0"/>
      <dgm:spPr/>
    </dgm:pt>
    <dgm:pt modelId="{AB7F6B47-8498-43B0-937F-E2FFB24AEDBE}" type="pres">
      <dgm:prSet presAssocID="{AE7D76B4-ECA4-48B5-9E41-47D5E4E5314E}" presName="rootText1" presStyleLbl="node0" presStyleIdx="0" presStyleCnt="1" custScaleX="153921" custScaleY="56204" custLinFactNeighborX="0" custLinFactNeighborY="-17117">
        <dgm:presLayoutVars>
          <dgm:chPref val="3"/>
        </dgm:presLayoutVars>
      </dgm:prSet>
      <dgm:spPr/>
    </dgm:pt>
    <dgm:pt modelId="{09FD3F06-1555-4EC7-A2C6-1677248B032A}" type="pres">
      <dgm:prSet presAssocID="{AE7D76B4-ECA4-48B5-9E41-47D5E4E5314E}" presName="rootConnector1" presStyleLbl="node1" presStyleIdx="0" presStyleCnt="0"/>
      <dgm:spPr/>
    </dgm:pt>
    <dgm:pt modelId="{D2F28F4A-175A-4346-A49D-C19E62B65441}" type="pres">
      <dgm:prSet presAssocID="{AE7D76B4-ECA4-48B5-9E41-47D5E4E5314E}" presName="hierChild2" presStyleCnt="0"/>
      <dgm:spPr/>
    </dgm:pt>
    <dgm:pt modelId="{B0721A21-07D4-4BD2-8283-D5764FD95752}" type="pres">
      <dgm:prSet presAssocID="{A9C55170-B901-4B25-B4DF-2E32B4E9511C}" presName="Name37" presStyleLbl="parChTrans1D2" presStyleIdx="0" presStyleCnt="3"/>
      <dgm:spPr/>
    </dgm:pt>
    <dgm:pt modelId="{364CD8CC-AEDA-44D8-9779-C2B453AA8057}" type="pres">
      <dgm:prSet presAssocID="{A10DF994-000A-486B-A4FA-47DAE4296B36}" presName="hierRoot2" presStyleCnt="0">
        <dgm:presLayoutVars>
          <dgm:hierBranch val="init"/>
        </dgm:presLayoutVars>
      </dgm:prSet>
      <dgm:spPr/>
    </dgm:pt>
    <dgm:pt modelId="{C92E5651-F78C-41C5-928D-B5D10E363959}" type="pres">
      <dgm:prSet presAssocID="{A10DF994-000A-486B-A4FA-47DAE4296B36}" presName="rootComposite" presStyleCnt="0"/>
      <dgm:spPr/>
    </dgm:pt>
    <dgm:pt modelId="{639F633A-2A5B-457F-B32D-1276AA183A71}" type="pres">
      <dgm:prSet presAssocID="{A10DF994-000A-486B-A4FA-47DAE4296B36}" presName="rootText" presStyleLbl="node2" presStyleIdx="0" presStyleCnt="3" custLinFactNeighborY="-16474">
        <dgm:presLayoutVars>
          <dgm:chPref val="3"/>
        </dgm:presLayoutVars>
      </dgm:prSet>
      <dgm:spPr/>
    </dgm:pt>
    <dgm:pt modelId="{E6EE4BB0-986A-4E7D-A8B9-A838ECDB423A}" type="pres">
      <dgm:prSet presAssocID="{A10DF994-000A-486B-A4FA-47DAE4296B36}" presName="rootConnector" presStyleLbl="node2" presStyleIdx="0" presStyleCnt="3"/>
      <dgm:spPr/>
    </dgm:pt>
    <dgm:pt modelId="{1E407ED5-D7D6-4BE7-B4D3-298080088CA3}" type="pres">
      <dgm:prSet presAssocID="{A10DF994-000A-486B-A4FA-47DAE4296B36}" presName="hierChild4" presStyleCnt="0"/>
      <dgm:spPr/>
    </dgm:pt>
    <dgm:pt modelId="{86D3E2C5-9162-48E2-9558-0EB3770F177A}" type="pres">
      <dgm:prSet presAssocID="{A10DF994-000A-486B-A4FA-47DAE4296B36}" presName="hierChild5" presStyleCnt="0"/>
      <dgm:spPr/>
    </dgm:pt>
    <dgm:pt modelId="{C3AEC11F-574C-4E3D-B14A-8DD5665D17AB}" type="pres">
      <dgm:prSet presAssocID="{F26CA642-3B74-4DD1-A1C4-8677631EB9E6}" presName="Name37" presStyleLbl="parChTrans1D2" presStyleIdx="1" presStyleCnt="3"/>
      <dgm:spPr/>
    </dgm:pt>
    <dgm:pt modelId="{E7240E1E-0AE9-4746-9BCC-71230A5A6999}" type="pres">
      <dgm:prSet presAssocID="{47B7FBF8-8903-41D7-91D4-E41A3F00EB35}" presName="hierRoot2" presStyleCnt="0">
        <dgm:presLayoutVars>
          <dgm:hierBranch val="init"/>
        </dgm:presLayoutVars>
      </dgm:prSet>
      <dgm:spPr/>
    </dgm:pt>
    <dgm:pt modelId="{41E3BB7A-52AA-452A-998A-2E300D0ACC0A}" type="pres">
      <dgm:prSet presAssocID="{47B7FBF8-8903-41D7-91D4-E41A3F00EB35}" presName="rootComposite" presStyleCnt="0"/>
      <dgm:spPr/>
    </dgm:pt>
    <dgm:pt modelId="{217D489E-4B5E-4A5E-A48F-D3F980B18985}" type="pres">
      <dgm:prSet presAssocID="{47B7FBF8-8903-41D7-91D4-E41A3F00EB35}" presName="rootText" presStyleLbl="node2" presStyleIdx="1" presStyleCnt="3" custLinFactNeighborY="-16474">
        <dgm:presLayoutVars>
          <dgm:chPref val="3"/>
        </dgm:presLayoutVars>
      </dgm:prSet>
      <dgm:spPr/>
    </dgm:pt>
    <dgm:pt modelId="{FCD6D000-DA3F-4AC8-8F2D-84F4E2D25649}" type="pres">
      <dgm:prSet presAssocID="{47B7FBF8-8903-41D7-91D4-E41A3F00EB35}" presName="rootConnector" presStyleLbl="node2" presStyleIdx="1" presStyleCnt="3"/>
      <dgm:spPr/>
    </dgm:pt>
    <dgm:pt modelId="{8BF3E3C4-5EDE-4549-9725-B1A8513810BD}" type="pres">
      <dgm:prSet presAssocID="{47B7FBF8-8903-41D7-91D4-E41A3F00EB35}" presName="hierChild4" presStyleCnt="0"/>
      <dgm:spPr/>
    </dgm:pt>
    <dgm:pt modelId="{F5FA3B76-8304-44FF-B266-3F8FE5CF0B26}" type="pres">
      <dgm:prSet presAssocID="{E057A074-7E0D-41F0-9F0D-0811989226CA}" presName="Name37" presStyleLbl="parChTrans1D3" presStyleIdx="0" presStyleCnt="3"/>
      <dgm:spPr/>
    </dgm:pt>
    <dgm:pt modelId="{B8BFF3B4-7C30-4685-AF13-320B78D7CE6B}" type="pres">
      <dgm:prSet presAssocID="{D32CCFB5-3664-4E74-8DD6-858CD7E971E8}" presName="hierRoot2" presStyleCnt="0">
        <dgm:presLayoutVars>
          <dgm:hierBranch val="init"/>
        </dgm:presLayoutVars>
      </dgm:prSet>
      <dgm:spPr/>
    </dgm:pt>
    <dgm:pt modelId="{3EE9E2A2-1162-43DB-8B85-BE42EF6A400D}" type="pres">
      <dgm:prSet presAssocID="{D32CCFB5-3664-4E74-8DD6-858CD7E971E8}" presName="rootComposite" presStyleCnt="0"/>
      <dgm:spPr/>
    </dgm:pt>
    <dgm:pt modelId="{E8FFC769-BDA3-49A1-893D-E06C31289750}" type="pres">
      <dgm:prSet presAssocID="{D32CCFB5-3664-4E74-8DD6-858CD7E971E8}" presName="rootText" presStyleLbl="node3" presStyleIdx="0" presStyleCnt="3" custLinFactNeighborY="-41119">
        <dgm:presLayoutVars>
          <dgm:chPref val="3"/>
        </dgm:presLayoutVars>
      </dgm:prSet>
      <dgm:spPr/>
    </dgm:pt>
    <dgm:pt modelId="{1500BB79-0122-4AF8-97C4-15BB779610BE}" type="pres">
      <dgm:prSet presAssocID="{D32CCFB5-3664-4E74-8DD6-858CD7E971E8}" presName="rootConnector" presStyleLbl="node3" presStyleIdx="0" presStyleCnt="3"/>
      <dgm:spPr/>
    </dgm:pt>
    <dgm:pt modelId="{F8739ADF-C3D5-4ADB-993F-5F1C6DB554F7}" type="pres">
      <dgm:prSet presAssocID="{D32CCFB5-3664-4E74-8DD6-858CD7E971E8}" presName="hierChild4" presStyleCnt="0"/>
      <dgm:spPr/>
    </dgm:pt>
    <dgm:pt modelId="{E66E859B-BFE6-4097-8D64-464330DB971A}" type="pres">
      <dgm:prSet presAssocID="{D32CCFB5-3664-4E74-8DD6-858CD7E971E8}" presName="hierChild5" presStyleCnt="0"/>
      <dgm:spPr/>
    </dgm:pt>
    <dgm:pt modelId="{6B4636FB-01BF-4DED-8777-05D0BF0FCE64}" type="pres">
      <dgm:prSet presAssocID="{C076C4DE-0601-478C-8E69-C3ECC48AFD4C}" presName="Name37" presStyleLbl="parChTrans1D3" presStyleIdx="1" presStyleCnt="3"/>
      <dgm:spPr/>
    </dgm:pt>
    <dgm:pt modelId="{1CDBEC9B-D949-435D-9CBE-C202E417D881}" type="pres">
      <dgm:prSet presAssocID="{BC0B8300-8F3C-4233-BA62-88908726134D}" presName="hierRoot2" presStyleCnt="0">
        <dgm:presLayoutVars>
          <dgm:hierBranch val="init"/>
        </dgm:presLayoutVars>
      </dgm:prSet>
      <dgm:spPr/>
    </dgm:pt>
    <dgm:pt modelId="{51288383-85FA-40AD-953C-9F63115FCFE2}" type="pres">
      <dgm:prSet presAssocID="{BC0B8300-8F3C-4233-BA62-88908726134D}" presName="rootComposite" presStyleCnt="0"/>
      <dgm:spPr/>
    </dgm:pt>
    <dgm:pt modelId="{B4C8D106-3EEA-4B78-8398-AEB0675826C1}" type="pres">
      <dgm:prSet presAssocID="{BC0B8300-8F3C-4233-BA62-88908726134D}" presName="rootText" presStyleLbl="node3" presStyleIdx="1" presStyleCnt="3" custLinFactNeighborY="-44271">
        <dgm:presLayoutVars>
          <dgm:chPref val="3"/>
        </dgm:presLayoutVars>
      </dgm:prSet>
      <dgm:spPr/>
    </dgm:pt>
    <dgm:pt modelId="{B0E796C8-E8F8-4658-8925-5919330C29A5}" type="pres">
      <dgm:prSet presAssocID="{BC0B8300-8F3C-4233-BA62-88908726134D}" presName="rootConnector" presStyleLbl="node3" presStyleIdx="1" presStyleCnt="3"/>
      <dgm:spPr/>
    </dgm:pt>
    <dgm:pt modelId="{E24D8B09-335C-443C-84FB-A22BB70ACE49}" type="pres">
      <dgm:prSet presAssocID="{BC0B8300-8F3C-4233-BA62-88908726134D}" presName="hierChild4" presStyleCnt="0"/>
      <dgm:spPr/>
    </dgm:pt>
    <dgm:pt modelId="{A94A4A9B-7DDE-455B-9BEA-D30E4CF0D0F1}" type="pres">
      <dgm:prSet presAssocID="{BC0B8300-8F3C-4233-BA62-88908726134D}" presName="hierChild5" presStyleCnt="0"/>
      <dgm:spPr/>
    </dgm:pt>
    <dgm:pt modelId="{67DD7D82-ECFD-4829-B7CF-9DD63B9FA69E}" type="pres">
      <dgm:prSet presAssocID="{53557CBE-CF71-424B-A033-F00038AA3ED8}" presName="Name37" presStyleLbl="parChTrans1D3" presStyleIdx="2" presStyleCnt="3"/>
      <dgm:spPr/>
    </dgm:pt>
    <dgm:pt modelId="{723D46C2-3646-4397-8250-35519BF5C726}" type="pres">
      <dgm:prSet presAssocID="{E46B753F-E0C2-4FA3-9C32-5C66586EAEA4}" presName="hierRoot2" presStyleCnt="0">
        <dgm:presLayoutVars>
          <dgm:hierBranch val="init"/>
        </dgm:presLayoutVars>
      </dgm:prSet>
      <dgm:spPr/>
    </dgm:pt>
    <dgm:pt modelId="{397EE652-22F6-4765-AB5D-BC3D7C9092B2}" type="pres">
      <dgm:prSet presAssocID="{E46B753F-E0C2-4FA3-9C32-5C66586EAEA4}" presName="rootComposite" presStyleCnt="0"/>
      <dgm:spPr/>
    </dgm:pt>
    <dgm:pt modelId="{9CE3D46E-BB40-4F33-B783-8D8289239A96}" type="pres">
      <dgm:prSet presAssocID="{E46B753F-E0C2-4FA3-9C32-5C66586EAEA4}" presName="rootText" presStyleLbl="node3" presStyleIdx="2" presStyleCnt="3" custLinFactNeighborY="-54315">
        <dgm:presLayoutVars>
          <dgm:chPref val="3"/>
        </dgm:presLayoutVars>
      </dgm:prSet>
      <dgm:spPr/>
    </dgm:pt>
    <dgm:pt modelId="{26B337FD-9D96-46AC-BC45-674528C2C499}" type="pres">
      <dgm:prSet presAssocID="{E46B753F-E0C2-4FA3-9C32-5C66586EAEA4}" presName="rootConnector" presStyleLbl="node3" presStyleIdx="2" presStyleCnt="3"/>
      <dgm:spPr/>
    </dgm:pt>
    <dgm:pt modelId="{C1A87176-4B56-480D-943B-E5FA64F5B483}" type="pres">
      <dgm:prSet presAssocID="{E46B753F-E0C2-4FA3-9C32-5C66586EAEA4}" presName="hierChild4" presStyleCnt="0"/>
      <dgm:spPr/>
    </dgm:pt>
    <dgm:pt modelId="{823B8382-9ECF-4070-8AFA-EB48C5B96C43}" type="pres">
      <dgm:prSet presAssocID="{E46B753F-E0C2-4FA3-9C32-5C66586EAEA4}" presName="hierChild5" presStyleCnt="0"/>
      <dgm:spPr/>
    </dgm:pt>
    <dgm:pt modelId="{E106A635-0DCB-48F7-8FA6-8D18754F5CDB}" type="pres">
      <dgm:prSet presAssocID="{47B7FBF8-8903-41D7-91D4-E41A3F00EB35}" presName="hierChild5" presStyleCnt="0"/>
      <dgm:spPr/>
    </dgm:pt>
    <dgm:pt modelId="{5C5E54A9-C280-49DC-A51F-1B50DEAC0D12}" type="pres">
      <dgm:prSet presAssocID="{09452E5F-8B7E-429F-99AC-50297A95A8C8}" presName="Name37" presStyleLbl="parChTrans1D2" presStyleIdx="2" presStyleCnt="3"/>
      <dgm:spPr/>
    </dgm:pt>
    <dgm:pt modelId="{5BD0CDE6-9B93-4F0A-9D00-064EF3E3EE22}" type="pres">
      <dgm:prSet presAssocID="{D2B1C0B4-5154-492D-9305-6BD895A906C9}" presName="hierRoot2" presStyleCnt="0">
        <dgm:presLayoutVars>
          <dgm:hierBranch val="init"/>
        </dgm:presLayoutVars>
      </dgm:prSet>
      <dgm:spPr/>
    </dgm:pt>
    <dgm:pt modelId="{06F07A09-7AA1-45CA-B049-CDF07C9317FD}" type="pres">
      <dgm:prSet presAssocID="{D2B1C0B4-5154-492D-9305-6BD895A906C9}" presName="rootComposite" presStyleCnt="0"/>
      <dgm:spPr/>
    </dgm:pt>
    <dgm:pt modelId="{A52F72B2-7980-460A-9005-1CD4AD990897}" type="pres">
      <dgm:prSet presAssocID="{D2B1C0B4-5154-492D-9305-6BD895A906C9}" presName="rootText" presStyleLbl="node2" presStyleIdx="2" presStyleCnt="3" custLinFactNeighborY="-16474">
        <dgm:presLayoutVars>
          <dgm:chPref val="3"/>
        </dgm:presLayoutVars>
      </dgm:prSet>
      <dgm:spPr/>
    </dgm:pt>
    <dgm:pt modelId="{8902851D-44F9-487F-9EFB-B4ABD81A7F51}" type="pres">
      <dgm:prSet presAssocID="{D2B1C0B4-5154-492D-9305-6BD895A906C9}" presName="rootConnector" presStyleLbl="node2" presStyleIdx="2" presStyleCnt="3"/>
      <dgm:spPr/>
    </dgm:pt>
    <dgm:pt modelId="{9EE22CC8-6C6E-4825-AA09-5C7A198A9BA3}" type="pres">
      <dgm:prSet presAssocID="{D2B1C0B4-5154-492D-9305-6BD895A906C9}" presName="hierChild4" presStyleCnt="0"/>
      <dgm:spPr/>
    </dgm:pt>
    <dgm:pt modelId="{52BBED8F-C08A-43A0-8368-7D04289BA360}" type="pres">
      <dgm:prSet presAssocID="{D2B1C0B4-5154-492D-9305-6BD895A906C9}" presName="hierChild5" presStyleCnt="0"/>
      <dgm:spPr/>
    </dgm:pt>
    <dgm:pt modelId="{592704A3-D268-45E2-88DB-67F66AB431FF}" type="pres">
      <dgm:prSet presAssocID="{AE7D76B4-ECA4-48B5-9E41-47D5E4E5314E}" presName="hierChild3" presStyleCnt="0"/>
      <dgm:spPr/>
    </dgm:pt>
  </dgm:ptLst>
  <dgm:cxnLst>
    <dgm:cxn modelId="{7CCFAB11-4220-4D08-B9EE-772B09462E77}" type="presOf" srcId="{A9C55170-B901-4B25-B4DF-2E32B4E9511C}" destId="{B0721A21-07D4-4BD2-8283-D5764FD95752}" srcOrd="0" destOrd="0" presId="urn:microsoft.com/office/officeart/2005/8/layout/orgChart1"/>
    <dgm:cxn modelId="{8FB5C71E-4E71-45B1-B0B7-AF24DAA08AC5}" type="presOf" srcId="{47B7FBF8-8903-41D7-91D4-E41A3F00EB35}" destId="{217D489E-4B5E-4A5E-A48F-D3F980B18985}" srcOrd="0" destOrd="0" presId="urn:microsoft.com/office/officeart/2005/8/layout/orgChart1"/>
    <dgm:cxn modelId="{33375B2B-FF1F-4519-97C5-D66840C5F434}" srcId="{AE7D76B4-ECA4-48B5-9E41-47D5E4E5314E}" destId="{47B7FBF8-8903-41D7-91D4-E41A3F00EB35}" srcOrd="1" destOrd="0" parTransId="{F26CA642-3B74-4DD1-A1C4-8677631EB9E6}" sibTransId="{3A1840A8-570E-4C35-98CA-819D1DC28D53}"/>
    <dgm:cxn modelId="{A2BAA12F-41BF-406D-80A5-E70643D43DB0}" type="presOf" srcId="{E46B753F-E0C2-4FA3-9C32-5C66586EAEA4}" destId="{9CE3D46E-BB40-4F33-B783-8D8289239A96}" srcOrd="0" destOrd="0" presId="urn:microsoft.com/office/officeart/2005/8/layout/orgChart1"/>
    <dgm:cxn modelId="{5D46C13B-0B1D-4206-9A1C-D72DEB44C6A8}" type="presOf" srcId="{AE7D76B4-ECA4-48B5-9E41-47D5E4E5314E}" destId="{09FD3F06-1555-4EC7-A2C6-1677248B032A}" srcOrd="1" destOrd="0" presId="urn:microsoft.com/office/officeart/2005/8/layout/orgChart1"/>
    <dgm:cxn modelId="{C98D4B5E-ADDE-4349-927D-72A0609DDC20}" type="presOf" srcId="{A10DF994-000A-486B-A4FA-47DAE4296B36}" destId="{E6EE4BB0-986A-4E7D-A8B9-A838ECDB423A}" srcOrd="1" destOrd="0" presId="urn:microsoft.com/office/officeart/2005/8/layout/orgChart1"/>
    <dgm:cxn modelId="{05892B42-5B79-428B-90A5-44F57CB1C687}" type="presOf" srcId="{53557CBE-CF71-424B-A033-F00038AA3ED8}" destId="{67DD7D82-ECFD-4829-B7CF-9DD63B9FA69E}" srcOrd="0" destOrd="0" presId="urn:microsoft.com/office/officeart/2005/8/layout/orgChart1"/>
    <dgm:cxn modelId="{340D0063-D43F-4D63-AB93-923AFE8DFFAD}" srcId="{47B7FBF8-8903-41D7-91D4-E41A3F00EB35}" destId="{E46B753F-E0C2-4FA3-9C32-5C66586EAEA4}" srcOrd="2" destOrd="0" parTransId="{53557CBE-CF71-424B-A033-F00038AA3ED8}" sibTransId="{5ECFC7E5-F0FD-4E32-B864-8CFBD1D9B9E5}"/>
    <dgm:cxn modelId="{6F65B744-0498-4AA6-9CEF-C5EF6B67EBF5}" type="presOf" srcId="{47B7FBF8-8903-41D7-91D4-E41A3F00EB35}" destId="{FCD6D000-DA3F-4AC8-8F2D-84F4E2D25649}" srcOrd="1" destOrd="0" presId="urn:microsoft.com/office/officeart/2005/8/layout/orgChart1"/>
    <dgm:cxn modelId="{881E1B45-D09B-4103-A467-B72B2AAF75DF}" type="presOf" srcId="{24E1A927-228F-4A27-B5D5-29D31FAD41E6}" destId="{CBCCC279-ED85-4E50-8803-68B038CD9845}" srcOrd="0" destOrd="0" presId="urn:microsoft.com/office/officeart/2005/8/layout/orgChart1"/>
    <dgm:cxn modelId="{AC77237D-8A94-4E7F-B707-6928DA5D0F5C}" srcId="{AE7D76B4-ECA4-48B5-9E41-47D5E4E5314E}" destId="{A10DF994-000A-486B-A4FA-47DAE4296B36}" srcOrd="0" destOrd="0" parTransId="{A9C55170-B901-4B25-B4DF-2E32B4E9511C}" sibTransId="{3AB8EA46-04EB-49A6-A7A5-4C3BEEEE21CB}"/>
    <dgm:cxn modelId="{B899EA85-0C02-4DF1-BBB4-F85EAEC65961}" type="presOf" srcId="{D2B1C0B4-5154-492D-9305-6BD895A906C9}" destId="{A52F72B2-7980-460A-9005-1CD4AD990897}" srcOrd="0" destOrd="0" presId="urn:microsoft.com/office/officeart/2005/8/layout/orgChart1"/>
    <dgm:cxn modelId="{6F566B86-26FE-4E58-B966-43A953529EC7}" type="presOf" srcId="{F26CA642-3B74-4DD1-A1C4-8677631EB9E6}" destId="{C3AEC11F-574C-4E3D-B14A-8DD5665D17AB}" srcOrd="0" destOrd="0" presId="urn:microsoft.com/office/officeart/2005/8/layout/orgChart1"/>
    <dgm:cxn modelId="{6D06AF8D-19B0-4688-9DDF-E50D1CC39A69}" srcId="{47B7FBF8-8903-41D7-91D4-E41A3F00EB35}" destId="{D32CCFB5-3664-4E74-8DD6-858CD7E971E8}" srcOrd="0" destOrd="0" parTransId="{E057A074-7E0D-41F0-9F0D-0811989226CA}" sibTransId="{CF885FB3-5BDF-411D-A562-DABCFF107547}"/>
    <dgm:cxn modelId="{4405768F-2DD0-4C2A-9605-5A0B08025DC4}" type="presOf" srcId="{BC0B8300-8F3C-4233-BA62-88908726134D}" destId="{B4C8D106-3EEA-4B78-8398-AEB0675826C1}" srcOrd="0" destOrd="0" presId="urn:microsoft.com/office/officeart/2005/8/layout/orgChart1"/>
    <dgm:cxn modelId="{BA11E691-2D78-4500-995E-8BEB01B63B6D}" type="presOf" srcId="{C076C4DE-0601-478C-8E69-C3ECC48AFD4C}" destId="{6B4636FB-01BF-4DED-8777-05D0BF0FCE64}" srcOrd="0" destOrd="0" presId="urn:microsoft.com/office/officeart/2005/8/layout/orgChart1"/>
    <dgm:cxn modelId="{0F63A793-A242-4065-888A-C64F5D9DF733}" type="presOf" srcId="{E057A074-7E0D-41F0-9F0D-0811989226CA}" destId="{F5FA3B76-8304-44FF-B266-3F8FE5CF0B26}" srcOrd="0" destOrd="0" presId="urn:microsoft.com/office/officeart/2005/8/layout/orgChart1"/>
    <dgm:cxn modelId="{09D1E695-2C92-4E00-9B21-C89674C80443}" type="presOf" srcId="{D2B1C0B4-5154-492D-9305-6BD895A906C9}" destId="{8902851D-44F9-487F-9EFB-B4ABD81A7F51}" srcOrd="1" destOrd="0" presId="urn:microsoft.com/office/officeart/2005/8/layout/orgChart1"/>
    <dgm:cxn modelId="{4139EC9E-379D-44AA-8508-AAC93E7ED8A1}" type="presOf" srcId="{D32CCFB5-3664-4E74-8DD6-858CD7E971E8}" destId="{E8FFC769-BDA3-49A1-893D-E06C31289750}" srcOrd="0" destOrd="0" presId="urn:microsoft.com/office/officeart/2005/8/layout/orgChart1"/>
    <dgm:cxn modelId="{FA3D18A3-6556-4423-83C4-9DED6855F7FF}" type="presOf" srcId="{A10DF994-000A-486B-A4FA-47DAE4296B36}" destId="{639F633A-2A5B-457F-B32D-1276AA183A71}" srcOrd="0" destOrd="0" presId="urn:microsoft.com/office/officeart/2005/8/layout/orgChart1"/>
    <dgm:cxn modelId="{557D48A5-A756-4BA7-8436-2F52C544563E}" type="presOf" srcId="{BC0B8300-8F3C-4233-BA62-88908726134D}" destId="{B0E796C8-E8F8-4658-8925-5919330C29A5}" srcOrd="1" destOrd="0" presId="urn:microsoft.com/office/officeart/2005/8/layout/orgChart1"/>
    <dgm:cxn modelId="{D4228CB1-BFB0-48AB-9037-5A2115985F75}" type="presOf" srcId="{09452E5F-8B7E-429F-99AC-50297A95A8C8}" destId="{5C5E54A9-C280-49DC-A51F-1B50DEAC0D12}" srcOrd="0" destOrd="0" presId="urn:microsoft.com/office/officeart/2005/8/layout/orgChart1"/>
    <dgm:cxn modelId="{0FD5A7D3-439F-433A-A0D7-39D132B837DD}" type="presOf" srcId="{E46B753F-E0C2-4FA3-9C32-5C66586EAEA4}" destId="{26B337FD-9D96-46AC-BC45-674528C2C499}" srcOrd="1" destOrd="0" presId="urn:microsoft.com/office/officeart/2005/8/layout/orgChart1"/>
    <dgm:cxn modelId="{9A525ED6-460E-4DEE-8D5B-D228470B4794}" type="presOf" srcId="{D32CCFB5-3664-4E74-8DD6-858CD7E971E8}" destId="{1500BB79-0122-4AF8-97C4-15BB779610BE}" srcOrd="1" destOrd="0" presId="urn:microsoft.com/office/officeart/2005/8/layout/orgChart1"/>
    <dgm:cxn modelId="{484179D9-5F66-40CD-A81E-C5831F34BDB6}" srcId="{47B7FBF8-8903-41D7-91D4-E41A3F00EB35}" destId="{BC0B8300-8F3C-4233-BA62-88908726134D}" srcOrd="1" destOrd="0" parTransId="{C076C4DE-0601-478C-8E69-C3ECC48AFD4C}" sibTransId="{667F3753-9645-468D-A583-A6FAF839CE2B}"/>
    <dgm:cxn modelId="{A7EF2AE4-04D9-4AB9-ADBA-9A4FA94E98B5}" srcId="{24E1A927-228F-4A27-B5D5-29D31FAD41E6}" destId="{AE7D76B4-ECA4-48B5-9E41-47D5E4E5314E}" srcOrd="0" destOrd="0" parTransId="{6E9608ED-A1AA-44A2-9D86-2CFBB4AD0314}" sibTransId="{C27CEF85-1B73-4B0F-8996-13A340E2BDFC}"/>
    <dgm:cxn modelId="{F9EFEEE8-7CF4-4E41-B23C-3B0D83D67F3D}" srcId="{AE7D76B4-ECA4-48B5-9E41-47D5E4E5314E}" destId="{D2B1C0B4-5154-492D-9305-6BD895A906C9}" srcOrd="2" destOrd="0" parTransId="{09452E5F-8B7E-429F-99AC-50297A95A8C8}" sibTransId="{60B9CE95-AB0D-4ECD-81E7-E59F395D5D20}"/>
    <dgm:cxn modelId="{876E76F0-B99B-4FB4-BE5D-6832A61FEF7A}" type="presOf" srcId="{AE7D76B4-ECA4-48B5-9E41-47D5E4E5314E}" destId="{AB7F6B47-8498-43B0-937F-E2FFB24AEDBE}" srcOrd="0" destOrd="0" presId="urn:microsoft.com/office/officeart/2005/8/layout/orgChart1"/>
    <dgm:cxn modelId="{40A4989B-18AA-478F-A37E-BF6E0260602B}" type="presParOf" srcId="{CBCCC279-ED85-4E50-8803-68B038CD9845}" destId="{CE6D75C7-15EE-4C78-858E-831494CC7F57}" srcOrd="0" destOrd="0" presId="urn:microsoft.com/office/officeart/2005/8/layout/orgChart1"/>
    <dgm:cxn modelId="{1828CB77-65FD-4B89-929A-A39F3FB9520F}" type="presParOf" srcId="{CE6D75C7-15EE-4C78-858E-831494CC7F57}" destId="{E191B985-1B8D-4B65-9E7C-3CA7269757AF}" srcOrd="0" destOrd="0" presId="urn:microsoft.com/office/officeart/2005/8/layout/orgChart1"/>
    <dgm:cxn modelId="{A85A7698-40E5-4C5E-8D2F-BD395BC436B7}" type="presParOf" srcId="{E191B985-1B8D-4B65-9E7C-3CA7269757AF}" destId="{AB7F6B47-8498-43B0-937F-E2FFB24AEDBE}" srcOrd="0" destOrd="0" presId="urn:microsoft.com/office/officeart/2005/8/layout/orgChart1"/>
    <dgm:cxn modelId="{D9A867D0-7DCF-40A0-9160-1D2D2EA42F7B}" type="presParOf" srcId="{E191B985-1B8D-4B65-9E7C-3CA7269757AF}" destId="{09FD3F06-1555-4EC7-A2C6-1677248B032A}" srcOrd="1" destOrd="0" presId="urn:microsoft.com/office/officeart/2005/8/layout/orgChart1"/>
    <dgm:cxn modelId="{05ECBBA3-0851-4890-9ED5-0F2617E8AD40}" type="presParOf" srcId="{CE6D75C7-15EE-4C78-858E-831494CC7F57}" destId="{D2F28F4A-175A-4346-A49D-C19E62B65441}" srcOrd="1" destOrd="0" presId="urn:microsoft.com/office/officeart/2005/8/layout/orgChart1"/>
    <dgm:cxn modelId="{BA5CB6FC-265C-403B-88E4-D073972AA21B}" type="presParOf" srcId="{D2F28F4A-175A-4346-A49D-C19E62B65441}" destId="{B0721A21-07D4-4BD2-8283-D5764FD95752}" srcOrd="0" destOrd="0" presId="urn:microsoft.com/office/officeart/2005/8/layout/orgChart1"/>
    <dgm:cxn modelId="{F9072857-77F5-4C76-9D92-05CD153F5B33}" type="presParOf" srcId="{D2F28F4A-175A-4346-A49D-C19E62B65441}" destId="{364CD8CC-AEDA-44D8-9779-C2B453AA8057}" srcOrd="1" destOrd="0" presId="urn:microsoft.com/office/officeart/2005/8/layout/orgChart1"/>
    <dgm:cxn modelId="{F2C7C33E-C7A9-4869-AA24-DE5D67CC0E90}" type="presParOf" srcId="{364CD8CC-AEDA-44D8-9779-C2B453AA8057}" destId="{C92E5651-F78C-41C5-928D-B5D10E363959}" srcOrd="0" destOrd="0" presId="urn:microsoft.com/office/officeart/2005/8/layout/orgChart1"/>
    <dgm:cxn modelId="{D523BDDE-D86A-4354-8562-74627BF9A2FB}" type="presParOf" srcId="{C92E5651-F78C-41C5-928D-B5D10E363959}" destId="{639F633A-2A5B-457F-B32D-1276AA183A71}" srcOrd="0" destOrd="0" presId="urn:microsoft.com/office/officeart/2005/8/layout/orgChart1"/>
    <dgm:cxn modelId="{BEA980F3-8721-4220-AFDD-8FB2E2EE6AD7}" type="presParOf" srcId="{C92E5651-F78C-41C5-928D-B5D10E363959}" destId="{E6EE4BB0-986A-4E7D-A8B9-A838ECDB423A}" srcOrd="1" destOrd="0" presId="urn:microsoft.com/office/officeart/2005/8/layout/orgChart1"/>
    <dgm:cxn modelId="{66147DB8-52D0-4A88-990C-C78707DB362F}" type="presParOf" srcId="{364CD8CC-AEDA-44D8-9779-C2B453AA8057}" destId="{1E407ED5-D7D6-4BE7-B4D3-298080088CA3}" srcOrd="1" destOrd="0" presId="urn:microsoft.com/office/officeart/2005/8/layout/orgChart1"/>
    <dgm:cxn modelId="{A79063B1-B397-461A-A142-AD50377B02E5}" type="presParOf" srcId="{364CD8CC-AEDA-44D8-9779-C2B453AA8057}" destId="{86D3E2C5-9162-48E2-9558-0EB3770F177A}" srcOrd="2" destOrd="0" presId="urn:microsoft.com/office/officeart/2005/8/layout/orgChart1"/>
    <dgm:cxn modelId="{B5D9A9B8-748F-444A-871F-1FD6569572FB}" type="presParOf" srcId="{D2F28F4A-175A-4346-A49D-C19E62B65441}" destId="{C3AEC11F-574C-4E3D-B14A-8DD5665D17AB}" srcOrd="2" destOrd="0" presId="urn:microsoft.com/office/officeart/2005/8/layout/orgChart1"/>
    <dgm:cxn modelId="{4E26B154-7654-4C1C-B931-BBF80402F505}" type="presParOf" srcId="{D2F28F4A-175A-4346-A49D-C19E62B65441}" destId="{E7240E1E-0AE9-4746-9BCC-71230A5A6999}" srcOrd="3" destOrd="0" presId="urn:microsoft.com/office/officeart/2005/8/layout/orgChart1"/>
    <dgm:cxn modelId="{A57A63E4-5F1A-4E77-92FE-3BE695200BBC}" type="presParOf" srcId="{E7240E1E-0AE9-4746-9BCC-71230A5A6999}" destId="{41E3BB7A-52AA-452A-998A-2E300D0ACC0A}" srcOrd="0" destOrd="0" presId="urn:microsoft.com/office/officeart/2005/8/layout/orgChart1"/>
    <dgm:cxn modelId="{79E229C4-7FF8-43B7-B8DC-69CDB017DA05}" type="presParOf" srcId="{41E3BB7A-52AA-452A-998A-2E300D0ACC0A}" destId="{217D489E-4B5E-4A5E-A48F-D3F980B18985}" srcOrd="0" destOrd="0" presId="urn:microsoft.com/office/officeart/2005/8/layout/orgChart1"/>
    <dgm:cxn modelId="{DE8D14A6-BB37-490B-A8E4-4EF78C85475D}" type="presParOf" srcId="{41E3BB7A-52AA-452A-998A-2E300D0ACC0A}" destId="{FCD6D000-DA3F-4AC8-8F2D-84F4E2D25649}" srcOrd="1" destOrd="0" presId="urn:microsoft.com/office/officeart/2005/8/layout/orgChart1"/>
    <dgm:cxn modelId="{1C62A2C5-1397-4AD1-AB35-FA97AD3ED4C7}" type="presParOf" srcId="{E7240E1E-0AE9-4746-9BCC-71230A5A6999}" destId="{8BF3E3C4-5EDE-4549-9725-B1A8513810BD}" srcOrd="1" destOrd="0" presId="urn:microsoft.com/office/officeart/2005/8/layout/orgChart1"/>
    <dgm:cxn modelId="{15A86C05-C397-4098-ABE1-2103669C10A0}" type="presParOf" srcId="{8BF3E3C4-5EDE-4549-9725-B1A8513810BD}" destId="{F5FA3B76-8304-44FF-B266-3F8FE5CF0B26}" srcOrd="0" destOrd="0" presId="urn:microsoft.com/office/officeart/2005/8/layout/orgChart1"/>
    <dgm:cxn modelId="{6635EC73-9C8C-4086-9187-46443A4C6ED6}" type="presParOf" srcId="{8BF3E3C4-5EDE-4549-9725-B1A8513810BD}" destId="{B8BFF3B4-7C30-4685-AF13-320B78D7CE6B}" srcOrd="1" destOrd="0" presId="urn:microsoft.com/office/officeart/2005/8/layout/orgChart1"/>
    <dgm:cxn modelId="{06DBF0F0-A552-4632-A633-F70CDAEC058A}" type="presParOf" srcId="{B8BFF3B4-7C30-4685-AF13-320B78D7CE6B}" destId="{3EE9E2A2-1162-43DB-8B85-BE42EF6A400D}" srcOrd="0" destOrd="0" presId="urn:microsoft.com/office/officeart/2005/8/layout/orgChart1"/>
    <dgm:cxn modelId="{7D8FCEA6-0FF9-4839-A4B6-3000DFBD5D42}" type="presParOf" srcId="{3EE9E2A2-1162-43DB-8B85-BE42EF6A400D}" destId="{E8FFC769-BDA3-49A1-893D-E06C31289750}" srcOrd="0" destOrd="0" presId="urn:microsoft.com/office/officeart/2005/8/layout/orgChart1"/>
    <dgm:cxn modelId="{0A072025-4B74-4E9B-A284-20582D2ECAFA}" type="presParOf" srcId="{3EE9E2A2-1162-43DB-8B85-BE42EF6A400D}" destId="{1500BB79-0122-4AF8-97C4-15BB779610BE}" srcOrd="1" destOrd="0" presId="urn:microsoft.com/office/officeart/2005/8/layout/orgChart1"/>
    <dgm:cxn modelId="{CD0FAAF1-AFD0-4297-A66B-5B2B0B29C89C}" type="presParOf" srcId="{B8BFF3B4-7C30-4685-AF13-320B78D7CE6B}" destId="{F8739ADF-C3D5-4ADB-993F-5F1C6DB554F7}" srcOrd="1" destOrd="0" presId="urn:microsoft.com/office/officeart/2005/8/layout/orgChart1"/>
    <dgm:cxn modelId="{B41E182E-4E86-40FE-A288-D537E5556FA8}" type="presParOf" srcId="{B8BFF3B4-7C30-4685-AF13-320B78D7CE6B}" destId="{E66E859B-BFE6-4097-8D64-464330DB971A}" srcOrd="2" destOrd="0" presId="urn:microsoft.com/office/officeart/2005/8/layout/orgChart1"/>
    <dgm:cxn modelId="{44674D28-6F87-46C2-BC39-9514ECD02DE0}" type="presParOf" srcId="{8BF3E3C4-5EDE-4549-9725-B1A8513810BD}" destId="{6B4636FB-01BF-4DED-8777-05D0BF0FCE64}" srcOrd="2" destOrd="0" presId="urn:microsoft.com/office/officeart/2005/8/layout/orgChart1"/>
    <dgm:cxn modelId="{E1A5481B-5EAF-4A27-AA5A-894EF791D4E0}" type="presParOf" srcId="{8BF3E3C4-5EDE-4549-9725-B1A8513810BD}" destId="{1CDBEC9B-D949-435D-9CBE-C202E417D881}" srcOrd="3" destOrd="0" presId="urn:microsoft.com/office/officeart/2005/8/layout/orgChart1"/>
    <dgm:cxn modelId="{89D4A879-6A07-4B67-9DE3-53FDA84D11A5}" type="presParOf" srcId="{1CDBEC9B-D949-435D-9CBE-C202E417D881}" destId="{51288383-85FA-40AD-953C-9F63115FCFE2}" srcOrd="0" destOrd="0" presId="urn:microsoft.com/office/officeart/2005/8/layout/orgChart1"/>
    <dgm:cxn modelId="{A276DB79-BF52-43D6-B45D-3F5121778984}" type="presParOf" srcId="{51288383-85FA-40AD-953C-9F63115FCFE2}" destId="{B4C8D106-3EEA-4B78-8398-AEB0675826C1}" srcOrd="0" destOrd="0" presId="urn:microsoft.com/office/officeart/2005/8/layout/orgChart1"/>
    <dgm:cxn modelId="{C22B9DED-0B3F-4AE1-8186-624F2972038D}" type="presParOf" srcId="{51288383-85FA-40AD-953C-9F63115FCFE2}" destId="{B0E796C8-E8F8-4658-8925-5919330C29A5}" srcOrd="1" destOrd="0" presId="urn:microsoft.com/office/officeart/2005/8/layout/orgChart1"/>
    <dgm:cxn modelId="{2CCBA83F-9666-4A8D-8687-14FA8C17EAFA}" type="presParOf" srcId="{1CDBEC9B-D949-435D-9CBE-C202E417D881}" destId="{E24D8B09-335C-443C-84FB-A22BB70ACE49}" srcOrd="1" destOrd="0" presId="urn:microsoft.com/office/officeart/2005/8/layout/orgChart1"/>
    <dgm:cxn modelId="{8A2748EF-7874-4E85-94C6-8B7CD17060D8}" type="presParOf" srcId="{1CDBEC9B-D949-435D-9CBE-C202E417D881}" destId="{A94A4A9B-7DDE-455B-9BEA-D30E4CF0D0F1}" srcOrd="2" destOrd="0" presId="urn:microsoft.com/office/officeart/2005/8/layout/orgChart1"/>
    <dgm:cxn modelId="{4855793E-63D6-4FB3-A749-B9D796B9F28A}" type="presParOf" srcId="{8BF3E3C4-5EDE-4549-9725-B1A8513810BD}" destId="{67DD7D82-ECFD-4829-B7CF-9DD63B9FA69E}" srcOrd="4" destOrd="0" presId="urn:microsoft.com/office/officeart/2005/8/layout/orgChart1"/>
    <dgm:cxn modelId="{12D4C1BC-443E-48D6-A9C4-001EA0D29940}" type="presParOf" srcId="{8BF3E3C4-5EDE-4549-9725-B1A8513810BD}" destId="{723D46C2-3646-4397-8250-35519BF5C726}" srcOrd="5" destOrd="0" presId="urn:microsoft.com/office/officeart/2005/8/layout/orgChart1"/>
    <dgm:cxn modelId="{95EDC4FD-6465-40FB-A601-7935DEC6CA1E}" type="presParOf" srcId="{723D46C2-3646-4397-8250-35519BF5C726}" destId="{397EE652-22F6-4765-AB5D-BC3D7C9092B2}" srcOrd="0" destOrd="0" presId="urn:microsoft.com/office/officeart/2005/8/layout/orgChart1"/>
    <dgm:cxn modelId="{FE41A9C1-3698-4207-9AD8-AE60030BCC81}" type="presParOf" srcId="{397EE652-22F6-4765-AB5D-BC3D7C9092B2}" destId="{9CE3D46E-BB40-4F33-B783-8D8289239A96}" srcOrd="0" destOrd="0" presId="urn:microsoft.com/office/officeart/2005/8/layout/orgChart1"/>
    <dgm:cxn modelId="{4F0890FE-E453-49EB-A9B6-0078114F2717}" type="presParOf" srcId="{397EE652-22F6-4765-AB5D-BC3D7C9092B2}" destId="{26B337FD-9D96-46AC-BC45-674528C2C499}" srcOrd="1" destOrd="0" presId="urn:microsoft.com/office/officeart/2005/8/layout/orgChart1"/>
    <dgm:cxn modelId="{D66C63F3-20A3-42A0-9D2E-3E1CFA32752B}" type="presParOf" srcId="{723D46C2-3646-4397-8250-35519BF5C726}" destId="{C1A87176-4B56-480D-943B-E5FA64F5B483}" srcOrd="1" destOrd="0" presId="urn:microsoft.com/office/officeart/2005/8/layout/orgChart1"/>
    <dgm:cxn modelId="{EB8AA06B-CAFE-4112-89A7-CFB386B5EE80}" type="presParOf" srcId="{723D46C2-3646-4397-8250-35519BF5C726}" destId="{823B8382-9ECF-4070-8AFA-EB48C5B96C43}" srcOrd="2" destOrd="0" presId="urn:microsoft.com/office/officeart/2005/8/layout/orgChart1"/>
    <dgm:cxn modelId="{FA712FB7-0432-4BD9-B4E3-BB060E608296}" type="presParOf" srcId="{E7240E1E-0AE9-4746-9BCC-71230A5A6999}" destId="{E106A635-0DCB-48F7-8FA6-8D18754F5CDB}" srcOrd="2" destOrd="0" presId="urn:microsoft.com/office/officeart/2005/8/layout/orgChart1"/>
    <dgm:cxn modelId="{F64A0259-FC40-40E3-97AC-A4BE282902B7}" type="presParOf" srcId="{D2F28F4A-175A-4346-A49D-C19E62B65441}" destId="{5C5E54A9-C280-49DC-A51F-1B50DEAC0D12}" srcOrd="4" destOrd="0" presId="urn:microsoft.com/office/officeart/2005/8/layout/orgChart1"/>
    <dgm:cxn modelId="{6B494650-C916-4421-B049-62D6A2E33B09}" type="presParOf" srcId="{D2F28F4A-175A-4346-A49D-C19E62B65441}" destId="{5BD0CDE6-9B93-4F0A-9D00-064EF3E3EE22}" srcOrd="5" destOrd="0" presId="urn:microsoft.com/office/officeart/2005/8/layout/orgChart1"/>
    <dgm:cxn modelId="{B95AAD38-2A11-4468-AF2E-EB511B55CFA1}" type="presParOf" srcId="{5BD0CDE6-9B93-4F0A-9D00-064EF3E3EE22}" destId="{06F07A09-7AA1-45CA-B049-CDF07C9317FD}" srcOrd="0" destOrd="0" presId="urn:microsoft.com/office/officeart/2005/8/layout/orgChart1"/>
    <dgm:cxn modelId="{765BB695-68C1-4C93-9051-793C2EDC36DE}" type="presParOf" srcId="{06F07A09-7AA1-45CA-B049-CDF07C9317FD}" destId="{A52F72B2-7980-460A-9005-1CD4AD990897}" srcOrd="0" destOrd="0" presId="urn:microsoft.com/office/officeart/2005/8/layout/orgChart1"/>
    <dgm:cxn modelId="{8E2CB7BF-8DB9-4C8F-BCAE-D3D197DBB547}" type="presParOf" srcId="{06F07A09-7AA1-45CA-B049-CDF07C9317FD}" destId="{8902851D-44F9-487F-9EFB-B4ABD81A7F51}" srcOrd="1" destOrd="0" presId="urn:microsoft.com/office/officeart/2005/8/layout/orgChart1"/>
    <dgm:cxn modelId="{AF1B7871-FEBD-4814-A582-0D049E86328A}" type="presParOf" srcId="{5BD0CDE6-9B93-4F0A-9D00-064EF3E3EE22}" destId="{9EE22CC8-6C6E-4825-AA09-5C7A198A9BA3}" srcOrd="1" destOrd="0" presId="urn:microsoft.com/office/officeart/2005/8/layout/orgChart1"/>
    <dgm:cxn modelId="{E48638DC-42F3-456C-8C54-8F64893F5642}" type="presParOf" srcId="{5BD0CDE6-9B93-4F0A-9D00-064EF3E3EE22}" destId="{52BBED8F-C08A-43A0-8368-7D04289BA360}" srcOrd="2" destOrd="0" presId="urn:microsoft.com/office/officeart/2005/8/layout/orgChart1"/>
    <dgm:cxn modelId="{34ACBB93-4A5E-4BF9-B99C-AECB6BD1364B}" type="presParOf" srcId="{CE6D75C7-15EE-4C78-858E-831494CC7F57}" destId="{592704A3-D268-45E2-88DB-67F66AB431FF}"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54A9-C280-49DC-A51F-1B50DEAC0D12}">
      <dsp:nvSpPr>
        <dsp:cNvPr id="0" name=""/>
        <dsp:cNvSpPr/>
      </dsp:nvSpPr>
      <dsp:spPr>
        <a:xfrm>
          <a:off x="3048000" y="500840"/>
          <a:ext cx="2156482" cy="379995"/>
        </a:xfrm>
        <a:custGeom>
          <a:avLst/>
          <a:gdLst/>
          <a:ahLst/>
          <a:cxnLst/>
          <a:rect l="0" t="0" r="0" b="0"/>
          <a:pathLst>
            <a:path>
              <a:moveTo>
                <a:pt x="0" y="0"/>
              </a:moveTo>
              <a:lnTo>
                <a:pt x="0" y="192862"/>
              </a:lnTo>
              <a:lnTo>
                <a:pt x="2156482" y="192862"/>
              </a:lnTo>
              <a:lnTo>
                <a:pt x="2156482"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D7D82-ECFD-4829-B7CF-9DD63B9FA69E}">
      <dsp:nvSpPr>
        <dsp:cNvPr id="0" name=""/>
        <dsp:cNvSpPr/>
      </dsp:nvSpPr>
      <dsp:spPr>
        <a:xfrm>
          <a:off x="2335113" y="1771944"/>
          <a:ext cx="267332" cy="3013363"/>
        </a:xfrm>
        <a:custGeom>
          <a:avLst/>
          <a:gdLst/>
          <a:ahLst/>
          <a:cxnLst/>
          <a:rect l="0" t="0" r="0" b="0"/>
          <a:pathLst>
            <a:path>
              <a:moveTo>
                <a:pt x="0" y="0"/>
              </a:moveTo>
              <a:lnTo>
                <a:pt x="0" y="3013363"/>
              </a:lnTo>
              <a:lnTo>
                <a:pt x="267332" y="30133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636FB-01BF-4DED-8777-05D0BF0FCE64}">
      <dsp:nvSpPr>
        <dsp:cNvPr id="0" name=""/>
        <dsp:cNvSpPr/>
      </dsp:nvSpPr>
      <dsp:spPr>
        <a:xfrm>
          <a:off x="2335113" y="1771944"/>
          <a:ext cx="267332" cy="1837492"/>
        </a:xfrm>
        <a:custGeom>
          <a:avLst/>
          <a:gdLst/>
          <a:ahLst/>
          <a:cxnLst/>
          <a:rect l="0" t="0" r="0" b="0"/>
          <a:pathLst>
            <a:path>
              <a:moveTo>
                <a:pt x="0" y="0"/>
              </a:moveTo>
              <a:lnTo>
                <a:pt x="0" y="1837492"/>
              </a:lnTo>
              <a:lnTo>
                <a:pt x="267332" y="18374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FA3B76-8304-44FF-B266-3F8FE5CF0B26}">
      <dsp:nvSpPr>
        <dsp:cNvPr id="0" name=""/>
        <dsp:cNvSpPr/>
      </dsp:nvSpPr>
      <dsp:spPr>
        <a:xfrm>
          <a:off x="2335113" y="1771944"/>
          <a:ext cx="267332" cy="600206"/>
        </a:xfrm>
        <a:custGeom>
          <a:avLst/>
          <a:gdLst/>
          <a:ahLst/>
          <a:cxnLst/>
          <a:rect l="0" t="0" r="0" b="0"/>
          <a:pathLst>
            <a:path>
              <a:moveTo>
                <a:pt x="0" y="0"/>
              </a:moveTo>
              <a:lnTo>
                <a:pt x="0" y="600206"/>
              </a:lnTo>
              <a:lnTo>
                <a:pt x="267332" y="6002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EC11F-574C-4E3D-B14A-8DD5665D17AB}">
      <dsp:nvSpPr>
        <dsp:cNvPr id="0" name=""/>
        <dsp:cNvSpPr/>
      </dsp:nvSpPr>
      <dsp:spPr>
        <a:xfrm>
          <a:off x="3002280" y="500840"/>
          <a:ext cx="91440" cy="379995"/>
        </a:xfrm>
        <a:custGeom>
          <a:avLst/>
          <a:gdLst/>
          <a:ahLst/>
          <a:cxnLst/>
          <a:rect l="0" t="0" r="0" b="0"/>
          <a:pathLst>
            <a:path>
              <a:moveTo>
                <a:pt x="45720" y="0"/>
              </a:moveTo>
              <a:lnTo>
                <a:pt x="45720"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21A21-07D4-4BD2-8283-D5764FD95752}">
      <dsp:nvSpPr>
        <dsp:cNvPr id="0" name=""/>
        <dsp:cNvSpPr/>
      </dsp:nvSpPr>
      <dsp:spPr>
        <a:xfrm>
          <a:off x="891517" y="500840"/>
          <a:ext cx="2156482" cy="379995"/>
        </a:xfrm>
        <a:custGeom>
          <a:avLst/>
          <a:gdLst/>
          <a:ahLst/>
          <a:cxnLst/>
          <a:rect l="0" t="0" r="0" b="0"/>
          <a:pathLst>
            <a:path>
              <a:moveTo>
                <a:pt x="2156482" y="0"/>
              </a:moveTo>
              <a:lnTo>
                <a:pt x="2156482" y="192862"/>
              </a:lnTo>
              <a:lnTo>
                <a:pt x="0" y="192862"/>
              </a:lnTo>
              <a:lnTo>
                <a:pt x="0"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F6B47-8498-43B0-937F-E2FFB24AEDBE}">
      <dsp:nvSpPr>
        <dsp:cNvPr id="0" name=""/>
        <dsp:cNvSpPr/>
      </dsp:nvSpPr>
      <dsp:spPr>
        <a:xfrm>
          <a:off x="1676397" y="1"/>
          <a:ext cx="2743205" cy="5008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JOINS</a:t>
          </a:r>
        </a:p>
      </dsp:txBody>
      <dsp:txXfrm>
        <a:off x="1676397" y="1"/>
        <a:ext cx="2743205" cy="500838"/>
      </dsp:txXfrm>
    </dsp:sp>
    <dsp:sp modelId="{639F633A-2A5B-457F-B32D-1276AA183A71}">
      <dsp:nvSpPr>
        <dsp:cNvPr id="0" name=""/>
        <dsp:cNvSpPr/>
      </dsp:nvSpPr>
      <dsp:spPr>
        <a:xfrm>
          <a:off x="409"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Inner Join</a:t>
          </a:r>
        </a:p>
      </dsp:txBody>
      <dsp:txXfrm>
        <a:off x="409" y="880835"/>
        <a:ext cx="1782216" cy="891108"/>
      </dsp:txXfrm>
    </dsp:sp>
    <dsp:sp modelId="{217D489E-4B5E-4A5E-A48F-D3F980B18985}">
      <dsp:nvSpPr>
        <dsp:cNvPr id="0" name=""/>
        <dsp:cNvSpPr/>
      </dsp:nvSpPr>
      <dsp:spPr>
        <a:xfrm>
          <a:off x="2156891"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Outer Join</a:t>
          </a:r>
        </a:p>
      </dsp:txBody>
      <dsp:txXfrm>
        <a:off x="2156891" y="880835"/>
        <a:ext cx="1782216" cy="891108"/>
      </dsp:txXfrm>
    </dsp:sp>
    <dsp:sp modelId="{E8FFC769-BDA3-49A1-893D-E06C31289750}">
      <dsp:nvSpPr>
        <dsp:cNvPr id="0" name=""/>
        <dsp:cNvSpPr/>
      </dsp:nvSpPr>
      <dsp:spPr>
        <a:xfrm>
          <a:off x="2602445" y="1926596"/>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Left Outer Join</a:t>
          </a:r>
        </a:p>
      </dsp:txBody>
      <dsp:txXfrm>
        <a:off x="2602445" y="1926596"/>
        <a:ext cx="1782216" cy="891108"/>
      </dsp:txXfrm>
    </dsp:sp>
    <dsp:sp modelId="{B4C8D106-3EEA-4B78-8398-AEB0675826C1}">
      <dsp:nvSpPr>
        <dsp:cNvPr id="0" name=""/>
        <dsp:cNvSpPr/>
      </dsp:nvSpPr>
      <dsp:spPr>
        <a:xfrm>
          <a:off x="2602445" y="3163882"/>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Right Outer Join</a:t>
          </a:r>
        </a:p>
      </dsp:txBody>
      <dsp:txXfrm>
        <a:off x="2602445" y="3163882"/>
        <a:ext cx="1782216" cy="891108"/>
      </dsp:txXfrm>
    </dsp:sp>
    <dsp:sp modelId="{9CE3D46E-BB40-4F33-B783-8D8289239A96}">
      <dsp:nvSpPr>
        <dsp:cNvPr id="0" name=""/>
        <dsp:cNvSpPr/>
      </dsp:nvSpPr>
      <dsp:spPr>
        <a:xfrm>
          <a:off x="2602445" y="4339753"/>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Full Outer join</a:t>
          </a:r>
        </a:p>
      </dsp:txBody>
      <dsp:txXfrm>
        <a:off x="2602445" y="4339753"/>
        <a:ext cx="1782216" cy="891108"/>
      </dsp:txXfrm>
    </dsp:sp>
    <dsp:sp modelId="{A52F72B2-7980-460A-9005-1CD4AD990897}">
      <dsp:nvSpPr>
        <dsp:cNvPr id="0" name=""/>
        <dsp:cNvSpPr/>
      </dsp:nvSpPr>
      <dsp:spPr>
        <a:xfrm>
          <a:off x="4313373"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Cross join</a:t>
          </a:r>
        </a:p>
      </dsp:txBody>
      <dsp:txXfrm>
        <a:off x="4313373" y="880835"/>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D17ED1-F778-4463-8633-EB342D1ED7FB}" type="datetimeFigureOut">
              <a:rPr lang="en-US" smtClean="0"/>
              <a:pPr/>
              <a:t>11/2/2021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4B0D5-DF13-49C6-9455-33F25BB679A4}" type="slidenum">
              <a:rPr lang="en-US" smtClean="0"/>
              <a:pPr/>
              <a:t>‹#›</a:t>
            </a:fld>
            <a:endParaRPr lang="en-US"/>
          </a:p>
        </p:txBody>
      </p:sp>
    </p:spTree>
    <p:extLst>
      <p:ext uri="{BB962C8B-B14F-4D97-AF65-F5344CB8AC3E}">
        <p14:creationId xmlns:p14="http://schemas.microsoft.com/office/powerpoint/2010/main" val="343431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61B08-BE49-4C4D-AE7E-AC22DD16D83A}" type="datetimeFigureOut">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82942-2F4A-4A07-843D-92E977FFD987}" type="slidenum">
              <a:rPr lang="en-US" smtClean="0"/>
              <a:pPr/>
              <a:t>‹#›</a:t>
            </a:fld>
            <a:endParaRPr lang="en-US"/>
          </a:p>
        </p:txBody>
      </p:sp>
    </p:spTree>
    <p:extLst>
      <p:ext uri="{BB962C8B-B14F-4D97-AF65-F5344CB8AC3E}">
        <p14:creationId xmlns:p14="http://schemas.microsoft.com/office/powerpoint/2010/main" val="368313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8397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342935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676439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6744815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923632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4600448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715264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65536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43747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418188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5090712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05625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5093927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63209730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20689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3535092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113</a:t>
            </a:fld>
            <a:endParaRPr lang="en-US" dirty="0"/>
          </a:p>
        </p:txBody>
      </p:sp>
    </p:spTree>
    <p:extLst>
      <p:ext uri="{BB962C8B-B14F-4D97-AF65-F5344CB8AC3E}">
        <p14:creationId xmlns:p14="http://schemas.microsoft.com/office/powerpoint/2010/main" val="26368155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114</a:t>
            </a:fld>
            <a:endParaRPr lang="en-US" dirty="0"/>
          </a:p>
        </p:txBody>
      </p:sp>
    </p:spTree>
    <p:extLst>
      <p:ext uri="{BB962C8B-B14F-4D97-AF65-F5344CB8AC3E}">
        <p14:creationId xmlns:p14="http://schemas.microsoft.com/office/powerpoint/2010/main" val="36830100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115</a:t>
            </a:fld>
            <a:endParaRPr lang="en-US" dirty="0"/>
          </a:p>
        </p:txBody>
      </p:sp>
    </p:spTree>
    <p:extLst>
      <p:ext uri="{BB962C8B-B14F-4D97-AF65-F5344CB8AC3E}">
        <p14:creationId xmlns:p14="http://schemas.microsoft.com/office/powerpoint/2010/main" val="9724398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346852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678117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510560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5806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02391772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3336318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55969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66331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092063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2814980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5189463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3245611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0932040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763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1211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61466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57095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84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86667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81717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1942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278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69044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83709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2313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34431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76457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221081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649183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666883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9299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42843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092319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06970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019295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67981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799264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414422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45135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21176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47587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71528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4122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970218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75039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95038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01641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4394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93080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043920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54678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65179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61602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44582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7966923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8066787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94505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77190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89722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4209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837866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514965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209404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07777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4584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2212174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085326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45018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440265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046938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000142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220412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1118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029694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9359532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601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46255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709374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769386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7481681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037962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261822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4601811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467735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402597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436719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6895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7701693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312791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1363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00119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042576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1323271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125632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645890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95127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731091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55171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655443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41122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91</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0685477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125573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544785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1344416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4269587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635641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84940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148413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2616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3D3658-A65A-4E2E-95E7-DA145CC357A2}"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D3658-A65A-4E2E-95E7-DA145CC357A2}"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3D3658-A65A-4E2E-95E7-DA145CC357A2}"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D3658-A65A-4E2E-95E7-DA145CC357A2}"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3D3658-A65A-4E2E-95E7-DA145CC357A2}"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D3658-A65A-4E2E-95E7-DA145CC357A2}"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D3658-A65A-4E2E-95E7-DA145CC357A2}"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D3658-A65A-4E2E-95E7-DA145CC357A2}"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D3658-A65A-4E2E-95E7-DA145CC357A2}" type="datetimeFigureOut">
              <a:rPr lang="en-US" smtClean="0"/>
              <a:pPr/>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3D1EE-B243-4368-AC84-3A79BBD689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92.xml"/><Relationship Id="rId5" Type="http://schemas.openxmlformats.org/officeDocument/2006/relationships/image" Target="../media/image35.png"/><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hyperlink" Target="http://support.oracle.com/epmos/faces/DocumentDisplay?id=7456123.9"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9.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5.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6.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57.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58.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61.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62.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73.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74.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75.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tags" Target="../tags/tag76.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77.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78.x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7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ags" Target="../tags/tag87.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ags" Target="../tags/tag88.xml"/><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Database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241996" y="938975"/>
            <a:ext cx="83820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effectLst/>
                <a:uLnTx/>
                <a:uFillTx/>
                <a:latin typeface="+mn-lt"/>
                <a:ea typeface="+mn-ea"/>
                <a:cs typeface="+mn-cs"/>
              </a:rPr>
              <a:t>    A collection of data, organized in such a way that a computer program can quickly select desired pieces of data</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Normalization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Overall objective on</a:t>
            </a:r>
            <a:r>
              <a:rPr kumimoji="0" lang="en-US" sz="2200" b="0" i="0" u="none" strike="noStrike" kern="1200" cap="none" spc="0" normalizeH="0" noProof="0" dirty="0">
                <a:ln>
                  <a:noFill/>
                </a:ln>
                <a:effectLst/>
                <a:uLnTx/>
                <a:uFillTx/>
              </a:rPr>
              <a:t> normalization is to reduce redundancy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dirty="0"/>
              <a:t>Redundancy</a:t>
            </a:r>
            <a:r>
              <a:rPr lang="en-US" sz="2200" dirty="0"/>
              <a:t> – Data repeatedly stored</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Normalization recommends</a:t>
            </a:r>
            <a:r>
              <a:rPr kumimoji="0" lang="en-US" sz="2200" b="0" i="0" u="none" strike="noStrike" kern="1200" cap="none" spc="0" normalizeH="0" noProof="0" dirty="0">
                <a:ln>
                  <a:noFill/>
                </a:ln>
                <a:effectLst/>
                <a:uLnTx/>
                <a:uFillTx/>
              </a:rPr>
              <a:t> to divide the data across multiple tables to avoid redundancy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dirty="0"/>
              <a:t>When</a:t>
            </a:r>
            <a:r>
              <a:rPr lang="en-US" sz="2200" dirty="0"/>
              <a:t> data is added, altered or deleted in one table, it helps to maintain the data consistency.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dirty="0"/>
              <a:t>Three important forms of normalization</a:t>
            </a:r>
          </a:p>
          <a:p>
            <a:pPr marL="914400" lvl="1" indent="-457200">
              <a:spcBef>
                <a:spcPct val="20000"/>
              </a:spcBef>
              <a:buFont typeface="+mj-lt"/>
              <a:buAutoNum type="arabicPeriod"/>
              <a:defRPr/>
            </a:pPr>
            <a:r>
              <a:rPr lang="en-US" sz="2200" dirty="0"/>
              <a:t>First normal form (1NF)</a:t>
            </a:r>
          </a:p>
          <a:p>
            <a:pPr marL="914400" lvl="1" indent="-457200">
              <a:spcBef>
                <a:spcPct val="20000"/>
              </a:spcBef>
              <a:buFont typeface="+mj-lt"/>
              <a:buAutoNum type="arabicPeriod"/>
              <a:defRPr/>
            </a:pPr>
            <a:r>
              <a:rPr lang="en-US" sz="2200" dirty="0"/>
              <a:t>Second normal form (2NF)</a:t>
            </a:r>
          </a:p>
          <a:p>
            <a:pPr marL="914400" lvl="1" indent="-457200">
              <a:spcBef>
                <a:spcPct val="20000"/>
              </a:spcBef>
              <a:buFont typeface="+mj-lt"/>
              <a:buAutoNum type="arabicPeriod"/>
              <a:defRPr/>
            </a:pPr>
            <a:r>
              <a:rPr lang="en-US" sz="2200" dirty="0"/>
              <a:t>Third normal form (3NF)</a:t>
            </a:r>
          </a:p>
        </p:txBody>
      </p:sp>
    </p:spTree>
    <p:custDataLst>
      <p:tags r:id="rId1"/>
    </p:custDataLst>
    <p:extLst>
      <p:ext uri="{BB962C8B-B14F-4D97-AF65-F5344CB8AC3E}">
        <p14:creationId xmlns:p14="http://schemas.microsoft.com/office/powerpoint/2010/main" val="766804429"/>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TextBox 3"/>
          <p:cNvSpPr txBox="1"/>
          <p:nvPr/>
        </p:nvSpPr>
        <p:spPr>
          <a:xfrm>
            <a:off x="381000" y="762000"/>
            <a:ext cx="8001000" cy="400110"/>
          </a:xfrm>
          <a:prstGeom prst="rect">
            <a:avLst/>
          </a:prstGeom>
          <a:noFill/>
        </p:spPr>
        <p:txBody>
          <a:bodyPr wrap="square" rtlCol="0">
            <a:spAutoFit/>
          </a:bodyPr>
          <a:lstStyle/>
          <a:p>
            <a:r>
              <a:rPr lang="en-US" sz="2000" b="1" dirty="0"/>
              <a:t>Predict the output of the query:</a:t>
            </a:r>
          </a:p>
        </p:txBody>
      </p:sp>
      <p:sp>
        <p:nvSpPr>
          <p:cNvPr id="12" name="Rectangle 11"/>
          <p:cNvSpPr/>
          <p:nvPr/>
        </p:nvSpPr>
        <p:spPr>
          <a:xfrm>
            <a:off x="221215" y="1407351"/>
            <a:ext cx="8382000"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extLst>
      <p:ext uri="{BB962C8B-B14F-4D97-AF65-F5344CB8AC3E}">
        <p14:creationId xmlns:p14="http://schemas.microsoft.com/office/powerpoint/2010/main" val="600004815"/>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0082" y="1562727"/>
            <a:ext cx="4497344" cy="2883229"/>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LEFT OUTER JOIN..WHERE NULL</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304800" y="685800"/>
            <a:ext cx="8610600" cy="707886"/>
          </a:xfrm>
          <a:prstGeom prst="rect">
            <a:avLst/>
          </a:prstGeom>
          <a:noFill/>
        </p:spPr>
        <p:txBody>
          <a:bodyPr wrap="square" rtlCol="0">
            <a:spAutoFit/>
          </a:bodyPr>
          <a:lstStyle/>
          <a:p>
            <a:r>
              <a:rPr lang="en-US" sz="2000" dirty="0">
                <a:solidFill>
                  <a:srgbClr val="C00000"/>
                </a:solidFill>
                <a:latin typeface="+mn-lt"/>
              </a:rPr>
              <a:t>If WHERE condition is included saying, right </a:t>
            </a:r>
            <a:r>
              <a:rPr lang="en-US" sz="2000" dirty="0" err="1">
                <a:solidFill>
                  <a:srgbClr val="C00000"/>
                </a:solidFill>
                <a:latin typeface="+mn-lt"/>
              </a:rPr>
              <a:t>table"s</a:t>
            </a:r>
            <a:r>
              <a:rPr lang="en-US" sz="2000" dirty="0">
                <a:solidFill>
                  <a:srgbClr val="C00000"/>
                </a:solidFill>
                <a:latin typeface="+mn-lt"/>
              </a:rPr>
              <a:t> column is null then, it will return only the rows which don’t have a match</a:t>
            </a:r>
          </a:p>
        </p:txBody>
      </p:sp>
      <p:sp>
        <p:nvSpPr>
          <p:cNvPr id="12" name="Line Callout 1 11"/>
          <p:cNvSpPr/>
          <p:nvPr/>
        </p:nvSpPr>
        <p:spPr>
          <a:xfrm>
            <a:off x="1555341" y="4653793"/>
            <a:ext cx="5626826" cy="1046707"/>
          </a:xfrm>
          <a:prstGeom prst="borderCallout1">
            <a:avLst>
              <a:gd name="adj1" fmla="val -6749"/>
              <a:gd name="adj2" fmla="val 34230"/>
              <a:gd name="adj3" fmla="val -83408"/>
              <a:gd name="adj4" fmla="val 34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Tree>
    <p:extLst>
      <p:ext uri="{BB962C8B-B14F-4D97-AF65-F5344CB8AC3E}">
        <p14:creationId xmlns:p14="http://schemas.microsoft.com/office/powerpoint/2010/main" val="3069788274"/>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44926143"/>
              </p:ext>
            </p:extLst>
          </p:nvPr>
        </p:nvGraphicFramePr>
        <p:xfrm>
          <a:off x="1371600" y="2495023"/>
          <a:ext cx="4572000" cy="548640"/>
        </p:xfrm>
        <a:graphic>
          <a:graphicData uri="http://schemas.openxmlformats.org/drawingml/2006/table">
            <a:tbl>
              <a:tblPr>
                <a:tableStyleId>{3C2FFA5D-87B4-456A-9821-1D502468CF0F}</a:tableStyleId>
              </a:tblPr>
              <a:tblGrid>
                <a:gridCol w="2362200">
                  <a:extLst>
                    <a:ext uri="{9D8B030D-6E8A-4147-A177-3AD203B41FA5}">
                      <a16:colId xmlns:a16="http://schemas.microsoft.com/office/drawing/2014/main" val="1837492665"/>
                    </a:ext>
                  </a:extLst>
                </a:gridCol>
                <a:gridCol w="2209800">
                  <a:extLst>
                    <a:ext uri="{9D8B030D-6E8A-4147-A177-3AD203B41FA5}">
                      <a16:colId xmlns:a16="http://schemas.microsoft.com/office/drawing/2014/main" val="2996316273"/>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1610534826"/>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2378311832"/>
                  </a:ext>
                </a:extLst>
              </a:tr>
            </a:tbl>
          </a:graphicData>
        </a:graphic>
      </p:graphicFrame>
      <p:sp>
        <p:nvSpPr>
          <p:cNvPr id="4" name="Rectangle 3"/>
          <p:cNvSpPr/>
          <p:nvPr/>
        </p:nvSpPr>
        <p:spPr>
          <a:xfrm>
            <a:off x="196474" y="665351"/>
            <a:ext cx="8414126" cy="923330"/>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r>
              <a:rPr lang="en-US" dirty="0">
                <a:solidFill>
                  <a:srgbClr val="0000FF"/>
                </a:solidFill>
              </a:rPr>
              <a:t>IS</a:t>
            </a:r>
            <a:r>
              <a:rPr lang="en-US" dirty="0">
                <a:solidFill>
                  <a:srgbClr val="000000"/>
                </a:solidFill>
              </a:rPr>
              <a:t> </a:t>
            </a:r>
            <a:r>
              <a:rPr lang="en-US" dirty="0">
                <a:solidFill>
                  <a:srgbClr val="0000FF"/>
                </a:solidFill>
              </a:rPr>
              <a:t>NULL</a:t>
            </a:r>
            <a:endParaRPr lang="en-US" dirty="0">
              <a:effectLst/>
            </a:endParaRPr>
          </a:p>
        </p:txBody>
      </p:sp>
    </p:spTree>
    <p:extLst>
      <p:ext uri="{BB962C8B-B14F-4D97-AF65-F5344CB8AC3E}">
        <p14:creationId xmlns:p14="http://schemas.microsoft.com/office/powerpoint/2010/main" val="1146311173"/>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2399166"/>
            <a:ext cx="4183234" cy="2627486"/>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228600" y="838200"/>
            <a:ext cx="8610600" cy="1631216"/>
          </a:xfrm>
          <a:prstGeom prst="rect">
            <a:avLst/>
          </a:prstGeom>
          <a:noFill/>
        </p:spPr>
        <p:txBody>
          <a:bodyPr wrap="square" rtlCol="0">
            <a:spAutoFit/>
          </a:bodyPr>
          <a:lstStyle/>
          <a:p>
            <a:r>
              <a:rPr lang="en-US" sz="2000" dirty="0">
                <a:latin typeface="+mn-lt"/>
              </a:rPr>
              <a:t>This join returns all the rows from the right table in conjunction with the matching rows from the left table. If there are no columns matching in the left table, it returns NULL values.</a:t>
            </a:r>
          </a:p>
          <a:p>
            <a:r>
              <a:rPr lang="en-US" sz="2000" dirty="0">
                <a:solidFill>
                  <a:srgbClr val="C00000"/>
                </a:solidFill>
                <a:latin typeface="+mn-lt"/>
              </a:rPr>
              <a:t>If WHERE condition is included saying, left table’s column is null then, it will return only the rows which don’t have a match (Explained later)</a:t>
            </a:r>
          </a:p>
        </p:txBody>
      </p:sp>
      <p:sp>
        <p:nvSpPr>
          <p:cNvPr id="12" name="Line Callout 1 11"/>
          <p:cNvSpPr/>
          <p:nvPr/>
        </p:nvSpPr>
        <p:spPr>
          <a:xfrm>
            <a:off x="1758587" y="5183508"/>
            <a:ext cx="5626826" cy="1046707"/>
          </a:xfrm>
          <a:prstGeom prst="borderCallout1">
            <a:avLst>
              <a:gd name="adj1" fmla="val -10493"/>
              <a:gd name="adj2" fmla="val 50249"/>
              <a:gd name="adj3" fmla="val -98384"/>
              <a:gd name="adj4" fmla="val 46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13" name="Line Callout 1 12"/>
          <p:cNvSpPr/>
          <p:nvPr/>
        </p:nvSpPr>
        <p:spPr>
          <a:xfrm>
            <a:off x="5781446" y="2499437"/>
            <a:ext cx="2711400" cy="1046707"/>
          </a:xfrm>
          <a:prstGeom prst="borderCallout1">
            <a:avLst>
              <a:gd name="adj1" fmla="val 15715"/>
              <a:gd name="adj2" fmla="val -4673"/>
              <a:gd name="adj3" fmla="val 79176"/>
              <a:gd name="adj4" fmla="val -88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19200" y="1547809"/>
            <a:ext cx="5942246" cy="3732319"/>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9" name="Line Callout 1 18"/>
          <p:cNvSpPr/>
          <p:nvPr/>
        </p:nvSpPr>
        <p:spPr>
          <a:xfrm>
            <a:off x="1981200" y="5481733"/>
            <a:ext cx="5626826" cy="723726"/>
          </a:xfrm>
          <a:prstGeom prst="borderCallout1">
            <a:avLst>
              <a:gd name="adj1" fmla="val -10493"/>
              <a:gd name="adj2" fmla="val 50249"/>
              <a:gd name="adj3" fmla="val -171561"/>
              <a:gd name="adj4" fmla="val 44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both blue and yellow area. We can clearly differentiate blue and yellow rows.</a:t>
            </a:r>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
        <p:nvSpPr>
          <p:cNvPr id="21" name="TextBox 20"/>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2" name="TextBox 21"/>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3" name="TextBox 22"/>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Tree>
    <p:extLst>
      <p:ext uri="{BB962C8B-B14F-4D97-AF65-F5344CB8AC3E}">
        <p14:creationId xmlns:p14="http://schemas.microsoft.com/office/powerpoint/2010/main" val="1252149414"/>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endParaRPr lang="en-US" dirty="0">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343030829"/>
              </p:ext>
            </p:extLst>
          </p:nvPr>
        </p:nvGraphicFramePr>
        <p:xfrm>
          <a:off x="685800" y="1686387"/>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31375399"/>
              </p:ext>
            </p:extLst>
          </p:nvPr>
        </p:nvGraphicFramePr>
        <p:xfrm>
          <a:off x="7010400" y="1691380"/>
          <a:ext cx="1600200" cy="4389120"/>
        </p:xfrm>
        <a:graphic>
          <a:graphicData uri="http://schemas.openxmlformats.org/drawingml/2006/table">
            <a:tbl>
              <a:tblPr>
                <a:tableStyleId>{69CF1AB2-1976-4502-BF36-3FF5EA218861}</a:tableStyleId>
              </a:tblPr>
              <a:tblGrid>
                <a:gridCol w="1600200">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r>
                        <a:rPr lang="en-US" baseline="0" dirty="0"/>
                        <a:t>*</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78497790"/>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86890604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259644407"/>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99622191"/>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81439328"/>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Tree>
    <p:extLst>
      <p:ext uri="{BB962C8B-B14F-4D97-AF65-F5344CB8AC3E}">
        <p14:creationId xmlns:p14="http://schemas.microsoft.com/office/powerpoint/2010/main" val="3853892637"/>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062146840"/>
              </p:ext>
            </p:extLst>
          </p:nvPr>
        </p:nvGraphicFramePr>
        <p:xfrm>
          <a:off x="440280" y="2724133"/>
          <a:ext cx="4953000" cy="1645920"/>
        </p:xfrm>
        <a:graphic>
          <a:graphicData uri="http://schemas.openxmlformats.org/drawingml/2006/table">
            <a:tbl>
              <a:tblPr>
                <a:tableStyleId>{3C2FFA5D-87B4-456A-9821-1D502468CF0F}</a:tableStyleId>
              </a:tblPr>
              <a:tblGrid>
                <a:gridCol w="2286000">
                  <a:extLst>
                    <a:ext uri="{9D8B030D-6E8A-4147-A177-3AD203B41FA5}">
                      <a16:colId xmlns:a16="http://schemas.microsoft.com/office/drawing/2014/main" val="1478733428"/>
                    </a:ext>
                  </a:extLst>
                </a:gridCol>
                <a:gridCol w="2667000">
                  <a:extLst>
                    <a:ext uri="{9D8B030D-6E8A-4147-A177-3AD203B41FA5}">
                      <a16:colId xmlns:a16="http://schemas.microsoft.com/office/drawing/2014/main" val="648948321"/>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998365568"/>
                  </a:ext>
                </a:extLst>
              </a:tr>
              <a:tr h="0">
                <a:tc>
                  <a:txBody>
                    <a:bodyPr/>
                    <a:lstStyle/>
                    <a:p>
                      <a:r>
                        <a:rPr lang="en-US" dirty="0"/>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658520700"/>
                  </a:ext>
                </a:extLst>
              </a:tr>
              <a:tr h="0">
                <a:tc>
                  <a:txBody>
                    <a:bodyPr/>
                    <a:lstStyle/>
                    <a:p>
                      <a:r>
                        <a:rPr lang="en-US" dirty="0"/>
                        <a:t>Hansen</a:t>
                      </a:r>
                    </a:p>
                  </a:txBody>
                  <a:tcPr marL="0" marR="0" marT="0" marB="0" anchor="ctr"/>
                </a:tc>
                <a:tc>
                  <a:txBody>
                    <a:bodyPr/>
                    <a:lstStyle/>
                    <a:p>
                      <a:r>
                        <a:rPr lang="en-US" dirty="0"/>
                        <a:t>22456</a:t>
                      </a:r>
                    </a:p>
                  </a:txBody>
                  <a:tcPr marL="0" marR="0" marT="0" marB="0" anchor="ctr"/>
                </a:tc>
                <a:extLst>
                  <a:ext uri="{0D108BD9-81ED-4DB2-BD59-A6C34878D82A}">
                    <a16:rowId xmlns:a16="http://schemas.microsoft.com/office/drawing/2014/main" val="22198404"/>
                  </a:ext>
                </a:extLst>
              </a:tr>
              <a:tr h="0">
                <a:tc>
                  <a:txBody>
                    <a:bodyPr/>
                    <a:lstStyle/>
                    <a:p>
                      <a:r>
                        <a:rPr lang="en-US" dirty="0" err="1"/>
                        <a:t>Pettersen</a:t>
                      </a:r>
                      <a:endParaRPr lang="en-US" dirty="0"/>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2618704017"/>
                  </a:ext>
                </a:extLst>
              </a:tr>
              <a:tr h="0">
                <a:tc>
                  <a:txBody>
                    <a:bodyPr/>
                    <a:lstStyle/>
                    <a:p>
                      <a:r>
                        <a:rPr lang="en-US"/>
                        <a:t>Pettersen</a:t>
                      </a:r>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2380982859"/>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875326764"/>
                  </a:ext>
                </a:extLst>
              </a:tr>
            </a:tbl>
          </a:graphicData>
        </a:graphic>
      </p:graphicFrame>
      <p:sp>
        <p:nvSpPr>
          <p:cNvPr id="11" name="Line Callout 1 10"/>
          <p:cNvSpPr/>
          <p:nvPr/>
        </p:nvSpPr>
        <p:spPr>
          <a:xfrm>
            <a:off x="2930520" y="1543519"/>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usual, only specified columns are selected</a:t>
            </a:r>
          </a:p>
        </p:txBody>
      </p:sp>
      <p:graphicFrame>
        <p:nvGraphicFramePr>
          <p:cNvPr id="13" name="Table 12"/>
          <p:cNvGraphicFramePr>
            <a:graphicFrameLocks noGrp="1"/>
          </p:cNvGraphicFramePr>
          <p:nvPr>
            <p:extLst>
              <p:ext uri="{D42A27DB-BD31-4B8C-83A1-F6EECF244321}">
                <p14:modId xmlns:p14="http://schemas.microsoft.com/office/powerpoint/2010/main" val="1244342896"/>
              </p:ext>
            </p:extLst>
          </p:nvPr>
        </p:nvGraphicFramePr>
        <p:xfrm>
          <a:off x="5562600" y="2718129"/>
          <a:ext cx="3505200" cy="1645920"/>
        </p:xfrm>
        <a:graphic>
          <a:graphicData uri="http://schemas.openxmlformats.org/drawingml/2006/table">
            <a:tbl>
              <a:tblPr>
                <a:tableStyleId>{69CF1AB2-1976-4502-BF36-3FF5EA218861}</a:tableStyleId>
              </a:tblPr>
              <a:tblGrid>
                <a:gridCol w="3505200">
                  <a:extLst>
                    <a:ext uri="{9D8B030D-6E8A-4147-A177-3AD203B41FA5}">
                      <a16:colId xmlns:a16="http://schemas.microsoft.com/office/drawing/2014/main" val="1166996533"/>
                    </a:ext>
                  </a:extLst>
                </a:gridCol>
              </a:tblGrid>
              <a:tr h="0">
                <a:tc>
                  <a:txBody>
                    <a:bodyPr/>
                    <a:lstStyle/>
                    <a:p>
                      <a:pPr algn="ctr"/>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Hansen achieved 22456 </a:t>
                      </a:r>
                    </a:p>
                  </a:txBody>
                  <a:tcPr marL="0" marR="0" marT="0" marB="0" anchor="ctr"/>
                </a:tc>
                <a:extLst>
                  <a:ext uri="{0D108BD9-81ED-4DB2-BD59-A6C34878D82A}">
                    <a16:rowId xmlns:a16="http://schemas.microsoft.com/office/drawing/2014/main" val="3654730680"/>
                  </a:ext>
                </a:extLst>
              </a:tr>
              <a:tr h="0">
                <a:tc>
                  <a:txBody>
                    <a:bodyPr/>
                    <a:lstStyle/>
                    <a:p>
                      <a:pPr algn="ctr"/>
                      <a:r>
                        <a:rPr kumimoji="0" lang="en-US" sz="1800" b="0" i="0" u="none" strike="noStrike" kern="1200" cap="none" spc="0" normalizeH="0" baseline="0" noProof="0" dirty="0">
                          <a:ln>
                            <a:noFill/>
                          </a:ln>
                          <a:solidFill>
                            <a:prstClr val="black"/>
                          </a:solidFill>
                          <a:effectLst/>
                          <a:uLnTx/>
                          <a:uFillTx/>
                          <a:latin typeface="+mn-lt"/>
                          <a:ea typeface="+mn-ea"/>
                          <a:cs typeface="+mn-cs"/>
                        </a:rPr>
                        <a:t>Hansen achieved 24562</a:t>
                      </a:r>
                      <a:endParaRPr lang="en-US" dirty="0"/>
                    </a:p>
                  </a:txBody>
                  <a:tcPr marL="0" marR="0" marT="0" marB="0" anchor="ctr"/>
                </a:tc>
                <a:extLst>
                  <a:ext uri="{0D108BD9-81ED-4DB2-BD59-A6C34878D82A}">
                    <a16:rowId xmlns:a16="http://schemas.microsoft.com/office/drawing/2014/main" val="42242913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Pettersen</a:t>
                      </a:r>
                      <a:r>
                        <a:rPr lang="en-US" dirty="0"/>
                        <a:t> achieved 44678</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txBody>
                  <a:tcPr marL="0" marR="0" marT="0" marB="0" anchor="ctr"/>
                </a:tc>
                <a:extLst>
                  <a:ext uri="{0D108BD9-81ED-4DB2-BD59-A6C34878D82A}">
                    <a16:rowId xmlns:a16="http://schemas.microsoft.com/office/drawing/2014/main" val="131249823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Pettersen</a:t>
                      </a:r>
                      <a:r>
                        <a:rPr lang="en-US" dirty="0"/>
                        <a:t> achieved 77895 </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txBody>
                  <a:tcPr marL="0" marR="0" marT="0" marB="0" anchor="ct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34762 </a:t>
                      </a:r>
                      <a:r>
                        <a:rPr lang="en-US" dirty="0" err="1"/>
                        <a:t>don"t</a:t>
                      </a:r>
                      <a:r>
                        <a:rPr lang="en-US" dirty="0"/>
                        <a:t> have a</a:t>
                      </a:r>
                      <a:r>
                        <a:rPr lang="en-US" baseline="0" dirty="0"/>
                        <a:t> Sales Employee</a:t>
                      </a:r>
                      <a:endParaRPr lang="en-US" dirty="0"/>
                    </a:p>
                  </a:txBody>
                  <a:tcPr marL="0" marR="0" marT="0" marB="0" anchor="ctr"/>
                </a:tc>
                <a:extLst>
                  <a:ext uri="{0D108BD9-81ED-4DB2-BD59-A6C34878D82A}">
                    <a16:rowId xmlns:a16="http://schemas.microsoft.com/office/drawing/2014/main" val="2476656394"/>
                  </a:ext>
                </a:extLst>
              </a:tr>
            </a:tbl>
          </a:graphicData>
        </a:graphic>
      </p:graphicFrame>
    </p:spTree>
    <p:extLst>
      <p:ext uri="{BB962C8B-B14F-4D97-AF65-F5344CB8AC3E}">
        <p14:creationId xmlns:p14="http://schemas.microsoft.com/office/powerpoint/2010/main" val="266383087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TextBox 3"/>
          <p:cNvSpPr txBox="1"/>
          <p:nvPr/>
        </p:nvSpPr>
        <p:spPr>
          <a:xfrm>
            <a:off x="381000" y="762000"/>
            <a:ext cx="8001000" cy="400110"/>
          </a:xfrm>
          <a:prstGeom prst="rect">
            <a:avLst/>
          </a:prstGeom>
          <a:noFill/>
        </p:spPr>
        <p:txBody>
          <a:bodyPr wrap="square" rtlCol="0">
            <a:spAutoFit/>
          </a:bodyPr>
          <a:lstStyle/>
          <a:p>
            <a:r>
              <a:rPr lang="en-US" sz="2000" b="1" dirty="0"/>
              <a:t>Predict the output of the query:</a:t>
            </a:r>
          </a:p>
        </p:txBody>
      </p:sp>
      <p:sp>
        <p:nvSpPr>
          <p:cNvPr id="12" name="Rectangle 11"/>
          <p:cNvSpPr/>
          <p:nvPr/>
        </p:nvSpPr>
        <p:spPr>
          <a:xfrm>
            <a:off x="221214" y="1407351"/>
            <a:ext cx="8617985"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extLst>
      <p:ext uri="{BB962C8B-B14F-4D97-AF65-F5344CB8AC3E}">
        <p14:creationId xmlns:p14="http://schemas.microsoft.com/office/powerpoint/2010/main" val="3005340527"/>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3000" y="1471716"/>
            <a:ext cx="6063081" cy="3808216"/>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8" name="Line Callout 1 17"/>
          <p:cNvSpPr/>
          <p:nvPr/>
        </p:nvSpPr>
        <p:spPr>
          <a:xfrm>
            <a:off x="2828507" y="5337792"/>
            <a:ext cx="5626826" cy="1046707"/>
          </a:xfrm>
          <a:prstGeom prst="borderCallout1">
            <a:avLst>
              <a:gd name="adj1" fmla="val -10493"/>
              <a:gd name="adj2" fmla="val 50249"/>
              <a:gd name="adj3" fmla="val -98384"/>
              <a:gd name="adj4" fmla="val 46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20" name="TextBox 19"/>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1" name="TextBox 20"/>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2" name="TextBox 21"/>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3" name="Rectangle 2"/>
          <p:cNvSpPr/>
          <p:nvPr/>
        </p:nvSpPr>
        <p:spPr>
          <a:xfrm>
            <a:off x="207360" y="746946"/>
            <a:ext cx="8555640" cy="646331"/>
          </a:xfrm>
          <a:prstGeom prst="rect">
            <a:avLst/>
          </a:prstGeom>
        </p:spPr>
        <p:txBody>
          <a:bodyPr wrap="square">
            <a:spAutoFit/>
          </a:bodyPr>
          <a:lstStyle/>
          <a:p>
            <a:r>
              <a:rPr lang="en-US" dirty="0"/>
              <a:t>If WHERE condition is included saying, left </a:t>
            </a:r>
            <a:r>
              <a:rPr lang="en-US" dirty="0" err="1"/>
              <a:t>table"s</a:t>
            </a:r>
            <a:r>
              <a:rPr lang="en-US" dirty="0"/>
              <a:t> column is null then, it will return only the rows which </a:t>
            </a:r>
            <a:r>
              <a:rPr lang="en-US" dirty="0" err="1"/>
              <a:t>don"t</a:t>
            </a:r>
            <a:r>
              <a:rPr lang="en-US" dirty="0"/>
              <a:t> have a match</a:t>
            </a:r>
          </a:p>
        </p:txBody>
      </p:sp>
    </p:spTree>
    <p:extLst>
      <p:ext uri="{BB962C8B-B14F-4D97-AF65-F5344CB8AC3E}">
        <p14:creationId xmlns:p14="http://schemas.microsoft.com/office/powerpoint/2010/main" val="125214941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207360" y="733052"/>
            <a:ext cx="8631840" cy="923330"/>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p>
          <a:p>
            <a:r>
              <a:rPr lang="en-US" dirty="0">
                <a:solidFill>
                  <a:srgbClr val="0000FF"/>
                </a:solidFill>
              </a:rPr>
              <a:t>WHERE</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00"/>
                </a:solidFill>
              </a:rPr>
              <a:t> </a:t>
            </a:r>
            <a:r>
              <a:rPr lang="en-US" dirty="0">
                <a:solidFill>
                  <a:srgbClr val="0000FF"/>
                </a:solidFill>
              </a:rPr>
              <a:t>IS</a:t>
            </a:r>
            <a:r>
              <a:rPr lang="en-US" dirty="0">
                <a:solidFill>
                  <a:srgbClr val="000000"/>
                </a:solidFill>
              </a:rPr>
              <a:t> </a:t>
            </a:r>
            <a:r>
              <a:rPr lang="en-US" dirty="0">
                <a:solidFill>
                  <a:srgbClr val="0000FF"/>
                </a:solidFill>
              </a:rPr>
              <a:t>NULL</a:t>
            </a:r>
            <a:endParaRPr lang="en-US" dirty="0">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1317820739"/>
              </p:ext>
            </p:extLst>
          </p:nvPr>
        </p:nvGraphicFramePr>
        <p:xfrm>
          <a:off x="1795980" y="2100908"/>
          <a:ext cx="4953000" cy="548640"/>
        </p:xfrm>
        <a:graphic>
          <a:graphicData uri="http://schemas.openxmlformats.org/drawingml/2006/table">
            <a:tbl>
              <a:tblPr>
                <a:tableStyleId>{3C2FFA5D-87B4-456A-9821-1D502468CF0F}</a:tableStyleId>
              </a:tblPr>
              <a:tblGrid>
                <a:gridCol w="2286000">
                  <a:extLst>
                    <a:ext uri="{9D8B030D-6E8A-4147-A177-3AD203B41FA5}">
                      <a16:colId xmlns:a16="http://schemas.microsoft.com/office/drawing/2014/main" val="1478733428"/>
                    </a:ext>
                  </a:extLst>
                </a:gridCol>
                <a:gridCol w="2667000">
                  <a:extLst>
                    <a:ext uri="{9D8B030D-6E8A-4147-A177-3AD203B41FA5}">
                      <a16:colId xmlns:a16="http://schemas.microsoft.com/office/drawing/2014/main" val="648948321"/>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998365568"/>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875326764"/>
                  </a:ext>
                </a:extLst>
              </a:tr>
            </a:tbl>
          </a:graphicData>
        </a:graphic>
      </p:graphicFrame>
    </p:spTree>
    <p:extLst>
      <p:ext uri="{BB962C8B-B14F-4D97-AF65-F5344CB8AC3E}">
        <p14:creationId xmlns:p14="http://schemas.microsoft.com/office/powerpoint/2010/main" val="31785688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First Normal Form (1NF)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095283"/>
            <a:ext cx="8382000" cy="2562317"/>
          </a:xfrm>
          <a:prstGeom prst="rect">
            <a:avLst/>
          </a:prstGeom>
        </p:spPr>
        <p:txBody>
          <a:bodyPr/>
          <a:lstStyle/>
          <a:p>
            <a:pPr lvl="0">
              <a:spcBef>
                <a:spcPct val="20000"/>
              </a:spcBef>
              <a:defRPr/>
            </a:pPr>
            <a:r>
              <a:rPr lang="en-US" sz="2400" i="1" dirty="0"/>
              <a:t>"The domain of each attribute contains only atomic values, and the value of each attribute contains only a single value from that domain"</a:t>
            </a:r>
          </a:p>
          <a:p>
            <a:pPr marL="457200" lvl="0" indent="-457200">
              <a:spcBef>
                <a:spcPct val="20000"/>
              </a:spcBef>
              <a:buAutoNum type="arabicParenR"/>
              <a:defRPr/>
            </a:pPr>
            <a:r>
              <a:rPr lang="en-US" sz="2400" dirty="0"/>
              <a:t>We Cannot have multiple values for a particular attribute (field) in a single record</a:t>
            </a:r>
          </a:p>
          <a:p>
            <a:pPr marL="457200" lvl="0" indent="-457200">
              <a:spcBef>
                <a:spcPct val="20000"/>
              </a:spcBef>
              <a:buAutoNum type="arabicParenR"/>
              <a:defRPr/>
            </a:pPr>
            <a:r>
              <a:rPr lang="en-US" sz="2400" dirty="0"/>
              <a:t>No two records should be exactly </a:t>
            </a:r>
            <a:r>
              <a:rPr lang="en-US" sz="2400" dirty="0" err="1"/>
              <a:t>simillar</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871596435"/>
              </p:ext>
            </p:extLst>
          </p:nvPr>
        </p:nvGraphicFramePr>
        <p:xfrm>
          <a:off x="482600" y="4608731"/>
          <a:ext cx="4064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 C#, MS SQL</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Java, Oracle</a:t>
                      </a: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533400" y="3962400"/>
            <a:ext cx="1981200" cy="646331"/>
          </a:xfrm>
          <a:prstGeom prst="rect">
            <a:avLst/>
          </a:prstGeom>
          <a:noFill/>
        </p:spPr>
        <p:txBody>
          <a:bodyPr wrap="square" rtlCol="0">
            <a:spAutoFit/>
          </a:bodyPr>
          <a:lstStyle/>
          <a:p>
            <a:r>
              <a:rPr lang="en-US" b="1" u="sng" dirty="0"/>
              <a:t>Against 1NF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199058478"/>
              </p:ext>
            </p:extLst>
          </p:nvPr>
        </p:nvGraphicFramePr>
        <p:xfrm>
          <a:off x="4722091" y="4134685"/>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a:t>Raj</a:t>
                      </a:r>
                    </a:p>
                  </a:txBody>
                  <a:tcPr/>
                </a:tc>
                <a:tc>
                  <a:txBody>
                    <a:bodyPr/>
                    <a:lstStyle/>
                    <a:p>
                      <a:r>
                        <a:rPr lang="en-US" dirty="0"/>
                        <a:t>MS SQL</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Java</a:t>
                      </a:r>
                    </a:p>
                  </a:txBody>
                  <a:tcPr/>
                </a:tc>
                <a:extLst>
                  <a:ext uri="{0D108BD9-81ED-4DB2-BD59-A6C34878D82A}">
                    <a16:rowId xmlns:a16="http://schemas.microsoft.com/office/drawing/2014/main" val="10004"/>
                  </a:ext>
                </a:extLst>
              </a:tr>
              <a:tr h="370840">
                <a:tc>
                  <a:txBody>
                    <a:bodyPr/>
                    <a:lstStyle/>
                    <a:p>
                      <a:r>
                        <a:rPr lang="en-US" dirty="0" err="1"/>
                        <a:t>Arun</a:t>
                      </a:r>
                      <a:endParaRPr lang="en-US" dirty="0"/>
                    </a:p>
                  </a:txBody>
                  <a:tcPr/>
                </a:tc>
                <a:tc>
                  <a:txBody>
                    <a:bodyPr/>
                    <a:lstStyle/>
                    <a:p>
                      <a:r>
                        <a:rPr lang="en-US" dirty="0"/>
                        <a:t>Oracle</a:t>
                      </a: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4757348" y="3427400"/>
            <a:ext cx="2845937" cy="646331"/>
          </a:xfrm>
          <a:prstGeom prst="rect">
            <a:avLst/>
          </a:prstGeom>
          <a:noFill/>
        </p:spPr>
        <p:txBody>
          <a:bodyPr wrap="square" rtlCol="0">
            <a:spAutoFit/>
          </a:bodyPr>
          <a:lstStyle/>
          <a:p>
            <a:r>
              <a:rPr lang="en-US" b="1" u="sng" dirty="0"/>
              <a:t>Compliance with 1NF</a:t>
            </a:r>
          </a:p>
          <a:p>
            <a:r>
              <a:rPr lang="en-US" dirty="0"/>
              <a:t>Employee</a:t>
            </a:r>
          </a:p>
        </p:txBody>
      </p:sp>
    </p:spTree>
    <p:custDataLst>
      <p:tags r:id="rId1"/>
    </p:custDataLst>
    <p:extLst>
      <p:ext uri="{BB962C8B-B14F-4D97-AF65-F5344CB8AC3E}">
        <p14:creationId xmlns:p14="http://schemas.microsoft.com/office/powerpoint/2010/main" val="42250321"/>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FULL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266700" y="749754"/>
            <a:ext cx="8610600" cy="1323439"/>
          </a:xfrm>
          <a:prstGeom prst="rect">
            <a:avLst/>
          </a:prstGeom>
          <a:noFill/>
        </p:spPr>
        <p:txBody>
          <a:bodyPr wrap="square" rtlCol="0">
            <a:spAutoFit/>
          </a:bodyPr>
          <a:lstStyle/>
          <a:p>
            <a:r>
              <a:rPr lang="en-US" sz="2000" dirty="0">
                <a:latin typeface="+mn-lt"/>
              </a:rPr>
              <a:t>This join combines left outer join and right outer join. It returns row from either table when the conditions are met and returns null value when there is no match.</a:t>
            </a:r>
          </a:p>
          <a:p>
            <a:r>
              <a:rPr lang="en-US" sz="2000" dirty="0">
                <a:latin typeface="+mn-lt"/>
              </a:rPr>
              <a:t>If WHERE condition is included saying, left table’s  or left table’s column is null then, matching records are ignored</a:t>
            </a:r>
          </a:p>
        </p:txBody>
      </p:sp>
      <p:pic>
        <p:nvPicPr>
          <p:cNvPr id="2" name="Picture 1"/>
          <p:cNvPicPr>
            <a:picLocks noChangeAspect="1"/>
          </p:cNvPicPr>
          <p:nvPr/>
        </p:nvPicPr>
        <p:blipFill>
          <a:blip r:embed="rId3"/>
          <a:stretch>
            <a:fillRect/>
          </a:stretch>
        </p:blipFill>
        <p:spPr>
          <a:xfrm>
            <a:off x="1981200" y="2038557"/>
            <a:ext cx="4114800" cy="2584502"/>
          </a:xfrm>
          <a:prstGeom prst="rect">
            <a:avLst/>
          </a:prstGeom>
        </p:spPr>
      </p:pic>
      <p:sp>
        <p:nvSpPr>
          <p:cNvPr id="11" name="Line Callout 1 10"/>
          <p:cNvSpPr/>
          <p:nvPr/>
        </p:nvSpPr>
        <p:spPr>
          <a:xfrm>
            <a:off x="207360" y="4993608"/>
            <a:ext cx="4288439" cy="1366007"/>
          </a:xfrm>
          <a:prstGeom prst="borderCallout1">
            <a:avLst>
              <a:gd name="adj1" fmla="val -6749"/>
              <a:gd name="adj2" fmla="val 34230"/>
              <a:gd name="adj3" fmla="val -94565"/>
              <a:gd name="adj4" fmla="val 52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
        <p:nvSpPr>
          <p:cNvPr id="13" name="Line Callout 1 12"/>
          <p:cNvSpPr/>
          <p:nvPr/>
        </p:nvSpPr>
        <p:spPr>
          <a:xfrm>
            <a:off x="4724400" y="4981711"/>
            <a:ext cx="4152901" cy="1393839"/>
          </a:xfrm>
          <a:prstGeom prst="borderCallout1">
            <a:avLst>
              <a:gd name="adj1" fmla="val -10493"/>
              <a:gd name="adj2" fmla="val 50249"/>
              <a:gd name="adj3" fmla="val -71546"/>
              <a:gd name="adj4" fmla="val 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14" name="Line Callout 1 13"/>
          <p:cNvSpPr/>
          <p:nvPr/>
        </p:nvSpPr>
        <p:spPr>
          <a:xfrm>
            <a:off x="6096000" y="2087249"/>
            <a:ext cx="2711400" cy="1046707"/>
          </a:xfrm>
          <a:prstGeom prst="borderCallout1">
            <a:avLst>
              <a:gd name="adj1" fmla="val 17379"/>
              <a:gd name="adj2" fmla="val -3214"/>
              <a:gd name="adj3" fmla="val 91051"/>
              <a:gd name="adj4" fmla="val -794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FULL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166025" y="766223"/>
            <a:ext cx="8811949"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p>
          <a:p>
            <a:r>
              <a:rPr lang="en-US" dirty="0">
                <a:solidFill>
                  <a:srgbClr val="0000FF"/>
                </a:solidFill>
              </a:rPr>
              <a:t>FULL</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endParaRPr lang="en-US"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4196356498"/>
              </p:ext>
            </p:extLst>
          </p:nvPr>
        </p:nvGraphicFramePr>
        <p:xfrm>
          <a:off x="1600200" y="2594453"/>
          <a:ext cx="5029200" cy="1920240"/>
        </p:xfrm>
        <a:graphic>
          <a:graphicData uri="http://schemas.openxmlformats.org/drawingml/2006/table">
            <a:tbl>
              <a:tblPr>
                <a:tableStyleId>{3C2FFA5D-87B4-456A-9821-1D502468CF0F}</a:tableStyleId>
              </a:tblPr>
              <a:tblGrid>
                <a:gridCol w="2438400">
                  <a:extLst>
                    <a:ext uri="{9D8B030D-6E8A-4147-A177-3AD203B41FA5}">
                      <a16:colId xmlns:a16="http://schemas.microsoft.com/office/drawing/2014/main" val="366747772"/>
                    </a:ext>
                  </a:extLst>
                </a:gridCol>
                <a:gridCol w="2590800">
                  <a:extLst>
                    <a:ext uri="{9D8B030D-6E8A-4147-A177-3AD203B41FA5}">
                      <a16:colId xmlns:a16="http://schemas.microsoft.com/office/drawing/2014/main" val="3606436994"/>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3374227373"/>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710723649"/>
                  </a:ext>
                </a:extLst>
              </a:tr>
              <a:tr h="0">
                <a:tc>
                  <a:txBody>
                    <a:bodyPr/>
                    <a:lstStyle/>
                    <a:p>
                      <a:r>
                        <a:rPr lang="en-US"/>
                        <a:t>Pettersen</a:t>
                      </a:r>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2196854222"/>
                  </a:ext>
                </a:extLst>
              </a:tr>
              <a:tr h="0">
                <a:tc>
                  <a:txBody>
                    <a:bodyPr/>
                    <a:lstStyle/>
                    <a:p>
                      <a:r>
                        <a:rPr lang="en-US" dirty="0"/>
                        <a:t>Hansen</a:t>
                      </a:r>
                    </a:p>
                  </a:txBody>
                  <a:tcPr marL="0" marR="0" marT="0" marB="0" anchor="ctr"/>
                </a:tc>
                <a:tc>
                  <a:txBody>
                    <a:bodyPr/>
                    <a:lstStyle/>
                    <a:p>
                      <a:r>
                        <a:rPr lang="en-US" dirty="0"/>
                        <a:t>22456</a:t>
                      </a:r>
                    </a:p>
                  </a:txBody>
                  <a:tcPr marL="0" marR="0" marT="0" marB="0" anchor="ctr"/>
                </a:tc>
                <a:extLst>
                  <a:ext uri="{0D108BD9-81ED-4DB2-BD59-A6C34878D82A}">
                    <a16:rowId xmlns:a16="http://schemas.microsoft.com/office/drawing/2014/main" val="4270105204"/>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453463599"/>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3468634913"/>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3299906867"/>
                  </a:ext>
                </a:extLst>
              </a:tr>
            </a:tbl>
          </a:graphicData>
        </a:graphic>
      </p:graphicFrame>
    </p:spTree>
    <p:extLst>
      <p:ext uri="{BB962C8B-B14F-4D97-AF65-F5344CB8AC3E}">
        <p14:creationId xmlns:p14="http://schemas.microsoft.com/office/powerpoint/2010/main" val="1252149414"/>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EQUI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829270"/>
            <a:ext cx="8686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Transactions and also include the account holder name. </a:t>
            </a:r>
          </a:p>
          <a:p>
            <a:pPr lvl="1"/>
            <a:r>
              <a:rPr lang="en-US" sz="2000" dirty="0">
                <a:latin typeface="+mn-lt"/>
              </a:rPr>
              <a:t>SELECT </a:t>
            </a:r>
            <a:r>
              <a:rPr lang="en-US" sz="2000" dirty="0" err="1">
                <a:latin typeface="+mn-lt"/>
              </a:rPr>
              <a:t>A.TransID</a:t>
            </a:r>
            <a:r>
              <a:rPr lang="en-US" sz="2000" dirty="0">
                <a:latin typeface="+mn-lt"/>
              </a:rPr>
              <a:t> ,</a:t>
            </a:r>
            <a:r>
              <a:rPr lang="en-US" sz="2000" dirty="0" err="1">
                <a:latin typeface="+mn-lt"/>
              </a:rPr>
              <a:t>A.AccNo,B.FName,A.TransType,A.Amount</a:t>
            </a:r>
            <a:r>
              <a:rPr lang="en-US" sz="2000" dirty="0">
                <a:latin typeface="+mn-lt"/>
              </a:rPr>
              <a:t> </a:t>
            </a:r>
          </a:p>
          <a:p>
            <a:pPr lvl="1"/>
            <a:r>
              <a:rPr lang="pt-BR" sz="2000" dirty="0">
                <a:latin typeface="+mn-lt"/>
              </a:rPr>
              <a:t>	FROM AccTrans  A,AccMaster  B  </a:t>
            </a:r>
          </a:p>
          <a:p>
            <a:pPr lvl="1"/>
            <a:r>
              <a:rPr lang="pt-BR" sz="2000" dirty="0">
                <a:latin typeface="+mn-lt"/>
              </a:rPr>
              <a:t>		WHERE A.AccNo=B.AccNo</a:t>
            </a:r>
            <a:endParaRPr lang="en-US" sz="2000" b="1" dirty="0">
              <a:latin typeface="+mn-lt"/>
            </a:endParaRPr>
          </a:p>
        </p:txBody>
      </p:sp>
      <p:sp>
        <p:nvSpPr>
          <p:cNvPr id="10" name="Rectangle 9"/>
          <p:cNvSpPr/>
          <p:nvPr/>
        </p:nvSpPr>
        <p:spPr>
          <a:xfrm>
            <a:off x="304800" y="2810470"/>
            <a:ext cx="8305800" cy="1323439"/>
          </a:xfrm>
          <a:prstGeom prst="rect">
            <a:avLst/>
          </a:prstGeom>
        </p:spPr>
        <p:txBody>
          <a:bodyPr wrap="square">
            <a:spAutoFit/>
          </a:bodyPr>
          <a:lstStyle/>
          <a:p>
            <a:r>
              <a:rPr lang="en-US" sz="2000" dirty="0">
                <a:latin typeface="+mn-lt"/>
              </a:rPr>
              <a:t>SELECT </a:t>
            </a:r>
            <a:r>
              <a:rPr lang="en-US" sz="2000" dirty="0" err="1">
                <a:latin typeface="+mn-lt"/>
              </a:rPr>
              <a:t>AccTrans.TransID</a:t>
            </a:r>
            <a:r>
              <a:rPr lang="en-US" sz="2000" dirty="0">
                <a:latin typeface="+mn-lt"/>
              </a:rPr>
              <a:t> ,AccTrans.AccNo,AccMaster.FName,AccTrans.TransType,AccTrans.Amount </a:t>
            </a:r>
          </a:p>
          <a:p>
            <a:r>
              <a:rPr lang="en-US" sz="2000" dirty="0">
                <a:latin typeface="+mn-lt"/>
              </a:rPr>
              <a:t>	FROM </a:t>
            </a:r>
            <a:r>
              <a:rPr lang="en-US" sz="2000" dirty="0" err="1">
                <a:latin typeface="+mn-lt"/>
              </a:rPr>
              <a:t>AccTrans</a:t>
            </a:r>
            <a:r>
              <a:rPr lang="en-US" sz="2000" dirty="0">
                <a:latin typeface="+mn-lt"/>
              </a:rPr>
              <a:t> ,</a:t>
            </a:r>
            <a:r>
              <a:rPr lang="en-US" sz="2000" dirty="0" err="1">
                <a:latin typeface="+mn-lt"/>
              </a:rPr>
              <a:t>AccMaster</a:t>
            </a:r>
            <a:r>
              <a:rPr lang="en-US" sz="2000" dirty="0">
                <a:latin typeface="+mn-lt"/>
              </a:rPr>
              <a:t>   </a:t>
            </a:r>
          </a:p>
          <a:p>
            <a:r>
              <a:rPr lang="en-US" sz="2000" dirty="0">
                <a:latin typeface="+mn-lt"/>
              </a:rPr>
              <a:t>		WHERE </a:t>
            </a:r>
            <a:r>
              <a:rPr lang="en-US" sz="2000" dirty="0" err="1">
                <a:latin typeface="+mn-lt"/>
              </a:rPr>
              <a:t>AccTrans.AccNo</a:t>
            </a:r>
            <a:r>
              <a:rPr lang="en-US" sz="2000" dirty="0">
                <a:latin typeface="+mn-lt"/>
              </a:rPr>
              <a:t>=</a:t>
            </a:r>
            <a:r>
              <a:rPr lang="en-US" sz="2000" dirty="0" err="1">
                <a:latin typeface="+mn-lt"/>
              </a:rPr>
              <a:t>AccMaster.AccNo</a:t>
            </a:r>
            <a:endParaRPr lang="en-US" sz="2000" dirty="0">
              <a:latin typeface="+mn-lt"/>
            </a:endParaRPr>
          </a:p>
        </p:txBody>
      </p:sp>
      <p:sp>
        <p:nvSpPr>
          <p:cNvPr id="11" name="Rectangle 10"/>
          <p:cNvSpPr/>
          <p:nvPr/>
        </p:nvSpPr>
        <p:spPr>
          <a:xfrm>
            <a:off x="381000" y="4563070"/>
            <a:ext cx="8153400" cy="923330"/>
          </a:xfrm>
          <a:prstGeom prst="rect">
            <a:avLst/>
          </a:prstGeom>
        </p:spPr>
        <p:txBody>
          <a:bodyPr wrap="square">
            <a:spAutoFit/>
          </a:bodyPr>
          <a:lstStyle/>
          <a:p>
            <a:r>
              <a:rPr lang="en-US" dirty="0"/>
              <a:t>SELECT </a:t>
            </a:r>
            <a:r>
              <a:rPr lang="en-US" dirty="0" err="1"/>
              <a:t>TransID</a:t>
            </a:r>
            <a:r>
              <a:rPr lang="en-US" dirty="0"/>
              <a:t> ,</a:t>
            </a:r>
            <a:r>
              <a:rPr lang="en-US" dirty="0" err="1"/>
              <a:t>AccTrans.AccNo,FName,TransType,Amount</a:t>
            </a:r>
            <a:r>
              <a:rPr lang="en-US" dirty="0"/>
              <a:t> </a:t>
            </a:r>
          </a:p>
          <a:p>
            <a:r>
              <a:rPr lang="en-US" dirty="0"/>
              <a:t>	FROM </a:t>
            </a:r>
            <a:r>
              <a:rPr lang="en-US" dirty="0" err="1"/>
              <a:t>AccTrans</a:t>
            </a:r>
            <a:r>
              <a:rPr lang="en-US" dirty="0"/>
              <a:t> ,</a:t>
            </a:r>
            <a:r>
              <a:rPr lang="en-US" dirty="0" err="1"/>
              <a:t>AccMaster</a:t>
            </a:r>
            <a:r>
              <a:rPr lang="en-US" dirty="0"/>
              <a:t>   </a:t>
            </a:r>
          </a:p>
          <a:p>
            <a:r>
              <a:rPr lang="en-US" dirty="0"/>
              <a:t>		WHERE </a:t>
            </a:r>
            <a:r>
              <a:rPr lang="en-US" dirty="0" err="1"/>
              <a:t>AccTrans.AccNo</a:t>
            </a:r>
            <a:r>
              <a:rPr lang="en-US" dirty="0"/>
              <a:t>=</a:t>
            </a:r>
            <a:r>
              <a:rPr lang="en-US" dirty="0" err="1"/>
              <a:t>AccMaster.AccNo</a:t>
            </a:r>
            <a:endParaRPr lang="en-US" dirty="0"/>
          </a:p>
        </p:txBody>
      </p:sp>
    </p:spTree>
    <p:custDataLst>
      <p:tags r:id="rId1"/>
    </p:custDataLst>
    <p:extLst>
      <p:ext uri="{BB962C8B-B14F-4D97-AF65-F5344CB8AC3E}">
        <p14:creationId xmlns:p14="http://schemas.microsoft.com/office/powerpoint/2010/main" val="349705298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113</a:t>
            </a:fld>
            <a:endParaRPr lang="en-US" dirty="0"/>
          </a:p>
        </p:txBody>
      </p:sp>
      <p:sp>
        <p:nvSpPr>
          <p:cNvPr id="8" name="Rectangle 7"/>
          <p:cNvSpPr/>
          <p:nvPr/>
        </p:nvSpPr>
        <p:spPr>
          <a:xfrm>
            <a:off x="430161" y="1219200"/>
            <a:ext cx="7865806" cy="3139321"/>
          </a:xfrm>
          <a:prstGeom prst="rect">
            <a:avLst/>
          </a:prstGeom>
        </p:spPr>
        <p:txBody>
          <a:bodyPr wrap="square">
            <a:spAutoFit/>
          </a:bodyPr>
          <a:lstStyle/>
          <a:p>
            <a:r>
              <a:rPr lang="en-US" b="1" dirty="0"/>
              <a:t>Consider Two Tables</a:t>
            </a:r>
          </a:p>
          <a:p>
            <a:endParaRPr lang="en-US" dirty="0">
              <a:solidFill>
                <a:srgbClr val="0000FF"/>
              </a:solidFill>
            </a:endParaRPr>
          </a:p>
          <a:p>
            <a:r>
              <a:rPr lang="en-US" dirty="0">
                <a:solidFill>
                  <a:srgbClr val="0000FF"/>
                </a:solidFill>
              </a:rPr>
              <a:t>CREATE</a:t>
            </a:r>
            <a:r>
              <a:rPr lang="en-US" dirty="0">
                <a:solidFill>
                  <a:prstClr val="black"/>
                </a:solidFill>
              </a:rPr>
              <a:t> </a:t>
            </a:r>
            <a:r>
              <a:rPr lang="en-US" dirty="0">
                <a:solidFill>
                  <a:srgbClr val="0000FF"/>
                </a:solidFill>
              </a:rPr>
              <a:t>TABLE</a:t>
            </a:r>
            <a:r>
              <a:rPr lang="en-US" dirty="0">
                <a:solidFill>
                  <a:prstClr val="black"/>
                </a:solidFill>
              </a:rPr>
              <a:t> Table1</a:t>
            </a:r>
            <a:r>
              <a:rPr lang="en-US" dirty="0">
                <a:solidFill>
                  <a:srgbClr val="0000FF"/>
                </a:solidFill>
              </a:rPr>
              <a:t> </a:t>
            </a:r>
            <a:r>
              <a:rPr lang="en-US" dirty="0">
                <a:solidFill>
                  <a:srgbClr val="808080"/>
                </a:solidFill>
              </a:rPr>
              <a:t>(</a:t>
            </a:r>
            <a:r>
              <a:rPr lang="en-US" dirty="0">
                <a:solidFill>
                  <a:prstClr val="black"/>
                </a:solidFill>
              </a:rPr>
              <a:t>ID </a:t>
            </a:r>
            <a:r>
              <a:rPr lang="en-US" dirty="0">
                <a:solidFill>
                  <a:srgbClr val="0000FF"/>
                </a:solidFill>
              </a:rPr>
              <a:t>INT(3)</a:t>
            </a:r>
            <a:r>
              <a:rPr lang="en-US" dirty="0">
                <a:solidFill>
                  <a:srgbClr val="808080"/>
                </a:solidFill>
              </a:rPr>
              <a:t>,</a:t>
            </a:r>
            <a:r>
              <a:rPr lang="en-US" dirty="0">
                <a:solidFill>
                  <a:prstClr val="black"/>
                </a:solidFill>
              </a:rPr>
              <a:t> NAME </a:t>
            </a:r>
            <a:r>
              <a:rPr lang="en-US" dirty="0">
                <a:solidFill>
                  <a:srgbClr val="0000FF"/>
                </a:solidFill>
              </a:rPr>
              <a:t>VARCHAR</a:t>
            </a:r>
            <a:r>
              <a:rPr lang="en-US" dirty="0">
                <a:solidFill>
                  <a:srgbClr val="808080"/>
                </a:solidFill>
              </a:rPr>
              <a:t>(</a:t>
            </a:r>
            <a:r>
              <a:rPr lang="en-US" dirty="0">
                <a:solidFill>
                  <a:prstClr val="black"/>
                </a:solidFill>
              </a:rPr>
              <a:t>30</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101</a:t>
            </a:r>
            <a:r>
              <a:rPr lang="en-US" dirty="0">
                <a:solidFill>
                  <a:srgbClr val="808080"/>
                </a:solidFill>
              </a:rPr>
              <a:t>,</a:t>
            </a:r>
            <a:r>
              <a:rPr lang="en-US" dirty="0">
                <a:solidFill>
                  <a:srgbClr val="FF0000"/>
                </a:solidFill>
              </a:rPr>
              <a:t>"A"</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103</a:t>
            </a:r>
            <a:r>
              <a:rPr lang="en-US" dirty="0">
                <a:solidFill>
                  <a:srgbClr val="808080"/>
                </a:solidFill>
              </a:rPr>
              <a:t>,</a:t>
            </a:r>
            <a:r>
              <a:rPr lang="en-US" dirty="0">
                <a:solidFill>
                  <a:srgbClr val="FF0000"/>
                </a:solidFill>
              </a:rPr>
              <a:t>"C"</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107</a:t>
            </a:r>
            <a:r>
              <a:rPr lang="en-US" dirty="0">
                <a:solidFill>
                  <a:srgbClr val="808080"/>
                </a:solidFill>
              </a:rPr>
              <a:t>,</a:t>
            </a:r>
            <a:r>
              <a:rPr lang="en-US" dirty="0">
                <a:solidFill>
                  <a:srgbClr val="FF0000"/>
                </a:solidFill>
              </a:rPr>
              <a:t>"G"</a:t>
            </a:r>
            <a:r>
              <a:rPr lang="en-US" dirty="0">
                <a:solidFill>
                  <a:srgbClr val="808080"/>
                </a:solidFill>
              </a:rPr>
              <a:t>);</a:t>
            </a:r>
          </a:p>
          <a:p>
            <a:endParaRPr lang="en-US" dirty="0">
              <a:solidFill>
                <a:srgbClr val="808080"/>
              </a:solidFill>
            </a:endParaRPr>
          </a:p>
          <a:p>
            <a:r>
              <a:rPr lang="en-US" dirty="0">
                <a:solidFill>
                  <a:srgbClr val="0000FF"/>
                </a:solidFill>
              </a:rPr>
              <a:t>CREATE</a:t>
            </a:r>
            <a:r>
              <a:rPr lang="en-US" dirty="0">
                <a:solidFill>
                  <a:prstClr val="black"/>
                </a:solidFill>
              </a:rPr>
              <a:t> </a:t>
            </a:r>
            <a:r>
              <a:rPr lang="en-US" dirty="0">
                <a:solidFill>
                  <a:srgbClr val="0000FF"/>
                </a:solidFill>
              </a:rPr>
              <a:t>TABLE</a:t>
            </a:r>
            <a:r>
              <a:rPr lang="en-US" dirty="0">
                <a:solidFill>
                  <a:prstClr val="black"/>
                </a:solidFill>
              </a:rPr>
              <a:t> Table2</a:t>
            </a:r>
            <a:r>
              <a:rPr lang="en-US" dirty="0">
                <a:solidFill>
                  <a:srgbClr val="0000FF"/>
                </a:solidFill>
              </a:rPr>
              <a:t> </a:t>
            </a:r>
            <a:r>
              <a:rPr lang="en-US" dirty="0">
                <a:solidFill>
                  <a:srgbClr val="808080"/>
                </a:solidFill>
              </a:rPr>
              <a:t>(</a:t>
            </a:r>
            <a:r>
              <a:rPr lang="en-US" dirty="0">
                <a:solidFill>
                  <a:prstClr val="black"/>
                </a:solidFill>
              </a:rPr>
              <a:t>ID </a:t>
            </a:r>
            <a:r>
              <a:rPr lang="en-US" dirty="0">
                <a:solidFill>
                  <a:srgbClr val="0000FF"/>
                </a:solidFill>
              </a:rPr>
              <a:t>INT(3)</a:t>
            </a:r>
            <a:r>
              <a:rPr lang="en-US" dirty="0">
                <a:solidFill>
                  <a:srgbClr val="808080"/>
                </a:solidFill>
              </a:rPr>
              <a:t>,</a:t>
            </a:r>
            <a:r>
              <a:rPr lang="en-US" dirty="0">
                <a:solidFill>
                  <a:prstClr val="black"/>
                </a:solidFill>
              </a:rPr>
              <a:t> NAME </a:t>
            </a:r>
            <a:r>
              <a:rPr lang="en-US" dirty="0">
                <a:solidFill>
                  <a:srgbClr val="0000FF"/>
                </a:solidFill>
              </a:rPr>
              <a:t>VARCHAR</a:t>
            </a:r>
            <a:r>
              <a:rPr lang="en-US" dirty="0">
                <a:solidFill>
                  <a:srgbClr val="808080"/>
                </a:solidFill>
              </a:rPr>
              <a:t>(</a:t>
            </a:r>
            <a:r>
              <a:rPr lang="en-US" dirty="0">
                <a:solidFill>
                  <a:prstClr val="black"/>
                </a:solidFill>
              </a:rPr>
              <a:t>30</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102</a:t>
            </a:r>
            <a:r>
              <a:rPr lang="en-US" dirty="0">
                <a:solidFill>
                  <a:srgbClr val="808080"/>
                </a:solidFill>
              </a:rPr>
              <a:t>,</a:t>
            </a:r>
            <a:r>
              <a:rPr lang="en-US" dirty="0">
                <a:solidFill>
                  <a:srgbClr val="FF0000"/>
                </a:solidFill>
              </a:rPr>
              <a:t>"B"</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103</a:t>
            </a:r>
            <a:r>
              <a:rPr lang="en-US" dirty="0">
                <a:solidFill>
                  <a:srgbClr val="808080"/>
                </a:solidFill>
              </a:rPr>
              <a:t>,</a:t>
            </a:r>
            <a:r>
              <a:rPr lang="en-US" dirty="0">
                <a:solidFill>
                  <a:srgbClr val="FF0000"/>
                </a:solidFill>
              </a:rPr>
              <a:t>"C"</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107</a:t>
            </a:r>
            <a:r>
              <a:rPr lang="en-US" dirty="0">
                <a:solidFill>
                  <a:srgbClr val="808080"/>
                </a:solidFill>
              </a:rPr>
              <a:t>,</a:t>
            </a:r>
            <a:r>
              <a:rPr lang="en-US" dirty="0">
                <a:solidFill>
                  <a:srgbClr val="FF0000"/>
                </a:solidFill>
              </a:rPr>
              <a:t>"H"</a:t>
            </a:r>
            <a:r>
              <a:rPr lang="en-US" dirty="0">
                <a:solidFill>
                  <a:srgbClr val="808080"/>
                </a:solidFill>
              </a:rPr>
              <a:t>);</a:t>
            </a:r>
            <a:endParaRPr lang="en-US" dirty="0"/>
          </a:p>
        </p:txBody>
      </p:sp>
      <p:pic>
        <p:nvPicPr>
          <p:cNvPr id="9" name="Picture 8"/>
          <p:cNvPicPr>
            <a:picLocks noChangeAspect="1"/>
          </p:cNvPicPr>
          <p:nvPr/>
        </p:nvPicPr>
        <p:blipFill>
          <a:blip r:embed="rId4"/>
          <a:stretch>
            <a:fillRect/>
          </a:stretch>
        </p:blipFill>
        <p:spPr>
          <a:xfrm>
            <a:off x="675968" y="4915818"/>
            <a:ext cx="1828800" cy="1219200"/>
          </a:xfrm>
          <a:prstGeom prst="rect">
            <a:avLst/>
          </a:prstGeom>
        </p:spPr>
      </p:pic>
      <p:sp>
        <p:nvSpPr>
          <p:cNvPr id="12" name="Rectangle 11"/>
          <p:cNvSpPr/>
          <p:nvPr/>
        </p:nvSpPr>
        <p:spPr>
          <a:xfrm>
            <a:off x="675968" y="4558776"/>
            <a:ext cx="2715552" cy="369332"/>
          </a:xfrm>
          <a:prstGeom prst="rect">
            <a:avLst/>
          </a:prstGeom>
        </p:spPr>
        <p:txBody>
          <a:bodyPr wrap="none">
            <a:spAutoFit/>
          </a:bodyPr>
          <a:lstStyle/>
          <a:p>
            <a:r>
              <a:rPr lang="en-US">
                <a:solidFill>
                  <a:srgbClr val="0000FF"/>
                </a:solidFill>
              </a:rPr>
              <a:t>SELECT</a:t>
            </a:r>
            <a:r>
              <a:rPr lang="en-US">
                <a:solidFill>
                  <a:prstClr val="black"/>
                </a:solidFill>
              </a:rPr>
              <a:t> </a:t>
            </a:r>
            <a:r>
              <a:rPr lang="en-US">
                <a:solidFill>
                  <a:srgbClr val="808080"/>
                </a:solidFill>
              </a:rPr>
              <a:t>*</a:t>
            </a:r>
            <a:r>
              <a:rPr lang="en-US">
                <a:solidFill>
                  <a:prstClr val="black"/>
                </a:solidFill>
              </a:rPr>
              <a:t> </a:t>
            </a:r>
            <a:r>
              <a:rPr lang="en-US">
                <a:solidFill>
                  <a:srgbClr val="0000FF"/>
                </a:solidFill>
              </a:rPr>
              <a:t>FROM</a:t>
            </a:r>
            <a:r>
              <a:rPr lang="en-US">
                <a:solidFill>
                  <a:prstClr val="black"/>
                </a:solidFill>
              </a:rPr>
              <a:t> Table1</a:t>
            </a:r>
            <a:endParaRPr lang="en-US" dirty="0"/>
          </a:p>
        </p:txBody>
      </p:sp>
      <p:sp>
        <p:nvSpPr>
          <p:cNvPr id="13" name="Rectangle 12"/>
          <p:cNvSpPr/>
          <p:nvPr/>
        </p:nvSpPr>
        <p:spPr>
          <a:xfrm>
            <a:off x="4281024" y="4558776"/>
            <a:ext cx="2715552" cy="369332"/>
          </a:xfrm>
          <a:prstGeom prst="rect">
            <a:avLst/>
          </a:prstGeom>
        </p:spPr>
        <p:txBody>
          <a:bodyPr wrap="non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pic>
        <p:nvPicPr>
          <p:cNvPr id="15" name="Picture 14"/>
          <p:cNvPicPr>
            <a:picLocks noChangeAspect="1"/>
          </p:cNvPicPr>
          <p:nvPr/>
        </p:nvPicPr>
        <p:blipFill>
          <a:blip r:embed="rId5"/>
          <a:stretch>
            <a:fillRect/>
          </a:stretch>
        </p:blipFill>
        <p:spPr>
          <a:xfrm>
            <a:off x="4495800" y="4928108"/>
            <a:ext cx="1807426" cy="1257340"/>
          </a:xfrm>
          <a:prstGeom prst="rect">
            <a:avLst/>
          </a:prstGeom>
        </p:spPr>
      </p:pic>
    </p:spTree>
    <p:custDataLst>
      <p:tags r:id="rId1"/>
    </p:custDataLst>
    <p:extLst>
      <p:ext uri="{BB962C8B-B14F-4D97-AF65-F5344CB8AC3E}">
        <p14:creationId xmlns:p14="http://schemas.microsoft.com/office/powerpoint/2010/main" val="36289794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114</a:t>
            </a:fld>
            <a:endParaRPr lang="en-US" dirty="0"/>
          </a:p>
        </p:txBody>
      </p:sp>
      <p:sp>
        <p:nvSpPr>
          <p:cNvPr id="3" name="Rectangle 2"/>
          <p:cNvSpPr/>
          <p:nvPr/>
        </p:nvSpPr>
        <p:spPr>
          <a:xfrm>
            <a:off x="457200" y="1545402"/>
            <a:ext cx="6096000" cy="369332"/>
          </a:xfrm>
          <a:prstGeom prst="rect">
            <a:avLst/>
          </a:prstGeom>
        </p:spPr>
        <p:txBody>
          <a:bodyPr wrap="squar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Table1 </a:t>
            </a:r>
            <a:r>
              <a:rPr lang="en-US" dirty="0">
                <a:solidFill>
                  <a:srgbClr val="0000FF"/>
                </a:solidFill>
              </a:rPr>
              <a:t>UNION</a:t>
            </a:r>
            <a:r>
              <a:rPr lang="en-US" dirty="0">
                <a:solidFill>
                  <a:prstClr val="black"/>
                </a:solidFill>
              </a:rPr>
              <a:t> </a:t>
            </a:r>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sp>
        <p:nvSpPr>
          <p:cNvPr id="5" name="Rectangle 4"/>
          <p:cNvSpPr/>
          <p:nvPr/>
        </p:nvSpPr>
        <p:spPr>
          <a:xfrm>
            <a:off x="454742" y="2310918"/>
            <a:ext cx="6400800" cy="923330"/>
          </a:xfrm>
          <a:prstGeom prst="rect">
            <a:avLst/>
          </a:prstGeom>
        </p:spPr>
        <p:txBody>
          <a:bodyPr wrap="square">
            <a:spAutoFit/>
          </a:bodyPr>
          <a:lstStyle/>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Table1 </a:t>
            </a:r>
          </a:p>
          <a:p>
            <a:r>
              <a:rPr lang="en-US" dirty="0">
                <a:solidFill>
                  <a:srgbClr val="0000FF"/>
                </a:solidFill>
              </a:rPr>
              <a:t>UNION</a:t>
            </a:r>
            <a:r>
              <a:rPr lang="en-US" dirty="0">
                <a:solidFill>
                  <a:prstClr val="black"/>
                </a:solidFill>
              </a:rPr>
              <a:t> </a:t>
            </a:r>
          </a:p>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Table2</a:t>
            </a:r>
            <a:endParaRPr lang="en-US" dirty="0"/>
          </a:p>
        </p:txBody>
      </p:sp>
      <p:sp>
        <p:nvSpPr>
          <p:cNvPr id="6" name="TextBox 5"/>
          <p:cNvSpPr txBox="1"/>
          <p:nvPr/>
        </p:nvSpPr>
        <p:spPr>
          <a:xfrm>
            <a:off x="1805144" y="1914734"/>
            <a:ext cx="633256" cy="369332"/>
          </a:xfrm>
          <a:prstGeom prst="rect">
            <a:avLst/>
          </a:prstGeom>
          <a:noFill/>
        </p:spPr>
        <p:txBody>
          <a:bodyPr wrap="square" rtlCol="0">
            <a:spAutoFit/>
          </a:bodyPr>
          <a:lstStyle/>
          <a:p>
            <a:r>
              <a:rPr lang="en-US" b="1" dirty="0"/>
              <a:t>Or</a:t>
            </a:r>
          </a:p>
        </p:txBody>
      </p:sp>
      <p:pic>
        <p:nvPicPr>
          <p:cNvPr id="15" name="Picture 14"/>
          <p:cNvPicPr>
            <a:picLocks noChangeAspect="1"/>
          </p:cNvPicPr>
          <p:nvPr/>
        </p:nvPicPr>
        <p:blipFill>
          <a:blip r:embed="rId4"/>
          <a:stretch>
            <a:fillRect/>
          </a:stretch>
        </p:blipFill>
        <p:spPr>
          <a:xfrm>
            <a:off x="609600" y="4117823"/>
            <a:ext cx="1828800" cy="1219200"/>
          </a:xfrm>
          <a:prstGeom prst="rect">
            <a:avLst/>
          </a:prstGeom>
        </p:spPr>
      </p:pic>
      <p:sp>
        <p:nvSpPr>
          <p:cNvPr id="11" name="Equal 10"/>
          <p:cNvSpPr/>
          <p:nvPr/>
        </p:nvSpPr>
        <p:spPr>
          <a:xfrm>
            <a:off x="5225845" y="4429305"/>
            <a:ext cx="381000" cy="56389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p:cNvPicPr>
            <a:picLocks noChangeAspect="1"/>
          </p:cNvPicPr>
          <p:nvPr/>
        </p:nvPicPr>
        <p:blipFill>
          <a:blip r:embed="rId5"/>
          <a:stretch>
            <a:fillRect/>
          </a:stretch>
        </p:blipFill>
        <p:spPr>
          <a:xfrm>
            <a:off x="3223332" y="4072207"/>
            <a:ext cx="1807426" cy="1257340"/>
          </a:xfrm>
          <a:prstGeom prst="rect">
            <a:avLst/>
          </a:prstGeom>
        </p:spPr>
      </p:pic>
      <p:pic>
        <p:nvPicPr>
          <p:cNvPr id="18" name="Picture 17"/>
          <p:cNvPicPr>
            <a:picLocks noChangeAspect="1"/>
          </p:cNvPicPr>
          <p:nvPr/>
        </p:nvPicPr>
        <p:blipFill>
          <a:blip r:embed="rId6"/>
          <a:stretch>
            <a:fillRect/>
          </a:stretch>
        </p:blipFill>
        <p:spPr>
          <a:xfrm>
            <a:off x="6248400" y="3680687"/>
            <a:ext cx="2063748" cy="2081539"/>
          </a:xfrm>
          <a:prstGeom prst="rect">
            <a:avLst/>
          </a:prstGeom>
        </p:spPr>
      </p:pic>
      <p:sp>
        <p:nvSpPr>
          <p:cNvPr id="19" name="Rectangular Callout 18"/>
          <p:cNvSpPr/>
          <p:nvPr/>
        </p:nvSpPr>
        <p:spPr>
          <a:xfrm>
            <a:off x="6102348" y="2310918"/>
            <a:ext cx="2584452" cy="923330"/>
          </a:xfrm>
          <a:prstGeom prst="wedgeRectCallout">
            <a:avLst>
              <a:gd name="adj1" fmla="val -9757"/>
              <a:gd name="adj2" fmla="val 91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Duplicate rows &amp; records sorted by first column</a:t>
            </a:r>
          </a:p>
        </p:txBody>
      </p:sp>
      <p:sp>
        <p:nvSpPr>
          <p:cNvPr id="20" name="Rectangle 19"/>
          <p:cNvSpPr/>
          <p:nvPr/>
        </p:nvSpPr>
        <p:spPr>
          <a:xfrm>
            <a:off x="2579319" y="4245301"/>
            <a:ext cx="418877"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a:t>
            </a:r>
          </a:p>
        </p:txBody>
      </p:sp>
    </p:spTree>
    <p:custDataLst>
      <p:tags r:id="rId1"/>
    </p:custDataLst>
    <p:extLst>
      <p:ext uri="{BB962C8B-B14F-4D97-AF65-F5344CB8AC3E}">
        <p14:creationId xmlns:p14="http://schemas.microsoft.com/office/powerpoint/2010/main" val="6336237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ALL</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115</a:t>
            </a:fld>
            <a:endParaRPr lang="en-US" dirty="0"/>
          </a:p>
        </p:txBody>
      </p:sp>
      <p:sp>
        <p:nvSpPr>
          <p:cNvPr id="3" name="Rectangle 2"/>
          <p:cNvSpPr/>
          <p:nvPr/>
        </p:nvSpPr>
        <p:spPr>
          <a:xfrm>
            <a:off x="457200" y="1545402"/>
            <a:ext cx="7010400" cy="369332"/>
          </a:xfrm>
          <a:prstGeom prst="rect">
            <a:avLst/>
          </a:prstGeom>
        </p:spPr>
        <p:txBody>
          <a:bodyPr wrap="squar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Table1 </a:t>
            </a:r>
            <a:r>
              <a:rPr lang="en-US" dirty="0">
                <a:solidFill>
                  <a:srgbClr val="0000FF"/>
                </a:solidFill>
              </a:rPr>
              <a:t>UNION ALL</a:t>
            </a:r>
            <a:r>
              <a:rPr lang="en-US" dirty="0">
                <a:solidFill>
                  <a:prstClr val="black"/>
                </a:solidFill>
              </a:rPr>
              <a:t> </a:t>
            </a:r>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sp>
        <p:nvSpPr>
          <p:cNvPr id="5" name="Rectangle 4"/>
          <p:cNvSpPr/>
          <p:nvPr/>
        </p:nvSpPr>
        <p:spPr>
          <a:xfrm>
            <a:off x="454742" y="2310918"/>
            <a:ext cx="6400800" cy="923330"/>
          </a:xfrm>
          <a:prstGeom prst="rect">
            <a:avLst/>
          </a:prstGeom>
        </p:spPr>
        <p:txBody>
          <a:bodyPr wrap="square">
            <a:spAutoFit/>
          </a:bodyPr>
          <a:lstStyle/>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Table1 </a:t>
            </a:r>
          </a:p>
          <a:p>
            <a:r>
              <a:rPr lang="en-US" dirty="0">
                <a:solidFill>
                  <a:srgbClr val="0000FF"/>
                </a:solidFill>
              </a:rPr>
              <a:t>UNION ALL</a:t>
            </a:r>
            <a:r>
              <a:rPr lang="en-US" dirty="0">
                <a:solidFill>
                  <a:prstClr val="black"/>
                </a:solidFill>
              </a:rPr>
              <a:t> </a:t>
            </a:r>
          </a:p>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Table2</a:t>
            </a:r>
            <a:endParaRPr lang="en-US" dirty="0"/>
          </a:p>
        </p:txBody>
      </p:sp>
      <p:sp>
        <p:nvSpPr>
          <p:cNvPr id="6" name="TextBox 5"/>
          <p:cNvSpPr txBox="1"/>
          <p:nvPr/>
        </p:nvSpPr>
        <p:spPr>
          <a:xfrm>
            <a:off x="1981200" y="1941586"/>
            <a:ext cx="633256" cy="369332"/>
          </a:xfrm>
          <a:prstGeom prst="rect">
            <a:avLst/>
          </a:prstGeom>
          <a:noFill/>
        </p:spPr>
        <p:txBody>
          <a:bodyPr wrap="square" rtlCol="0">
            <a:spAutoFit/>
          </a:bodyPr>
          <a:lstStyle/>
          <a:p>
            <a:r>
              <a:rPr lang="en-US" b="1" dirty="0"/>
              <a:t>Or</a:t>
            </a:r>
          </a:p>
        </p:txBody>
      </p:sp>
      <p:pic>
        <p:nvPicPr>
          <p:cNvPr id="15" name="Picture 14"/>
          <p:cNvPicPr>
            <a:picLocks noChangeAspect="1"/>
          </p:cNvPicPr>
          <p:nvPr/>
        </p:nvPicPr>
        <p:blipFill>
          <a:blip r:embed="rId4"/>
          <a:stretch>
            <a:fillRect/>
          </a:stretch>
        </p:blipFill>
        <p:spPr>
          <a:xfrm>
            <a:off x="609600" y="4117823"/>
            <a:ext cx="1828800" cy="1219200"/>
          </a:xfrm>
          <a:prstGeom prst="rect">
            <a:avLst/>
          </a:prstGeom>
        </p:spPr>
      </p:pic>
      <p:sp>
        <p:nvSpPr>
          <p:cNvPr id="11" name="Equal 10"/>
          <p:cNvSpPr/>
          <p:nvPr/>
        </p:nvSpPr>
        <p:spPr>
          <a:xfrm>
            <a:off x="5225845" y="4429305"/>
            <a:ext cx="381000" cy="56389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p:cNvPicPr>
            <a:picLocks noChangeAspect="1"/>
          </p:cNvPicPr>
          <p:nvPr/>
        </p:nvPicPr>
        <p:blipFill>
          <a:blip r:embed="rId5"/>
          <a:stretch>
            <a:fillRect/>
          </a:stretch>
        </p:blipFill>
        <p:spPr>
          <a:xfrm>
            <a:off x="3223332" y="4072207"/>
            <a:ext cx="1807426" cy="1257340"/>
          </a:xfrm>
          <a:prstGeom prst="rect">
            <a:avLst/>
          </a:prstGeom>
        </p:spPr>
      </p:pic>
      <p:sp>
        <p:nvSpPr>
          <p:cNvPr id="19" name="Rectangular Callout 18"/>
          <p:cNvSpPr/>
          <p:nvPr/>
        </p:nvSpPr>
        <p:spPr>
          <a:xfrm>
            <a:off x="5994192" y="2112826"/>
            <a:ext cx="2692608" cy="923330"/>
          </a:xfrm>
          <a:prstGeom prst="wedgeRectCallout">
            <a:avLst>
              <a:gd name="adj1" fmla="val -6883"/>
              <a:gd name="adj2" fmla="val 1040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Duplicate rows also included &amp; records not sorted</a:t>
            </a:r>
          </a:p>
        </p:txBody>
      </p:sp>
      <p:pic>
        <p:nvPicPr>
          <p:cNvPr id="7" name="Picture 6"/>
          <p:cNvPicPr>
            <a:picLocks noChangeAspect="1"/>
          </p:cNvPicPr>
          <p:nvPr/>
        </p:nvPicPr>
        <p:blipFill>
          <a:blip r:embed="rId6"/>
          <a:stretch>
            <a:fillRect/>
          </a:stretch>
        </p:blipFill>
        <p:spPr>
          <a:xfrm>
            <a:off x="6415548" y="3585498"/>
            <a:ext cx="1896600" cy="2242935"/>
          </a:xfrm>
          <a:prstGeom prst="rect">
            <a:avLst/>
          </a:prstGeom>
        </p:spPr>
      </p:pic>
      <p:sp>
        <p:nvSpPr>
          <p:cNvPr id="14" name="Rectangle 13"/>
          <p:cNvSpPr/>
          <p:nvPr/>
        </p:nvSpPr>
        <p:spPr>
          <a:xfrm>
            <a:off x="2608956" y="4265758"/>
            <a:ext cx="418877"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a:t>
            </a:r>
          </a:p>
        </p:txBody>
      </p:sp>
    </p:spTree>
    <p:custDataLst>
      <p:tags r:id="rId1"/>
    </p:custDataLst>
    <p:extLst>
      <p:ext uri="{BB962C8B-B14F-4D97-AF65-F5344CB8AC3E}">
        <p14:creationId xmlns:p14="http://schemas.microsoft.com/office/powerpoint/2010/main" val="1993257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3" name="Table 12"/>
          <p:cNvGraphicFramePr>
            <a:graphicFrameLocks noGrp="1"/>
          </p:cNvGraphicFramePr>
          <p:nvPr/>
        </p:nvGraphicFramePr>
        <p:xfrm>
          <a:off x="381000" y="838200"/>
          <a:ext cx="3657600" cy="2595880"/>
        </p:xfrm>
        <a:graphic>
          <a:graphicData uri="http://schemas.openxmlformats.org/drawingml/2006/table">
            <a:tbl>
              <a:tblPr firstRow="1" bandRow="1">
                <a:tableStyleId>{5C22544A-7EE6-4342-B048-85BDC9FD1C3A}</a:tableStyleId>
              </a:tblPr>
              <a:tblGrid>
                <a:gridCol w="502920">
                  <a:extLst>
                    <a:ext uri="{9D8B030D-6E8A-4147-A177-3AD203B41FA5}">
                      <a16:colId xmlns:a16="http://schemas.microsoft.com/office/drawing/2014/main" val="20000"/>
                    </a:ext>
                  </a:extLst>
                </a:gridCol>
                <a:gridCol w="79248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r>
                        <a:rPr lang="en-US" dirty="0"/>
                        <a:t>ID </a:t>
                      </a:r>
                    </a:p>
                  </a:txBody>
                  <a:tcPr marL="28575" marR="28575" marT="28575" marB="28575" anchor="ctr"/>
                </a:tc>
                <a:tc>
                  <a:txBody>
                    <a:bodyPr/>
                    <a:lstStyle/>
                    <a:p>
                      <a:r>
                        <a:rPr lang="en-US"/>
                        <a:t>Name </a:t>
                      </a:r>
                    </a:p>
                  </a:txBody>
                  <a:tcPr marL="28575" marR="28575" marT="28575" marB="28575" anchor="ctr"/>
                </a:tc>
                <a:tc>
                  <a:txBody>
                    <a:bodyPr/>
                    <a:lstStyle/>
                    <a:p>
                      <a:r>
                        <a:rPr lang="en-US" dirty="0"/>
                        <a:t>Age </a:t>
                      </a:r>
                    </a:p>
                  </a:txBody>
                  <a:tcPr marL="28575" marR="28575" marT="28575" marB="28575" anchor="ctr"/>
                </a:tc>
                <a:tc>
                  <a:txBody>
                    <a:bodyPr/>
                    <a:lstStyle/>
                    <a:p>
                      <a:r>
                        <a:rPr lang="en-US" dirty="0"/>
                        <a:t>Salary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1 </a:t>
                      </a:r>
                    </a:p>
                  </a:txBody>
                  <a:tcPr marL="28575" marR="28575" marT="28575" marB="28575" anchor="ctr"/>
                </a:tc>
                <a:tc>
                  <a:txBody>
                    <a:bodyPr/>
                    <a:lstStyle/>
                    <a:p>
                      <a:r>
                        <a:rPr lang="en-US" dirty="0"/>
                        <a:t>Abe </a:t>
                      </a:r>
                    </a:p>
                  </a:txBody>
                  <a:tcPr marL="28575" marR="28575" marT="28575" marB="28575" anchor="ctr"/>
                </a:tc>
                <a:tc>
                  <a:txBody>
                    <a:bodyPr/>
                    <a:lstStyle/>
                    <a:p>
                      <a:r>
                        <a:rPr lang="en-US"/>
                        <a:t>61 </a:t>
                      </a:r>
                    </a:p>
                  </a:txBody>
                  <a:tcPr marL="28575" marR="28575" marT="28575" marB="28575" anchor="ctr"/>
                </a:tc>
                <a:tc>
                  <a:txBody>
                    <a:bodyPr/>
                    <a:lstStyle/>
                    <a:p>
                      <a:r>
                        <a:rPr lang="en-US" dirty="0"/>
                        <a:t>140000 </a:t>
                      </a:r>
                    </a:p>
                  </a:txBody>
                  <a:tcPr marL="28575" marR="28575" marT="28575" marB="28575" anchor="ctr"/>
                </a:tc>
                <a:extLst>
                  <a:ext uri="{0D108BD9-81ED-4DB2-BD59-A6C34878D82A}">
                    <a16:rowId xmlns:a16="http://schemas.microsoft.com/office/drawing/2014/main" val="10001"/>
                  </a:ext>
                </a:extLst>
              </a:tr>
              <a:tr h="370840">
                <a:tc>
                  <a:txBody>
                    <a:bodyPr/>
                    <a:lstStyle/>
                    <a:p>
                      <a:r>
                        <a:rPr lang="en-US"/>
                        <a:t>2 </a:t>
                      </a:r>
                    </a:p>
                  </a:txBody>
                  <a:tcPr marL="28575" marR="28575" marT="28575" marB="28575" anchor="ctr"/>
                </a:tc>
                <a:tc>
                  <a:txBody>
                    <a:bodyPr/>
                    <a:lstStyle/>
                    <a:p>
                      <a:r>
                        <a:rPr lang="en-US" dirty="0"/>
                        <a:t>Bob </a:t>
                      </a:r>
                    </a:p>
                  </a:txBody>
                  <a:tcPr marL="28575" marR="28575" marT="28575" marB="28575" anchor="ctr"/>
                </a:tc>
                <a:tc>
                  <a:txBody>
                    <a:bodyPr/>
                    <a:lstStyle/>
                    <a:p>
                      <a:r>
                        <a:rPr lang="en-US"/>
                        <a:t>34 </a:t>
                      </a:r>
                    </a:p>
                  </a:txBody>
                  <a:tcPr marL="28575" marR="28575" marT="28575" marB="28575" anchor="ctr"/>
                </a:tc>
                <a:tc>
                  <a:txBody>
                    <a:bodyPr/>
                    <a:lstStyle/>
                    <a:p>
                      <a:r>
                        <a:rPr lang="en-US"/>
                        <a:t>44000 </a:t>
                      </a:r>
                    </a:p>
                  </a:txBody>
                  <a:tcPr marL="28575" marR="28575" marT="28575" marB="28575" anchor="ctr"/>
                </a:tc>
                <a:extLst>
                  <a:ext uri="{0D108BD9-81ED-4DB2-BD59-A6C34878D82A}">
                    <a16:rowId xmlns:a16="http://schemas.microsoft.com/office/drawing/2014/main" val="10002"/>
                  </a:ext>
                </a:extLst>
              </a:tr>
              <a:tr h="370840">
                <a:tc>
                  <a:txBody>
                    <a:bodyPr/>
                    <a:lstStyle/>
                    <a:p>
                      <a:r>
                        <a:rPr lang="en-US"/>
                        <a:t>5 </a:t>
                      </a:r>
                    </a:p>
                  </a:txBody>
                  <a:tcPr marL="28575" marR="28575" marT="28575" marB="28575" anchor="ctr"/>
                </a:tc>
                <a:tc>
                  <a:txBody>
                    <a:bodyPr/>
                    <a:lstStyle/>
                    <a:p>
                      <a:r>
                        <a:rPr lang="en-US" dirty="0"/>
                        <a:t>Chris </a:t>
                      </a:r>
                    </a:p>
                  </a:txBody>
                  <a:tcPr marL="28575" marR="28575" marT="28575" marB="28575" anchor="ctr"/>
                </a:tc>
                <a:tc>
                  <a:txBody>
                    <a:bodyPr/>
                    <a:lstStyle/>
                    <a:p>
                      <a:r>
                        <a:rPr lang="en-US" dirty="0"/>
                        <a:t>34 </a:t>
                      </a:r>
                    </a:p>
                  </a:txBody>
                  <a:tcPr marL="28575" marR="28575" marT="28575" marB="28575" anchor="ctr"/>
                </a:tc>
                <a:tc>
                  <a:txBody>
                    <a:bodyPr/>
                    <a:lstStyle/>
                    <a:p>
                      <a:r>
                        <a:rPr lang="en-US"/>
                        <a:t>40000 </a:t>
                      </a:r>
                    </a:p>
                  </a:txBody>
                  <a:tcPr marL="28575" marR="28575" marT="28575" marB="28575" anchor="ctr"/>
                </a:tc>
                <a:extLst>
                  <a:ext uri="{0D108BD9-81ED-4DB2-BD59-A6C34878D82A}">
                    <a16:rowId xmlns:a16="http://schemas.microsoft.com/office/drawing/2014/main" val="10003"/>
                  </a:ext>
                </a:extLst>
              </a:tr>
              <a:tr h="370840">
                <a:tc>
                  <a:txBody>
                    <a:bodyPr/>
                    <a:lstStyle/>
                    <a:p>
                      <a:r>
                        <a:rPr lang="en-US"/>
                        <a:t>7 </a:t>
                      </a:r>
                    </a:p>
                  </a:txBody>
                  <a:tcPr marL="28575" marR="28575" marT="28575" marB="28575" anchor="ctr"/>
                </a:tc>
                <a:tc>
                  <a:txBody>
                    <a:bodyPr/>
                    <a:lstStyle/>
                    <a:p>
                      <a:r>
                        <a:rPr lang="en-US" dirty="0"/>
                        <a:t>Dan </a:t>
                      </a:r>
                    </a:p>
                  </a:txBody>
                  <a:tcPr marL="28575" marR="28575" marT="28575" marB="28575" anchor="ctr"/>
                </a:tc>
                <a:tc>
                  <a:txBody>
                    <a:bodyPr/>
                    <a:lstStyle/>
                    <a:p>
                      <a:r>
                        <a:rPr lang="en-US" dirty="0"/>
                        <a:t>41 </a:t>
                      </a:r>
                    </a:p>
                  </a:txBody>
                  <a:tcPr marL="28575" marR="28575" marT="28575" marB="28575" anchor="ctr"/>
                </a:tc>
                <a:tc>
                  <a:txBody>
                    <a:bodyPr/>
                    <a:lstStyle/>
                    <a:p>
                      <a:r>
                        <a:rPr lang="en-US"/>
                        <a:t>52000 </a:t>
                      </a:r>
                    </a:p>
                  </a:txBody>
                  <a:tcPr marL="28575" marR="28575" marT="28575" marB="28575" anchor="ctr"/>
                </a:tc>
                <a:extLst>
                  <a:ext uri="{0D108BD9-81ED-4DB2-BD59-A6C34878D82A}">
                    <a16:rowId xmlns:a16="http://schemas.microsoft.com/office/drawing/2014/main" val="10004"/>
                  </a:ext>
                </a:extLst>
              </a:tr>
              <a:tr h="370840">
                <a:tc>
                  <a:txBody>
                    <a:bodyPr/>
                    <a:lstStyle/>
                    <a:p>
                      <a:r>
                        <a:rPr lang="en-US"/>
                        <a:t>8 </a:t>
                      </a:r>
                    </a:p>
                  </a:txBody>
                  <a:tcPr marL="28575" marR="28575" marT="28575" marB="28575" anchor="ctr"/>
                </a:tc>
                <a:tc>
                  <a:txBody>
                    <a:bodyPr/>
                    <a:lstStyle/>
                    <a:p>
                      <a:r>
                        <a:rPr lang="en-US" dirty="0"/>
                        <a:t>Ken </a:t>
                      </a:r>
                    </a:p>
                  </a:txBody>
                  <a:tcPr marL="28575" marR="28575" marT="28575" marB="28575" anchor="ctr"/>
                </a:tc>
                <a:tc>
                  <a:txBody>
                    <a:bodyPr/>
                    <a:lstStyle/>
                    <a:p>
                      <a:r>
                        <a:rPr lang="en-US"/>
                        <a:t>57 </a:t>
                      </a:r>
                    </a:p>
                  </a:txBody>
                  <a:tcPr marL="28575" marR="28575" marT="28575" marB="28575" anchor="ctr"/>
                </a:tc>
                <a:tc>
                  <a:txBody>
                    <a:bodyPr/>
                    <a:lstStyle/>
                    <a:p>
                      <a:r>
                        <a:rPr lang="en-US"/>
                        <a:t>115000 </a:t>
                      </a:r>
                    </a:p>
                  </a:txBody>
                  <a:tcPr marL="28575" marR="28575" marT="28575" marB="28575" anchor="ctr"/>
                </a:tc>
                <a:extLst>
                  <a:ext uri="{0D108BD9-81ED-4DB2-BD59-A6C34878D82A}">
                    <a16:rowId xmlns:a16="http://schemas.microsoft.com/office/drawing/2014/main" val="10005"/>
                  </a:ext>
                </a:extLst>
              </a:tr>
              <a:tr h="370840">
                <a:tc>
                  <a:txBody>
                    <a:bodyPr/>
                    <a:lstStyle/>
                    <a:p>
                      <a:r>
                        <a:rPr lang="en-US"/>
                        <a:t>11 </a:t>
                      </a:r>
                    </a:p>
                  </a:txBody>
                  <a:tcPr marL="28575" marR="28575" marT="28575" marB="28575" anchor="ctr"/>
                </a:tc>
                <a:tc>
                  <a:txBody>
                    <a:bodyPr/>
                    <a:lstStyle/>
                    <a:p>
                      <a:r>
                        <a:rPr lang="en-US" dirty="0"/>
                        <a:t>Joe </a:t>
                      </a:r>
                    </a:p>
                  </a:txBody>
                  <a:tcPr marL="28575" marR="28575" marT="28575" marB="28575" anchor="ctr"/>
                </a:tc>
                <a:tc>
                  <a:txBody>
                    <a:bodyPr/>
                    <a:lstStyle/>
                    <a:p>
                      <a:r>
                        <a:rPr lang="en-US"/>
                        <a:t>38 </a:t>
                      </a:r>
                    </a:p>
                  </a:txBody>
                  <a:tcPr marL="28575" marR="28575" marT="28575" marB="28575" anchor="ctr"/>
                </a:tc>
                <a:tc>
                  <a:txBody>
                    <a:bodyPr/>
                    <a:lstStyle/>
                    <a:p>
                      <a:r>
                        <a:rPr lang="en-US" dirty="0"/>
                        <a:t>38000</a:t>
                      </a:r>
                    </a:p>
                  </a:txBody>
                  <a:tcPr marL="28575" marR="28575" marT="28575" marB="28575" anchor="ct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nvGraphicFramePr>
        <p:xfrm>
          <a:off x="4419599" y="852170"/>
          <a:ext cx="4495801" cy="181483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20000"/>
                    </a:ext>
                  </a:extLst>
                </a:gridCol>
                <a:gridCol w="955358">
                  <a:extLst>
                    <a:ext uri="{9D8B030D-6E8A-4147-A177-3AD203B41FA5}">
                      <a16:colId xmlns:a16="http://schemas.microsoft.com/office/drawing/2014/main" val="20001"/>
                    </a:ext>
                  </a:extLst>
                </a:gridCol>
                <a:gridCol w="1109662">
                  <a:extLst>
                    <a:ext uri="{9D8B030D-6E8A-4147-A177-3AD203B41FA5}">
                      <a16:colId xmlns:a16="http://schemas.microsoft.com/office/drawing/2014/main" val="20002"/>
                    </a:ext>
                  </a:extLst>
                </a:gridCol>
                <a:gridCol w="1981201">
                  <a:extLst>
                    <a:ext uri="{9D8B030D-6E8A-4147-A177-3AD203B41FA5}">
                      <a16:colId xmlns:a16="http://schemas.microsoft.com/office/drawing/2014/main" val="20003"/>
                    </a:ext>
                  </a:extLst>
                </a:gridCol>
              </a:tblGrid>
              <a:tr h="218440">
                <a:tc>
                  <a:txBody>
                    <a:bodyPr/>
                    <a:lstStyle/>
                    <a:p>
                      <a:r>
                        <a:rPr lang="en-US" dirty="0"/>
                        <a:t>ID </a:t>
                      </a:r>
                    </a:p>
                  </a:txBody>
                  <a:tcPr marL="28575" marR="28575" marT="28575" marB="28575" anchor="ctr"/>
                </a:tc>
                <a:tc>
                  <a:txBody>
                    <a:bodyPr/>
                    <a:lstStyle/>
                    <a:p>
                      <a:r>
                        <a:rPr lang="en-US" dirty="0"/>
                        <a:t>Name </a:t>
                      </a:r>
                    </a:p>
                  </a:txBody>
                  <a:tcPr marL="28575" marR="28575" marT="28575" marB="28575" anchor="ctr"/>
                </a:tc>
                <a:tc>
                  <a:txBody>
                    <a:bodyPr/>
                    <a:lstStyle/>
                    <a:p>
                      <a:r>
                        <a:rPr lang="en-US" dirty="0"/>
                        <a:t>City </a:t>
                      </a:r>
                    </a:p>
                  </a:txBody>
                  <a:tcPr marL="28575" marR="28575" marT="28575" marB="28575" anchor="ctr"/>
                </a:tc>
                <a:tc>
                  <a:txBody>
                    <a:bodyPr/>
                    <a:lstStyle/>
                    <a:p>
                      <a:r>
                        <a:rPr lang="en-US" dirty="0"/>
                        <a:t>Industry Type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4 </a:t>
                      </a:r>
                    </a:p>
                  </a:txBody>
                  <a:tcPr marL="28575" marR="28575" marT="28575" marB="28575" anchor="ctr"/>
                </a:tc>
                <a:tc>
                  <a:txBody>
                    <a:bodyPr/>
                    <a:lstStyle/>
                    <a:p>
                      <a:r>
                        <a:rPr lang="en-US" dirty="0" err="1"/>
                        <a:t>Samsonic</a:t>
                      </a:r>
                      <a:r>
                        <a:rPr lang="en-US" dirty="0"/>
                        <a:t> </a:t>
                      </a:r>
                    </a:p>
                  </a:txBody>
                  <a:tcPr marL="28575" marR="28575" marT="28575" marB="28575" anchor="ctr"/>
                </a:tc>
                <a:tc>
                  <a:txBody>
                    <a:bodyPr/>
                    <a:lstStyle/>
                    <a:p>
                      <a:r>
                        <a:rPr lang="en-US"/>
                        <a:t>pleasant </a:t>
                      </a:r>
                    </a:p>
                  </a:txBody>
                  <a:tcPr marL="28575" marR="28575" marT="28575" marB="28575" anchor="ctr"/>
                </a:tc>
                <a:tc>
                  <a:txBody>
                    <a:bodyPr/>
                    <a:lstStyle/>
                    <a:p>
                      <a:r>
                        <a:rPr lang="en-US"/>
                        <a:t>J </a:t>
                      </a:r>
                    </a:p>
                  </a:txBody>
                  <a:tcPr marL="28575" marR="28575" marT="28575" marB="28575" anchor="ctr"/>
                </a:tc>
                <a:extLst>
                  <a:ext uri="{0D108BD9-81ED-4DB2-BD59-A6C34878D82A}">
                    <a16:rowId xmlns:a16="http://schemas.microsoft.com/office/drawing/2014/main" val="10001"/>
                  </a:ext>
                </a:extLst>
              </a:tr>
              <a:tr h="370840">
                <a:tc>
                  <a:txBody>
                    <a:bodyPr/>
                    <a:lstStyle/>
                    <a:p>
                      <a:r>
                        <a:rPr lang="en-US"/>
                        <a:t>6 </a:t>
                      </a:r>
                    </a:p>
                  </a:txBody>
                  <a:tcPr marL="28575" marR="28575" marT="28575" marB="28575" anchor="ctr"/>
                </a:tc>
                <a:tc>
                  <a:txBody>
                    <a:bodyPr/>
                    <a:lstStyle/>
                    <a:p>
                      <a:r>
                        <a:rPr lang="en-US"/>
                        <a:t>Panasung </a:t>
                      </a:r>
                    </a:p>
                  </a:txBody>
                  <a:tcPr marL="28575" marR="28575" marT="28575" marB="28575" anchor="ctr"/>
                </a:tc>
                <a:tc>
                  <a:txBody>
                    <a:bodyPr/>
                    <a:lstStyle/>
                    <a:p>
                      <a:r>
                        <a:rPr lang="en-US"/>
                        <a:t>oaktown </a:t>
                      </a:r>
                    </a:p>
                  </a:txBody>
                  <a:tcPr marL="28575" marR="28575" marT="28575" marB="28575" anchor="ctr"/>
                </a:tc>
                <a:tc>
                  <a:txBody>
                    <a:bodyPr/>
                    <a:lstStyle/>
                    <a:p>
                      <a:r>
                        <a:rPr lang="en-US"/>
                        <a:t>J </a:t>
                      </a:r>
                    </a:p>
                  </a:txBody>
                  <a:tcPr marL="28575" marR="28575" marT="28575" marB="28575" anchor="ctr"/>
                </a:tc>
                <a:extLst>
                  <a:ext uri="{0D108BD9-81ED-4DB2-BD59-A6C34878D82A}">
                    <a16:rowId xmlns:a16="http://schemas.microsoft.com/office/drawing/2014/main" val="10002"/>
                  </a:ext>
                </a:extLst>
              </a:tr>
              <a:tr h="370840">
                <a:tc>
                  <a:txBody>
                    <a:bodyPr/>
                    <a:lstStyle/>
                    <a:p>
                      <a:r>
                        <a:rPr lang="en-US"/>
                        <a:t>7 </a:t>
                      </a:r>
                    </a:p>
                  </a:txBody>
                  <a:tcPr marL="28575" marR="28575" marT="28575" marB="28575" anchor="ctr"/>
                </a:tc>
                <a:tc>
                  <a:txBody>
                    <a:bodyPr/>
                    <a:lstStyle/>
                    <a:p>
                      <a:r>
                        <a:rPr lang="en-US"/>
                        <a:t>Samony </a:t>
                      </a:r>
                    </a:p>
                  </a:txBody>
                  <a:tcPr marL="28575" marR="28575" marT="28575" marB="28575" anchor="ctr"/>
                </a:tc>
                <a:tc>
                  <a:txBody>
                    <a:bodyPr/>
                    <a:lstStyle/>
                    <a:p>
                      <a:r>
                        <a:rPr lang="en-US"/>
                        <a:t>jackson </a:t>
                      </a:r>
                    </a:p>
                  </a:txBody>
                  <a:tcPr marL="28575" marR="28575" marT="28575" marB="28575" anchor="ctr"/>
                </a:tc>
                <a:tc>
                  <a:txBody>
                    <a:bodyPr/>
                    <a:lstStyle/>
                    <a:p>
                      <a:r>
                        <a:rPr lang="en-US"/>
                        <a:t>B </a:t>
                      </a:r>
                    </a:p>
                  </a:txBody>
                  <a:tcPr marL="28575" marR="28575" marT="28575" marB="28575" anchor="ctr"/>
                </a:tc>
                <a:extLst>
                  <a:ext uri="{0D108BD9-81ED-4DB2-BD59-A6C34878D82A}">
                    <a16:rowId xmlns:a16="http://schemas.microsoft.com/office/drawing/2014/main" val="10003"/>
                  </a:ext>
                </a:extLst>
              </a:tr>
              <a:tr h="370840">
                <a:tc>
                  <a:txBody>
                    <a:bodyPr/>
                    <a:lstStyle/>
                    <a:p>
                      <a:r>
                        <a:rPr lang="en-US" dirty="0"/>
                        <a:t>9 </a:t>
                      </a:r>
                    </a:p>
                  </a:txBody>
                  <a:tcPr marL="28575" marR="28575" marT="28575" marB="28575" anchor="ctr"/>
                </a:tc>
                <a:tc>
                  <a:txBody>
                    <a:bodyPr/>
                    <a:lstStyle/>
                    <a:p>
                      <a:r>
                        <a:rPr lang="en-US" dirty="0"/>
                        <a:t>Orange </a:t>
                      </a:r>
                    </a:p>
                  </a:txBody>
                  <a:tcPr marL="28575" marR="28575" marT="28575" marB="28575" anchor="ctr"/>
                </a:tc>
                <a:tc>
                  <a:txBody>
                    <a:bodyPr/>
                    <a:lstStyle/>
                    <a:p>
                      <a:r>
                        <a:rPr lang="en-US"/>
                        <a:t>Jackson </a:t>
                      </a:r>
                    </a:p>
                  </a:txBody>
                  <a:tcPr marL="28575" marR="28575" marT="28575" marB="28575" anchor="ctr"/>
                </a:tc>
                <a:tc>
                  <a:txBody>
                    <a:bodyPr/>
                    <a:lstStyle/>
                    <a:p>
                      <a:r>
                        <a:rPr lang="en-US" dirty="0"/>
                        <a:t>B </a:t>
                      </a:r>
                    </a:p>
                  </a:txBody>
                  <a:tcPr marL="28575" marR="28575" marT="28575" marB="28575" anchor="ct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nvGraphicFramePr>
        <p:xfrm>
          <a:off x="2514600" y="3662680"/>
          <a:ext cx="6248400" cy="2966720"/>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124968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gridCol w="937260">
                  <a:extLst>
                    <a:ext uri="{9D8B030D-6E8A-4147-A177-3AD203B41FA5}">
                      <a16:colId xmlns:a16="http://schemas.microsoft.com/office/drawing/2014/main" val="20004"/>
                    </a:ext>
                  </a:extLst>
                </a:gridCol>
              </a:tblGrid>
              <a:tr h="370840">
                <a:tc>
                  <a:txBody>
                    <a:bodyPr/>
                    <a:lstStyle/>
                    <a:p>
                      <a:r>
                        <a:rPr lang="en-US" dirty="0"/>
                        <a:t>INT </a:t>
                      </a:r>
                    </a:p>
                  </a:txBody>
                  <a:tcPr marL="28575" marR="28575" marT="28575" marB="28575" anchor="ctr"/>
                </a:tc>
                <a:tc>
                  <a:txBody>
                    <a:bodyPr/>
                    <a:lstStyle/>
                    <a:p>
                      <a:r>
                        <a:rPr lang="en-US"/>
                        <a:t>order_date </a:t>
                      </a:r>
                    </a:p>
                  </a:txBody>
                  <a:tcPr marL="28575" marR="28575" marT="28575" marB="28575" anchor="ctr"/>
                </a:tc>
                <a:tc>
                  <a:txBody>
                    <a:bodyPr/>
                    <a:lstStyle/>
                    <a:p>
                      <a:r>
                        <a:rPr lang="en-US"/>
                        <a:t>cust_id </a:t>
                      </a:r>
                    </a:p>
                  </a:txBody>
                  <a:tcPr marL="28575" marR="28575" marT="28575" marB="28575" anchor="ctr"/>
                </a:tc>
                <a:tc>
                  <a:txBody>
                    <a:bodyPr/>
                    <a:lstStyle/>
                    <a:p>
                      <a:r>
                        <a:rPr lang="en-US" dirty="0" err="1"/>
                        <a:t>salesperson_id</a:t>
                      </a:r>
                      <a:r>
                        <a:rPr lang="en-US" dirty="0"/>
                        <a:t> </a:t>
                      </a:r>
                    </a:p>
                  </a:txBody>
                  <a:tcPr marL="28575" marR="28575" marT="28575" marB="28575" anchor="ctr"/>
                </a:tc>
                <a:tc>
                  <a:txBody>
                    <a:bodyPr/>
                    <a:lstStyle/>
                    <a:p>
                      <a:r>
                        <a:rPr lang="en-US"/>
                        <a:t>Amount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10 </a:t>
                      </a:r>
                    </a:p>
                  </a:txBody>
                  <a:tcPr marL="28575" marR="28575" marT="28575" marB="28575" anchor="ctr"/>
                </a:tc>
                <a:tc>
                  <a:txBody>
                    <a:bodyPr/>
                    <a:lstStyle/>
                    <a:p>
                      <a:r>
                        <a:rPr lang="en-US" dirty="0"/>
                        <a:t>8/2/96 </a:t>
                      </a:r>
                    </a:p>
                  </a:txBody>
                  <a:tcPr marL="28575" marR="28575" marT="28575" marB="28575" anchor="ctr"/>
                </a:tc>
                <a:tc>
                  <a:txBody>
                    <a:bodyPr/>
                    <a:lstStyle/>
                    <a:p>
                      <a:r>
                        <a:rPr lang="en-US" dirty="0"/>
                        <a:t>4 </a:t>
                      </a:r>
                    </a:p>
                  </a:txBody>
                  <a:tcPr marL="28575" marR="28575" marT="28575" marB="28575" anchor="ctr"/>
                </a:tc>
                <a:tc>
                  <a:txBody>
                    <a:bodyPr/>
                    <a:lstStyle/>
                    <a:p>
                      <a:r>
                        <a:rPr lang="en-US" dirty="0"/>
                        <a:t>2 </a:t>
                      </a:r>
                    </a:p>
                  </a:txBody>
                  <a:tcPr marL="28575" marR="28575" marT="28575" marB="28575" anchor="ctr"/>
                </a:tc>
                <a:tc>
                  <a:txBody>
                    <a:bodyPr/>
                    <a:lstStyle/>
                    <a:p>
                      <a:r>
                        <a:rPr lang="en-US" dirty="0"/>
                        <a:t>540 </a:t>
                      </a:r>
                    </a:p>
                  </a:txBody>
                  <a:tcPr marL="28575" marR="28575" marT="28575" marB="28575" anchor="ctr"/>
                </a:tc>
                <a:extLst>
                  <a:ext uri="{0D108BD9-81ED-4DB2-BD59-A6C34878D82A}">
                    <a16:rowId xmlns:a16="http://schemas.microsoft.com/office/drawing/2014/main" val="10001"/>
                  </a:ext>
                </a:extLst>
              </a:tr>
              <a:tr h="370840">
                <a:tc>
                  <a:txBody>
                    <a:bodyPr/>
                    <a:lstStyle/>
                    <a:p>
                      <a:r>
                        <a:rPr lang="en-US" dirty="0"/>
                        <a:t>20 </a:t>
                      </a:r>
                    </a:p>
                  </a:txBody>
                  <a:tcPr marL="28575" marR="28575" marT="28575" marB="28575" anchor="ctr"/>
                </a:tc>
                <a:tc>
                  <a:txBody>
                    <a:bodyPr/>
                    <a:lstStyle/>
                    <a:p>
                      <a:r>
                        <a:rPr lang="en-US" dirty="0"/>
                        <a:t>1/30/99 </a:t>
                      </a:r>
                    </a:p>
                  </a:txBody>
                  <a:tcPr marL="28575" marR="28575" marT="28575" marB="28575" anchor="ctr"/>
                </a:tc>
                <a:tc>
                  <a:txBody>
                    <a:bodyPr/>
                    <a:lstStyle/>
                    <a:p>
                      <a:r>
                        <a:rPr lang="en-US" dirty="0"/>
                        <a:t>4 </a:t>
                      </a:r>
                    </a:p>
                  </a:txBody>
                  <a:tcPr marL="28575" marR="28575" marT="28575" marB="28575" anchor="ctr"/>
                </a:tc>
                <a:tc>
                  <a:txBody>
                    <a:bodyPr/>
                    <a:lstStyle/>
                    <a:p>
                      <a:r>
                        <a:rPr lang="en-US" dirty="0"/>
                        <a:t>8 </a:t>
                      </a:r>
                    </a:p>
                  </a:txBody>
                  <a:tcPr marL="28575" marR="28575" marT="28575" marB="28575" anchor="ctr"/>
                </a:tc>
                <a:tc>
                  <a:txBody>
                    <a:bodyPr/>
                    <a:lstStyle/>
                    <a:p>
                      <a:r>
                        <a:rPr lang="en-US" dirty="0"/>
                        <a:t>1800 </a:t>
                      </a:r>
                    </a:p>
                  </a:txBody>
                  <a:tcPr marL="28575" marR="28575" marT="28575" marB="28575" anchor="ctr"/>
                </a:tc>
                <a:extLst>
                  <a:ext uri="{0D108BD9-81ED-4DB2-BD59-A6C34878D82A}">
                    <a16:rowId xmlns:a16="http://schemas.microsoft.com/office/drawing/2014/main" val="10002"/>
                  </a:ext>
                </a:extLst>
              </a:tr>
              <a:tr h="370840">
                <a:tc>
                  <a:txBody>
                    <a:bodyPr/>
                    <a:lstStyle/>
                    <a:p>
                      <a:r>
                        <a:rPr lang="en-US"/>
                        <a:t>30 </a:t>
                      </a:r>
                    </a:p>
                  </a:txBody>
                  <a:tcPr marL="28575" marR="28575" marT="28575" marB="28575" anchor="ctr"/>
                </a:tc>
                <a:tc>
                  <a:txBody>
                    <a:bodyPr/>
                    <a:lstStyle/>
                    <a:p>
                      <a:r>
                        <a:rPr lang="en-US"/>
                        <a:t>7/14/95 </a:t>
                      </a:r>
                    </a:p>
                  </a:txBody>
                  <a:tcPr marL="28575" marR="28575" marT="28575" marB="28575" anchor="ctr"/>
                </a:tc>
                <a:tc>
                  <a:txBody>
                    <a:bodyPr/>
                    <a:lstStyle/>
                    <a:p>
                      <a:r>
                        <a:rPr lang="en-US"/>
                        <a:t>9 </a:t>
                      </a:r>
                    </a:p>
                  </a:txBody>
                  <a:tcPr marL="28575" marR="28575" marT="28575" marB="28575" anchor="ctr"/>
                </a:tc>
                <a:tc>
                  <a:txBody>
                    <a:bodyPr/>
                    <a:lstStyle/>
                    <a:p>
                      <a:r>
                        <a:rPr lang="en-US" dirty="0"/>
                        <a:t>1 </a:t>
                      </a:r>
                    </a:p>
                  </a:txBody>
                  <a:tcPr marL="28575" marR="28575" marT="28575" marB="28575" anchor="ctr"/>
                </a:tc>
                <a:tc>
                  <a:txBody>
                    <a:bodyPr/>
                    <a:lstStyle/>
                    <a:p>
                      <a:r>
                        <a:rPr lang="en-US"/>
                        <a:t>460 </a:t>
                      </a:r>
                    </a:p>
                  </a:txBody>
                  <a:tcPr marL="28575" marR="28575" marT="28575" marB="28575" anchor="ctr"/>
                </a:tc>
                <a:extLst>
                  <a:ext uri="{0D108BD9-81ED-4DB2-BD59-A6C34878D82A}">
                    <a16:rowId xmlns:a16="http://schemas.microsoft.com/office/drawing/2014/main" val="10003"/>
                  </a:ext>
                </a:extLst>
              </a:tr>
              <a:tr h="370840">
                <a:tc>
                  <a:txBody>
                    <a:bodyPr/>
                    <a:lstStyle/>
                    <a:p>
                      <a:r>
                        <a:rPr lang="en-US" dirty="0"/>
                        <a:t>40 </a:t>
                      </a:r>
                    </a:p>
                  </a:txBody>
                  <a:tcPr marL="28575" marR="28575" marT="28575" marB="28575" anchor="ctr"/>
                </a:tc>
                <a:tc>
                  <a:txBody>
                    <a:bodyPr/>
                    <a:lstStyle/>
                    <a:p>
                      <a:r>
                        <a:rPr lang="en-US" dirty="0"/>
                        <a:t>1/29/98 </a:t>
                      </a:r>
                    </a:p>
                  </a:txBody>
                  <a:tcPr marL="28575" marR="28575" marT="28575" marB="28575" anchor="ctr"/>
                </a:tc>
                <a:tc>
                  <a:txBody>
                    <a:bodyPr/>
                    <a:lstStyle/>
                    <a:p>
                      <a:r>
                        <a:rPr lang="en-US"/>
                        <a:t>7 </a:t>
                      </a:r>
                    </a:p>
                  </a:txBody>
                  <a:tcPr marL="28575" marR="28575" marT="28575" marB="28575" anchor="ctr"/>
                </a:tc>
                <a:tc>
                  <a:txBody>
                    <a:bodyPr/>
                    <a:lstStyle/>
                    <a:p>
                      <a:r>
                        <a:rPr lang="en-US" dirty="0"/>
                        <a:t>2 </a:t>
                      </a:r>
                    </a:p>
                  </a:txBody>
                  <a:tcPr marL="28575" marR="28575" marT="28575" marB="28575" anchor="ctr"/>
                </a:tc>
                <a:tc>
                  <a:txBody>
                    <a:bodyPr/>
                    <a:lstStyle/>
                    <a:p>
                      <a:r>
                        <a:rPr lang="en-US" dirty="0"/>
                        <a:t>2400 </a:t>
                      </a:r>
                    </a:p>
                  </a:txBody>
                  <a:tcPr marL="28575" marR="28575" marT="28575" marB="28575" anchor="ctr"/>
                </a:tc>
                <a:extLst>
                  <a:ext uri="{0D108BD9-81ED-4DB2-BD59-A6C34878D82A}">
                    <a16:rowId xmlns:a16="http://schemas.microsoft.com/office/drawing/2014/main" val="10004"/>
                  </a:ext>
                </a:extLst>
              </a:tr>
              <a:tr h="370840">
                <a:tc>
                  <a:txBody>
                    <a:bodyPr/>
                    <a:lstStyle/>
                    <a:p>
                      <a:r>
                        <a:rPr lang="en-US" dirty="0"/>
                        <a:t>50 </a:t>
                      </a:r>
                    </a:p>
                  </a:txBody>
                  <a:tcPr marL="28575" marR="28575" marT="28575" marB="28575" anchor="ctr"/>
                </a:tc>
                <a:tc>
                  <a:txBody>
                    <a:bodyPr/>
                    <a:lstStyle/>
                    <a:p>
                      <a:r>
                        <a:rPr lang="en-US" dirty="0"/>
                        <a:t>2/3/98 </a:t>
                      </a:r>
                    </a:p>
                  </a:txBody>
                  <a:tcPr marL="28575" marR="28575" marT="28575" marB="28575" anchor="ctr"/>
                </a:tc>
                <a:tc>
                  <a:txBody>
                    <a:bodyPr/>
                    <a:lstStyle/>
                    <a:p>
                      <a:r>
                        <a:rPr lang="en-US"/>
                        <a:t>6 </a:t>
                      </a:r>
                    </a:p>
                  </a:txBody>
                  <a:tcPr marL="28575" marR="28575" marT="28575" marB="28575" anchor="ctr"/>
                </a:tc>
                <a:tc>
                  <a:txBody>
                    <a:bodyPr/>
                    <a:lstStyle/>
                    <a:p>
                      <a:r>
                        <a:rPr lang="en-US"/>
                        <a:t>7 </a:t>
                      </a:r>
                    </a:p>
                  </a:txBody>
                  <a:tcPr marL="28575" marR="28575" marT="28575" marB="28575" anchor="ctr"/>
                </a:tc>
                <a:tc>
                  <a:txBody>
                    <a:bodyPr/>
                    <a:lstStyle/>
                    <a:p>
                      <a:r>
                        <a:rPr lang="en-US"/>
                        <a:t>600 </a:t>
                      </a:r>
                    </a:p>
                  </a:txBody>
                  <a:tcPr marL="28575" marR="28575" marT="28575" marB="28575" anchor="ctr"/>
                </a:tc>
                <a:extLst>
                  <a:ext uri="{0D108BD9-81ED-4DB2-BD59-A6C34878D82A}">
                    <a16:rowId xmlns:a16="http://schemas.microsoft.com/office/drawing/2014/main" val="10005"/>
                  </a:ext>
                </a:extLst>
              </a:tr>
              <a:tr h="370840">
                <a:tc>
                  <a:txBody>
                    <a:bodyPr/>
                    <a:lstStyle/>
                    <a:p>
                      <a:r>
                        <a:rPr lang="en-US"/>
                        <a:t>60 </a:t>
                      </a:r>
                    </a:p>
                  </a:txBody>
                  <a:tcPr marL="28575" marR="28575" marT="28575" marB="28575" anchor="ctr"/>
                </a:tc>
                <a:tc>
                  <a:txBody>
                    <a:bodyPr/>
                    <a:lstStyle/>
                    <a:p>
                      <a:r>
                        <a:rPr lang="en-US" dirty="0"/>
                        <a:t>3/2/98 </a:t>
                      </a:r>
                    </a:p>
                  </a:txBody>
                  <a:tcPr marL="28575" marR="28575" marT="28575" marB="28575" anchor="ctr"/>
                </a:tc>
                <a:tc>
                  <a:txBody>
                    <a:bodyPr/>
                    <a:lstStyle/>
                    <a:p>
                      <a:r>
                        <a:rPr lang="en-US" dirty="0"/>
                        <a:t>6 </a:t>
                      </a:r>
                    </a:p>
                  </a:txBody>
                  <a:tcPr marL="28575" marR="28575" marT="28575" marB="28575" anchor="ctr"/>
                </a:tc>
                <a:tc>
                  <a:txBody>
                    <a:bodyPr/>
                    <a:lstStyle/>
                    <a:p>
                      <a:r>
                        <a:rPr lang="en-US"/>
                        <a:t>7 </a:t>
                      </a:r>
                    </a:p>
                  </a:txBody>
                  <a:tcPr marL="28575" marR="28575" marT="28575" marB="28575" anchor="ctr"/>
                </a:tc>
                <a:tc>
                  <a:txBody>
                    <a:bodyPr/>
                    <a:lstStyle/>
                    <a:p>
                      <a:r>
                        <a:rPr lang="en-US"/>
                        <a:t>720 </a:t>
                      </a:r>
                    </a:p>
                  </a:txBody>
                  <a:tcPr marL="28575" marR="28575" marT="28575" marB="28575" anchor="ctr"/>
                </a:tc>
                <a:extLst>
                  <a:ext uri="{0D108BD9-81ED-4DB2-BD59-A6C34878D82A}">
                    <a16:rowId xmlns:a16="http://schemas.microsoft.com/office/drawing/2014/main" val="10006"/>
                  </a:ext>
                </a:extLst>
              </a:tr>
              <a:tr h="370840">
                <a:tc>
                  <a:txBody>
                    <a:bodyPr/>
                    <a:lstStyle/>
                    <a:p>
                      <a:r>
                        <a:rPr lang="en-US"/>
                        <a:t>70 </a:t>
                      </a:r>
                    </a:p>
                  </a:txBody>
                  <a:tcPr marL="28575" marR="28575" marT="28575" marB="28575" anchor="ctr"/>
                </a:tc>
                <a:tc>
                  <a:txBody>
                    <a:bodyPr/>
                    <a:lstStyle/>
                    <a:p>
                      <a:r>
                        <a:rPr lang="en-US"/>
                        <a:t>5/6/98 </a:t>
                      </a:r>
                    </a:p>
                  </a:txBody>
                  <a:tcPr marL="28575" marR="28575" marT="28575" marB="28575" anchor="ctr"/>
                </a:tc>
                <a:tc>
                  <a:txBody>
                    <a:bodyPr/>
                    <a:lstStyle/>
                    <a:p>
                      <a:r>
                        <a:rPr lang="en-US" dirty="0"/>
                        <a:t>9 </a:t>
                      </a:r>
                    </a:p>
                  </a:txBody>
                  <a:tcPr marL="28575" marR="28575" marT="28575" marB="28575" anchor="ctr"/>
                </a:tc>
                <a:tc>
                  <a:txBody>
                    <a:bodyPr/>
                    <a:lstStyle/>
                    <a:p>
                      <a:r>
                        <a:rPr lang="en-US" dirty="0"/>
                        <a:t>7 </a:t>
                      </a:r>
                    </a:p>
                  </a:txBody>
                  <a:tcPr marL="28575" marR="28575" marT="28575" marB="28575" anchor="ctr"/>
                </a:tc>
                <a:tc>
                  <a:txBody>
                    <a:bodyPr/>
                    <a:lstStyle/>
                    <a:p>
                      <a:r>
                        <a:rPr lang="en-US" dirty="0"/>
                        <a:t>150 </a:t>
                      </a:r>
                    </a:p>
                  </a:txBody>
                  <a:tcPr marL="28575" marR="28575" marT="28575" marB="28575" anchor="ctr"/>
                </a:tc>
                <a:extLst>
                  <a:ext uri="{0D108BD9-81ED-4DB2-BD59-A6C34878D82A}">
                    <a16:rowId xmlns:a16="http://schemas.microsoft.com/office/drawing/2014/main" val="10007"/>
                  </a:ext>
                </a:extLst>
              </a:tr>
            </a:tbl>
          </a:graphicData>
        </a:graphic>
      </p:graphicFrame>
      <p:sp>
        <p:nvSpPr>
          <p:cNvPr id="17" name="Rectangle 16"/>
          <p:cNvSpPr/>
          <p:nvPr/>
        </p:nvSpPr>
        <p:spPr>
          <a:xfrm>
            <a:off x="1371600" y="3657600"/>
            <a:ext cx="1421415" cy="369332"/>
          </a:xfrm>
          <a:prstGeom prst="rect">
            <a:avLst/>
          </a:prstGeom>
        </p:spPr>
        <p:txBody>
          <a:bodyPr wrap="none">
            <a:spAutoFit/>
          </a:bodyPr>
          <a:lstStyle/>
          <a:p>
            <a:r>
              <a:rPr lang="en-US" dirty="0" err="1"/>
              <a:t>OrderDetails</a:t>
            </a:r>
            <a:r>
              <a:rPr lang="en-US" dirty="0"/>
              <a:t> </a:t>
            </a:r>
          </a:p>
        </p:txBody>
      </p:sp>
      <p:sp>
        <p:nvSpPr>
          <p:cNvPr id="12" name="Rectangle 11"/>
          <p:cNvSpPr/>
          <p:nvPr/>
        </p:nvSpPr>
        <p:spPr>
          <a:xfrm>
            <a:off x="228600" y="609600"/>
            <a:ext cx="1077539" cy="369332"/>
          </a:xfrm>
          <a:prstGeom prst="rect">
            <a:avLst/>
          </a:prstGeom>
        </p:spPr>
        <p:txBody>
          <a:bodyPr wrap="none">
            <a:spAutoFit/>
          </a:bodyPr>
          <a:lstStyle/>
          <a:p>
            <a:r>
              <a:rPr lang="en-US" dirty="0" err="1"/>
              <a:t>SalesEmp</a:t>
            </a:r>
            <a:endParaRPr lang="en-US" dirty="0"/>
          </a:p>
        </p:txBody>
      </p:sp>
      <p:sp>
        <p:nvSpPr>
          <p:cNvPr id="16" name="Rectangle 15"/>
          <p:cNvSpPr/>
          <p:nvPr/>
        </p:nvSpPr>
        <p:spPr>
          <a:xfrm>
            <a:off x="4343400" y="457200"/>
            <a:ext cx="1093569" cy="369332"/>
          </a:xfrm>
          <a:prstGeom prst="rect">
            <a:avLst/>
          </a:prstGeom>
        </p:spPr>
        <p:txBody>
          <a:bodyPr wrap="none">
            <a:spAutoFit/>
          </a:bodyPr>
          <a:lstStyle/>
          <a:p>
            <a:r>
              <a:rPr lang="en-US" dirty="0"/>
              <a:t>Customer</a:t>
            </a:r>
          </a:p>
        </p:txBody>
      </p:sp>
    </p:spTree>
    <p:extLst>
      <p:ext uri="{BB962C8B-B14F-4D97-AF65-F5344CB8AC3E}">
        <p14:creationId xmlns:p14="http://schemas.microsoft.com/office/powerpoint/2010/main" val="1252149414"/>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2" name="Rectangle 11"/>
          <p:cNvSpPr/>
          <p:nvPr/>
        </p:nvSpPr>
        <p:spPr>
          <a:xfrm>
            <a:off x="381000" y="990600"/>
            <a:ext cx="8458200" cy="2246769"/>
          </a:xfrm>
          <a:prstGeom prst="rect">
            <a:avLst/>
          </a:prstGeom>
        </p:spPr>
        <p:txBody>
          <a:bodyPr wrap="square">
            <a:spAutoFit/>
          </a:bodyPr>
          <a:lstStyle/>
          <a:p>
            <a:r>
              <a:rPr lang="en-US" sz="2000" dirty="0">
                <a:latin typeface="+mn-lt"/>
              </a:rPr>
              <a:t>Write a query to find…</a:t>
            </a:r>
          </a:p>
          <a:p>
            <a:r>
              <a:rPr lang="en-US" sz="2000" dirty="0">
                <a:latin typeface="+mn-lt"/>
              </a:rPr>
              <a:t>a. The names of all salespeople that have an order with </a:t>
            </a:r>
            <a:r>
              <a:rPr lang="en-US" sz="2000" dirty="0" err="1">
                <a:latin typeface="+mn-lt"/>
              </a:rPr>
              <a:t>Samsonic</a:t>
            </a:r>
            <a:r>
              <a:rPr lang="en-US" sz="2000" dirty="0">
                <a:latin typeface="+mn-lt"/>
              </a:rPr>
              <a:t>. </a:t>
            </a:r>
            <a:br>
              <a:rPr lang="en-US" sz="2000" dirty="0">
                <a:latin typeface="+mn-lt"/>
              </a:rPr>
            </a:br>
            <a:br>
              <a:rPr lang="en-US" sz="2000" dirty="0">
                <a:latin typeface="+mn-lt"/>
              </a:rPr>
            </a:br>
            <a:r>
              <a:rPr lang="en-US" sz="2000" dirty="0">
                <a:latin typeface="+mn-lt"/>
              </a:rPr>
              <a:t>b. The names of all salespeople that do not have any order with </a:t>
            </a:r>
            <a:r>
              <a:rPr lang="en-US" sz="2000" dirty="0" err="1">
                <a:latin typeface="+mn-lt"/>
              </a:rPr>
              <a:t>Samsonic</a:t>
            </a:r>
            <a:r>
              <a:rPr lang="en-US" sz="2000" dirty="0">
                <a:latin typeface="+mn-lt"/>
              </a:rPr>
              <a:t>. </a:t>
            </a:r>
            <a:br>
              <a:rPr lang="en-US" sz="2000" dirty="0">
                <a:latin typeface="+mn-lt"/>
              </a:rPr>
            </a:br>
            <a:br>
              <a:rPr lang="en-US" sz="2000" dirty="0">
                <a:latin typeface="+mn-lt"/>
              </a:rPr>
            </a:br>
            <a:r>
              <a:rPr lang="en-US" sz="2000" dirty="0">
                <a:latin typeface="+mn-lt"/>
              </a:rPr>
              <a:t>c. The names of salespeople that have 2 or more </a:t>
            </a:r>
            <a:r>
              <a:rPr lang="en-US" sz="2000" dirty="0" err="1">
                <a:latin typeface="+mn-lt"/>
              </a:rPr>
              <a:t>OrderDetails</a:t>
            </a:r>
            <a:r>
              <a:rPr lang="en-US" sz="2000" dirty="0">
                <a:latin typeface="+mn-lt"/>
              </a:rPr>
              <a:t>. </a:t>
            </a:r>
          </a:p>
          <a:p>
            <a:endParaRPr lang="en-US" sz="2000" dirty="0">
              <a:latin typeface="+mn-lt"/>
            </a:endParaRPr>
          </a:p>
        </p:txBody>
      </p:sp>
    </p:spTree>
    <p:extLst>
      <p:ext uri="{BB962C8B-B14F-4D97-AF65-F5344CB8AC3E}">
        <p14:creationId xmlns:p14="http://schemas.microsoft.com/office/powerpoint/2010/main" val="125214941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9" name="Table 8"/>
          <p:cNvGraphicFramePr>
            <a:graphicFrameLocks noGrp="1"/>
          </p:cNvGraphicFramePr>
          <p:nvPr/>
        </p:nvGraphicFramePr>
        <p:xfrm>
          <a:off x="2514600" y="762000"/>
          <a:ext cx="13716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User</a:t>
                      </a:r>
                    </a:p>
                  </a:txBody>
                  <a:tcPr/>
                </a:tc>
                <a:extLst>
                  <a:ext uri="{0D108BD9-81ED-4DB2-BD59-A6C34878D82A}">
                    <a16:rowId xmlns:a16="http://schemas.microsoft.com/office/drawing/2014/main" val="10000"/>
                  </a:ext>
                </a:extLst>
              </a:tr>
              <a:tr h="370840">
                <a:tc>
                  <a:txBody>
                    <a:bodyPr/>
                    <a:lstStyle/>
                    <a:p>
                      <a:r>
                        <a:rPr lang="en-US" dirty="0" err="1"/>
                        <a:t>UserID</a:t>
                      </a:r>
                      <a:endParaRPr lang="en-US" dirty="0"/>
                    </a:p>
                  </a:txBody>
                  <a:tcPr/>
                </a:tc>
                <a:extLst>
                  <a:ext uri="{0D108BD9-81ED-4DB2-BD59-A6C34878D82A}">
                    <a16:rowId xmlns:a16="http://schemas.microsoft.com/office/drawing/2014/main" val="10001"/>
                  </a:ext>
                </a:extLst>
              </a:tr>
              <a:tr h="370840">
                <a:tc>
                  <a:txBody>
                    <a:bodyPr/>
                    <a:lstStyle/>
                    <a:p>
                      <a:r>
                        <a:rPr lang="en-US" dirty="0" err="1"/>
                        <a:t>UserName</a:t>
                      </a:r>
                      <a:endParaRPr lang="en-US" dirty="0"/>
                    </a:p>
                  </a:txBody>
                  <a:tcPr/>
                </a:tc>
                <a:extLst>
                  <a:ext uri="{0D108BD9-81ED-4DB2-BD59-A6C34878D82A}">
                    <a16:rowId xmlns:a16="http://schemas.microsoft.com/office/drawing/2014/main" val="10002"/>
                  </a:ext>
                </a:extLst>
              </a:tr>
              <a:tr h="370840">
                <a:tc>
                  <a:txBody>
                    <a:bodyPr/>
                    <a:lstStyle/>
                    <a:p>
                      <a:r>
                        <a:rPr lang="en-US" dirty="0" err="1"/>
                        <a:t>PhoneNum</a:t>
                      </a:r>
                      <a:endParaRPr lang="en-US"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4724400" y="792480"/>
          <a:ext cx="1371600" cy="1112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err="1"/>
                        <a:t>LoginHistory</a:t>
                      </a:r>
                      <a:endParaRPr lang="en-US" dirty="0"/>
                    </a:p>
                  </a:txBody>
                  <a:tcPr/>
                </a:tc>
                <a:extLst>
                  <a:ext uri="{0D108BD9-81ED-4DB2-BD59-A6C34878D82A}">
                    <a16:rowId xmlns:a16="http://schemas.microsoft.com/office/drawing/2014/main" val="10000"/>
                  </a:ext>
                </a:extLst>
              </a:tr>
              <a:tr h="370840">
                <a:tc>
                  <a:txBody>
                    <a:bodyPr/>
                    <a:lstStyle/>
                    <a:p>
                      <a:r>
                        <a:rPr lang="en-US" dirty="0" err="1"/>
                        <a:t>UserID</a:t>
                      </a:r>
                      <a:endParaRPr lang="en-US" dirty="0"/>
                    </a:p>
                  </a:txBody>
                  <a:tcPr/>
                </a:tc>
                <a:extLst>
                  <a:ext uri="{0D108BD9-81ED-4DB2-BD59-A6C34878D82A}">
                    <a16:rowId xmlns:a16="http://schemas.microsoft.com/office/drawing/2014/main" val="10001"/>
                  </a:ext>
                </a:extLst>
              </a:tr>
              <a:tr h="370840">
                <a:tc>
                  <a:txBody>
                    <a:bodyPr/>
                    <a:lstStyle/>
                    <a:p>
                      <a:r>
                        <a:rPr lang="en-US" dirty="0" err="1"/>
                        <a:t>LoginDate</a:t>
                      </a:r>
                      <a:endParaRPr lang="en-US" dirty="0"/>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228600" y="2590800"/>
            <a:ext cx="8458200" cy="1015663"/>
          </a:xfrm>
          <a:prstGeom prst="rect">
            <a:avLst/>
          </a:prstGeom>
        </p:spPr>
        <p:txBody>
          <a:bodyPr wrap="square">
            <a:spAutoFit/>
          </a:bodyPr>
          <a:lstStyle/>
          <a:p>
            <a:pPr marL="457200" indent="-457200"/>
            <a:r>
              <a:rPr lang="en-US" sz="2000" dirty="0">
                <a:latin typeface="+mn-lt"/>
              </a:rPr>
              <a:t>1. Write a SQL query that returns the name, phone INT and most recent  date for any user that has logged in over the last 30 days</a:t>
            </a:r>
          </a:p>
          <a:p>
            <a:r>
              <a:rPr lang="en-US" sz="2000" dirty="0">
                <a:latin typeface="+mn-lt"/>
              </a:rPr>
              <a:t>2. Write a SQL query to determine which user had never logged in before</a:t>
            </a:r>
          </a:p>
        </p:txBody>
      </p:sp>
    </p:spTree>
    <p:extLst>
      <p:ext uri="{BB962C8B-B14F-4D97-AF65-F5344CB8AC3E}">
        <p14:creationId xmlns:p14="http://schemas.microsoft.com/office/powerpoint/2010/main" val="1252149414"/>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VIEWS</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Rectangle 8"/>
          <p:cNvSpPr/>
          <p:nvPr/>
        </p:nvSpPr>
        <p:spPr>
          <a:xfrm>
            <a:off x="304800" y="789325"/>
            <a:ext cx="8458200" cy="4401205"/>
          </a:xfrm>
          <a:prstGeom prst="rect">
            <a:avLst/>
          </a:prstGeom>
        </p:spPr>
        <p:txBody>
          <a:bodyPr wrap="square">
            <a:spAutoFit/>
          </a:bodyPr>
          <a:lstStyle/>
          <a:p>
            <a:pPr marL="457200" indent="-457200">
              <a:buFont typeface="Arial" charset="0"/>
              <a:buChar char="•"/>
            </a:pPr>
            <a:r>
              <a:rPr lang="en-US" sz="2000" dirty="0">
                <a:latin typeface="+mn-lt"/>
              </a:rPr>
              <a:t>View is a virtual table that contains columns from one or more tables</a:t>
            </a:r>
          </a:p>
          <a:p>
            <a:pPr marL="457200" indent="-457200">
              <a:buFont typeface="Arial" charset="0"/>
              <a:buChar char="•"/>
            </a:pPr>
            <a:r>
              <a:rPr lang="en-US" sz="2000" dirty="0">
                <a:latin typeface="+mn-lt"/>
              </a:rPr>
              <a:t>View is an precompiled object, which holds a query.</a:t>
            </a:r>
          </a:p>
          <a:p>
            <a:pPr marL="457200" indent="-457200">
              <a:buFont typeface="Arial" charset="0"/>
              <a:buChar char="•"/>
            </a:pPr>
            <a:r>
              <a:rPr lang="en-US" sz="2000" dirty="0">
                <a:latin typeface="+mn-lt"/>
              </a:rPr>
              <a:t>It can be used as a table for another query.</a:t>
            </a:r>
          </a:p>
          <a:p>
            <a:pPr marL="457200" indent="-457200">
              <a:buFont typeface="Arial" charset="0"/>
              <a:buChar char="•"/>
            </a:pPr>
            <a:r>
              <a:rPr lang="en-US" sz="2000" dirty="0">
                <a:latin typeface="+mn-lt"/>
              </a:rPr>
              <a:t>Used to reduce the complexity of large queries</a:t>
            </a:r>
          </a:p>
          <a:p>
            <a:pPr marL="457200" indent="-457200">
              <a:buFont typeface="Arial" charset="0"/>
              <a:buChar char="•"/>
            </a:pPr>
            <a:r>
              <a:rPr lang="en-US" sz="2000" dirty="0"/>
              <a:t>Improves security, as the DBA can create a VIEW and provide access only to the required column in table.</a:t>
            </a:r>
            <a:endParaRPr lang="en-US" sz="2000" dirty="0">
              <a:latin typeface="+mn-lt"/>
            </a:endParaRPr>
          </a:p>
          <a:p>
            <a:pPr marL="457200" indent="-457200"/>
            <a:endParaRPr lang="en-US" sz="2000" dirty="0">
              <a:latin typeface="+mn-lt"/>
            </a:endParaRPr>
          </a:p>
          <a:p>
            <a:pPr marL="457200" indent="-457200"/>
            <a:r>
              <a:rPr lang="en-US" sz="2000" dirty="0">
                <a:latin typeface="+mn-lt"/>
              </a:rPr>
              <a:t>CREATE VIEW  </a:t>
            </a:r>
            <a:r>
              <a:rPr lang="en-US" sz="2000" dirty="0" err="1">
                <a:latin typeface="+mn-lt"/>
              </a:rPr>
              <a:t>EmpOrderDetails</a:t>
            </a:r>
            <a:endParaRPr lang="en-US" sz="2000" dirty="0">
              <a:latin typeface="+mn-lt"/>
            </a:endParaRPr>
          </a:p>
          <a:p>
            <a:pPr marL="457200" indent="-457200"/>
            <a:r>
              <a:rPr lang="en-US" sz="2000" dirty="0">
                <a:latin typeface="+mn-lt"/>
              </a:rPr>
              <a:t>AS</a:t>
            </a:r>
          </a:p>
          <a:p>
            <a:pPr marL="457200" indent="-457200"/>
            <a:r>
              <a:rPr lang="en-US" sz="2000" dirty="0">
                <a:latin typeface="+mn-lt"/>
              </a:rPr>
              <a:t>SELECT </a:t>
            </a:r>
            <a:r>
              <a:rPr lang="en-US" sz="2000" dirty="0" err="1">
                <a:latin typeface="+mn-lt"/>
              </a:rPr>
              <a:t>SalesEmp.EmpName</a:t>
            </a:r>
            <a:r>
              <a:rPr lang="en-US" sz="2000" dirty="0">
                <a:latin typeface="+mn-lt"/>
              </a:rPr>
              <a:t>, </a:t>
            </a:r>
            <a:r>
              <a:rPr lang="en-US" sz="2000" dirty="0" err="1">
                <a:latin typeface="+mn-lt"/>
              </a:rPr>
              <a:t>OrderDetails.OrderNo</a:t>
            </a:r>
            <a:br>
              <a:rPr lang="en-US" sz="2000" dirty="0">
                <a:latin typeface="+mn-lt"/>
              </a:rPr>
            </a:br>
            <a:r>
              <a:rPr lang="en-US" sz="2000" dirty="0">
                <a:latin typeface="+mn-lt"/>
              </a:rPr>
              <a:t>FROM </a:t>
            </a:r>
            <a:r>
              <a:rPr lang="en-US" sz="2000" dirty="0" err="1">
                <a:latin typeface="+mn-lt"/>
              </a:rPr>
              <a:t>SalesEmp</a:t>
            </a:r>
            <a:r>
              <a:rPr lang="en-US" sz="2000" dirty="0">
                <a:latin typeface="+mn-lt"/>
              </a:rPr>
              <a:t> INNER JOIN </a:t>
            </a:r>
            <a:r>
              <a:rPr lang="en-US" sz="2000" dirty="0" err="1">
                <a:latin typeface="+mn-lt"/>
              </a:rPr>
              <a:t>OrderDetails</a:t>
            </a:r>
            <a:r>
              <a:rPr lang="en-US" sz="2000" dirty="0">
                <a:latin typeface="+mn-lt"/>
              </a:rPr>
              <a:t> ON </a:t>
            </a:r>
            <a:r>
              <a:rPr lang="en-US" sz="2000" dirty="0" err="1">
                <a:latin typeface="+mn-lt"/>
              </a:rPr>
              <a:t>SalesEmp.EmpID</a:t>
            </a:r>
            <a:r>
              <a:rPr lang="en-US" sz="2000" dirty="0">
                <a:latin typeface="+mn-lt"/>
              </a:rPr>
              <a:t>=</a:t>
            </a:r>
            <a:r>
              <a:rPr lang="en-US" sz="2000" dirty="0" err="1">
                <a:latin typeface="+mn-lt"/>
              </a:rPr>
              <a:t>OrderDetails.EmployeeID</a:t>
            </a:r>
            <a:endParaRPr lang="en-US" sz="2000" dirty="0">
              <a:latin typeface="+mn-lt"/>
            </a:endParaRPr>
          </a:p>
          <a:p>
            <a:pPr marL="457200" indent="-457200"/>
            <a:endParaRPr lang="en-US" sz="2000" dirty="0">
              <a:latin typeface="+mn-lt"/>
            </a:endParaRPr>
          </a:p>
          <a:p>
            <a:pPr marL="457200" indent="-457200"/>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Second Normal Form (2NF)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207360" y="951770"/>
            <a:ext cx="8382000" cy="2920659"/>
          </a:xfrm>
          <a:prstGeom prst="rect">
            <a:avLst/>
          </a:prstGeom>
        </p:spPr>
        <p:txBody>
          <a:bodyPr/>
          <a:lstStyle/>
          <a:p>
            <a:pPr lvl="0">
              <a:spcBef>
                <a:spcPct val="20000"/>
              </a:spcBef>
              <a:defRPr/>
            </a:pPr>
            <a:r>
              <a:rPr lang="en-US" sz="2400" i="1" dirty="0"/>
              <a:t>"a table is in 2NF if and only if it is in 1NF and no non-prime attribute is dependent on any proper subset of any candidate key of the table"</a:t>
            </a:r>
          </a:p>
          <a:p>
            <a:pPr lvl="0">
              <a:spcBef>
                <a:spcPct val="20000"/>
              </a:spcBef>
              <a:defRPr/>
            </a:pPr>
            <a:r>
              <a:rPr lang="en-US" sz="2400" dirty="0"/>
              <a:t>Prime – Key field used to identify the entire record (</a:t>
            </a:r>
            <a:r>
              <a:rPr lang="en-US" sz="2400" dirty="0" err="1"/>
              <a:t>eg</a:t>
            </a:r>
            <a:r>
              <a:rPr lang="en-US" sz="2400" dirty="0"/>
              <a:t>. </a:t>
            </a:r>
            <a:r>
              <a:rPr lang="en-US" sz="2400" dirty="0" err="1"/>
              <a:t>Emp</a:t>
            </a:r>
            <a:r>
              <a:rPr lang="en-US" sz="2400" dirty="0"/>
              <a:t> ID)</a:t>
            </a:r>
          </a:p>
          <a:p>
            <a:pPr lvl="0">
              <a:spcBef>
                <a:spcPct val="20000"/>
              </a:spcBef>
              <a:defRPr/>
            </a:pPr>
            <a:r>
              <a:rPr lang="en-US" sz="2400" dirty="0"/>
              <a:t>Non – Prime – Field that depends on Prime Key (</a:t>
            </a:r>
            <a:r>
              <a:rPr lang="en-US" sz="2400" dirty="0" err="1"/>
              <a:t>eg</a:t>
            </a:r>
            <a:r>
              <a:rPr lang="en-US" sz="2400" dirty="0"/>
              <a:t>. DOB)</a:t>
            </a:r>
          </a:p>
          <a:p>
            <a:pPr lvl="0">
              <a:spcBef>
                <a:spcPct val="20000"/>
              </a:spcBef>
              <a:defRPr/>
            </a:pPr>
            <a:r>
              <a:rPr lang="en-US" sz="2400" dirty="0"/>
              <a:t>Composite Key – When two fields combine to form primary key</a:t>
            </a:r>
          </a:p>
        </p:txBody>
      </p:sp>
      <p:sp>
        <p:nvSpPr>
          <p:cNvPr id="3" name="TextBox 2"/>
          <p:cNvSpPr txBox="1"/>
          <p:nvPr/>
        </p:nvSpPr>
        <p:spPr>
          <a:xfrm>
            <a:off x="457200" y="3539783"/>
            <a:ext cx="1981200" cy="646331"/>
          </a:xfrm>
          <a:prstGeom prst="rect">
            <a:avLst/>
          </a:prstGeom>
          <a:noFill/>
        </p:spPr>
        <p:txBody>
          <a:bodyPr wrap="square" rtlCol="0">
            <a:spAutoFit/>
          </a:bodyPr>
          <a:lstStyle/>
          <a:p>
            <a:r>
              <a:rPr lang="en-US" b="1" u="sng" dirty="0"/>
              <a:t>Against 2NF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346023359"/>
              </p:ext>
            </p:extLst>
          </p:nvPr>
        </p:nvGraphicFramePr>
        <p:xfrm>
          <a:off x="508000" y="4191000"/>
          <a:ext cx="2997200" cy="1849120"/>
        </p:xfrm>
        <a:graphic>
          <a:graphicData uri="http://schemas.openxmlformats.org/drawingml/2006/table">
            <a:tbl>
              <a:tblPr firstRow="1" bandRow="1">
                <a:tableStyleId>{5C22544A-7EE6-4342-B048-85BDC9FD1C3A}</a:tableStyleId>
              </a:tblPr>
              <a:tblGrid>
                <a:gridCol w="973540">
                  <a:extLst>
                    <a:ext uri="{9D8B030D-6E8A-4147-A177-3AD203B41FA5}">
                      <a16:colId xmlns:a16="http://schemas.microsoft.com/office/drawing/2014/main" val="20000"/>
                    </a:ext>
                  </a:extLst>
                </a:gridCol>
                <a:gridCol w="80446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53698">
                <a:tc>
                  <a:txBody>
                    <a:bodyPr/>
                    <a:lstStyle/>
                    <a:p>
                      <a:r>
                        <a:rPr lang="en-US" dirty="0"/>
                        <a:t>Name</a:t>
                      </a:r>
                    </a:p>
                  </a:txBody>
                  <a:tcPr/>
                </a:tc>
                <a:tc>
                  <a:txBody>
                    <a:bodyPr/>
                    <a:lstStyle/>
                    <a:p>
                      <a:r>
                        <a:rPr lang="en-US" dirty="0"/>
                        <a:t>Skill</a:t>
                      </a:r>
                    </a:p>
                  </a:txBody>
                  <a:tcPr/>
                </a:tc>
                <a:tc>
                  <a:txBody>
                    <a:bodyPr/>
                    <a:lstStyle/>
                    <a:p>
                      <a:r>
                        <a:rPr lang="en-US" dirty="0"/>
                        <a:t>Location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Chennai</a:t>
                      </a:r>
                    </a:p>
                  </a:txBody>
                  <a:tcPr/>
                </a:tc>
                <a:extLst>
                  <a:ext uri="{0D108BD9-81ED-4DB2-BD59-A6C34878D82A}">
                    <a16:rowId xmlns:a16="http://schemas.microsoft.com/office/drawing/2014/main" val="10002"/>
                  </a:ext>
                </a:extLst>
              </a:tr>
              <a:tr h="370840">
                <a:tc>
                  <a:txBody>
                    <a:bodyPr/>
                    <a:lstStyle/>
                    <a:p>
                      <a:r>
                        <a:rPr lang="en-US" dirty="0" err="1"/>
                        <a:t>Arun</a:t>
                      </a:r>
                      <a:endParaRPr lang="en-US" dirty="0"/>
                    </a:p>
                  </a:txBody>
                  <a:tcPr/>
                </a:tc>
                <a:tc>
                  <a:txBody>
                    <a:bodyPr/>
                    <a:lstStyle/>
                    <a:p>
                      <a:r>
                        <a:rPr lang="en-US" dirty="0"/>
                        <a:t>Java</a:t>
                      </a:r>
                    </a:p>
                  </a:txBody>
                  <a:tcPr/>
                </a:tc>
                <a:tc>
                  <a:txBody>
                    <a:bodyPr/>
                    <a:lstStyle/>
                    <a:p>
                      <a:r>
                        <a:rPr lang="en-US" dirty="0"/>
                        <a:t>Bangalore</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Oracle</a:t>
                      </a:r>
                    </a:p>
                  </a:txBody>
                  <a:tcPr/>
                </a:tc>
                <a:tc>
                  <a:txBody>
                    <a:bodyPr/>
                    <a:lstStyle/>
                    <a:p>
                      <a:r>
                        <a:rPr lang="en-US" dirty="0"/>
                        <a:t>Bangalore</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3733800" y="3527679"/>
            <a:ext cx="4855560" cy="923330"/>
          </a:xfrm>
          <a:prstGeom prst="rect">
            <a:avLst/>
          </a:prstGeom>
          <a:noFill/>
        </p:spPr>
        <p:txBody>
          <a:bodyPr wrap="square" rtlCol="0">
            <a:spAutoFit/>
          </a:bodyPr>
          <a:lstStyle/>
          <a:p>
            <a:r>
              <a:rPr lang="en-US" b="1" u="sng" dirty="0"/>
              <a:t>Compliance with 2NF</a:t>
            </a:r>
          </a:p>
          <a:p>
            <a:r>
              <a:rPr lang="en-US" dirty="0"/>
              <a:t>Employee Skill                      Employee Location</a:t>
            </a: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17780017"/>
              </p:ext>
            </p:extLst>
          </p:nvPr>
        </p:nvGraphicFramePr>
        <p:xfrm>
          <a:off x="3850564" y="4191000"/>
          <a:ext cx="1940636" cy="185420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err="1"/>
                        <a:t>Arun</a:t>
                      </a:r>
                      <a:endParaRPr lang="en-US" dirty="0"/>
                    </a:p>
                  </a:txBody>
                  <a:tcPr/>
                </a:tc>
                <a:tc>
                  <a:txBody>
                    <a:bodyPr/>
                    <a:lstStyle/>
                    <a:p>
                      <a:r>
                        <a:rPr lang="en-US" dirty="0"/>
                        <a:t>Java</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Oracle</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19781019"/>
              </p:ext>
            </p:extLst>
          </p:nvPr>
        </p:nvGraphicFramePr>
        <p:xfrm>
          <a:off x="6248400" y="4191000"/>
          <a:ext cx="1940636" cy="111252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Location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Bangalore</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12749808"/>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VIEWS</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Rectangle 7"/>
          <p:cNvSpPr/>
          <p:nvPr/>
        </p:nvSpPr>
        <p:spPr>
          <a:xfrm>
            <a:off x="228600" y="762000"/>
            <a:ext cx="2370521" cy="369332"/>
          </a:xfrm>
          <a:prstGeom prst="rect">
            <a:avLst/>
          </a:prstGeom>
        </p:spPr>
        <p:txBody>
          <a:bodyPr wrap="none">
            <a:spAutoFit/>
          </a:bodyPr>
          <a:lstStyle/>
          <a:p>
            <a:pPr algn="ctr"/>
            <a:r>
              <a:rPr lang="en-US" dirty="0">
                <a:latin typeface="+mn-lt"/>
              </a:rPr>
              <a:t>Select VIEW like a table</a:t>
            </a:r>
          </a:p>
        </p:txBody>
      </p:sp>
      <p:graphicFrame>
        <p:nvGraphicFramePr>
          <p:cNvPr id="9" name="Table 8"/>
          <p:cNvGraphicFramePr>
            <a:graphicFrameLocks noGrp="1"/>
          </p:cNvGraphicFramePr>
          <p:nvPr/>
        </p:nvGraphicFramePr>
        <p:xfrm>
          <a:off x="609600" y="1366520"/>
          <a:ext cx="30480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419600" y="1366520"/>
          <a:ext cx="3733800" cy="2595880"/>
        </p:xfrm>
        <a:graphic>
          <a:graphicData uri="http://schemas.openxmlformats.org/drawingml/2006/table">
            <a:tbl>
              <a:tblPr firstRow="1" bandRow="1">
                <a:tableStyleId>{5C22544A-7EE6-4342-B048-85BDC9FD1C3A}</a:tableStyleId>
              </a:tblPr>
              <a:tblGrid>
                <a:gridCol w="951753">
                  <a:extLst>
                    <a:ext uri="{9D8B030D-6E8A-4147-A177-3AD203B41FA5}">
                      <a16:colId xmlns:a16="http://schemas.microsoft.com/office/drawing/2014/main" val="20000"/>
                    </a:ext>
                  </a:extLst>
                </a:gridCol>
                <a:gridCol w="1537447">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7</a:t>
                      </a:r>
                    </a:p>
                  </a:txBody>
                  <a:tcPr/>
                </a:tc>
                <a:extLst>
                  <a:ext uri="{0D108BD9-81ED-4DB2-BD59-A6C34878D82A}">
                    <a16:rowId xmlns:a16="http://schemas.microsoft.com/office/drawing/2014/main" val="10006"/>
                  </a:ext>
                </a:extLst>
              </a:tr>
            </a:tbl>
          </a:graphicData>
        </a:graphic>
      </p:graphicFrame>
      <p:sp>
        <p:nvSpPr>
          <p:cNvPr id="11" name="Rectangle 10"/>
          <p:cNvSpPr/>
          <p:nvPr/>
        </p:nvSpPr>
        <p:spPr>
          <a:xfrm>
            <a:off x="457200" y="3714690"/>
            <a:ext cx="8382000" cy="400110"/>
          </a:xfrm>
          <a:prstGeom prst="rect">
            <a:avLst/>
          </a:prstGeom>
        </p:spPr>
        <p:txBody>
          <a:bodyPr wrap="square">
            <a:spAutoFit/>
          </a:bodyPr>
          <a:lstStyle/>
          <a:p>
            <a:pPr marL="457200" indent="-457200"/>
            <a:r>
              <a:rPr lang="en-US" sz="2000" dirty="0">
                <a:latin typeface="+mn-lt"/>
              </a:rPr>
              <a:t>SELECT * FROM </a:t>
            </a:r>
            <a:r>
              <a:rPr lang="en-US" sz="2000" dirty="0" err="1">
                <a:latin typeface="+mn-lt"/>
              </a:rPr>
              <a:t>EmpOrderDetails</a:t>
            </a:r>
            <a:endParaRPr lang="en-US" sz="2000" dirty="0">
              <a:latin typeface="+mn-lt"/>
            </a:endParaRPr>
          </a:p>
        </p:txBody>
      </p:sp>
      <p:graphicFrame>
        <p:nvGraphicFramePr>
          <p:cNvPr id="12" name="Table 11"/>
          <p:cNvGraphicFramePr>
            <a:graphicFrameLocks noGrp="1"/>
          </p:cNvGraphicFramePr>
          <p:nvPr/>
        </p:nvGraphicFramePr>
        <p:xfrm>
          <a:off x="609600" y="4191000"/>
          <a:ext cx="4419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b="1" dirty="0" err="1"/>
                        <a:t>EmpName</a:t>
                      </a:r>
                      <a:endParaRPr lang="en-US" b="1" dirty="0"/>
                    </a:p>
                  </a:txBody>
                  <a:tcPr/>
                </a:tc>
                <a:tc>
                  <a:txBody>
                    <a:bodyPr/>
                    <a:lstStyle/>
                    <a:p>
                      <a:pPr algn="ctr"/>
                      <a:r>
                        <a:rPr lang="en-US" b="1" dirty="0" err="1"/>
                        <a:t>OrderNo</a:t>
                      </a:r>
                      <a:endParaRPr lang="en-US" b="1" dirty="0"/>
                    </a:p>
                  </a:txBody>
                  <a:tcPr/>
                </a:tc>
                <a:extLst>
                  <a:ext uri="{0D108BD9-81ED-4DB2-BD59-A6C34878D82A}">
                    <a16:rowId xmlns:a16="http://schemas.microsoft.com/office/drawing/2014/main" val="10000"/>
                  </a:ext>
                </a:extLst>
              </a:tr>
              <a:tr h="370840">
                <a:tc>
                  <a:txBody>
                    <a:bodyPr/>
                    <a:lstStyle/>
                    <a:p>
                      <a:r>
                        <a:rPr lang="en-US" dirty="0"/>
                        <a:t>Ha</a:t>
                      </a:r>
                      <a:r>
                        <a:rPr lang="en-US" baseline="0" dirty="0"/>
                        <a:t>nsen</a:t>
                      </a:r>
                      <a:endParaRPr lang="en-US" dirty="0"/>
                    </a:p>
                  </a:txBody>
                  <a:tcPr/>
                </a:tc>
                <a:tc>
                  <a:txBody>
                    <a:bodyPr/>
                    <a:lstStyle/>
                    <a:p>
                      <a:r>
                        <a:rPr lang="en-US" dirty="0"/>
                        <a:t>22456</a:t>
                      </a:r>
                    </a:p>
                  </a:txBody>
                  <a:tcPr/>
                </a:tc>
                <a:extLst>
                  <a:ext uri="{0D108BD9-81ED-4DB2-BD59-A6C34878D82A}">
                    <a16:rowId xmlns:a16="http://schemas.microsoft.com/office/drawing/2014/main" val="10001"/>
                  </a:ext>
                </a:extLst>
              </a:tr>
              <a:tr h="370840">
                <a:tc>
                  <a:txBody>
                    <a:bodyPr/>
                    <a:lstStyle/>
                    <a:p>
                      <a:r>
                        <a:rPr lang="en-US" dirty="0"/>
                        <a:t>Ha</a:t>
                      </a:r>
                      <a:r>
                        <a:rPr lang="en-US" baseline="0" dirty="0"/>
                        <a:t>nsen</a:t>
                      </a:r>
                      <a:endParaRPr lang="en-US" dirty="0"/>
                    </a:p>
                  </a:txBody>
                  <a:tcPr/>
                </a:tc>
                <a:tc>
                  <a:txBody>
                    <a:bodyPr/>
                    <a:lstStyle/>
                    <a:p>
                      <a:r>
                        <a:rPr lang="en-US" dirty="0"/>
                        <a:t>24562</a:t>
                      </a:r>
                    </a:p>
                  </a:txBody>
                  <a:tcPr/>
                </a:tc>
                <a:extLst>
                  <a:ext uri="{0D108BD9-81ED-4DB2-BD59-A6C34878D82A}">
                    <a16:rowId xmlns:a16="http://schemas.microsoft.com/office/drawing/2014/main" val="10002"/>
                  </a:ext>
                </a:extLst>
              </a:tr>
              <a:tr h="370840">
                <a:tc>
                  <a:txBody>
                    <a:bodyPr/>
                    <a:lstStyle/>
                    <a:p>
                      <a:r>
                        <a:rPr lang="en-US" dirty="0" err="1"/>
                        <a:t>Pettersen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77895</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Pettersen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44678</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INDEX</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959973"/>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Indexes are background objects that are used to retrieve the data fast</a:t>
            </a:r>
          </a:p>
          <a:p>
            <a:pPr>
              <a:spcBef>
                <a:spcPct val="20000"/>
              </a:spcBef>
              <a:buFont typeface="Arial" charset="0"/>
              <a:buChar char="•"/>
              <a:defRPr/>
            </a:pPr>
            <a:r>
              <a:rPr kumimoji="0" lang="en-US" sz="2000" i="0" u="none" strike="noStrike" kern="1200" cap="none" spc="0" normalizeH="0" noProof="0" dirty="0">
                <a:ln>
                  <a:noFill/>
                </a:ln>
                <a:effectLst/>
                <a:uLnTx/>
                <a:uFillTx/>
                <a:latin typeface="+mn-lt"/>
                <a:ea typeface="+mn-ea"/>
                <a:cs typeface="+mn-cs"/>
              </a:rPr>
              <a:t> Oracle uses B Tree index by default.</a:t>
            </a:r>
          </a:p>
          <a:p>
            <a:pPr>
              <a:spcBef>
                <a:spcPct val="20000"/>
              </a:spcBef>
              <a:buFont typeface="Arial" charset="0"/>
              <a:buChar char="•"/>
              <a:defRPr/>
            </a:pPr>
            <a:r>
              <a:rPr lang="en-US" sz="2000" dirty="0">
                <a:latin typeface="+mn-lt"/>
              </a:rPr>
              <a:t> Create index only for the columns which are involved in where clause.</a:t>
            </a:r>
          </a:p>
          <a:p>
            <a:pPr>
              <a:spcBef>
                <a:spcPct val="20000"/>
              </a:spcBef>
              <a:buFont typeface="Arial" charset="0"/>
              <a:buChar char="•"/>
              <a:defRPr/>
            </a:pPr>
            <a:r>
              <a:rPr lang="en-US" sz="2000" dirty="0"/>
              <a:t> Index is automatically created for the primary key column.</a:t>
            </a: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INDEX &lt;Index Name&gt; ON &lt;</a:t>
            </a:r>
            <a:r>
              <a:rPr lang="en-US" sz="2000" dirty="0" err="1">
                <a:latin typeface="+mn-lt"/>
              </a:rPr>
              <a:t>TableName</a:t>
            </a:r>
            <a:r>
              <a:rPr lang="en-US" sz="2000" dirty="0">
                <a:latin typeface="+mn-lt"/>
              </a:rPr>
              <a:t>&gt;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(&lt;Field1&gt; [</a:t>
            </a:r>
            <a:r>
              <a:rPr lang="en-US" sz="2000" u="sng" dirty="0">
                <a:latin typeface="+mn-lt"/>
              </a:rPr>
              <a:t>ASC</a:t>
            </a:r>
            <a:r>
              <a:rPr lang="en-US" sz="2000" dirty="0">
                <a:latin typeface="+mn-lt"/>
              </a:rPr>
              <a:t>|DESC],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&lt;Field2&gt;[</a:t>
            </a:r>
            <a:r>
              <a:rPr lang="en-US" sz="2000" u="sng" dirty="0">
                <a:latin typeface="+mn-lt"/>
              </a:rPr>
              <a:t>ASC</a:t>
            </a:r>
            <a:r>
              <a:rPr lang="en-US" sz="2000" dirty="0">
                <a:latin typeface="+mn-lt"/>
              </a:rPr>
              <a:t>|DESC],</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a:t>
            </a:r>
            <a:r>
              <a:rPr lang="en-US" sz="2000" dirty="0" err="1">
                <a:latin typeface="+mn-lt"/>
              </a:rPr>
              <a:t>Fieldn</a:t>
            </a:r>
            <a:r>
              <a:rPr lang="en-US" sz="2000" dirty="0">
                <a:latin typeface="+mn-lt"/>
              </a:rPr>
              <a:t>&gt;[</a:t>
            </a:r>
            <a:r>
              <a:rPr lang="en-US" sz="2000" u="sng" dirty="0">
                <a:latin typeface="+mn-lt"/>
              </a:rPr>
              <a:t>ASC</a:t>
            </a:r>
            <a:r>
              <a:rPr lang="en-US" sz="2000" dirty="0">
                <a:latin typeface="+mn-lt"/>
              </a:rPr>
              <a:t>|DESC])</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INDEX </a:t>
            </a:r>
            <a:r>
              <a:rPr lang="en-US" sz="2000" dirty="0" err="1">
                <a:latin typeface="+mn-lt"/>
              </a:rPr>
              <a:t>IdxEmpName</a:t>
            </a:r>
            <a:r>
              <a:rPr lang="en-US" sz="2000" dirty="0">
                <a:latin typeface="+mn-lt"/>
              </a:rPr>
              <a:t> ON </a:t>
            </a:r>
            <a:r>
              <a:rPr lang="en-US" sz="2000" dirty="0" err="1">
                <a:latin typeface="+mn-lt"/>
              </a:rPr>
              <a:t>Emp</a:t>
            </a:r>
            <a:r>
              <a:rPr lang="en-US" sz="2000" dirty="0">
                <a:latin typeface="+mn-lt"/>
              </a:rPr>
              <a:t>(</a:t>
            </a:r>
            <a:r>
              <a:rPr lang="en-US" sz="2000" dirty="0" err="1">
                <a:latin typeface="+mn-lt"/>
              </a:rPr>
              <a:t>EmpLName</a:t>
            </a:r>
            <a:r>
              <a:rPr lang="en-US" sz="2000" dirty="0">
                <a:latin typeface="+mn-lt"/>
              </a:rPr>
              <a:t>, </a:t>
            </a:r>
            <a:r>
              <a:rPr lang="en-US" sz="2000" dirty="0" err="1">
                <a:latin typeface="+mn-lt"/>
              </a:rPr>
              <a:t>EmpFName</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DROP an INDEX</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DROP INDEX &lt;Index Name&gt; ON &lt;Table Name&gt;</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1894245233"/>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09600" y="1251068"/>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0" i="0" dirty="0">
                <a:solidFill>
                  <a:srgbClr val="333333"/>
                </a:solidFill>
                <a:effectLst/>
                <a:latin typeface="inter-regular"/>
              </a:rPr>
              <a:t>A procedure  is a </a:t>
            </a:r>
            <a:r>
              <a:rPr lang="en-US" sz="2000" b="1" i="0" dirty="0">
                <a:solidFill>
                  <a:srgbClr val="333333"/>
                </a:solidFill>
                <a:effectLst/>
                <a:latin typeface="inter-bold"/>
              </a:rPr>
              <a:t>collection of pre-compiled SQL statements</a:t>
            </a:r>
            <a:r>
              <a:rPr lang="en-US" sz="2000" b="0" i="0" dirty="0">
                <a:solidFill>
                  <a:srgbClr val="333333"/>
                </a:solidFill>
                <a:effectLst/>
                <a:latin typeface="inter-regular"/>
              </a:rPr>
              <a:t> stored inside the database.</a:t>
            </a:r>
          </a:p>
          <a:p>
            <a:pPr marL="0" marR="0" lvl="0" indent="0" defTabSz="914400" rtl="0" eaLnBrk="1" fontAlgn="base" latinLnBrk="0" hangingPunct="1">
              <a:lnSpc>
                <a:spcPct val="100000"/>
              </a:lnSpc>
              <a:spcBef>
                <a:spcPct val="20000"/>
              </a:spcBef>
              <a:spcAft>
                <a:spcPct val="0"/>
              </a:spcAft>
              <a:buClrTx/>
              <a:buSzTx/>
              <a:tabLst/>
              <a:defRPr/>
            </a:pPr>
            <a:endParaRPr lang="en-US" sz="2000" dirty="0">
              <a:solidFill>
                <a:srgbClr val="333333"/>
              </a:solidFill>
              <a:latin typeface="inter-regular"/>
            </a:endParaRPr>
          </a:p>
          <a:p>
            <a:pPr algn="just">
              <a:buFont typeface="Arial" panose="020B0604020202020204" pitchFamily="34" charset="0"/>
              <a:buChar char="•"/>
            </a:pPr>
            <a:r>
              <a:rPr lang="en-US" sz="2000" b="0" i="0" dirty="0">
                <a:solidFill>
                  <a:srgbClr val="000000"/>
                </a:solidFill>
                <a:effectLst/>
                <a:latin typeface="inter-regular"/>
              </a:rPr>
              <a:t>Stored Procedure increases the performance of the applications.</a:t>
            </a:r>
          </a:p>
          <a:p>
            <a:pPr algn="just">
              <a:buFont typeface="Arial" panose="020B0604020202020204" pitchFamily="34" charset="0"/>
              <a:buChar char="•"/>
            </a:pPr>
            <a:r>
              <a:rPr lang="en-US" sz="2000" b="0" i="0" dirty="0">
                <a:solidFill>
                  <a:srgbClr val="000000"/>
                </a:solidFill>
                <a:effectLst/>
                <a:latin typeface="inter-regular"/>
              </a:rPr>
              <a:t>Stored procedure reduces the traffic between application and database server. Stored procedures are reusable and transparent to any applications.</a:t>
            </a:r>
          </a:p>
          <a:p>
            <a:pPr algn="just">
              <a:buFont typeface="Arial" panose="020B0604020202020204" pitchFamily="34" charset="0"/>
              <a:buChar char="•"/>
            </a:pPr>
            <a:r>
              <a:rPr lang="en-US" sz="2000" b="0" i="0" dirty="0">
                <a:solidFill>
                  <a:srgbClr val="000000"/>
                </a:solidFill>
                <a:effectLst/>
                <a:latin typeface="inter-regular"/>
              </a:rPr>
              <a:t>A procedure is always secure.</a:t>
            </a:r>
          </a:p>
          <a:p>
            <a:pPr algn="just">
              <a:buFont typeface="Arial" panose="020B0604020202020204" pitchFamily="34" charset="0"/>
              <a:buChar char="•"/>
            </a:pPr>
            <a:endParaRPr lang="en-US" sz="2000" dirty="0">
              <a:solidFill>
                <a:srgbClr val="000000"/>
              </a:solidFill>
              <a:latin typeface="inter-regular"/>
            </a:endParaRPr>
          </a:p>
          <a:p>
            <a:pPr algn="just"/>
            <a:r>
              <a:rPr lang="en-US" sz="2000" b="0" i="0" dirty="0">
                <a:solidFill>
                  <a:srgbClr val="000000"/>
                </a:solidFill>
                <a:effectLst/>
                <a:latin typeface="inter-regular"/>
              </a:rPr>
              <a:t>DELIMITER &amp;&amp;  </a:t>
            </a:r>
          </a:p>
          <a:p>
            <a:pPr algn="just"/>
            <a:r>
              <a:rPr lang="en-US" sz="2000" b="0" i="0" dirty="0">
                <a:solidFill>
                  <a:srgbClr val="000000"/>
                </a:solidFill>
                <a:effectLst/>
                <a:latin typeface="inter-regular"/>
              </a:rPr>
              <a:t>CREATE PROCEDURE </a:t>
            </a:r>
            <a:r>
              <a:rPr lang="en-US" sz="2000" b="0" i="0" dirty="0" err="1">
                <a:solidFill>
                  <a:srgbClr val="000000"/>
                </a:solidFill>
                <a:effectLst/>
                <a:latin typeface="inter-regular"/>
              </a:rPr>
              <a:t>procedure_name</a:t>
            </a:r>
            <a:r>
              <a:rPr lang="en-US" sz="2000" b="0" i="0" dirty="0">
                <a:solidFill>
                  <a:srgbClr val="000000"/>
                </a:solidFill>
                <a:effectLst/>
                <a:latin typeface="inter-regular"/>
              </a:rPr>
              <a:t> [[IN | OUT | INOUT] </a:t>
            </a:r>
            <a:r>
              <a:rPr lang="en-US" sz="2000" b="0" i="0" dirty="0" err="1">
                <a:solidFill>
                  <a:srgbClr val="000000"/>
                </a:solidFill>
                <a:effectLst/>
                <a:latin typeface="inter-regular"/>
              </a:rPr>
              <a:t>parameter_name</a:t>
            </a:r>
            <a:r>
              <a:rPr lang="en-US" sz="2000" b="0" i="0" dirty="0">
                <a:solidFill>
                  <a:srgbClr val="000000"/>
                </a:solidFill>
                <a:effectLst/>
                <a:latin typeface="inter-regular"/>
              </a:rPr>
              <a:t> datatype [, parameter datatype]) ]    </a:t>
            </a:r>
          </a:p>
          <a:p>
            <a:pPr algn="just"/>
            <a:r>
              <a:rPr lang="en-US" sz="2000" b="0" i="0" dirty="0">
                <a:solidFill>
                  <a:srgbClr val="000000"/>
                </a:solidFill>
                <a:effectLst/>
                <a:latin typeface="inter-regular"/>
              </a:rPr>
              <a:t>BEGIN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Declaration_section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Executable_section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END &amp;&amp;  </a:t>
            </a:r>
          </a:p>
          <a:p>
            <a:pPr algn="just"/>
            <a:r>
              <a:rPr lang="en-US" sz="2000" b="0" i="0" dirty="0">
                <a:solidFill>
                  <a:srgbClr val="000000"/>
                </a:solidFill>
                <a:effectLst/>
                <a:latin typeface="inter-regular"/>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238361268"/>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09600" y="1251068"/>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b="1" i="0" dirty="0">
                <a:solidFill>
                  <a:srgbClr val="333333"/>
                </a:solidFill>
                <a:effectLst/>
                <a:latin typeface="inter-bold"/>
              </a:rPr>
              <a:t>N parameter</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the default mode. It takes a parameter as input, such as an attribute. When we define it, the calling program has to pass an argument to the stored procedure. This parameter's value is always protected.</a:t>
            </a:r>
          </a:p>
          <a:p>
            <a:pPr algn="just"/>
            <a:r>
              <a:rPr lang="en-US" sz="2000" b="1" i="0" dirty="0">
                <a:solidFill>
                  <a:srgbClr val="333333"/>
                </a:solidFill>
                <a:effectLst/>
                <a:latin typeface="inter-bold"/>
              </a:rPr>
              <a:t>OUT parameters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used to pass a parameter as output. Its value can be changed inside the stored procedure, and the changed (new) value is passed back to the calling program. It is noted that a procedure cannot access the OUT parameter's initial value when it starts.</a:t>
            </a:r>
          </a:p>
          <a:p>
            <a:pPr algn="just"/>
            <a:r>
              <a:rPr lang="en-US" sz="2000" b="1" i="0" dirty="0">
                <a:solidFill>
                  <a:srgbClr val="333333"/>
                </a:solidFill>
                <a:effectLst/>
                <a:latin typeface="inter-bold"/>
              </a:rPr>
              <a:t>INOUT parameters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a combination of IN and OUT parameters. It means the calling program can pass the argument, and the procedure can modify the INOUT parameter, and then passes the new value back to the calling program.</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28123057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get_student</a:t>
            </a:r>
            <a:r>
              <a:rPr lang="en-US" sz="2000" dirty="0">
                <a:latin typeface="+mn-lt"/>
              </a:rPr>
              <a:t> ()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a:t>
            </a:r>
            <a:r>
              <a:rPr lang="en-US" sz="2000" dirty="0" err="1">
                <a:latin typeface="+mn-lt"/>
              </a:rPr>
              <a:t>student_info</a:t>
            </a:r>
            <a:r>
              <a:rPr lang="en-US" sz="2000" dirty="0">
                <a:latin typeface="+mn-lt"/>
              </a:rPr>
              <a:t> WHERE marks &gt; 70;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COUNT(</a:t>
            </a:r>
            <a:r>
              <a:rPr lang="en-US" sz="2000" dirty="0" err="1">
                <a:latin typeface="+mn-lt"/>
              </a:rPr>
              <a:t>stud_code</a:t>
            </a:r>
            <a:r>
              <a:rPr lang="en-US" sz="2000" dirty="0">
                <a:latin typeface="+mn-lt"/>
              </a:rPr>
              <a:t>) AS </a:t>
            </a:r>
            <a:r>
              <a:rPr lang="en-US" sz="2000" dirty="0" err="1">
                <a:latin typeface="+mn-lt"/>
              </a:rPr>
              <a:t>Total_Student</a:t>
            </a:r>
            <a:r>
              <a:rPr lang="en-US" sz="2000" dirty="0">
                <a:latin typeface="+mn-lt"/>
              </a:rPr>
              <a:t> FROM </a:t>
            </a:r>
            <a:r>
              <a:rPr lang="en-US" sz="2000" dirty="0" err="1">
                <a:latin typeface="+mn-lt"/>
              </a:rPr>
              <a:t>student_info</a:t>
            </a: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t>CALL </a:t>
            </a:r>
            <a:r>
              <a:rPr lang="en-US" sz="2000" dirty="0" err="1"/>
              <a:t>get_student</a:t>
            </a:r>
            <a:r>
              <a:rPr lang="en-US" sz="2000" dirty="0"/>
              <a:t>();</a:t>
            </a:r>
            <a:endParaRPr lang="en-US" sz="2000" dirty="0">
              <a:latin typeface="+mn-lt"/>
            </a:endParaRPr>
          </a:p>
        </p:txBody>
      </p:sp>
    </p:spTree>
    <p:custDataLst>
      <p:tags r:id="rId1"/>
    </p:custDataLst>
    <p:extLst>
      <p:ext uri="{BB962C8B-B14F-4D97-AF65-F5344CB8AC3E}">
        <p14:creationId xmlns:p14="http://schemas.microsoft.com/office/powerpoint/2010/main" val="367643202"/>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get_customers</a:t>
            </a:r>
            <a:r>
              <a:rPr lang="en-US" sz="2000" dirty="0">
                <a:latin typeface="+mn-lt"/>
              </a:rPr>
              <a:t> (IN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customers where </a:t>
            </a:r>
            <a:r>
              <a:rPr lang="en-US" sz="2000" dirty="0" err="1">
                <a:latin typeface="+mn-lt"/>
              </a:rPr>
              <a:t>customerid</a:t>
            </a:r>
            <a:r>
              <a:rPr lang="en-US" sz="2000" dirty="0">
                <a:latin typeface="+mn-lt"/>
              </a:rPr>
              <a:t>=var1;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call </a:t>
            </a:r>
            <a:r>
              <a:rPr lang="en-US" sz="2000" dirty="0" err="1">
                <a:latin typeface="+mn-lt"/>
              </a:rPr>
              <a:t>get_customers</a:t>
            </a:r>
            <a:r>
              <a:rPr lang="en-US" sz="2000" dirty="0">
                <a:latin typeface="+mn-lt"/>
              </a:rPr>
              <a:t>(222);</a:t>
            </a:r>
          </a:p>
        </p:txBody>
      </p:sp>
    </p:spTree>
    <p:custDataLst>
      <p:tags r:id="rId1"/>
    </p:custDataLst>
    <p:extLst>
      <p:ext uri="{BB962C8B-B14F-4D97-AF65-F5344CB8AC3E}">
        <p14:creationId xmlns:p14="http://schemas.microsoft.com/office/powerpoint/2010/main" val="2261789123"/>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get_customers</a:t>
            </a:r>
            <a:r>
              <a:rPr lang="en-US" sz="2000" dirty="0">
                <a:latin typeface="+mn-lt"/>
              </a:rPr>
              <a:t> (IN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customers where </a:t>
            </a:r>
            <a:r>
              <a:rPr lang="en-US" sz="2000" dirty="0" err="1">
                <a:latin typeface="+mn-lt"/>
              </a:rPr>
              <a:t>customerid</a:t>
            </a:r>
            <a:r>
              <a:rPr lang="en-US" sz="2000" dirty="0">
                <a:latin typeface="+mn-lt"/>
              </a:rPr>
              <a:t>=var1;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call </a:t>
            </a:r>
            <a:r>
              <a:rPr lang="en-US" sz="2000" dirty="0" err="1">
                <a:latin typeface="+mn-lt"/>
              </a:rPr>
              <a:t>get_customers</a:t>
            </a:r>
            <a:r>
              <a:rPr lang="en-US" sz="2000" dirty="0">
                <a:latin typeface="+mn-lt"/>
              </a:rPr>
              <a:t>(222);</a:t>
            </a:r>
          </a:p>
        </p:txBody>
      </p:sp>
    </p:spTree>
    <p:custDataLst>
      <p:tags r:id="rId1"/>
    </p:custDataLst>
    <p:extLst>
      <p:ext uri="{BB962C8B-B14F-4D97-AF65-F5344CB8AC3E}">
        <p14:creationId xmlns:p14="http://schemas.microsoft.com/office/powerpoint/2010/main" val="2365942724"/>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display_orderdetail</a:t>
            </a:r>
            <a:r>
              <a:rPr lang="en-US" sz="2000" dirty="0">
                <a:latin typeface="+mn-lt"/>
              </a:rPr>
              <a:t> (INOUT id1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a:t>
            </a:r>
            <a:r>
              <a:rPr lang="en-US" sz="2000" dirty="0" err="1">
                <a:latin typeface="+mn-lt"/>
              </a:rPr>
              <a:t>ordernumber</a:t>
            </a:r>
            <a:r>
              <a:rPr lang="en-US" sz="2000" dirty="0">
                <a:latin typeface="+mn-lt"/>
              </a:rPr>
              <a:t> INTO id1 FROM orders where id=id1;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CALL </a:t>
            </a:r>
            <a:r>
              <a:rPr lang="en-US" sz="2000" dirty="0" err="1">
                <a:latin typeface="+mn-lt"/>
              </a:rPr>
              <a:t>display_max_mark</a:t>
            </a:r>
            <a:r>
              <a:rPr lang="en-US" sz="2000" dirty="0">
                <a:latin typeface="+mn-lt"/>
              </a:rPr>
              <a:t>(@M);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SELECT @M; </a:t>
            </a:r>
          </a:p>
        </p:txBody>
      </p:sp>
    </p:spTree>
    <p:custDataLst>
      <p:tags r:id="rId1"/>
    </p:custDataLst>
    <p:extLst>
      <p:ext uri="{BB962C8B-B14F-4D97-AF65-F5344CB8AC3E}">
        <p14:creationId xmlns:p14="http://schemas.microsoft.com/office/powerpoint/2010/main" val="3544496998"/>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display_marks</a:t>
            </a:r>
            <a:r>
              <a:rPr lang="en-US" sz="2000" dirty="0">
                <a:latin typeface="+mn-lt"/>
              </a:rPr>
              <a:t> (INOUT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marks INTO var1 FROM </a:t>
            </a:r>
            <a:r>
              <a:rPr lang="en-US" sz="2000" dirty="0" err="1">
                <a:latin typeface="+mn-lt"/>
              </a:rPr>
              <a:t>student_info</a:t>
            </a:r>
            <a:r>
              <a:rPr lang="en-US" sz="2000" dirty="0">
                <a:latin typeface="+mn-lt"/>
              </a:rPr>
              <a:t> WHERE </a:t>
            </a:r>
            <a:r>
              <a:rPr lang="en-US" sz="2000" dirty="0" err="1">
                <a:latin typeface="+mn-lt"/>
              </a:rPr>
              <a:t>stud_id</a:t>
            </a:r>
            <a:r>
              <a:rPr lang="en-US" sz="2000" dirty="0">
                <a:latin typeface="+mn-lt"/>
              </a:rPr>
              <a:t> = 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SET @M = '3';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CALL </a:t>
            </a:r>
            <a:r>
              <a:rPr lang="en-US" sz="2000" dirty="0" err="1">
                <a:latin typeface="+mn-lt"/>
              </a:rPr>
              <a:t>display_marks</a:t>
            </a:r>
            <a:r>
              <a:rPr lang="en-US" sz="2000" dirty="0">
                <a:latin typeface="+mn-lt"/>
              </a:rPr>
              <a:t>(@M);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SELECT @M;</a:t>
            </a:r>
          </a:p>
        </p:txBody>
      </p:sp>
    </p:spTree>
    <p:custDataLst>
      <p:tags r:id="rId1"/>
    </p:custDataLst>
    <p:extLst>
      <p:ext uri="{BB962C8B-B14F-4D97-AF65-F5344CB8AC3E}">
        <p14:creationId xmlns:p14="http://schemas.microsoft.com/office/powerpoint/2010/main" val="867002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Third Normal Form (3NF)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207360" y="951771"/>
            <a:ext cx="8382000" cy="1334230"/>
          </a:xfrm>
          <a:prstGeom prst="rect">
            <a:avLst/>
          </a:prstGeom>
        </p:spPr>
        <p:txBody>
          <a:bodyPr/>
          <a:lstStyle/>
          <a:p>
            <a:pPr lvl="0">
              <a:spcBef>
                <a:spcPct val="20000"/>
              </a:spcBef>
              <a:defRPr/>
            </a:pPr>
            <a:r>
              <a:rPr lang="en-US" sz="2400" i="1" dirty="0"/>
              <a:t>"the entity is in second normal form and all the attributes in a table are dependent on the primary key and only the primary key""</a:t>
            </a:r>
          </a:p>
        </p:txBody>
      </p:sp>
      <p:sp>
        <p:nvSpPr>
          <p:cNvPr id="3" name="TextBox 2"/>
          <p:cNvSpPr txBox="1"/>
          <p:nvPr/>
        </p:nvSpPr>
        <p:spPr>
          <a:xfrm>
            <a:off x="236930" y="2286001"/>
            <a:ext cx="1981200" cy="646331"/>
          </a:xfrm>
          <a:prstGeom prst="rect">
            <a:avLst/>
          </a:prstGeom>
          <a:noFill/>
        </p:spPr>
        <p:txBody>
          <a:bodyPr wrap="square" rtlCol="0">
            <a:spAutoFit/>
          </a:bodyPr>
          <a:lstStyle/>
          <a:p>
            <a:r>
              <a:rPr lang="en-US" b="1" u="sng" dirty="0"/>
              <a:t>Against 3NF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3549802889"/>
              </p:ext>
            </p:extLst>
          </p:nvPr>
        </p:nvGraphicFramePr>
        <p:xfrm>
          <a:off x="287730" y="2937218"/>
          <a:ext cx="3326350" cy="1478280"/>
        </p:xfrm>
        <a:graphic>
          <a:graphicData uri="http://schemas.openxmlformats.org/drawingml/2006/table">
            <a:tbl>
              <a:tblPr firstRow="1" bandRow="1">
                <a:tableStyleId>{5C22544A-7EE6-4342-B048-85BDC9FD1C3A}</a:tableStyleId>
              </a:tblPr>
              <a:tblGrid>
                <a:gridCol w="949118">
                  <a:extLst>
                    <a:ext uri="{9D8B030D-6E8A-4147-A177-3AD203B41FA5}">
                      <a16:colId xmlns:a16="http://schemas.microsoft.com/office/drawing/2014/main" val="20000"/>
                    </a:ext>
                  </a:extLst>
                </a:gridCol>
                <a:gridCol w="1188616">
                  <a:extLst>
                    <a:ext uri="{9D8B030D-6E8A-4147-A177-3AD203B41FA5}">
                      <a16:colId xmlns:a16="http://schemas.microsoft.com/office/drawing/2014/main" val="20001"/>
                    </a:ext>
                  </a:extLst>
                </a:gridCol>
                <a:gridCol w="1188616">
                  <a:extLst>
                    <a:ext uri="{9D8B030D-6E8A-4147-A177-3AD203B41FA5}">
                      <a16:colId xmlns:a16="http://schemas.microsoft.com/office/drawing/2014/main" val="20002"/>
                    </a:ext>
                  </a:extLst>
                </a:gridCol>
              </a:tblGrid>
              <a:tr h="153698">
                <a:tc>
                  <a:txBody>
                    <a:bodyPr/>
                    <a:lstStyle/>
                    <a:p>
                      <a:r>
                        <a:rPr lang="en-US" dirty="0"/>
                        <a:t>Name</a:t>
                      </a:r>
                    </a:p>
                  </a:txBody>
                  <a:tcPr/>
                </a:tc>
                <a:tc>
                  <a:txBody>
                    <a:bodyPr/>
                    <a:lstStyle/>
                    <a:p>
                      <a:r>
                        <a:rPr lang="en-US" dirty="0"/>
                        <a:t>City</a:t>
                      </a:r>
                    </a:p>
                  </a:txBody>
                  <a:tcPr/>
                </a:tc>
                <a:tc>
                  <a:txBody>
                    <a:bodyPr/>
                    <a:lstStyle/>
                    <a:p>
                      <a:r>
                        <a:rPr lang="en-US" dirty="0"/>
                        <a:t>PIN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Chennai</a:t>
                      </a:r>
                    </a:p>
                  </a:txBody>
                  <a:tcPr/>
                </a:tc>
                <a:tc>
                  <a:txBody>
                    <a:bodyPr/>
                    <a:lstStyle/>
                    <a:p>
                      <a:r>
                        <a:rPr lang="en-US" dirty="0"/>
                        <a:t>600033</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Bangalore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400028</a:t>
                      </a:r>
                    </a:p>
                  </a:txBody>
                  <a:tcPr/>
                </a:tc>
                <a:extLst>
                  <a:ext uri="{0D108BD9-81ED-4DB2-BD59-A6C34878D82A}">
                    <a16:rowId xmlns:a16="http://schemas.microsoft.com/office/drawing/2014/main" val="10002"/>
                  </a:ext>
                </a:extLst>
              </a:tr>
              <a:tr h="370840">
                <a:tc>
                  <a:txBody>
                    <a:bodyPr/>
                    <a:lstStyle/>
                    <a:p>
                      <a:r>
                        <a:rPr lang="en-US" dirty="0"/>
                        <a:t>Arjun</a:t>
                      </a:r>
                    </a:p>
                  </a:txBody>
                  <a:tcPr/>
                </a:tc>
                <a:tc>
                  <a:txBody>
                    <a:bodyPr/>
                    <a:lstStyle/>
                    <a:p>
                      <a:r>
                        <a:rPr lang="en-US" dirty="0"/>
                        <a:t>Chennai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600033</a:t>
                      </a: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4724400" y="2295100"/>
            <a:ext cx="3048000" cy="646331"/>
          </a:xfrm>
          <a:prstGeom prst="rect">
            <a:avLst/>
          </a:prstGeom>
          <a:noFill/>
        </p:spPr>
        <p:txBody>
          <a:bodyPr wrap="square" rtlCol="0">
            <a:spAutoFit/>
          </a:bodyPr>
          <a:lstStyle/>
          <a:p>
            <a:r>
              <a:rPr lang="en-US" b="1" u="sng" dirty="0"/>
              <a:t>Compliance with 3NF</a:t>
            </a:r>
          </a:p>
          <a:p>
            <a:r>
              <a:rPr lang="en-US" dirty="0"/>
              <a:t>Employee Pin</a:t>
            </a:r>
          </a:p>
        </p:txBody>
      </p:sp>
      <p:graphicFrame>
        <p:nvGraphicFramePr>
          <p:cNvPr id="11" name="Table 10"/>
          <p:cNvGraphicFramePr>
            <a:graphicFrameLocks noGrp="1"/>
          </p:cNvGraphicFramePr>
          <p:nvPr>
            <p:extLst>
              <p:ext uri="{D42A27DB-BD31-4B8C-83A1-F6EECF244321}">
                <p14:modId xmlns:p14="http://schemas.microsoft.com/office/powerpoint/2010/main" val="1663838260"/>
              </p:ext>
            </p:extLst>
          </p:nvPr>
        </p:nvGraphicFramePr>
        <p:xfrm>
          <a:off x="4800600" y="2990315"/>
          <a:ext cx="1940636" cy="148336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PIN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600033</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400028</a:t>
                      </a:r>
                    </a:p>
                  </a:txBody>
                  <a:tcPr/>
                </a:tc>
                <a:extLst>
                  <a:ext uri="{0D108BD9-81ED-4DB2-BD59-A6C34878D82A}">
                    <a16:rowId xmlns:a16="http://schemas.microsoft.com/office/drawing/2014/main" val="10002"/>
                  </a:ext>
                </a:extLst>
              </a:tr>
              <a:tr h="370840">
                <a:tc>
                  <a:txBody>
                    <a:bodyPr/>
                    <a:lstStyle/>
                    <a:p>
                      <a:r>
                        <a:rPr lang="en-US" dirty="0"/>
                        <a:t>Arjun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600033</a:t>
                      </a:r>
                    </a:p>
                  </a:txBody>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7747646"/>
              </p:ext>
            </p:extLst>
          </p:nvPr>
        </p:nvGraphicFramePr>
        <p:xfrm>
          <a:off x="4800600" y="5100576"/>
          <a:ext cx="2473272" cy="1112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177872">
                  <a:extLst>
                    <a:ext uri="{9D8B030D-6E8A-4147-A177-3AD203B41FA5}">
                      <a16:colId xmlns:a16="http://schemas.microsoft.com/office/drawing/2014/main" val="20001"/>
                    </a:ext>
                  </a:extLst>
                </a:gridCol>
              </a:tblGrid>
              <a:tr h="370840">
                <a:tc>
                  <a:txBody>
                    <a:bodyPr/>
                    <a:lstStyle/>
                    <a:p>
                      <a:r>
                        <a:rPr lang="en-US" dirty="0"/>
                        <a:t>PIN</a:t>
                      </a:r>
                    </a:p>
                  </a:txBody>
                  <a:tcPr/>
                </a:tc>
                <a:tc>
                  <a:txBody>
                    <a:bodyPr/>
                    <a:lstStyle/>
                    <a:p>
                      <a:r>
                        <a:rPr lang="en-US" dirty="0"/>
                        <a:t>City</a:t>
                      </a:r>
                    </a:p>
                  </a:txBody>
                  <a:tcPr/>
                </a:tc>
                <a:extLst>
                  <a:ext uri="{0D108BD9-81ED-4DB2-BD59-A6C34878D82A}">
                    <a16:rowId xmlns:a16="http://schemas.microsoft.com/office/drawing/2014/main" val="10000"/>
                  </a:ext>
                </a:extLst>
              </a:tr>
              <a:tr h="370840">
                <a:tc>
                  <a:txBody>
                    <a:bodyPr/>
                    <a:lstStyle/>
                    <a:p>
                      <a:r>
                        <a:rPr lang="en-US" dirty="0"/>
                        <a:t>600033</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a:t>400028</a:t>
                      </a:r>
                    </a:p>
                  </a:txBody>
                  <a:tcPr/>
                </a:tc>
                <a:tc>
                  <a:txBody>
                    <a:bodyPr/>
                    <a:lstStyle/>
                    <a:p>
                      <a:r>
                        <a:rPr lang="en-US" dirty="0"/>
                        <a:t>Bangalore</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4724400" y="4459069"/>
            <a:ext cx="3048000" cy="646331"/>
          </a:xfrm>
          <a:prstGeom prst="rect">
            <a:avLst/>
          </a:prstGeom>
          <a:noFill/>
        </p:spPr>
        <p:txBody>
          <a:bodyPr wrap="square" rtlCol="0">
            <a:spAutoFit/>
          </a:bodyPr>
          <a:lstStyle/>
          <a:p>
            <a:r>
              <a:rPr lang="en-US" b="1" u="sng" dirty="0"/>
              <a:t>Compliance with 3NF</a:t>
            </a:r>
          </a:p>
          <a:p>
            <a:r>
              <a:rPr lang="en-US" dirty="0"/>
              <a:t>Pin</a:t>
            </a:r>
          </a:p>
        </p:txBody>
      </p:sp>
    </p:spTree>
    <p:custDataLst>
      <p:tags r:id="rId1"/>
    </p:custDataLst>
    <p:extLst>
      <p:ext uri="{BB962C8B-B14F-4D97-AF65-F5344CB8AC3E}">
        <p14:creationId xmlns:p14="http://schemas.microsoft.com/office/powerpoint/2010/main" val="14738623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De-normalization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effectLst/>
                <a:uLnTx/>
                <a:uFillTx/>
              </a:rPr>
              <a:t>Achieved through…</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lang="en-US" sz="2200" b="1" dirty="0"/>
              <a:t>JOINS</a:t>
            </a:r>
          </a:p>
          <a:p>
            <a:pPr marR="0" lvl="0" algn="l" defTabSz="914400" rtl="0" eaLnBrk="1" fontAlgn="auto" latinLnBrk="0" hangingPunct="1">
              <a:lnSpc>
                <a:spcPct val="100000"/>
              </a:lnSpc>
              <a:spcBef>
                <a:spcPct val="20000"/>
              </a:spcBef>
              <a:spcAft>
                <a:spcPts val="0"/>
              </a:spcAft>
              <a:buClrTx/>
              <a:buSzTx/>
              <a:tabLst/>
              <a:defRPr/>
            </a:pPr>
            <a:r>
              <a:rPr lang="en-US" sz="2200" b="1" dirty="0"/>
              <a:t>or</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kumimoji="0" lang="en-US" sz="2200" b="1" i="0" u="none" strike="noStrike" kern="1200" cap="none" spc="0" normalizeH="0" baseline="0" noProof="0" dirty="0">
                <a:ln>
                  <a:noFill/>
                </a:ln>
                <a:effectLst/>
                <a:uLnTx/>
                <a:uFillTx/>
              </a:rPr>
              <a:t>SUB QUERIES</a:t>
            </a:r>
          </a:p>
        </p:txBody>
      </p:sp>
    </p:spTree>
    <p:custDataLst>
      <p:tags r:id="rId1"/>
    </p:custDataLst>
    <p:extLst>
      <p:ext uri="{BB962C8B-B14F-4D97-AF65-F5344CB8AC3E}">
        <p14:creationId xmlns:p14="http://schemas.microsoft.com/office/powerpoint/2010/main" val="23143281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Integrity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8768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lang="en-US" sz="2000" b="1" dirty="0"/>
              <a:t>Types of Integrities: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Entity Integrity 	- Primary Key  and Unique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Referential Integrity 	- Foreign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Domain Integrity 	- Data types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User Defined Integrity	- Check and Not Null constraint</a:t>
            </a:r>
          </a:p>
          <a:p>
            <a:pPr marR="0" lvl="0" algn="l" defTabSz="914400" rtl="0" eaLnBrk="1" fontAlgn="auto" latinLnBrk="0" hangingPunct="1">
              <a:lnSpc>
                <a:spcPct val="100000"/>
              </a:lnSpc>
              <a:spcBef>
                <a:spcPct val="20000"/>
              </a:spcBef>
              <a:spcAft>
                <a:spcPts val="0"/>
              </a:spcAft>
              <a:buClrTx/>
              <a:buSzTx/>
              <a:tabLst/>
              <a:defRPr/>
            </a:pPr>
            <a:endParaRPr lang="en-US" sz="2000" dirty="0"/>
          </a:p>
          <a:p>
            <a:pPr marR="0" lvl="0" algn="l"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772157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Structured Query Language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876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SQL is a standard devised by ANSI</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All DBMS will be following the standard and make some little alteration in it</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Five categories of SQL Statements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DDL– Data Definition Language (CREATE,</a:t>
            </a:r>
            <a:r>
              <a:rPr kumimoji="0" lang="en-US" sz="2000" b="0" i="0" u="none" strike="noStrike" kern="1200" cap="none" spc="0" normalizeH="0" noProof="0" dirty="0">
                <a:ln>
                  <a:noFill/>
                </a:ln>
                <a:effectLst/>
                <a:uLnTx/>
                <a:uFillTx/>
              </a:rPr>
              <a:t> ALTER, DROP &amp; TRUNCATE)</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DML– Data Manipulation Language (INSERT,</a:t>
            </a:r>
            <a:r>
              <a:rPr kumimoji="0" lang="en-US" sz="2000" b="0" i="0" u="none" strike="noStrike" kern="1200" cap="none" spc="0" normalizeH="0" noProof="0" dirty="0">
                <a:ln>
                  <a:noFill/>
                </a:ln>
                <a:effectLst/>
                <a:uLnTx/>
                <a:uFillTx/>
              </a:rPr>
              <a:t> UPDATE &amp; DELETE)</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DCL– Data Control Language (GRANT &amp; REVOKE)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TCL– Transaction Control Language (SAVEPOINT,</a:t>
            </a:r>
            <a:r>
              <a:rPr kumimoji="0" lang="en-US" sz="2000" b="0" i="0" u="none" strike="noStrike" kern="1200" cap="none" spc="0" normalizeH="0" noProof="0" dirty="0">
                <a:ln>
                  <a:noFill/>
                </a:ln>
                <a:effectLst/>
                <a:uLnTx/>
                <a:uFillTx/>
              </a:rPr>
              <a:t> ROLLBACK &amp; COMMIT)</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 DRL or DQL – Data Retrieval or Query Language (SELECT)</a:t>
            </a:r>
            <a:endParaRPr kumimoji="0" lang="en-US" sz="20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additive="base">
                                        <p:cTn id="3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DDL Statements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04800" y="990600"/>
            <a:ext cx="8382000" cy="3048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 Create/Modify/ Delete the following</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Table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Views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Index</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Procedure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Package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Constraints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Sequence</a:t>
            </a:r>
            <a:endParaRPr kumimoji="0" lang="en-US" sz="2000" b="0" i="0" u="none" strike="noStrike" kern="1200" cap="none" spc="0" normalizeH="0" baseline="0" noProof="0" dirty="0">
              <a:ln>
                <a:noFill/>
              </a:ln>
              <a:effectLst/>
              <a:uLnTx/>
              <a:uFillTx/>
              <a:latin typeface="+mn-lt"/>
              <a:ea typeface="+mn-ea"/>
              <a:cs typeface="+mn-cs"/>
            </a:endParaRPr>
          </a:p>
          <a:p>
            <a:pPr marL="285750" indent="-285750">
              <a:spcBef>
                <a:spcPct val="20000"/>
              </a:spcBef>
              <a:buFont typeface="Arial" charset="0"/>
              <a:buChar char="•"/>
              <a:defRPr/>
            </a:pPr>
            <a:r>
              <a:rPr lang="en-US" sz="2000" noProof="0" dirty="0"/>
              <a:t>TRUNCATE records from a table</a:t>
            </a:r>
          </a:p>
          <a:p>
            <a:pPr marL="285750" indent="-285750">
              <a:spcBef>
                <a:spcPct val="20000"/>
              </a:spcBef>
              <a:buFont typeface="Arial" charset="0"/>
              <a:buChar char="•"/>
              <a:defRPr/>
            </a:pPr>
            <a:endParaRPr kumimoji="0" lang="en-US" sz="2000" b="0" i="0" u="none" strike="noStrike" kern="1200" cap="none" spc="0" normalizeH="0" baseline="0" dirty="0">
              <a:ln>
                <a:noFill/>
              </a:ln>
              <a:effectLst/>
              <a:uLnTx/>
              <a:uFillTx/>
              <a:latin typeface="+mn-lt"/>
              <a:ea typeface="+mn-ea"/>
              <a:cs typeface="+mn-cs"/>
            </a:endParaRPr>
          </a:p>
          <a:p>
            <a:pPr>
              <a:spcBef>
                <a:spcPct val="20000"/>
              </a:spcBef>
              <a:defRPr/>
            </a:pPr>
            <a:r>
              <a:rPr lang="en-US" sz="2000" b="1" noProof="0" dirty="0"/>
              <a:t>Statements:</a:t>
            </a:r>
            <a:r>
              <a:rPr lang="en-US" sz="2000" noProof="0" dirty="0"/>
              <a:t> CREATE, ALTER, DROP &amp; TRUNCATE</a:t>
            </a:r>
            <a:endParaRPr kumimoji="0" lang="en-US" sz="20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98735"/>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419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Fixed Point INT</a:t>
            </a:r>
          </a:p>
          <a:p>
            <a:pPr marL="800100" lvl="1" indent="-342900">
              <a:spcBef>
                <a:spcPct val="20000"/>
              </a:spcBef>
              <a:buFont typeface="Arial" charset="0"/>
              <a:buChar char="•"/>
              <a:defRPr/>
            </a:pPr>
            <a:r>
              <a:rPr lang="en-US" sz="2000" dirty="0"/>
              <a:t>INT (&lt;Width&gt;, &lt;Decimal Places&gt;)</a:t>
            </a:r>
          </a:p>
          <a:p>
            <a:pPr marL="800100" lvl="1" indent="-342900">
              <a:spcBef>
                <a:spcPct val="20000"/>
              </a:spcBef>
              <a:buFont typeface="Arial" charset="0"/>
              <a:buChar char="•"/>
              <a:defRPr/>
            </a:pPr>
            <a:r>
              <a:rPr kumimoji="0" lang="en-US" sz="2000" b="0" i="0" u="none" strike="noStrike" kern="1200" cap="none" spc="0" normalizeH="0" baseline="0" noProof="0" dirty="0">
                <a:ln>
                  <a:noFill/>
                </a:ln>
                <a:effectLst/>
                <a:uLnTx/>
                <a:uFillTx/>
              </a:rPr>
              <a:t>INT(m)</a:t>
            </a:r>
          </a:p>
          <a:p>
            <a:pPr marL="800100" lvl="1" indent="-342900">
              <a:spcBef>
                <a:spcPct val="20000"/>
              </a:spcBef>
              <a:buFont typeface="Arial" charset="0"/>
              <a:buChar char="•"/>
              <a:defRPr/>
            </a:pPr>
            <a:r>
              <a:rPr lang="en-US" sz="1800" dirty="0">
                <a:solidFill>
                  <a:srgbClr val="333333"/>
                </a:solidFill>
                <a:effectLst/>
                <a:latin typeface="Helvetica Neue"/>
              </a:rPr>
              <a:t>BIGINT(</a:t>
            </a:r>
            <a:r>
              <a:rPr lang="en-US" sz="1800" i="1" dirty="0">
                <a:solidFill>
                  <a:srgbClr val="333333"/>
                </a:solidFill>
                <a:effectLst/>
                <a:latin typeface="Helvetica Neue"/>
              </a:rPr>
              <a:t>m</a:t>
            </a:r>
            <a:r>
              <a:rPr lang="en-US" sz="2000" i="1" dirty="0">
                <a:solidFill>
                  <a:srgbClr val="333333"/>
                </a:solidFill>
                <a:effectLst/>
                <a:latin typeface="Helvetica Neue"/>
              </a:rPr>
              <a:t>)</a:t>
            </a:r>
            <a:endParaRPr kumimoji="0" lang="en-US" sz="2000" b="0" i="0" u="none" strike="noStrike" kern="1200" cap="none" spc="0" normalizeH="0" baseline="0" noProof="0" dirty="0">
              <a:ln>
                <a:noFill/>
              </a:ln>
              <a:effectLst/>
              <a:uLnTx/>
              <a:uFillTx/>
            </a:endParaRPr>
          </a:p>
        </p:txBody>
      </p:sp>
      <p:graphicFrame>
        <p:nvGraphicFramePr>
          <p:cNvPr id="2" name="Table 1"/>
          <p:cNvGraphicFramePr>
            <a:graphicFrameLocks noGrp="1"/>
          </p:cNvGraphicFramePr>
          <p:nvPr>
            <p:extLst>
              <p:ext uri="{D42A27DB-BD31-4B8C-83A1-F6EECF244321}">
                <p14:modId xmlns:p14="http://schemas.microsoft.com/office/powerpoint/2010/main" val="197638366"/>
              </p:ext>
            </p:extLst>
          </p:nvPr>
        </p:nvGraphicFramePr>
        <p:xfrm>
          <a:off x="1399740" y="2738875"/>
          <a:ext cx="5745480" cy="3235960"/>
        </p:xfrm>
        <a:graphic>
          <a:graphicData uri="http://schemas.openxmlformats.org/drawingml/2006/table">
            <a:tbl>
              <a:tblPr firstRow="1" bandRow="1">
                <a:tableStyleId>{5C22544A-7EE6-4342-B048-85BDC9FD1C3A}</a:tableStyleId>
              </a:tblPr>
              <a:tblGrid>
                <a:gridCol w="1915160">
                  <a:extLst>
                    <a:ext uri="{9D8B030D-6E8A-4147-A177-3AD203B41FA5}">
                      <a16:colId xmlns:a16="http://schemas.microsoft.com/office/drawing/2014/main" val="20000"/>
                    </a:ext>
                  </a:extLst>
                </a:gridCol>
                <a:gridCol w="1915160">
                  <a:extLst>
                    <a:ext uri="{9D8B030D-6E8A-4147-A177-3AD203B41FA5}">
                      <a16:colId xmlns:a16="http://schemas.microsoft.com/office/drawing/2014/main" val="20001"/>
                    </a:ext>
                  </a:extLst>
                </a:gridCol>
                <a:gridCol w="1915160">
                  <a:extLst>
                    <a:ext uri="{9D8B030D-6E8A-4147-A177-3AD203B41FA5}">
                      <a16:colId xmlns:a16="http://schemas.microsoft.com/office/drawing/2014/main" val="20002"/>
                    </a:ext>
                  </a:extLst>
                </a:gridCol>
              </a:tblGrid>
              <a:tr h="370840">
                <a:tc>
                  <a:txBody>
                    <a:bodyPr/>
                    <a:lstStyle/>
                    <a:p>
                      <a:r>
                        <a:rPr lang="en-US" dirty="0"/>
                        <a:t>Input Data</a:t>
                      </a:r>
                    </a:p>
                  </a:txBody>
                  <a:tcPr anchor="ctr"/>
                </a:tc>
                <a:tc>
                  <a:txBody>
                    <a:bodyPr/>
                    <a:lstStyle/>
                    <a:p>
                      <a:r>
                        <a:rPr lang="en-US"/>
                        <a:t>Specified As</a:t>
                      </a:r>
                    </a:p>
                  </a:txBody>
                  <a:tcPr anchor="ctr"/>
                </a:tc>
                <a:tc>
                  <a:txBody>
                    <a:bodyPr/>
                    <a:lstStyle/>
                    <a:p>
                      <a:r>
                        <a:rPr lang="en-US" dirty="0"/>
                        <a:t>Stored As</a:t>
                      </a:r>
                    </a:p>
                  </a:txBody>
                  <a:tcPr anchor="ctr"/>
                </a:tc>
                <a:extLst>
                  <a:ext uri="{0D108BD9-81ED-4DB2-BD59-A6C34878D82A}">
                    <a16:rowId xmlns:a16="http://schemas.microsoft.com/office/drawing/2014/main" val="10000"/>
                  </a:ext>
                </a:extLst>
              </a:tr>
              <a:tr h="370840">
                <a:tc>
                  <a:txBody>
                    <a:bodyPr/>
                    <a:lstStyle/>
                    <a:p>
                      <a:r>
                        <a:rPr lang="en-US"/>
                        <a:t>7,456,123.89</a:t>
                      </a:r>
                    </a:p>
                  </a:txBody>
                  <a:tcPr anchor="ctr"/>
                </a:tc>
                <a:tc>
                  <a:txBody>
                    <a:bodyPr/>
                    <a:lstStyle/>
                    <a:p>
                      <a:r>
                        <a:rPr lang="en-US" dirty="0"/>
                        <a:t>INT</a:t>
                      </a:r>
                    </a:p>
                  </a:txBody>
                  <a:tcPr anchor="ctr"/>
                </a:tc>
                <a:tc>
                  <a:txBody>
                    <a:bodyPr/>
                    <a:lstStyle/>
                    <a:p>
                      <a:r>
                        <a:rPr lang="en-US" dirty="0"/>
                        <a:t>7456123.89</a:t>
                      </a:r>
                    </a:p>
                  </a:txBody>
                  <a:tcPr anchor="ctr"/>
                </a:tc>
                <a:extLst>
                  <a:ext uri="{0D108BD9-81ED-4DB2-BD59-A6C34878D82A}">
                    <a16:rowId xmlns:a16="http://schemas.microsoft.com/office/drawing/2014/main" val="10001"/>
                  </a:ext>
                </a:extLst>
              </a:tr>
              <a:tr h="370840">
                <a:tc>
                  <a:txBody>
                    <a:bodyPr/>
                    <a:lstStyle/>
                    <a:p>
                      <a:r>
                        <a:rPr lang="en-US"/>
                        <a:t>7,456,123.89</a:t>
                      </a:r>
                    </a:p>
                  </a:txBody>
                  <a:tcPr anchor="ctr"/>
                </a:tc>
                <a:tc>
                  <a:txBody>
                    <a:bodyPr/>
                    <a:lstStyle/>
                    <a:p>
                      <a:r>
                        <a:rPr lang="en-US" dirty="0"/>
                        <a:t>INT(*,1)</a:t>
                      </a:r>
                    </a:p>
                  </a:txBody>
                  <a:tcPr anchor="ctr"/>
                </a:tc>
                <a:tc>
                  <a:txBody>
                    <a:bodyPr/>
                    <a:lstStyle/>
                    <a:p>
                      <a:r>
                        <a:rPr lang="en-US">
                          <a:hlinkClick r:id="rId4"/>
                        </a:rPr>
                        <a:t>7456123.9</a:t>
                      </a:r>
                      <a:endParaRPr lang="en-US"/>
                    </a:p>
                  </a:txBody>
                  <a:tcPr anchor="ctr"/>
                </a:tc>
                <a:extLst>
                  <a:ext uri="{0D108BD9-81ED-4DB2-BD59-A6C34878D82A}">
                    <a16:rowId xmlns:a16="http://schemas.microsoft.com/office/drawing/2014/main" val="10002"/>
                  </a:ext>
                </a:extLst>
              </a:tr>
              <a:tr h="370840">
                <a:tc>
                  <a:txBody>
                    <a:bodyPr/>
                    <a:lstStyle/>
                    <a:p>
                      <a:r>
                        <a:rPr lang="en-US"/>
                        <a:t>7,456,123.89</a:t>
                      </a:r>
                    </a:p>
                  </a:txBody>
                  <a:tcPr anchor="ctr"/>
                </a:tc>
                <a:tc>
                  <a:txBody>
                    <a:bodyPr/>
                    <a:lstStyle/>
                    <a:p>
                      <a:r>
                        <a:rPr lang="en-US" dirty="0"/>
                        <a:t>INT(9)</a:t>
                      </a:r>
                    </a:p>
                  </a:txBody>
                  <a:tcPr anchor="ctr"/>
                </a:tc>
                <a:tc>
                  <a:txBody>
                    <a:bodyPr/>
                    <a:lstStyle/>
                    <a:p>
                      <a:r>
                        <a:rPr lang="en-US"/>
                        <a:t>7456124</a:t>
                      </a:r>
                    </a:p>
                  </a:txBody>
                  <a:tcPr anchor="ctr"/>
                </a:tc>
                <a:extLst>
                  <a:ext uri="{0D108BD9-81ED-4DB2-BD59-A6C34878D82A}">
                    <a16:rowId xmlns:a16="http://schemas.microsoft.com/office/drawing/2014/main" val="10003"/>
                  </a:ext>
                </a:extLst>
              </a:tr>
              <a:tr h="370840">
                <a:tc>
                  <a:txBody>
                    <a:bodyPr/>
                    <a:lstStyle/>
                    <a:p>
                      <a:r>
                        <a:rPr lang="en-US"/>
                        <a:t>7,456,123.89</a:t>
                      </a:r>
                    </a:p>
                  </a:txBody>
                  <a:tcPr anchor="ctr"/>
                </a:tc>
                <a:tc>
                  <a:txBody>
                    <a:bodyPr/>
                    <a:lstStyle/>
                    <a:p>
                      <a:r>
                        <a:rPr lang="en-US" dirty="0"/>
                        <a:t>INT(9,2)</a:t>
                      </a:r>
                    </a:p>
                  </a:txBody>
                  <a:tcPr anchor="ctr"/>
                </a:tc>
                <a:tc>
                  <a:txBody>
                    <a:bodyPr/>
                    <a:lstStyle/>
                    <a:p>
                      <a:r>
                        <a:rPr lang="en-US"/>
                        <a:t>7456123.89</a:t>
                      </a:r>
                    </a:p>
                  </a:txBody>
                  <a:tcPr anchor="ctr"/>
                </a:tc>
                <a:extLst>
                  <a:ext uri="{0D108BD9-81ED-4DB2-BD59-A6C34878D82A}">
                    <a16:rowId xmlns:a16="http://schemas.microsoft.com/office/drawing/2014/main" val="10004"/>
                  </a:ext>
                </a:extLst>
              </a:tr>
              <a:tr h="370840">
                <a:tc>
                  <a:txBody>
                    <a:bodyPr/>
                    <a:lstStyle/>
                    <a:p>
                      <a:r>
                        <a:rPr lang="en-US" dirty="0"/>
                        <a:t>7,456,123.89</a:t>
                      </a:r>
                    </a:p>
                  </a:txBody>
                  <a:tcPr anchor="ctr"/>
                </a:tc>
                <a:tc>
                  <a:txBody>
                    <a:bodyPr/>
                    <a:lstStyle/>
                    <a:p>
                      <a:r>
                        <a:rPr lang="en-US" dirty="0"/>
                        <a:t>INT(9,1)</a:t>
                      </a:r>
                    </a:p>
                  </a:txBody>
                  <a:tcPr anchor="ctr"/>
                </a:tc>
                <a:tc>
                  <a:txBody>
                    <a:bodyPr/>
                    <a:lstStyle/>
                    <a:p>
                      <a:r>
                        <a:rPr lang="en-US">
                          <a:hlinkClick r:id="rId4"/>
                        </a:rPr>
                        <a:t>7456123.9</a:t>
                      </a:r>
                      <a:endParaRPr lang="en-US"/>
                    </a:p>
                  </a:txBody>
                  <a:tcPr anchor="ctr"/>
                </a:tc>
                <a:extLst>
                  <a:ext uri="{0D108BD9-81ED-4DB2-BD59-A6C34878D82A}">
                    <a16:rowId xmlns:a16="http://schemas.microsoft.com/office/drawing/2014/main" val="10005"/>
                  </a:ext>
                </a:extLst>
              </a:tr>
              <a:tr h="370840">
                <a:tc>
                  <a:txBody>
                    <a:bodyPr/>
                    <a:lstStyle/>
                    <a:p>
                      <a:r>
                        <a:rPr lang="en-US"/>
                        <a:t>7,456,123.89</a:t>
                      </a:r>
                    </a:p>
                  </a:txBody>
                  <a:tcPr anchor="ctr"/>
                </a:tc>
                <a:tc>
                  <a:txBody>
                    <a:bodyPr/>
                    <a:lstStyle/>
                    <a:p>
                      <a:r>
                        <a:rPr lang="en-US" dirty="0"/>
                        <a:t>INT(6)</a:t>
                      </a:r>
                    </a:p>
                  </a:txBody>
                  <a:tcPr anchor="ctr"/>
                </a:tc>
                <a:tc>
                  <a:txBody>
                    <a:bodyPr/>
                    <a:lstStyle/>
                    <a:p>
                      <a:r>
                        <a:rPr lang="en-US" dirty="0"/>
                        <a:t>(not accepted, exceeds precision)</a:t>
                      </a:r>
                    </a:p>
                  </a:txBody>
                  <a:tcPr anchor="ctr"/>
                </a:tc>
                <a:extLst>
                  <a:ext uri="{0D108BD9-81ED-4DB2-BD59-A6C34878D82A}">
                    <a16:rowId xmlns:a16="http://schemas.microsoft.com/office/drawing/2014/main" val="10006"/>
                  </a:ext>
                </a:extLst>
              </a:tr>
              <a:tr h="370840">
                <a:tc>
                  <a:txBody>
                    <a:bodyPr/>
                    <a:lstStyle/>
                    <a:p>
                      <a:r>
                        <a:rPr lang="en-US"/>
                        <a:t>7,456,123.89</a:t>
                      </a:r>
                    </a:p>
                  </a:txBody>
                  <a:tcPr anchor="ctr"/>
                </a:tc>
                <a:tc>
                  <a:txBody>
                    <a:bodyPr/>
                    <a:lstStyle/>
                    <a:p>
                      <a:r>
                        <a:rPr lang="en-US" dirty="0"/>
                        <a:t>INT(7,-2)</a:t>
                      </a:r>
                    </a:p>
                  </a:txBody>
                  <a:tcPr anchor="ctr"/>
                </a:tc>
                <a:tc>
                  <a:txBody>
                    <a:bodyPr/>
                    <a:lstStyle/>
                    <a:p>
                      <a:r>
                        <a:rPr lang="en-US" dirty="0"/>
                        <a:t>7456100</a:t>
                      </a:r>
                    </a:p>
                  </a:txBody>
                  <a:tcPr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pPr marL="342900" lvl="0" indent="-342900">
              <a:spcBef>
                <a:spcPct val="20000"/>
              </a:spcBef>
            </a:pPr>
            <a:r>
              <a:rPr lang="en-US" sz="2800" dirty="0"/>
              <a:t>Floating point INTs</a:t>
            </a:r>
            <a:endParaRPr kumimoji="0" lang="en-US" sz="2800" b="0" i="0" u="none" strike="noStrike" kern="1200" cap="none" spc="0" normalizeH="0" baseline="0" noProof="0" dirty="0">
              <a:ln>
                <a:noFill/>
              </a:ln>
              <a:effectLst/>
              <a:uLnTx/>
              <a:uFillTx/>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539823650"/>
              </p:ext>
            </p:extLst>
          </p:nvPr>
        </p:nvGraphicFramePr>
        <p:xfrm>
          <a:off x="762000" y="1828800"/>
          <a:ext cx="6400800" cy="17983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23240">
                <a:tc>
                  <a:txBody>
                    <a:bodyPr/>
                    <a:lstStyle/>
                    <a:p>
                      <a:r>
                        <a:rPr lang="en-US" sz="2000" dirty="0"/>
                        <a:t>Data Type</a:t>
                      </a:r>
                    </a:p>
                  </a:txBody>
                  <a:tcPr/>
                </a:tc>
                <a:tc>
                  <a:txBody>
                    <a:bodyPr/>
                    <a:lstStyle/>
                    <a:p>
                      <a:r>
                        <a:rPr lang="en-US" sz="2000" dirty="0"/>
                        <a:t>Bytes utilized</a:t>
                      </a:r>
                    </a:p>
                  </a:txBody>
                  <a:tcPr/>
                </a:tc>
                <a:tc>
                  <a:txBody>
                    <a:bodyPr/>
                    <a:lstStyle/>
                    <a:p>
                      <a:r>
                        <a:rPr lang="en-US" sz="2000" dirty="0"/>
                        <a:t>Precision</a:t>
                      </a:r>
                    </a:p>
                  </a:txBody>
                  <a:tcPr/>
                </a:tc>
                <a:extLst>
                  <a:ext uri="{0D108BD9-81ED-4DB2-BD59-A6C34878D82A}">
                    <a16:rowId xmlns:a16="http://schemas.microsoft.com/office/drawing/2014/main" val="10000"/>
                  </a:ext>
                </a:extLst>
              </a:tr>
              <a:tr h="370840">
                <a:tc>
                  <a:txBody>
                    <a:bodyPr/>
                    <a:lstStyle/>
                    <a:p>
                      <a:r>
                        <a:rPr lang="en-US" sz="2000" b="0" dirty="0"/>
                        <a:t>FLOAT(</a:t>
                      </a:r>
                      <a:r>
                        <a:rPr lang="en-US" sz="2000" b="0" dirty="0" err="1"/>
                        <a:t>m,d</a:t>
                      </a:r>
                      <a:r>
                        <a:rPr lang="en-US" sz="2000" b="0" dirty="0"/>
                        <a:t>)</a:t>
                      </a:r>
                    </a:p>
                    <a:p>
                      <a:endParaRPr lang="en-US" sz="2000" b="0" dirty="0"/>
                    </a:p>
                  </a:txBody>
                  <a:tcPr/>
                </a:tc>
                <a:tc>
                  <a:txBody>
                    <a:bodyPr/>
                    <a:lstStyle/>
                    <a:p>
                      <a:r>
                        <a:rPr lang="en-US" sz="2000" b="0" dirty="0"/>
                        <a:t>4</a:t>
                      </a:r>
                    </a:p>
                  </a:txBody>
                  <a:tcPr/>
                </a:tc>
                <a:tc>
                  <a:txBody>
                    <a:bodyPr/>
                    <a:lstStyle/>
                    <a:p>
                      <a:r>
                        <a:rPr lang="en-US" sz="2000" b="0" dirty="0"/>
                        <a:t>7 Digits</a:t>
                      </a:r>
                    </a:p>
                  </a:txBody>
                  <a:tcPr/>
                </a:tc>
                <a:extLst>
                  <a:ext uri="{0D108BD9-81ED-4DB2-BD59-A6C34878D82A}">
                    <a16:rowId xmlns:a16="http://schemas.microsoft.com/office/drawing/2014/main" val="10001"/>
                  </a:ext>
                </a:extLst>
              </a:tr>
              <a:tr h="370840">
                <a:tc>
                  <a:txBody>
                    <a:bodyPr/>
                    <a:lstStyle/>
                    <a:p>
                      <a:r>
                        <a:rPr lang="en-US" sz="2000" b="0" dirty="0"/>
                        <a:t>DOUBLE(</a:t>
                      </a:r>
                      <a:r>
                        <a:rPr lang="en-US" sz="2000" b="0" dirty="0" err="1"/>
                        <a:t>m,d</a:t>
                      </a:r>
                      <a:r>
                        <a:rPr lang="en-US" sz="2000" b="0" dirty="0"/>
                        <a:t>)</a:t>
                      </a:r>
                    </a:p>
                  </a:txBody>
                  <a:tcPr/>
                </a:tc>
                <a:tc>
                  <a:txBody>
                    <a:bodyPr/>
                    <a:lstStyle/>
                    <a:p>
                      <a:r>
                        <a:rPr lang="en-US" sz="2000" b="0" dirty="0"/>
                        <a:t>8</a:t>
                      </a:r>
                    </a:p>
                  </a:txBody>
                  <a:tcPr/>
                </a:tc>
                <a:tc>
                  <a:txBody>
                    <a:bodyPr/>
                    <a:lstStyle/>
                    <a:p>
                      <a:r>
                        <a:rPr lang="en-US" sz="2000" b="0" dirty="0"/>
                        <a:t>14 Digits</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5664407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Traditional Database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235069" y="1066800"/>
            <a:ext cx="8763000" cy="2667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effectLst/>
                <a:uLnTx/>
                <a:uFillTx/>
                <a:latin typeface="+mn-lt"/>
                <a:ea typeface="+mn-ea"/>
                <a:cs typeface="+mn-cs"/>
              </a:rPr>
              <a:t>Traditional databases are organized by fields, records, and files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field is a single piece of information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record is one complete set of fields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file is a collection of records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Date &amp; Time</a:t>
            </a:r>
          </a:p>
        </p:txBody>
      </p:sp>
      <p:graphicFrame>
        <p:nvGraphicFramePr>
          <p:cNvPr id="11" name="Table 10"/>
          <p:cNvGraphicFramePr>
            <a:graphicFrameLocks noGrp="1"/>
          </p:cNvGraphicFramePr>
          <p:nvPr>
            <p:extLst>
              <p:ext uri="{D42A27DB-BD31-4B8C-83A1-F6EECF244321}">
                <p14:modId xmlns:p14="http://schemas.microsoft.com/office/powerpoint/2010/main" val="1375592323"/>
              </p:ext>
            </p:extLst>
          </p:nvPr>
        </p:nvGraphicFramePr>
        <p:xfrm>
          <a:off x="381000" y="1676400"/>
          <a:ext cx="8382000" cy="2570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Range</a:t>
                      </a:r>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dirty="0">
                          <a:solidFill>
                            <a:srgbClr val="333333"/>
                          </a:solidFill>
                          <a:effectLst/>
                          <a:latin typeface="Helvetica Neue"/>
                        </a:rPr>
                        <a:t>DATE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 from "1000-01-01" to "9999-12-31".</a:t>
                      </a:r>
                    </a:p>
                  </a:txBody>
                  <a:tcPr marL="50800" marR="50800" marT="50800" marB="50800"/>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DATETIME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from "1000-01-01 00:00:00" to "9999-12-31 23:59:59".</a:t>
                      </a:r>
                    </a:p>
                  </a:txBody>
                  <a:tcPr marL="50800" marR="50800" marT="50800" marB="50800"/>
                </a:tc>
                <a:extLst>
                  <a:ext uri="{0D108BD9-81ED-4DB2-BD59-A6C34878D82A}">
                    <a16:rowId xmlns:a16="http://schemas.microsoft.com/office/drawing/2014/main" val="1336842845"/>
                  </a:ext>
                </a:extLst>
              </a:tr>
              <a:tr h="370840">
                <a:tc>
                  <a:txBody>
                    <a:bodyPr/>
                    <a:lstStyle/>
                    <a:p>
                      <a:pPr marL="0" marR="0" fontAlgn="t">
                        <a:spcBef>
                          <a:spcPts val="0"/>
                        </a:spcBef>
                        <a:spcAft>
                          <a:spcPts val="0"/>
                        </a:spcAft>
                      </a:pPr>
                      <a:r>
                        <a:rPr lang="en-US" sz="1200">
                          <a:solidFill>
                            <a:srgbClr val="333333"/>
                          </a:solidFill>
                          <a:effectLst/>
                          <a:latin typeface="Helvetica Neue"/>
                        </a:rPr>
                        <a:t>TIMESTAMP(</a:t>
                      </a:r>
                      <a:r>
                        <a:rPr lang="en-US" sz="1200" i="1">
                          <a:solidFill>
                            <a:srgbClr val="333333"/>
                          </a:solidFill>
                          <a:effectLst/>
                          <a:latin typeface="Helvetica Neue"/>
                        </a:rPr>
                        <a:t>m</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from "1970-01-01 00:00:01" UTC to "2038-01-19 03:14:07" UTC.</a:t>
                      </a:r>
                    </a:p>
                  </a:txBody>
                  <a:tcPr marL="50800" marR="50800" marT="50800" marB="50800"/>
                </a:tc>
                <a:extLst>
                  <a:ext uri="{0D108BD9-81ED-4DB2-BD59-A6C34878D82A}">
                    <a16:rowId xmlns:a16="http://schemas.microsoft.com/office/drawing/2014/main" val="10002"/>
                  </a:ext>
                </a:extLst>
              </a:tr>
              <a:tr h="370840">
                <a:tc>
                  <a:txBody>
                    <a:bodyPr/>
                    <a:lstStyle/>
                    <a:p>
                      <a:pPr marL="0" marR="0" fontAlgn="t">
                        <a:spcBef>
                          <a:spcPts val="0"/>
                        </a:spcBef>
                        <a:spcAft>
                          <a:spcPts val="0"/>
                        </a:spcAft>
                      </a:pPr>
                      <a:r>
                        <a:rPr lang="en-US" sz="1200">
                          <a:solidFill>
                            <a:srgbClr val="333333"/>
                          </a:solidFill>
                          <a:effectLst/>
                          <a:latin typeface="Helvetica Neue"/>
                        </a:rPr>
                        <a:t>TIME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 from "-838:59:59" to "838:59:59".</a:t>
                      </a:r>
                    </a:p>
                  </a:txBody>
                  <a:tcPr marL="50800" marR="50800" marT="50800" marB="50800"/>
                </a:tc>
                <a:extLst>
                  <a:ext uri="{0D108BD9-81ED-4DB2-BD59-A6C34878D82A}">
                    <a16:rowId xmlns:a16="http://schemas.microsoft.com/office/drawing/2014/main" val="4206347960"/>
                  </a:ext>
                </a:extLst>
              </a:tr>
              <a:tr h="370840">
                <a:tc>
                  <a:txBody>
                    <a:bodyPr/>
                    <a:lstStyle/>
                    <a:p>
                      <a:pPr marL="0" marR="0" fontAlgn="t">
                        <a:spcBef>
                          <a:spcPts val="0"/>
                        </a:spcBef>
                        <a:spcAft>
                          <a:spcPts val="0"/>
                        </a:spcAft>
                      </a:pPr>
                      <a:r>
                        <a:rPr lang="en-US" sz="1200" dirty="0">
                          <a:solidFill>
                            <a:srgbClr val="333333"/>
                          </a:solidFill>
                          <a:effectLst/>
                          <a:latin typeface="Helvetica Neue"/>
                        </a:rPr>
                        <a:t>YEAR[(2|4)]</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Default is 4 digits.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Year value as 2 digits or 4 digits.</a:t>
                      </a:r>
                    </a:p>
                  </a:txBody>
                  <a:tcPr marL="50800" marR="50800" marT="50800" marB="50800"/>
                </a:tc>
                <a:extLst>
                  <a:ext uri="{0D108BD9-81ED-4DB2-BD59-A6C34878D82A}">
                    <a16:rowId xmlns:a16="http://schemas.microsoft.com/office/drawing/2014/main" val="3831681527"/>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ASCII String</a:t>
            </a:r>
          </a:p>
        </p:txBody>
      </p:sp>
      <p:graphicFrame>
        <p:nvGraphicFramePr>
          <p:cNvPr id="12" name="Table 11"/>
          <p:cNvGraphicFramePr>
            <a:graphicFrameLocks noGrp="1"/>
          </p:cNvGraphicFramePr>
          <p:nvPr>
            <p:extLst>
              <p:ext uri="{D42A27DB-BD31-4B8C-83A1-F6EECF244321}">
                <p14:modId xmlns:p14="http://schemas.microsoft.com/office/powerpoint/2010/main" val="3863425424"/>
              </p:ext>
            </p:extLst>
          </p:nvPr>
        </p:nvGraphicFramePr>
        <p:xfrm>
          <a:off x="838200" y="1676400"/>
          <a:ext cx="7296404" cy="1264920"/>
        </p:xfrm>
        <a:graphic>
          <a:graphicData uri="http://schemas.openxmlformats.org/drawingml/2006/table">
            <a:tbl>
              <a:tblPr firstRow="1" bandRow="1">
                <a:tableStyleId>{5C22544A-7EE6-4342-B048-85BDC9FD1C3A}</a:tableStyleId>
              </a:tblPr>
              <a:tblGrid>
                <a:gridCol w="1505204">
                  <a:extLst>
                    <a:ext uri="{9D8B030D-6E8A-4147-A177-3AD203B41FA5}">
                      <a16:colId xmlns:a16="http://schemas.microsoft.com/office/drawing/2014/main" val="20000"/>
                    </a:ext>
                  </a:extLst>
                </a:gridCol>
                <a:gridCol w="2990596">
                  <a:extLst>
                    <a:ext uri="{9D8B030D-6E8A-4147-A177-3AD203B41FA5}">
                      <a16:colId xmlns:a16="http://schemas.microsoft.com/office/drawing/2014/main" val="20001"/>
                    </a:ext>
                  </a:extLst>
                </a:gridCol>
                <a:gridCol w="2800604">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Maximum</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a:solidFill>
                            <a:srgbClr val="333333"/>
                          </a:solidFill>
                          <a:effectLst/>
                          <a:latin typeface="Helvetica Neue"/>
                        </a:rPr>
                        <a:t>CHAR(</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Fixed Length String</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255 characters.</a:t>
                      </a:r>
                    </a:p>
                  </a:txBody>
                  <a:tcPr marL="50800" marR="50800" marT="50800" marB="50800"/>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VARCHAR(</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Variable length string</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255 characters.</a:t>
                      </a:r>
                    </a:p>
                  </a:txBody>
                  <a:tcPr marL="50800" marR="50800" marT="50800" marB="5080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Large Objects</a:t>
            </a:r>
          </a:p>
        </p:txBody>
      </p:sp>
      <p:graphicFrame>
        <p:nvGraphicFramePr>
          <p:cNvPr id="12" name="Table 11"/>
          <p:cNvGraphicFramePr>
            <a:graphicFrameLocks noGrp="1"/>
          </p:cNvGraphicFramePr>
          <p:nvPr>
            <p:extLst>
              <p:ext uri="{D42A27DB-BD31-4B8C-83A1-F6EECF244321}">
                <p14:modId xmlns:p14="http://schemas.microsoft.com/office/powerpoint/2010/main" val="3481267247"/>
              </p:ext>
            </p:extLst>
          </p:nvPr>
        </p:nvGraphicFramePr>
        <p:xfrm>
          <a:off x="838200" y="1676400"/>
          <a:ext cx="7696200" cy="28143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Usage</a:t>
                      </a:r>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a:solidFill>
                            <a:srgbClr val="333333"/>
                          </a:solidFill>
                          <a:effectLst/>
                          <a:latin typeface="Helvetica Neue"/>
                        </a:rPr>
                        <a:t>TINYBLOB</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255 bytes.</a:t>
                      </a:r>
                    </a:p>
                  </a:txBody>
                  <a:tcPr marL="50800" marR="50800" marT="50800" marB="50800"/>
                </a:tc>
                <a:tc>
                  <a:txBody>
                    <a:bodyPr/>
                    <a:lstStyle/>
                    <a:p>
                      <a:r>
                        <a:rPr lang="en-US" dirty="0"/>
                        <a:t>Used</a:t>
                      </a:r>
                      <a:r>
                        <a:rPr lang="en-US" baseline="0" dirty="0"/>
                        <a:t> to store images, videos, </a:t>
                      </a:r>
                      <a:r>
                        <a:rPr lang="en-US" baseline="0" dirty="0" err="1"/>
                        <a:t>etc</a:t>
                      </a:r>
                      <a:endParaRPr lang="en-US" dirty="0"/>
                    </a:p>
                  </a:txBody>
                  <a:tcPr/>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BLOB(</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65,535 bytes.</a:t>
                      </a:r>
                    </a:p>
                  </a:txBody>
                  <a:tcPr marL="50800" marR="50800" marT="50800" marB="50800"/>
                </a:tc>
                <a:tc>
                  <a:txBody>
                    <a:bodyPr/>
                    <a:lstStyle/>
                    <a:p>
                      <a:r>
                        <a:rPr lang="en-US" dirty="0"/>
                        <a:t>Used to store large data(</a:t>
                      </a:r>
                      <a:r>
                        <a:rPr lang="en-US" dirty="0" err="1"/>
                        <a:t>images,videos</a:t>
                      </a:r>
                      <a:r>
                        <a:rPr lang="en-US" dirty="0"/>
                        <a:t> </a:t>
                      </a:r>
                      <a:r>
                        <a:rPr lang="en-US" dirty="0" err="1"/>
                        <a:t>etc</a:t>
                      </a:r>
                      <a:r>
                        <a:rPr lang="en-US" dirty="0"/>
                        <a:t>)</a:t>
                      </a:r>
                    </a:p>
                  </a:txBody>
                  <a:tcPr/>
                </a:tc>
                <a:extLst>
                  <a:ext uri="{0D108BD9-81ED-4DB2-BD59-A6C34878D82A}">
                    <a16:rowId xmlns:a16="http://schemas.microsoft.com/office/drawing/2014/main" val="10002"/>
                  </a:ext>
                </a:extLst>
              </a:tr>
              <a:tr h="370840">
                <a:tc>
                  <a:txBody>
                    <a:bodyPr/>
                    <a:lstStyle/>
                    <a:p>
                      <a:pPr marL="0" marR="0" fontAlgn="t">
                        <a:spcBef>
                          <a:spcPts val="0"/>
                        </a:spcBef>
                        <a:spcAft>
                          <a:spcPts val="0"/>
                        </a:spcAft>
                      </a:pPr>
                      <a:r>
                        <a:rPr lang="en-US" sz="1200">
                          <a:solidFill>
                            <a:srgbClr val="333333"/>
                          </a:solidFill>
                          <a:effectLst/>
                          <a:latin typeface="Helvetica Neue"/>
                        </a:rPr>
                        <a:t>MEDIUMBLOB</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16,777,215 bytes.</a:t>
                      </a:r>
                    </a:p>
                  </a:txBody>
                  <a:tcPr marL="50800" marR="50800" marT="50800" marB="50800"/>
                </a:tc>
                <a:tc>
                  <a:txBody>
                    <a:bodyPr/>
                    <a:lstStyle/>
                    <a:p>
                      <a:r>
                        <a:rPr lang="en-US" baseline="0" dirty="0"/>
                        <a:t>Huge volume of data</a:t>
                      </a:r>
                      <a:endParaRPr lang="en-US" dirty="0"/>
                    </a:p>
                  </a:txBody>
                  <a:tcPr/>
                </a:tc>
                <a:extLst>
                  <a:ext uri="{0D108BD9-81ED-4DB2-BD59-A6C34878D82A}">
                    <a16:rowId xmlns:a16="http://schemas.microsoft.com/office/drawing/2014/main" val="3935091885"/>
                  </a:ext>
                </a:extLst>
              </a:tr>
              <a:tr h="370840">
                <a:tc>
                  <a:txBody>
                    <a:bodyPr/>
                    <a:lstStyle/>
                    <a:p>
                      <a:pPr marL="0" marR="0" fontAlgn="t">
                        <a:spcBef>
                          <a:spcPts val="0"/>
                        </a:spcBef>
                        <a:spcAft>
                          <a:spcPts val="0"/>
                        </a:spcAft>
                      </a:pPr>
                      <a:r>
                        <a:rPr lang="en-US" sz="1200">
                          <a:solidFill>
                            <a:srgbClr val="333333"/>
                          </a:solidFill>
                          <a:effectLst/>
                          <a:latin typeface="Helvetica Neue"/>
                        </a:rPr>
                        <a:t>LONGTEXT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4GB or 4,294,967,295 characters.</a:t>
                      </a:r>
                    </a:p>
                  </a:txBody>
                  <a:tcPr marL="50800" marR="50800" marT="50800" marB="50800"/>
                </a:tc>
                <a:tc>
                  <a:txBody>
                    <a:bodyPr/>
                    <a:lstStyle/>
                    <a:p>
                      <a:r>
                        <a:rPr lang="en-US" dirty="0"/>
                        <a:t>Data</a:t>
                      </a:r>
                      <a:r>
                        <a:rPr lang="en-US" baseline="0" dirty="0"/>
                        <a:t> can be stored in a external file</a:t>
                      </a:r>
                      <a:endParaRPr lang="en-US" dirty="0"/>
                    </a:p>
                  </a:txBody>
                  <a:tcPr/>
                </a:tc>
                <a:extLst>
                  <a:ext uri="{0D108BD9-81ED-4DB2-BD59-A6C34878D82A}">
                    <a16:rowId xmlns:a16="http://schemas.microsoft.com/office/drawing/2014/main" val="3797957836"/>
                  </a:ext>
                </a:extLst>
              </a:tr>
            </a:tbl>
          </a:graphicData>
        </a:graphic>
      </p:graphicFrame>
    </p:spTree>
    <p:custDataLst>
      <p:tags r:id="rId1"/>
    </p:custDataLst>
    <p:extLst>
      <p:ext uri="{BB962C8B-B14F-4D97-AF65-F5344CB8AC3E}">
        <p14:creationId xmlns:p14="http://schemas.microsoft.com/office/powerpoint/2010/main" val="15659077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82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rPr>
              <a:t>Usage:</a:t>
            </a:r>
          </a:p>
          <a:p>
            <a:pPr marL="0" marR="0" lvl="0" indent="0"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&lt;Table name&gt;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&lt;FieldName1&gt; &lt;</a:t>
            </a:r>
            <a:r>
              <a:rPr lang="en-US" sz="2000" dirty="0" err="1">
                <a:latin typeface="+mn-lt"/>
              </a:rPr>
              <a:t>DataType</a:t>
            </a:r>
            <a:r>
              <a:rPr lang="en-US" sz="2000" dirty="0">
                <a:latin typeface="+mn-lt"/>
              </a:rPr>
              <a:t>&gt; [&lt;Constraint&gt;],</a:t>
            </a:r>
          </a:p>
          <a:p>
            <a:pPr>
              <a:spcBef>
                <a:spcPct val="20000"/>
              </a:spcBef>
              <a:defRPr/>
            </a:pPr>
            <a:r>
              <a:rPr lang="en-US" sz="2000" dirty="0">
                <a:latin typeface="+mn-lt"/>
              </a:rPr>
              <a:t>	&lt;FieldName2&gt; &lt;</a:t>
            </a:r>
            <a:r>
              <a:rPr lang="en-US" sz="2000" dirty="0" err="1">
                <a:latin typeface="+mn-lt"/>
              </a:rPr>
              <a:t>DataType</a:t>
            </a:r>
            <a:r>
              <a:rPr lang="en-US" sz="2000" dirty="0">
                <a:latin typeface="+mn-lt"/>
              </a:rPr>
              <a:t>&gt; [&lt;Constraint&gt;],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lvl="0">
              <a:spcBef>
                <a:spcPct val="20000"/>
              </a:spcBef>
              <a:defRPr/>
            </a:pPr>
            <a:r>
              <a:rPr lang="en-US" sz="2000" dirty="0">
                <a:latin typeface="+mn-lt"/>
              </a:rPr>
              <a:t> 	&lt;</a:t>
            </a:r>
            <a:r>
              <a:rPr lang="en-US" sz="2000" dirty="0" err="1">
                <a:latin typeface="+mn-lt"/>
              </a:rPr>
              <a:t>FieldNameN</a:t>
            </a:r>
            <a:r>
              <a:rPr lang="en-US" sz="2000" dirty="0">
                <a:latin typeface="+mn-lt"/>
              </a:rPr>
              <a:t>&gt; &lt;</a:t>
            </a:r>
            <a:r>
              <a:rPr lang="en-US" sz="2000" dirty="0" err="1">
                <a:latin typeface="+mn-lt"/>
              </a:rPr>
              <a:t>DataType</a:t>
            </a:r>
            <a:r>
              <a:rPr lang="en-US" sz="2000" dirty="0">
                <a:latin typeface="+mn-lt"/>
              </a:rPr>
              <a:t>&gt; [&lt;Constraint&gt;])</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731378"/>
            <a:ext cx="86868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lang="en-US" sz="2800" dirty="0">
                <a:latin typeface="+mn-lt"/>
              </a:rPr>
              <a:t>Constraints</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NOT NULL  	--------- 	</a:t>
            </a:r>
            <a:r>
              <a:rPr kumimoji="0" lang="en-US" sz="2000" i="0" u="none" strike="noStrike" kern="1200" cap="none" spc="0" normalizeH="0" noProof="0" dirty="0" err="1">
                <a:ln>
                  <a:noFill/>
                </a:ln>
                <a:effectLst/>
                <a:uLnTx/>
                <a:uFillTx/>
                <a:latin typeface="+mn-lt"/>
                <a:ea typeface="+mn-ea"/>
                <a:cs typeface="+mn-cs"/>
              </a:rPr>
              <a:t>Don"t</a:t>
            </a:r>
            <a:r>
              <a:rPr kumimoji="0" lang="en-US" sz="2000" i="0" u="none" strike="noStrike" kern="1200" cap="none" spc="0" normalizeH="0" noProof="0" dirty="0">
                <a:ln>
                  <a:noFill/>
                </a:ln>
                <a:effectLst/>
                <a:uLnTx/>
                <a:uFillTx/>
                <a:latin typeface="+mn-lt"/>
                <a:ea typeface="+mn-ea"/>
                <a:cs typeface="+mn-cs"/>
              </a:rPr>
              <a:t> Allow a null value.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UNIQUE		--------- 	Values cannot be duplicated but it can allow 				null values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PRIMARY KEY	---------	Column used to identify the record</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Values cannot be duplicated and null is not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allowed. </a:t>
            </a:r>
          </a:p>
          <a:p>
            <a:pPr marL="0" marR="0" lvl="0" indent="0" defTabSz="914400" rtl="0" eaLnBrk="1" fontAlgn="base" latinLnBrk="0" hangingPunct="1">
              <a:lnSpc>
                <a:spcPct val="100000"/>
              </a:lnSpc>
              <a:spcBef>
                <a:spcPct val="20000"/>
              </a:spcBef>
              <a:spcAft>
                <a:spcPct val="0"/>
              </a:spcAft>
              <a:buClrTx/>
              <a:buSzTx/>
              <a:tabLst/>
              <a:defRPr/>
            </a:pPr>
            <a:r>
              <a:rPr lang="en-US" sz="2000" dirty="0"/>
              <a:t>FOREIGN KEY	--------	Refers to a column in another table</a:t>
            </a: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ea typeface="+mn-ea"/>
                <a:cs typeface="+mn-cs"/>
              </a:rPr>
              <a:t>CHECK		----------  Check for a condition</a:t>
            </a:r>
          </a:p>
          <a:p>
            <a:pPr marL="0" marR="0" lvl="0" indent="0" defTabSz="914400" rtl="0" eaLnBrk="1" fontAlgn="base" latinLnBrk="0" hangingPunct="1">
              <a:lnSpc>
                <a:spcPct val="100000"/>
              </a:lnSpc>
              <a:spcBef>
                <a:spcPct val="20000"/>
              </a:spcBef>
              <a:spcAft>
                <a:spcPct val="0"/>
              </a:spcAft>
              <a:buClrTx/>
              <a:buSzTx/>
              <a:tabLst/>
              <a:defRPr/>
            </a:pPr>
            <a:endParaRPr lang="en-US" sz="2000" dirty="0"/>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ea typeface="+mn-ea"/>
                <a:cs typeface="+mn-cs"/>
              </a:rPr>
              <a:t>DEFAULT		----------- Set a default </a:t>
            </a:r>
            <a:r>
              <a:rPr lang="en-US" sz="2000" dirty="0"/>
              <a:t>value if user </a:t>
            </a:r>
            <a:r>
              <a:rPr lang="en-US" sz="2000" dirty="0" err="1"/>
              <a:t>don"t</a:t>
            </a:r>
            <a:r>
              <a:rPr lang="en-US" sz="2000" dirty="0"/>
              <a:t> provide a value</a:t>
            </a: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533400" y="838200"/>
            <a:ext cx="8382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Employee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EmpID</a:t>
            </a:r>
            <a:r>
              <a:rPr lang="en-US" sz="2000" dirty="0">
                <a:latin typeface="+mn-lt"/>
              </a:rPr>
              <a:t> INT</a:t>
            </a:r>
            <a:r>
              <a:rPr lang="en-US" sz="2000" dirty="0"/>
              <a:t>(3)</a:t>
            </a:r>
            <a:r>
              <a:rPr lang="en-US" sz="2000" dirty="0">
                <a:latin typeface="+mn-lt"/>
              </a:rPr>
              <a:t> PRIMARY KEY,</a:t>
            </a:r>
          </a:p>
          <a:p>
            <a:pPr>
              <a:spcBef>
                <a:spcPct val="20000"/>
              </a:spcBef>
              <a:defRPr/>
            </a:pPr>
            <a:r>
              <a:rPr lang="en-US" sz="2000" dirty="0">
                <a:latin typeface="+mn-lt"/>
              </a:rPr>
              <a:t>	</a:t>
            </a:r>
            <a:r>
              <a:rPr lang="en-US" sz="2000" dirty="0" err="1">
                <a:latin typeface="+mn-lt"/>
              </a:rPr>
              <a:t>EmpFName</a:t>
            </a:r>
            <a:r>
              <a:rPr lang="en-US" sz="2000" dirty="0">
                <a:latin typeface="+mn-lt"/>
              </a:rPr>
              <a:t> VARCHAR(20) NOT NULL,</a:t>
            </a:r>
          </a:p>
          <a:p>
            <a:pPr>
              <a:spcBef>
                <a:spcPct val="20000"/>
              </a:spcBef>
              <a:defRPr/>
            </a:pPr>
            <a:r>
              <a:rPr lang="en-US" sz="2000" dirty="0">
                <a:latin typeface="+mn-lt"/>
              </a:rPr>
              <a:t>	</a:t>
            </a:r>
            <a:r>
              <a:rPr lang="en-US" sz="2000" dirty="0" err="1">
                <a:latin typeface="+mn-lt"/>
              </a:rPr>
              <a:t>EmpMName</a:t>
            </a:r>
            <a:r>
              <a:rPr lang="en-US" sz="2000" dirty="0">
                <a:latin typeface="+mn-lt"/>
              </a:rPr>
              <a:t> </a:t>
            </a:r>
            <a:r>
              <a:rPr lang="en-US" sz="2000" dirty="0"/>
              <a:t>VARCHAR(</a:t>
            </a:r>
            <a:r>
              <a:rPr lang="en-US" sz="2000" dirty="0">
                <a:latin typeface="+mn-lt"/>
              </a:rPr>
              <a:t>20),</a:t>
            </a:r>
          </a:p>
          <a:p>
            <a:pPr>
              <a:spcBef>
                <a:spcPct val="20000"/>
              </a:spcBef>
              <a:defRPr/>
            </a:pPr>
            <a:r>
              <a:rPr lang="en-US" sz="2000" dirty="0">
                <a:latin typeface="+mn-lt"/>
              </a:rPr>
              <a:t>	</a:t>
            </a:r>
            <a:r>
              <a:rPr lang="en-US" sz="2000" dirty="0" err="1">
                <a:latin typeface="+mn-lt"/>
              </a:rPr>
              <a:t>EmpLName</a:t>
            </a:r>
            <a:r>
              <a:rPr lang="en-US" sz="2000" dirty="0">
                <a:latin typeface="+mn-lt"/>
              </a:rPr>
              <a:t> </a:t>
            </a:r>
            <a:r>
              <a:rPr lang="en-US" sz="2000" dirty="0"/>
              <a:t>VARCHAR(</a:t>
            </a:r>
            <a:r>
              <a:rPr lang="en-US" sz="2000" dirty="0">
                <a:latin typeface="+mn-lt"/>
              </a:rPr>
              <a:t>20) NOT NULL);</a:t>
            </a:r>
          </a:p>
          <a:p>
            <a:pPr>
              <a:spcBef>
                <a:spcPct val="20000"/>
              </a:spcBef>
              <a:defRPr/>
            </a:pPr>
            <a:r>
              <a:rPr lang="en-US" sz="2000" dirty="0">
                <a:latin typeface="+mn-lt"/>
              </a:rPr>
              <a:t>                             or</a:t>
            </a:r>
          </a:p>
          <a:p>
            <a:pPr>
              <a:spcBef>
                <a:spcPct val="20000"/>
              </a:spcBef>
              <a:defRPr/>
            </a:pPr>
            <a:r>
              <a:rPr lang="en-US" sz="2000" dirty="0">
                <a:latin typeface="+mn-lt"/>
              </a:rPr>
              <a:t>CREATE TABLE customer(</a:t>
            </a:r>
          </a:p>
          <a:p>
            <a:pPr>
              <a:spcBef>
                <a:spcPct val="20000"/>
              </a:spcBef>
              <a:defRPr/>
            </a:pPr>
            <a:r>
              <a:rPr lang="en-US" sz="2000" dirty="0">
                <a:latin typeface="+mn-lt"/>
              </a:rPr>
              <a:t>	 </a:t>
            </a:r>
            <a:r>
              <a:rPr lang="en-US" sz="2000" dirty="0" err="1">
                <a:latin typeface="+mn-lt"/>
              </a:rPr>
              <a:t>Cust_ID</a:t>
            </a:r>
            <a:r>
              <a:rPr lang="en-US" sz="2000" dirty="0">
                <a:latin typeface="+mn-lt"/>
              </a:rPr>
              <a:t>  INT NOT NULL,</a:t>
            </a:r>
          </a:p>
          <a:p>
            <a:pPr>
              <a:spcBef>
                <a:spcPct val="20000"/>
              </a:spcBef>
              <a:defRPr/>
            </a:pPr>
            <a:r>
              <a:rPr lang="en-US" sz="2000" dirty="0">
                <a:latin typeface="+mn-lt"/>
              </a:rPr>
              <a:t> 	</a:t>
            </a:r>
            <a:r>
              <a:rPr lang="en-US" sz="2000" dirty="0" err="1">
                <a:latin typeface="+mn-lt"/>
              </a:rPr>
              <a:t>Cust_NAME</a:t>
            </a:r>
            <a:r>
              <a:rPr lang="en-US" sz="2000" dirty="0">
                <a:latin typeface="+mn-lt"/>
              </a:rPr>
              <a:t> VARCHAR (20) NOT NULL,</a:t>
            </a:r>
          </a:p>
          <a:p>
            <a:pPr>
              <a:spcBef>
                <a:spcPct val="20000"/>
              </a:spcBef>
              <a:defRPr/>
            </a:pPr>
            <a:r>
              <a:rPr lang="en-US" sz="2000" dirty="0">
                <a:latin typeface="+mn-lt"/>
              </a:rPr>
              <a:t> 	PRIMARY KEY (CUST_ID));         </a:t>
            </a:r>
            <a:r>
              <a:rPr lang="en-US" sz="2000" dirty="0">
                <a:latin typeface="+mn-lt"/>
                <a:sym typeface="Wingdings" panose="05000000000000000000" pitchFamily="2" charset="2"/>
              </a:rPr>
              <a:t>at table level</a:t>
            </a:r>
            <a:endParaRPr lang="en-US" sz="2000" dirty="0">
              <a:latin typeface="+mn-lt"/>
            </a:endParaRPr>
          </a:p>
          <a:p>
            <a:pPr>
              <a:spcBef>
                <a:spcPct val="20000"/>
              </a:spcBef>
              <a:defRPr/>
            </a:pPr>
            <a:endParaRPr lang="en-US" sz="2000" dirty="0">
              <a:latin typeface="+mn-lt"/>
            </a:endParaRPr>
          </a:p>
          <a:p>
            <a:pPr>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 with named constraint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5943600" y="5334000"/>
            <a:ext cx="184731" cy="369332"/>
          </a:xfrm>
          <a:prstGeom prst="rect">
            <a:avLst/>
          </a:prstGeom>
          <a:noFill/>
        </p:spPr>
        <p:txBody>
          <a:bodyPr wrap="none" rtlCol="0">
            <a:spAutoFit/>
          </a:bodyPr>
          <a:lstStyle/>
          <a:p>
            <a:endParaRPr lang="en-US" dirty="0"/>
          </a:p>
        </p:txBody>
      </p:sp>
      <p:sp>
        <p:nvSpPr>
          <p:cNvPr id="9" name="Subtitle 2"/>
          <p:cNvSpPr txBox="1">
            <a:spLocks/>
          </p:cNvSpPr>
          <p:nvPr/>
        </p:nvSpPr>
        <p:spPr bwMode="auto">
          <a:xfrm>
            <a:off x="228600" y="914400"/>
            <a:ext cx="83820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Employee (</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EmpID</a:t>
            </a:r>
            <a:r>
              <a:rPr lang="en-US" sz="2000" dirty="0">
                <a:latin typeface="+mn-lt"/>
              </a:rPr>
              <a:t> </a:t>
            </a:r>
            <a:r>
              <a:rPr lang="en-US" sz="2000" dirty="0"/>
              <a:t>INT(3)</a:t>
            </a:r>
            <a:r>
              <a:rPr lang="en-US" sz="2000" dirty="0">
                <a:latin typeface="+mn-lt"/>
              </a:rPr>
              <a:t> PRIMARY KEY,</a:t>
            </a:r>
          </a:p>
          <a:p>
            <a:pPr>
              <a:spcBef>
                <a:spcPct val="20000"/>
              </a:spcBef>
              <a:defRPr/>
            </a:pPr>
            <a:r>
              <a:rPr lang="en-US" sz="2000" dirty="0">
                <a:latin typeface="+mn-lt"/>
              </a:rPr>
              <a:t>	</a:t>
            </a:r>
            <a:r>
              <a:rPr lang="en-US" sz="2000" dirty="0" err="1">
                <a:latin typeface="+mn-lt"/>
              </a:rPr>
              <a:t>EmpFName</a:t>
            </a:r>
            <a:r>
              <a:rPr lang="en-US" sz="2000" dirty="0">
                <a:latin typeface="+mn-lt"/>
              </a:rPr>
              <a:t> </a:t>
            </a:r>
            <a:r>
              <a:rPr lang="en-US" sz="2000" dirty="0"/>
              <a:t>VARCHAR (</a:t>
            </a:r>
            <a:r>
              <a:rPr lang="en-US" sz="2000" dirty="0">
                <a:latin typeface="+mn-lt"/>
              </a:rPr>
              <a:t>20) NOT NULL,</a:t>
            </a:r>
          </a:p>
          <a:p>
            <a:pPr>
              <a:spcBef>
                <a:spcPct val="20000"/>
              </a:spcBef>
              <a:defRPr/>
            </a:pPr>
            <a:r>
              <a:rPr lang="en-US" sz="2000" dirty="0">
                <a:latin typeface="+mn-lt"/>
              </a:rPr>
              <a:t>	</a:t>
            </a:r>
            <a:r>
              <a:rPr lang="en-US" sz="2000" dirty="0" err="1">
                <a:latin typeface="+mn-lt"/>
              </a:rPr>
              <a:t>EmpMName</a:t>
            </a:r>
            <a:r>
              <a:rPr lang="en-US" sz="2000" dirty="0">
                <a:latin typeface="+mn-lt"/>
              </a:rPr>
              <a:t> </a:t>
            </a:r>
            <a:r>
              <a:rPr lang="en-US" sz="2000" dirty="0"/>
              <a:t>VARCHAR (</a:t>
            </a:r>
            <a:r>
              <a:rPr lang="en-US" sz="2000" dirty="0">
                <a:latin typeface="+mn-lt"/>
              </a:rPr>
              <a:t>20),</a:t>
            </a:r>
          </a:p>
          <a:p>
            <a:pPr>
              <a:spcBef>
                <a:spcPct val="20000"/>
              </a:spcBef>
              <a:defRPr/>
            </a:pPr>
            <a:r>
              <a:rPr lang="en-US" sz="2000" dirty="0">
                <a:latin typeface="+mn-lt"/>
              </a:rPr>
              <a:t>	</a:t>
            </a:r>
            <a:r>
              <a:rPr lang="en-US" sz="2000" dirty="0" err="1">
                <a:latin typeface="+mn-lt"/>
              </a:rPr>
              <a:t>EmpLName</a:t>
            </a:r>
            <a:r>
              <a:rPr lang="en-US" sz="2000" dirty="0">
                <a:latin typeface="+mn-lt"/>
              </a:rPr>
              <a:t> </a:t>
            </a:r>
            <a:r>
              <a:rPr lang="en-US" sz="2000" dirty="0"/>
              <a:t>VARCHAR (</a:t>
            </a:r>
            <a:r>
              <a:rPr lang="en-US" sz="2000" dirty="0">
                <a:latin typeface="+mn-lt"/>
              </a:rPr>
              <a:t>20) NOT NULL);</a:t>
            </a:r>
          </a:p>
          <a:p>
            <a:pPr>
              <a:spcBef>
                <a:spcPct val="20000"/>
              </a:spcBef>
              <a:defRPr/>
            </a:pPr>
            <a:endParaRPr lang="en-US" sz="2000" dirty="0">
              <a:latin typeface="+mn-lt"/>
            </a:endParaRPr>
          </a:p>
          <a:p>
            <a:pPr algn="ctr">
              <a:spcBef>
                <a:spcPct val="20000"/>
              </a:spcBef>
              <a:defRPr/>
            </a:pPr>
            <a:r>
              <a:rPr lang="en-US" sz="2000" dirty="0">
                <a:latin typeface="+mn-lt"/>
              </a:rPr>
              <a:t>------- OR --------</a:t>
            </a:r>
          </a:p>
          <a:p>
            <a:pPr lvl="0">
              <a:spcBef>
                <a:spcPct val="20000"/>
              </a:spcBef>
              <a:defRPr/>
            </a:pPr>
            <a:r>
              <a:rPr lang="en-US" sz="2000" dirty="0">
                <a:latin typeface="+mn-lt"/>
              </a:rPr>
              <a:t>CREATE TABLE Employee (</a:t>
            </a:r>
          </a:p>
          <a:p>
            <a:pPr lvl="0">
              <a:spcBef>
                <a:spcPct val="20000"/>
              </a:spcBef>
              <a:defRPr/>
            </a:pPr>
            <a:r>
              <a:rPr lang="en-US" sz="2000" dirty="0">
                <a:latin typeface="+mn-lt"/>
              </a:rPr>
              <a:t>	</a:t>
            </a:r>
            <a:r>
              <a:rPr lang="en-US" sz="2000" dirty="0" err="1">
                <a:latin typeface="+mn-lt"/>
              </a:rPr>
              <a:t>EmpID</a:t>
            </a:r>
            <a:r>
              <a:rPr lang="en-US" sz="2000" dirty="0">
                <a:latin typeface="+mn-lt"/>
              </a:rPr>
              <a:t> INT(3), </a:t>
            </a:r>
          </a:p>
          <a:p>
            <a:pPr lvl="0">
              <a:spcBef>
                <a:spcPct val="20000"/>
              </a:spcBef>
              <a:defRPr/>
            </a:pPr>
            <a:r>
              <a:rPr lang="en-US" sz="2000" dirty="0">
                <a:latin typeface="+mn-lt"/>
              </a:rPr>
              <a:t>	</a:t>
            </a:r>
            <a:r>
              <a:rPr lang="en-US" sz="2000" dirty="0" err="1">
                <a:latin typeface="+mn-lt"/>
              </a:rPr>
              <a:t>EmpFName</a:t>
            </a:r>
            <a:r>
              <a:rPr lang="en-US" sz="2000" dirty="0">
                <a:latin typeface="+mn-lt"/>
              </a:rPr>
              <a:t> VARCHAR(20) NOT NULL,</a:t>
            </a:r>
          </a:p>
          <a:p>
            <a:pPr lvl="0">
              <a:spcBef>
                <a:spcPct val="20000"/>
              </a:spcBef>
              <a:defRPr/>
            </a:pPr>
            <a:r>
              <a:rPr lang="en-US" sz="2000" dirty="0">
                <a:latin typeface="+mn-lt"/>
              </a:rPr>
              <a:t>	</a:t>
            </a:r>
            <a:r>
              <a:rPr lang="en-US" sz="2000" dirty="0" err="1">
                <a:latin typeface="+mn-lt"/>
              </a:rPr>
              <a:t>EmpMName</a:t>
            </a:r>
            <a:r>
              <a:rPr lang="en-US" sz="2000" dirty="0">
                <a:latin typeface="+mn-lt"/>
              </a:rPr>
              <a:t> VARCHAR(20),</a:t>
            </a:r>
          </a:p>
          <a:p>
            <a:pPr lvl="0">
              <a:spcBef>
                <a:spcPct val="20000"/>
              </a:spcBef>
              <a:defRPr/>
            </a:pPr>
            <a:r>
              <a:rPr lang="en-US" sz="2000" dirty="0">
                <a:latin typeface="+mn-lt"/>
              </a:rPr>
              <a:t>	</a:t>
            </a:r>
            <a:r>
              <a:rPr lang="en-US" sz="2000" dirty="0" err="1">
                <a:latin typeface="+mn-lt"/>
              </a:rPr>
              <a:t>EmpLName</a:t>
            </a:r>
            <a:r>
              <a:rPr lang="en-US" sz="2000" dirty="0">
                <a:latin typeface="+mn-lt"/>
              </a:rPr>
              <a:t> VARCHAR(20) NOT NULL,</a:t>
            </a:r>
          </a:p>
          <a:p>
            <a:pPr lvl="0">
              <a:spcBef>
                <a:spcPct val="20000"/>
              </a:spcBef>
              <a:defRPr/>
            </a:pPr>
            <a:r>
              <a:rPr lang="en-US" sz="2000" dirty="0">
                <a:latin typeface="+mn-lt"/>
              </a:rPr>
              <a:t>	CONSTRAINT </a:t>
            </a:r>
            <a:r>
              <a:rPr lang="en-US" sz="2000" dirty="0" err="1">
                <a:latin typeface="+mn-lt"/>
              </a:rPr>
              <a:t>pkEmpID</a:t>
            </a:r>
            <a:r>
              <a:rPr lang="en-US" sz="2000" dirty="0">
                <a:latin typeface="+mn-lt"/>
              </a:rPr>
              <a:t> PRIMARY KEY(</a:t>
            </a:r>
            <a:r>
              <a:rPr lang="en-US" sz="2000" dirty="0" err="1">
                <a:latin typeface="+mn-lt"/>
              </a:rPr>
              <a:t>EmpID</a:t>
            </a:r>
            <a:r>
              <a:rPr lang="en-US" sz="2000" dirty="0">
                <a:latin typeface="+mn-lt"/>
              </a:rPr>
              <a:t>));</a:t>
            </a:r>
          </a:p>
        </p:txBody>
      </p:sp>
      <p:sp>
        <p:nvSpPr>
          <p:cNvPr id="10" name="Rectangular Callout 9"/>
          <p:cNvSpPr/>
          <p:nvPr/>
        </p:nvSpPr>
        <p:spPr>
          <a:xfrm>
            <a:off x="5791200" y="2403500"/>
            <a:ext cx="2590800" cy="609600"/>
          </a:xfrm>
          <a:prstGeom prst="wedgeRectCallout">
            <a:avLst>
              <a:gd name="adj1" fmla="val -57833"/>
              <a:gd name="adj2" fmla="val -175287"/>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 at Column Level</a:t>
            </a:r>
          </a:p>
        </p:txBody>
      </p:sp>
      <p:sp>
        <p:nvSpPr>
          <p:cNvPr id="11" name="Rectangular Callout 10"/>
          <p:cNvSpPr/>
          <p:nvPr/>
        </p:nvSpPr>
        <p:spPr>
          <a:xfrm>
            <a:off x="5943600" y="4030653"/>
            <a:ext cx="2590800" cy="609600"/>
          </a:xfrm>
          <a:prstGeom prst="wedgeRectCallout">
            <a:avLst>
              <a:gd name="adj1" fmla="val -51202"/>
              <a:gd name="adj2" fmla="val 191510"/>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 at Table Level</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a:t>
            </a:r>
            <a:r>
              <a:rPr lang="en-US" sz="2000" dirty="0" err="1">
                <a:latin typeface="+mn-lt"/>
              </a:rPr>
              <a:t>Dept</a:t>
            </a:r>
            <a:r>
              <a:rPr lang="en-US" sz="2000" dirty="0">
                <a:latin typeface="+mn-lt"/>
              </a:rPr>
              <a:t> (</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DeptID</a:t>
            </a:r>
            <a:r>
              <a:rPr lang="en-US" sz="2000" dirty="0">
                <a:latin typeface="+mn-lt"/>
              </a:rPr>
              <a:t> INT(3) PRIMARY KEY,</a:t>
            </a:r>
          </a:p>
          <a:p>
            <a:pPr>
              <a:spcBef>
                <a:spcPct val="20000"/>
              </a:spcBef>
              <a:defRPr/>
            </a:pPr>
            <a:r>
              <a:rPr lang="en-US" sz="2000" dirty="0">
                <a:latin typeface="+mn-lt"/>
              </a:rPr>
              <a:t>	</a:t>
            </a:r>
            <a:r>
              <a:rPr lang="en-US" sz="2000" dirty="0" err="1">
                <a:latin typeface="+mn-lt"/>
              </a:rPr>
              <a:t>DeptName</a:t>
            </a:r>
            <a:r>
              <a:rPr lang="en-US" sz="2000" dirty="0">
                <a:latin typeface="+mn-lt"/>
              </a:rPr>
              <a:t> VARCHAR(20) NOT NULL);</a:t>
            </a:r>
          </a:p>
          <a:p>
            <a:pPr>
              <a:spcBef>
                <a:spcPct val="20000"/>
              </a:spcBef>
              <a:defRPr/>
            </a:pPr>
            <a:endParaRPr lang="en-US" sz="2000" dirty="0">
              <a:latin typeface="+mn-lt"/>
            </a:endParaRPr>
          </a:p>
          <a:p>
            <a:pPr>
              <a:spcBef>
                <a:spcPct val="20000"/>
              </a:spcBef>
              <a:defRPr/>
            </a:pPr>
            <a:r>
              <a:rPr lang="en-US" sz="2000" dirty="0">
                <a:latin typeface="+mn-lt"/>
              </a:rPr>
              <a:t>CREATE TABLE </a:t>
            </a:r>
            <a:r>
              <a:rPr lang="en-US" sz="2000" dirty="0" err="1">
                <a:latin typeface="+mn-lt"/>
              </a:rPr>
              <a:t>Emp</a:t>
            </a:r>
            <a:r>
              <a:rPr lang="en-US" sz="2000" dirty="0">
                <a:latin typeface="+mn-lt"/>
              </a:rPr>
              <a:t>(</a:t>
            </a:r>
          </a:p>
          <a:p>
            <a:pPr>
              <a:spcBef>
                <a:spcPct val="20000"/>
              </a:spcBef>
              <a:defRPr/>
            </a:pPr>
            <a:r>
              <a:rPr lang="en-US" sz="2000" dirty="0">
                <a:latin typeface="+mn-lt"/>
              </a:rPr>
              <a:t>	</a:t>
            </a:r>
            <a:r>
              <a:rPr lang="en-US" sz="2000" dirty="0" err="1">
                <a:latin typeface="+mn-lt"/>
              </a:rPr>
              <a:t>EmpID</a:t>
            </a:r>
            <a:r>
              <a:rPr lang="en-US" sz="2000" dirty="0">
                <a:latin typeface="+mn-lt"/>
              </a:rPr>
              <a:t> INT(3),</a:t>
            </a:r>
          </a:p>
          <a:p>
            <a:pPr>
              <a:spcBef>
                <a:spcPct val="20000"/>
              </a:spcBef>
              <a:defRPr/>
            </a:pPr>
            <a:r>
              <a:rPr lang="en-US" sz="2000" dirty="0">
                <a:latin typeface="+mn-lt"/>
              </a:rPr>
              <a:t>	</a:t>
            </a:r>
            <a:r>
              <a:rPr lang="en-US" sz="2000" dirty="0" err="1">
                <a:latin typeface="+mn-lt"/>
              </a:rPr>
              <a:t>EmpName</a:t>
            </a:r>
            <a:r>
              <a:rPr lang="en-US" sz="2000" dirty="0">
                <a:latin typeface="+mn-lt"/>
              </a:rPr>
              <a:t>  </a:t>
            </a:r>
            <a:r>
              <a:rPr lang="en-US" sz="2000" dirty="0"/>
              <a:t>VARCHAR(</a:t>
            </a:r>
            <a:r>
              <a:rPr lang="en-US" sz="2000" dirty="0">
                <a:latin typeface="+mn-lt"/>
              </a:rPr>
              <a:t>30),</a:t>
            </a:r>
          </a:p>
          <a:p>
            <a:pPr>
              <a:spcBef>
                <a:spcPct val="20000"/>
              </a:spcBef>
              <a:defRPr/>
            </a:pPr>
            <a:r>
              <a:rPr lang="en-US" sz="2000" dirty="0">
                <a:latin typeface="+mn-lt"/>
              </a:rPr>
              <a:t>	</a:t>
            </a:r>
            <a:r>
              <a:rPr lang="en-US" sz="2000" dirty="0" err="1">
                <a:latin typeface="+mn-lt"/>
              </a:rPr>
              <a:t>DeptID</a:t>
            </a:r>
            <a:r>
              <a:rPr lang="en-US" sz="2000" dirty="0">
                <a:latin typeface="+mn-lt"/>
              </a:rPr>
              <a:t> INT(3) DEFAULT 0,</a:t>
            </a:r>
          </a:p>
          <a:p>
            <a:pPr>
              <a:spcBef>
                <a:spcPct val="20000"/>
              </a:spcBef>
              <a:defRPr/>
            </a:pPr>
            <a:r>
              <a:rPr lang="en-US" sz="2000" dirty="0">
                <a:latin typeface="+mn-lt"/>
              </a:rPr>
              <a:t>	CONSTRAINT </a:t>
            </a:r>
            <a:r>
              <a:rPr lang="en-US" sz="2000" dirty="0" err="1">
                <a:latin typeface="+mn-lt"/>
              </a:rPr>
              <a:t>pkEmpID</a:t>
            </a:r>
            <a:r>
              <a:rPr lang="en-US" sz="2000" dirty="0">
                <a:latin typeface="+mn-lt"/>
              </a:rPr>
              <a:t> PRIMARY KEY(</a:t>
            </a:r>
            <a:r>
              <a:rPr lang="en-US" sz="2000" dirty="0" err="1">
                <a:latin typeface="+mn-lt"/>
              </a:rPr>
              <a:t>EmpID</a:t>
            </a:r>
            <a:r>
              <a:rPr lang="en-US" sz="2000" dirty="0">
                <a:latin typeface="+mn-lt"/>
              </a:rPr>
              <a:t>),</a:t>
            </a:r>
          </a:p>
          <a:p>
            <a:pPr>
              <a:spcBef>
                <a:spcPct val="20000"/>
              </a:spcBef>
              <a:defRPr/>
            </a:pPr>
            <a:r>
              <a:rPr lang="en-US" sz="2000" dirty="0">
                <a:latin typeface="+mn-lt"/>
              </a:rPr>
              <a:t>	CONSTRAINT </a:t>
            </a:r>
            <a:r>
              <a:rPr lang="en-US" sz="2000" dirty="0" err="1">
                <a:latin typeface="+mn-lt"/>
              </a:rPr>
              <a:t>fkDeptID</a:t>
            </a:r>
            <a:r>
              <a:rPr lang="en-US" sz="2000" dirty="0">
                <a:latin typeface="+mn-lt"/>
              </a:rPr>
              <a:t> </a:t>
            </a:r>
          </a:p>
          <a:p>
            <a:pPr>
              <a:spcBef>
                <a:spcPct val="20000"/>
              </a:spcBef>
              <a:defRPr/>
            </a:pP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a:t>
            </a:r>
          </a:p>
        </p:txBody>
      </p:sp>
      <p:sp>
        <p:nvSpPr>
          <p:cNvPr id="9" name="Rectangular Callout 8"/>
          <p:cNvSpPr/>
          <p:nvPr/>
        </p:nvSpPr>
        <p:spPr>
          <a:xfrm>
            <a:off x="5867400" y="2089061"/>
            <a:ext cx="2819400" cy="1066800"/>
          </a:xfrm>
          <a:prstGeom prst="wedgeRectCallout">
            <a:avLst>
              <a:gd name="adj1" fmla="val -96277"/>
              <a:gd name="adj2" fmla="val 93445"/>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Default Constraint, </a:t>
            </a:r>
            <a:r>
              <a:rPr lang="en-US" dirty="0" err="1">
                <a:solidFill>
                  <a:schemeClr val="tx1"/>
                </a:solidFill>
              </a:rPr>
              <a:t>DeptID</a:t>
            </a:r>
            <a:r>
              <a:rPr lang="en-US" dirty="0">
                <a:solidFill>
                  <a:schemeClr val="tx1"/>
                </a:solidFill>
              </a:rPr>
              <a:t> is set to 0 if no value specified</a:t>
            </a:r>
          </a:p>
        </p:txBody>
      </p:sp>
      <p:sp>
        <p:nvSpPr>
          <p:cNvPr id="10" name="Rectangular Callout 9"/>
          <p:cNvSpPr/>
          <p:nvPr/>
        </p:nvSpPr>
        <p:spPr>
          <a:xfrm>
            <a:off x="5410200" y="5258867"/>
            <a:ext cx="2819400" cy="1066800"/>
          </a:xfrm>
          <a:prstGeom prst="wedgeRectCallout">
            <a:avLst>
              <a:gd name="adj1" fmla="val -945"/>
              <a:gd name="adj2" fmla="val -83178"/>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Referred column should be a primary key in the parent table</a:t>
            </a:r>
          </a:p>
        </p:txBody>
      </p:sp>
    </p:spTree>
    <p:extLst>
      <p:ext uri="{BB962C8B-B14F-4D97-AF65-F5344CB8AC3E}">
        <p14:creationId xmlns:p14="http://schemas.microsoft.com/office/powerpoint/2010/main" val="12521494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228600" y="685799"/>
            <a:ext cx="8382000" cy="5634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endParaRPr lang="en-US" sz="2000" b="1" dirty="0">
              <a:latin typeface="+mn-lt"/>
            </a:endParaRPr>
          </a:p>
          <a:p>
            <a:pPr lvl="0" fontAlgn="base">
              <a:spcBef>
                <a:spcPct val="20000"/>
              </a:spcBef>
              <a:spcAft>
                <a:spcPct val="0"/>
              </a:spcAft>
              <a:defRPr/>
            </a:pPr>
            <a:r>
              <a:rPr lang="en-US" sz="2000" b="1" dirty="0"/>
              <a:t>CREATE TABLE Emp(</a:t>
            </a:r>
          </a:p>
          <a:p>
            <a:pPr lvl="0" fontAlgn="base">
              <a:spcBef>
                <a:spcPct val="20000"/>
              </a:spcBef>
              <a:spcAft>
                <a:spcPct val="0"/>
              </a:spcAft>
              <a:defRPr/>
            </a:pPr>
            <a:r>
              <a:rPr lang="en-US" sz="2000" b="1" dirty="0"/>
              <a:t>	</a:t>
            </a:r>
            <a:r>
              <a:rPr lang="en-US" sz="2000" b="1" dirty="0" err="1"/>
              <a:t>EmpID</a:t>
            </a:r>
            <a:r>
              <a:rPr lang="en-US" sz="2000" b="1" dirty="0"/>
              <a:t> INT(3) PRIMARY KEY,</a:t>
            </a:r>
          </a:p>
          <a:p>
            <a:pPr lvl="0" fontAlgn="base">
              <a:spcBef>
                <a:spcPct val="20000"/>
              </a:spcBef>
              <a:spcAft>
                <a:spcPct val="0"/>
              </a:spcAft>
              <a:defRPr/>
            </a:pPr>
            <a:r>
              <a:rPr lang="en-US" sz="2000" b="1" dirty="0"/>
              <a:t>	</a:t>
            </a:r>
            <a:r>
              <a:rPr lang="en-US" sz="2000" b="1" dirty="0" err="1"/>
              <a:t>EmpName</a:t>
            </a:r>
            <a:r>
              <a:rPr lang="en-US" sz="2000" b="1" dirty="0"/>
              <a:t>  VARCHAR(30),</a:t>
            </a:r>
          </a:p>
          <a:p>
            <a:pPr lvl="0" fontAlgn="base">
              <a:spcBef>
                <a:spcPct val="20000"/>
              </a:spcBef>
              <a:spcAft>
                <a:spcPct val="0"/>
              </a:spcAft>
              <a:defRPr/>
            </a:pPr>
            <a:r>
              <a:rPr lang="en-US" sz="2000" b="1" dirty="0"/>
              <a:t>	</a:t>
            </a:r>
            <a:r>
              <a:rPr lang="en-US" sz="2000" b="1" dirty="0" err="1"/>
              <a:t>DeptID</a:t>
            </a:r>
            <a:r>
              <a:rPr lang="en-US" sz="2000" b="1" dirty="0"/>
              <a:t> INT(3) REFERENCES Dept(</a:t>
            </a:r>
            <a:r>
              <a:rPr lang="en-US" sz="2000" b="1" dirty="0" err="1"/>
              <a:t>DeptID</a:t>
            </a:r>
            <a:r>
              <a:rPr lang="en-US" sz="2000" b="1" dirty="0"/>
              <a:t>));   </a:t>
            </a:r>
            <a:r>
              <a:rPr lang="en-US" sz="2000" b="1" dirty="0">
                <a:sym typeface="Wingdings" panose="05000000000000000000" pitchFamily="2" charset="2"/>
              </a:rPr>
              <a:t> Foreign key at                                 column level</a:t>
            </a:r>
            <a:endParaRPr lang="en-US" sz="2000" b="1" dirty="0"/>
          </a:p>
          <a:p>
            <a:pPr marL="0" marR="0" lvl="0" indent="0" defTabSz="914400" rtl="0" eaLnBrk="1" fontAlgn="base" latinLnBrk="0" hangingPunct="1">
              <a:lnSpc>
                <a:spcPct val="100000"/>
              </a:lnSpc>
              <a:spcBef>
                <a:spcPct val="20000"/>
              </a:spcBef>
              <a:spcAft>
                <a:spcPct val="0"/>
              </a:spcAft>
              <a:buClrTx/>
              <a:buSzTx/>
              <a:tabLst/>
              <a:defRPr/>
            </a:pPr>
            <a:endParaRPr lang="en-US" sz="2000" b="1"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Rules behind Foreign Key:</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Any record can be inserted in the parent table.</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While inserting record in child table, a valid value is required for the foreign key column. It refers to the set of values in the parent table reference column.</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Any record in the child table can be deleted.</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When we delete a record in parent table, oracle engine will check if the foreign key is referred by the child table. If reference exists, we cannot delete the record. Else the record can be safely deleted.</a:t>
            </a:r>
            <a:endParaRPr lang="en-US" sz="2000" dirty="0">
              <a:latin typeface="+mn-lt"/>
            </a:endParaRPr>
          </a:p>
        </p:txBody>
      </p:sp>
    </p:spTree>
    <p:custDataLst>
      <p:tags r:id="rId1"/>
    </p:custDataLst>
    <p:extLst>
      <p:ext uri="{BB962C8B-B14F-4D97-AF65-F5344CB8AC3E}">
        <p14:creationId xmlns:p14="http://schemas.microsoft.com/office/powerpoint/2010/main" val="8865742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Table 7"/>
          <p:cNvGraphicFramePr>
            <a:graphicFrameLocks noGrp="1"/>
          </p:cNvGraphicFramePr>
          <p:nvPr/>
        </p:nvGraphicFramePr>
        <p:xfrm>
          <a:off x="838200" y="1143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
        <p:nvSpPr>
          <p:cNvPr id="9" name="Subtitle 2"/>
          <p:cNvSpPr txBox="1">
            <a:spLocks/>
          </p:cNvSpPr>
          <p:nvPr/>
        </p:nvSpPr>
        <p:spPr bwMode="auto">
          <a:xfrm>
            <a:off x="228600" y="685800"/>
            <a:ext cx="838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the following records in </a:t>
            </a:r>
            <a:r>
              <a:rPr lang="en-US" sz="2000" b="1" dirty="0" err="1">
                <a:latin typeface="+mn-lt"/>
              </a:rPr>
              <a:t>Dept</a:t>
            </a:r>
            <a:endParaRPr lang="en-US" sz="2000" dirty="0">
              <a:latin typeface="+mn-lt"/>
            </a:endParaRPr>
          </a:p>
        </p:txBody>
      </p:sp>
      <p:sp>
        <p:nvSpPr>
          <p:cNvPr id="10" name="Subtitle 2"/>
          <p:cNvSpPr txBox="1">
            <a:spLocks/>
          </p:cNvSpPr>
          <p:nvPr/>
        </p:nvSpPr>
        <p:spPr bwMode="auto">
          <a:xfrm>
            <a:off x="228600" y="3505200"/>
            <a:ext cx="5715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Now insert the following values in Emp table</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3163890711"/>
              </p:ext>
            </p:extLst>
          </p:nvPr>
        </p:nvGraphicFramePr>
        <p:xfrm>
          <a:off x="825910" y="3931674"/>
          <a:ext cx="6172200" cy="222504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James</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t>104</a:t>
                      </a:r>
                    </a:p>
                  </a:txBody>
                  <a:tcPr/>
                </a:tc>
                <a:tc>
                  <a:txBody>
                    <a:bodyPr/>
                    <a:lstStyle/>
                    <a:p>
                      <a:r>
                        <a:rPr lang="en-US" dirty="0" err="1"/>
                        <a:t>Johnty</a:t>
                      </a:r>
                      <a:endParaRPr lang="en-US" dirty="0"/>
                    </a:p>
                  </a:txBody>
                  <a:tcPr/>
                </a:tc>
                <a:tc>
                  <a:txBody>
                    <a:bodyPr/>
                    <a:lstStyle/>
                    <a:p>
                      <a:r>
                        <a:rPr lang="en-US" dirty="0"/>
                        <a:t>2</a:t>
                      </a:r>
                    </a:p>
                  </a:txBody>
                  <a:tcPr/>
                </a:tc>
                <a:extLst>
                  <a:ext uri="{0D108BD9-81ED-4DB2-BD59-A6C34878D82A}">
                    <a16:rowId xmlns:a16="http://schemas.microsoft.com/office/drawing/2014/main" val="10004"/>
                  </a:ext>
                </a:extLst>
              </a:tr>
              <a:tr h="370840">
                <a:tc>
                  <a:txBody>
                    <a:bodyPr/>
                    <a:lstStyle/>
                    <a:p>
                      <a:r>
                        <a:rPr lang="en-US" dirty="0"/>
                        <a:t>105</a:t>
                      </a:r>
                    </a:p>
                  </a:txBody>
                  <a:tcPr/>
                </a:tc>
                <a:tc>
                  <a:txBody>
                    <a:bodyPr/>
                    <a:lstStyle/>
                    <a:p>
                      <a:r>
                        <a:rPr lang="en-US" dirty="0"/>
                        <a:t>Johnson</a:t>
                      </a:r>
                    </a:p>
                  </a:txBody>
                  <a:tcPr/>
                </a:tc>
                <a:tc>
                  <a:txBody>
                    <a:bodyPr/>
                    <a:lstStyle/>
                    <a:p>
                      <a:r>
                        <a:rPr lang="en-US" dirty="0"/>
                        <a:t>3</a:t>
                      </a:r>
                    </a:p>
                  </a:txBody>
                  <a:tcPr/>
                </a:tc>
                <a:extLst>
                  <a:ext uri="{0D108BD9-81ED-4DB2-BD59-A6C34878D82A}">
                    <a16:rowId xmlns:a16="http://schemas.microsoft.com/office/drawing/2014/main" val="10005"/>
                  </a:ext>
                </a:extLst>
              </a:tr>
            </a:tbl>
          </a:graphicData>
        </a:graphic>
      </p:graphicFrame>
      <p:sp>
        <p:nvSpPr>
          <p:cNvPr id="2" name="Rectangle 1"/>
          <p:cNvSpPr/>
          <p:nvPr/>
        </p:nvSpPr>
        <p:spPr>
          <a:xfrm>
            <a:off x="5744497" y="1827456"/>
            <a:ext cx="3429000" cy="923330"/>
          </a:xfrm>
          <a:prstGeom prst="rect">
            <a:avLst/>
          </a:prstGeom>
        </p:spPr>
        <p:txBody>
          <a:bodyPr wrap="square">
            <a:spAutoFit/>
          </a:bodyPr>
          <a:lstStyle/>
          <a:p>
            <a:pPr lvl="0" fontAlgn="base">
              <a:spcBef>
                <a:spcPct val="20000"/>
              </a:spcBef>
              <a:spcAft>
                <a:spcPct val="0"/>
              </a:spcAft>
              <a:defRPr/>
            </a:pPr>
            <a:r>
              <a:rPr lang="en-US" b="1" dirty="0">
                <a:solidFill>
                  <a:srgbClr val="FF0000"/>
                </a:solidFill>
              </a:rPr>
              <a:t>Try to insert the value 5 for </a:t>
            </a:r>
            <a:r>
              <a:rPr lang="en-US" b="1" dirty="0" err="1">
                <a:solidFill>
                  <a:srgbClr val="FF0000"/>
                </a:solidFill>
              </a:rPr>
              <a:t>DeptID</a:t>
            </a:r>
            <a:r>
              <a:rPr lang="en-US" b="1" dirty="0">
                <a:solidFill>
                  <a:srgbClr val="FF0000"/>
                </a:solidFill>
              </a:rPr>
              <a:t> in </a:t>
            </a:r>
            <a:r>
              <a:rPr lang="en-US" b="1" dirty="0" err="1">
                <a:solidFill>
                  <a:srgbClr val="FF0000"/>
                </a:solidFill>
              </a:rPr>
              <a:t>Emp</a:t>
            </a:r>
            <a:r>
              <a:rPr lang="en-US" b="1" dirty="0">
                <a:solidFill>
                  <a:srgbClr val="FF0000"/>
                </a:solidFill>
              </a:rPr>
              <a:t> (See the error message)</a:t>
            </a:r>
          </a:p>
        </p:txBody>
      </p:sp>
      <p:cxnSp>
        <p:nvCxnSpPr>
          <p:cNvPr id="12" name="Straight Arrow Connector 11">
            <a:extLst>
              <a:ext uri="{FF2B5EF4-FFF2-40B4-BE49-F238E27FC236}">
                <a16:creationId xmlns:a16="http://schemas.microsoft.com/office/drawing/2014/main" id="{B115FDA4-A0CE-4AD7-A37F-661376A327DF}"/>
              </a:ext>
            </a:extLst>
          </p:cNvPr>
          <p:cNvCxnSpPr>
            <a:cxnSpLocks/>
          </p:cNvCxnSpPr>
          <p:nvPr/>
        </p:nvCxnSpPr>
        <p:spPr>
          <a:xfrm>
            <a:off x="1000434" y="1804474"/>
            <a:ext cx="5166851" cy="26569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Database Management System</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838200"/>
            <a:ext cx="8382000" cy="55626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effectLst/>
                <a:uLnTx/>
                <a:uFillTx/>
                <a:latin typeface="+mn-lt"/>
                <a:ea typeface="+mn-ea"/>
                <a:cs typeface="+mn-cs"/>
              </a:rPr>
              <a:t>collection of programs that enables you to enter, organize, and select data in a database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a:ln>
                  <a:noFill/>
                </a:ln>
                <a:effectLst/>
                <a:uLnTx/>
                <a:uFillTx/>
                <a:latin typeface="+mn-lt"/>
                <a:ea typeface="+mn-ea"/>
                <a:cs typeface="+mn-cs"/>
              </a:rPr>
              <a:t>Various functions of DBMS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Manage the users and keep restrictions over them</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Enable users to create, modify and access the data</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Perform maintenance over the database (Backing up, Performance tuning, etc)</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endParaRPr kumimoji="0" lang="en-US" sz="32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Now Delete 104 from the Table Emp (It </a:t>
            </a:r>
            <a:r>
              <a:rPr lang="en-US" sz="2000" b="1" dirty="0" err="1">
                <a:latin typeface="+mn-lt"/>
              </a:rPr>
              <a:t>won"t</a:t>
            </a:r>
            <a:r>
              <a:rPr lang="en-US" sz="2000" b="1" dirty="0">
                <a:latin typeface="+mn-lt"/>
              </a:rPr>
              <a:t> affect the Table Dept)</a:t>
            </a:r>
            <a:endParaRPr lang="en-US" sz="2000" dirty="0">
              <a:latin typeface="+mn-lt"/>
            </a:endParaRPr>
          </a:p>
        </p:txBody>
      </p:sp>
      <p:graphicFrame>
        <p:nvGraphicFramePr>
          <p:cNvPr id="9" name="Table 8"/>
          <p:cNvGraphicFramePr>
            <a:graphicFrameLocks noGrp="1"/>
          </p:cNvGraphicFramePr>
          <p:nvPr/>
        </p:nvGraphicFramePr>
        <p:xfrm>
          <a:off x="1143000" y="3733800"/>
          <a:ext cx="6172200" cy="185420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James</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t>105</a:t>
                      </a:r>
                    </a:p>
                  </a:txBody>
                  <a:tcPr/>
                </a:tc>
                <a:tc>
                  <a:txBody>
                    <a:bodyPr/>
                    <a:lstStyle/>
                    <a:p>
                      <a:r>
                        <a:rPr lang="en-US" dirty="0"/>
                        <a:t>Johnson</a:t>
                      </a:r>
                    </a:p>
                  </a:txBody>
                  <a:tcPr/>
                </a:tc>
                <a:tc>
                  <a:txBody>
                    <a:bodyPr/>
                    <a:lstStyle/>
                    <a:p>
                      <a:r>
                        <a:rPr lang="en-US" dirty="0"/>
                        <a:t>3</a:t>
                      </a: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143000" y="1295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1" name="TextBox 10"/>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3820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Now Delete 3,Sales Department from the table </a:t>
            </a:r>
            <a:r>
              <a:rPr lang="en-US" sz="2000" dirty="0" err="1">
                <a:latin typeface="+mn-lt"/>
              </a:rPr>
              <a:t>Dept</a:t>
            </a: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(Cannot be deleted as It is referred by </a:t>
            </a:r>
            <a:r>
              <a:rPr lang="en-US" sz="2000" dirty="0" err="1">
                <a:latin typeface="+mn-lt"/>
              </a:rPr>
              <a:t>Emp</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But 2, Purchase Department can be deleted as it </a:t>
            </a:r>
            <a:r>
              <a:rPr lang="en-US" sz="2000" dirty="0" err="1">
                <a:latin typeface="+mn-lt"/>
              </a:rPr>
              <a:t>don"t</a:t>
            </a:r>
            <a:r>
              <a:rPr lang="en-US" sz="2000" dirty="0">
                <a:latin typeface="+mn-lt"/>
              </a:rPr>
              <a:t> have any reference.</a:t>
            </a:r>
          </a:p>
        </p:txBody>
      </p:sp>
      <p:graphicFrame>
        <p:nvGraphicFramePr>
          <p:cNvPr id="14" name="Table 13"/>
          <p:cNvGraphicFramePr>
            <a:graphicFrameLocks noGrp="1"/>
          </p:cNvGraphicFramePr>
          <p:nvPr/>
        </p:nvGraphicFramePr>
        <p:xfrm>
          <a:off x="914400" y="4495800"/>
          <a:ext cx="6172200" cy="185420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105</a:t>
                      </a:r>
                    </a:p>
                  </a:txBody>
                  <a:tcPr/>
                </a:tc>
                <a:tc>
                  <a:txBody>
                    <a:bodyPr/>
                    <a:lstStyle/>
                    <a:p>
                      <a:r>
                        <a:rPr lang="en-US" b="0" dirty="0">
                          <a:solidFill>
                            <a:srgbClr val="FF0000"/>
                          </a:solidFill>
                        </a:rPr>
                        <a:t>Johnson</a:t>
                      </a:r>
                    </a:p>
                  </a:txBody>
                  <a:tcPr/>
                </a:tc>
                <a:tc>
                  <a:txBody>
                    <a:bodyPr/>
                    <a:lstStyle/>
                    <a:p>
                      <a:r>
                        <a:rPr lang="en-US" b="0" dirty="0">
                          <a:solidFill>
                            <a:srgbClr val="FF0000"/>
                          </a:solidFill>
                        </a:rPr>
                        <a:t>3</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nvGraphicFramePr>
        <p:xfrm>
          <a:off x="914400" y="2057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b="0" dirty="0">
                          <a:solidFill>
                            <a:schemeClr val="tx1"/>
                          </a:solidFill>
                        </a:rPr>
                        <a:t>2</a:t>
                      </a:r>
                    </a:p>
                  </a:txBody>
                  <a:tcPr/>
                </a:tc>
                <a:tc>
                  <a:txBody>
                    <a:bodyPr/>
                    <a:lstStyle/>
                    <a:p>
                      <a:r>
                        <a:rPr lang="en-US" b="0" dirty="0">
                          <a:solidFill>
                            <a:schemeClr val="tx1"/>
                          </a:solidFill>
                        </a:rPr>
                        <a:t>PURCHASE</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3</a:t>
                      </a:r>
                    </a:p>
                  </a:txBody>
                  <a:tcPr/>
                </a:tc>
                <a:tc>
                  <a:txBody>
                    <a:bodyPr/>
                    <a:lstStyle/>
                    <a:p>
                      <a:r>
                        <a:rPr lang="en-US" b="0"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5560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defRPr/>
            </a:pPr>
            <a:r>
              <a:rPr lang="en-US" sz="2000" b="0" i="0" dirty="0">
                <a:solidFill>
                  <a:srgbClr val="610B4B"/>
                </a:solidFill>
                <a:effectLst/>
                <a:latin typeface="erdana"/>
              </a:rPr>
              <a:t>Syntax</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FOREIGN KEY [foreign_key_name] (col_name, ...)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REFERENCES parent_tbl_name (col_name,...)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ON DELETE referenceOption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ON UPDATE referenceOption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MySQL contains five different referential options</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CASCADE:  the values of the matching rows in the child table will be 		    deleted or updated automatically.</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SET NULL: It is used when we delete or update any row from the parent table,    	   the values of the foreign key columns in the child table are set to     	   NULL.</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RESTRICT: MySQL does not allow to delete or update rows in the parent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NO ACTION: It is similar to RESTRICT. But it has one difference that it checks 	      referential integrity after trying to modify the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SET DEFAULT: The MySQL parser recognizes this action.</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24265"/>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CASCADE EXAMPLE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1999"/>
            <a:ext cx="8382000" cy="42872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1600" b="1" i="0" dirty="0">
                <a:solidFill>
                  <a:srgbClr val="006699"/>
                </a:solidFill>
                <a:effectLst/>
                <a:latin typeface="inter-regular"/>
              </a:rPr>
              <a:t>1.CREATE</a:t>
            </a:r>
            <a:r>
              <a:rPr lang="en-US" sz="1600" b="0" i="0" dirty="0">
                <a:solidFill>
                  <a:srgbClr val="000000"/>
                </a:solidFill>
                <a:effectLst/>
                <a:latin typeface="inter-regular"/>
              </a:rPr>
              <a:t> </a:t>
            </a:r>
            <a:r>
              <a:rPr lang="en-US" sz="1600" b="1" i="0" dirty="0">
                <a:solidFill>
                  <a:srgbClr val="006699"/>
                </a:solidFill>
                <a:effectLst/>
                <a:latin typeface="inter-regular"/>
              </a:rPr>
              <a:t>TABLE</a:t>
            </a:r>
            <a:r>
              <a:rPr lang="en-US" sz="1600" b="0" i="0" dirty="0">
                <a:solidFill>
                  <a:srgbClr val="000000"/>
                </a:solidFill>
                <a:effectLst/>
                <a:latin typeface="inter-regular"/>
              </a:rPr>
              <a:t> contact (  </a:t>
            </a:r>
          </a:p>
          <a:p>
            <a:pPr algn="just"/>
            <a:r>
              <a:rPr lang="en-US" sz="1600" b="0" i="0" dirty="0">
                <a:solidFill>
                  <a:srgbClr val="000000"/>
                </a:solidFill>
                <a:effectLst/>
                <a:latin typeface="inter-regular"/>
              </a:rPr>
              <a:t>  ID </a:t>
            </a:r>
            <a:r>
              <a:rPr lang="en-US" sz="1600" b="1" i="0" dirty="0">
                <a:solidFill>
                  <a:srgbClr val="006699"/>
                </a:solidFill>
                <a:effectLst/>
                <a:latin typeface="inter-regular"/>
              </a:rPr>
              <a:t>INT</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Customer_Id</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Customer_Info</a:t>
            </a:r>
            <a:r>
              <a:rPr lang="en-US" sz="1600" b="0" i="0" dirty="0">
                <a:solidFill>
                  <a:srgbClr val="000000"/>
                </a:solidFill>
                <a:effectLst/>
                <a:latin typeface="inter-regular"/>
              </a:rPr>
              <a:t> </a:t>
            </a:r>
            <a:r>
              <a:rPr lang="en-US" sz="1600" b="1" i="0" dirty="0">
                <a:solidFill>
                  <a:srgbClr val="006699"/>
                </a:solidFill>
                <a:effectLst/>
                <a:latin typeface="inter-regular"/>
              </a:rPr>
              <a:t>varchar</a:t>
            </a:r>
            <a:r>
              <a:rPr lang="en-US" sz="1600" b="0" i="0" dirty="0">
                <a:solidFill>
                  <a:srgbClr val="000000"/>
                </a:solidFill>
                <a:effectLst/>
                <a:latin typeface="inter-regular"/>
              </a:rPr>
              <a:t>(50) </a:t>
            </a:r>
            <a:r>
              <a:rPr lang="en-US" sz="1600" b="0" i="0" dirty="0">
                <a:solidFill>
                  <a:srgbClr val="808080"/>
                </a:solidFill>
                <a:effectLst/>
                <a:latin typeface="inter-regular"/>
              </a:rPr>
              <a:t>NOT</a:t>
            </a:r>
            <a:r>
              <a:rPr lang="en-US" sz="1600" b="0" i="0" dirty="0">
                <a:solidFill>
                  <a:srgbClr val="000000"/>
                </a:solidFill>
                <a:effectLst/>
                <a:latin typeface="inter-regular"/>
              </a:rPr>
              <a:t> </a:t>
            </a:r>
            <a:r>
              <a:rPr lang="en-US" sz="1600" b="0" i="0" dirty="0">
                <a:solidFill>
                  <a:srgbClr val="808080"/>
                </a:solidFill>
                <a:effectLst/>
                <a:latin typeface="inter-regular"/>
              </a:rPr>
              <a:t>NULL</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CONSTRAINT</a:t>
            </a:r>
            <a:r>
              <a:rPr lang="en-US" sz="1600" b="0" i="0" dirty="0">
                <a:solidFill>
                  <a:srgbClr val="000000"/>
                </a:solidFill>
                <a:effectLst/>
                <a:latin typeface="inter-regular"/>
              </a:rPr>
              <a:t> </a:t>
            </a:r>
            <a:r>
              <a:rPr lang="en-US" sz="1600" b="0" i="0" dirty="0" err="1">
                <a:solidFill>
                  <a:srgbClr val="000000"/>
                </a:solidFill>
                <a:effectLst/>
                <a:latin typeface="inter-regular"/>
              </a:rPr>
              <a:t>fk_customer</a:t>
            </a:r>
            <a:r>
              <a:rPr lang="en-US" sz="1600" b="0" i="0" dirty="0">
                <a:solidFill>
                  <a:srgbClr val="000000"/>
                </a:solidFill>
                <a:effectLst/>
                <a:latin typeface="inter-regular"/>
              </a:rPr>
              <a:t> </a:t>
            </a:r>
            <a:r>
              <a:rPr lang="en-US" sz="1600" b="1" i="0" dirty="0">
                <a:solidFill>
                  <a:srgbClr val="006699"/>
                </a:solidFill>
                <a:effectLst/>
                <a:latin typeface="inter-regular"/>
              </a:rPr>
              <a:t>FOREIGN</a:t>
            </a:r>
            <a:r>
              <a:rPr lang="en-US" sz="1600" b="0" i="0" dirty="0">
                <a:solidFill>
                  <a:srgbClr val="000000"/>
                </a:solidFill>
                <a:effectLst/>
                <a:latin typeface="inter-regular"/>
              </a:rPr>
              <a:t> </a:t>
            </a:r>
            <a:r>
              <a:rPr lang="en-US" sz="1600" b="1" i="0" dirty="0">
                <a:solidFill>
                  <a:srgbClr val="006699"/>
                </a:solidFill>
                <a:effectLst/>
                <a:latin typeface="inter-regular"/>
              </a:rPr>
              <a:t>KEY</a:t>
            </a:r>
            <a:r>
              <a:rPr lang="en-US" sz="1600" b="0" i="0" dirty="0">
                <a:solidFill>
                  <a:srgbClr val="000000"/>
                </a:solidFill>
                <a:effectLst/>
                <a:latin typeface="inter-regular"/>
              </a:rPr>
              <a:t> (</a:t>
            </a:r>
            <a:r>
              <a:rPr lang="en-US" sz="1600" b="0" i="0" dirty="0" err="1">
                <a:solidFill>
                  <a:srgbClr val="000000"/>
                </a:solidFill>
                <a:effectLst/>
                <a:latin typeface="inter-regular"/>
              </a:rPr>
              <a:t>Customer_Id</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REFERENCES</a:t>
            </a:r>
            <a:r>
              <a:rPr lang="en-US" sz="1600" b="0" i="0" dirty="0">
                <a:solidFill>
                  <a:srgbClr val="000000"/>
                </a:solidFill>
                <a:effectLst/>
                <a:latin typeface="inter-regular"/>
              </a:rPr>
              <a:t> customer(ID)  </a:t>
            </a:r>
            <a:r>
              <a:rPr lang="en-US" sz="1600" b="1" i="0" dirty="0">
                <a:solidFill>
                  <a:srgbClr val="006699"/>
                </a:solidFill>
                <a:effectLst/>
                <a:latin typeface="inter-regular"/>
              </a:rPr>
              <a:t>ON</a:t>
            </a:r>
            <a:r>
              <a:rPr lang="en-US" sz="1600" b="0" i="0" dirty="0">
                <a:solidFill>
                  <a:srgbClr val="000000"/>
                </a:solidFill>
                <a:effectLst/>
                <a:latin typeface="inter-regular"/>
              </a:rPr>
              <a:t> </a:t>
            </a:r>
            <a:r>
              <a:rPr lang="en-US" sz="1600" b="1" i="0" dirty="0">
                <a:solidFill>
                  <a:srgbClr val="006699"/>
                </a:solidFill>
                <a:effectLst/>
                <a:latin typeface="inter-regular"/>
              </a:rPr>
              <a:t>DELETE</a:t>
            </a:r>
            <a:r>
              <a:rPr lang="en-US" sz="1600" b="0" i="0" dirty="0">
                <a:solidFill>
                  <a:srgbClr val="000000"/>
                </a:solidFill>
                <a:effectLst/>
                <a:latin typeface="inter-regular"/>
              </a:rPr>
              <a:t> </a:t>
            </a:r>
            <a:r>
              <a:rPr lang="en-US" sz="1600" b="1" i="0" dirty="0">
                <a:solidFill>
                  <a:srgbClr val="006699"/>
                </a:solidFill>
                <a:effectLst/>
                <a:latin typeface="inter-regular"/>
              </a:rPr>
              <a:t>CASCADE</a:t>
            </a:r>
            <a:r>
              <a:rPr lang="en-US" sz="1600" b="0" i="0" dirty="0">
                <a:solidFill>
                  <a:srgbClr val="000000"/>
                </a:solidFill>
                <a:effectLst/>
                <a:latin typeface="inter-regular"/>
              </a:rPr>
              <a:t>  </a:t>
            </a:r>
            <a:r>
              <a:rPr lang="en-US" sz="1600" b="1" i="0" dirty="0">
                <a:solidFill>
                  <a:srgbClr val="006699"/>
                </a:solidFill>
                <a:effectLst/>
                <a:latin typeface="inter-regular"/>
              </a:rPr>
              <a:t>ON</a:t>
            </a:r>
            <a:r>
              <a:rPr lang="en-US" sz="1600" b="0" i="0" dirty="0">
                <a:solidFill>
                  <a:srgbClr val="000000"/>
                </a:solidFill>
                <a:effectLst/>
                <a:latin typeface="inter-regular"/>
              </a:rPr>
              <a:t> </a:t>
            </a:r>
            <a:r>
              <a:rPr lang="en-US" sz="1600" b="1" i="0" dirty="0">
                <a:solidFill>
                  <a:srgbClr val="006699"/>
                </a:solidFill>
                <a:effectLst/>
                <a:latin typeface="inter-regular"/>
              </a:rPr>
              <a:t>UPDATE</a:t>
            </a:r>
            <a:r>
              <a:rPr lang="en-US" sz="1600" b="0" i="0" dirty="0">
                <a:solidFill>
                  <a:srgbClr val="000000"/>
                </a:solidFill>
                <a:effectLst/>
                <a:latin typeface="inter-regular"/>
              </a:rPr>
              <a:t> </a:t>
            </a:r>
            <a:r>
              <a:rPr lang="en-US" sz="1600" b="1" i="0" dirty="0">
                <a:solidFill>
                  <a:srgbClr val="006699"/>
                </a:solidFill>
                <a:effectLst/>
                <a:latin typeface="inter-regular"/>
              </a:rPr>
              <a:t>CASCADE</a:t>
            </a:r>
            <a:r>
              <a:rPr lang="en-US" sz="1600" b="0" i="0" dirty="0">
                <a:solidFill>
                  <a:srgbClr val="000000"/>
                </a:solidFill>
                <a:effectLst/>
                <a:latin typeface="inter-regular"/>
              </a:rPr>
              <a:t> ); </a:t>
            </a:r>
          </a:p>
          <a:p>
            <a:pPr algn="just"/>
            <a:r>
              <a:rPr lang="en-US" sz="1600" b="0" i="0" dirty="0">
                <a:solidFill>
                  <a:srgbClr val="000000"/>
                </a:solidFill>
                <a:effectLst/>
                <a:latin typeface="inter-regular"/>
              </a:rPr>
              <a:t> 2. </a:t>
            </a:r>
            <a:r>
              <a:rPr lang="en-US" sz="1600" dirty="0">
                <a:latin typeface="+mn-lt"/>
              </a:rPr>
              <a:t>ALTER TABLE Emp ADD CONSTRAINT</a:t>
            </a:r>
          </a:p>
          <a:p>
            <a:pPr lvl="0">
              <a:spcBef>
                <a:spcPct val="20000"/>
              </a:spcBef>
              <a:defRPr/>
            </a:pPr>
            <a:r>
              <a:rPr lang="en-US" sz="1600" dirty="0">
                <a:latin typeface="+mn-lt"/>
              </a:rPr>
              <a:t>	</a:t>
            </a:r>
            <a:r>
              <a:rPr lang="en-US" sz="1600" dirty="0" err="1">
                <a:latin typeface="+mn-lt"/>
              </a:rPr>
              <a:t>fkDeptID</a:t>
            </a:r>
            <a:r>
              <a:rPr lang="en-US" sz="1600" dirty="0">
                <a:latin typeface="+mn-lt"/>
              </a:rPr>
              <a:t>  FOREIGN KEY (</a:t>
            </a:r>
            <a:r>
              <a:rPr lang="en-US" sz="1600" dirty="0" err="1">
                <a:latin typeface="+mn-lt"/>
              </a:rPr>
              <a:t>DeptID</a:t>
            </a:r>
            <a:r>
              <a:rPr lang="en-US" sz="1600" dirty="0">
                <a:latin typeface="+mn-lt"/>
              </a:rPr>
              <a:t>) REFERENCES </a:t>
            </a:r>
            <a:r>
              <a:rPr lang="en-US" sz="1600" dirty="0" err="1">
                <a:latin typeface="+mn-lt"/>
              </a:rPr>
              <a:t>Dept</a:t>
            </a:r>
            <a:r>
              <a:rPr lang="en-US" sz="1600" dirty="0">
                <a:latin typeface="+mn-lt"/>
              </a:rPr>
              <a:t>(</a:t>
            </a:r>
            <a:r>
              <a:rPr lang="en-US" sz="1600" dirty="0" err="1">
                <a:latin typeface="+mn-lt"/>
              </a:rPr>
              <a:t>DeptID</a:t>
            </a:r>
            <a:r>
              <a:rPr lang="en-US" sz="1600" dirty="0">
                <a:latin typeface="+mn-lt"/>
              </a:rPr>
              <a:t>) </a:t>
            </a:r>
          </a:p>
          <a:p>
            <a:pPr lvl="0">
              <a:spcBef>
                <a:spcPct val="20000"/>
              </a:spcBef>
              <a:defRPr/>
            </a:pPr>
            <a:r>
              <a:rPr lang="en-US" sz="1600" dirty="0">
                <a:latin typeface="+mn-lt"/>
              </a:rPr>
              <a:t>	ON DELETE CASCADE</a:t>
            </a:r>
          </a:p>
          <a:p>
            <a:pPr lvl="0">
              <a:spcBef>
                <a:spcPct val="20000"/>
              </a:spcBef>
              <a:defRPr/>
            </a:pPr>
            <a:endParaRPr lang="en-US" sz="1600" dirty="0">
              <a:latin typeface="+mn-lt"/>
            </a:endParaRPr>
          </a:p>
          <a:p>
            <a:pPr lvl="0">
              <a:spcBef>
                <a:spcPct val="20000"/>
              </a:spcBef>
              <a:defRPr/>
            </a:pPr>
            <a:r>
              <a:rPr lang="en-US" sz="1600" dirty="0">
                <a:latin typeface="+mn-lt"/>
              </a:rPr>
              <a:t>Now if 3,Sales Department is deleted from the table </a:t>
            </a:r>
            <a:r>
              <a:rPr lang="en-US" sz="1600" dirty="0" err="1">
                <a:latin typeface="+mn-lt"/>
              </a:rPr>
              <a:t>Dept</a:t>
            </a:r>
            <a:r>
              <a:rPr lang="en-US" sz="1600" dirty="0">
                <a:latin typeface="+mn-lt"/>
              </a:rPr>
              <a:t>, All the employees belonging to sales department are deleted.</a:t>
            </a:r>
          </a:p>
          <a:p>
            <a:pPr lvl="0">
              <a:spcBef>
                <a:spcPct val="20000"/>
              </a:spcBef>
              <a:defRPr/>
            </a:pPr>
            <a:endParaRPr lang="en-US" sz="16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1600" dirty="0">
              <a:latin typeface="+mn-lt"/>
            </a:endParaRPr>
          </a:p>
        </p:txBody>
      </p:sp>
      <p:graphicFrame>
        <p:nvGraphicFramePr>
          <p:cNvPr id="11" name="Table 10"/>
          <p:cNvGraphicFramePr>
            <a:graphicFrameLocks noGrp="1"/>
          </p:cNvGraphicFramePr>
          <p:nvPr/>
        </p:nvGraphicFramePr>
        <p:xfrm>
          <a:off x="5029200" y="39624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3</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09617226"/>
              </p:ext>
            </p:extLst>
          </p:nvPr>
        </p:nvGraphicFramePr>
        <p:xfrm>
          <a:off x="381000" y="3962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SET NULL</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2000"/>
            <a:ext cx="83820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ALTER TABLE Emp ADD CONSTRAINT</a:t>
            </a:r>
          </a:p>
          <a:p>
            <a:pPr lvl="0">
              <a:spcBef>
                <a:spcPct val="20000"/>
              </a:spcBef>
              <a:defRPr/>
            </a:pPr>
            <a:r>
              <a:rPr lang="en-US" sz="2000" dirty="0">
                <a:latin typeface="+mn-lt"/>
              </a:rPr>
              <a:t>	</a:t>
            </a:r>
            <a:r>
              <a:rPr lang="en-US" sz="2000" dirty="0" err="1">
                <a:latin typeface="+mn-lt"/>
              </a:rPr>
              <a:t>fkDeptID</a:t>
            </a: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 </a:t>
            </a:r>
          </a:p>
          <a:p>
            <a:pPr lvl="0">
              <a:spcBef>
                <a:spcPct val="20000"/>
              </a:spcBef>
              <a:defRPr/>
            </a:pPr>
            <a:r>
              <a:rPr lang="en-US" sz="2000" dirty="0">
                <a:latin typeface="+mn-lt"/>
              </a:rPr>
              <a:t>	ON DELETE SET NULL</a:t>
            </a:r>
          </a:p>
          <a:p>
            <a:pPr lvl="0">
              <a:spcBef>
                <a:spcPct val="20000"/>
              </a:spcBef>
              <a:defRPr/>
            </a:pPr>
            <a:endParaRPr lang="en-US" sz="2000" dirty="0">
              <a:latin typeface="+mn-lt"/>
            </a:endParaRPr>
          </a:p>
          <a:p>
            <a:pPr lvl="0">
              <a:spcBef>
                <a:spcPct val="20000"/>
              </a:spcBef>
              <a:defRPr/>
            </a:pPr>
            <a:r>
              <a:rPr lang="en-US" sz="2000" dirty="0">
                <a:latin typeface="+mn-lt"/>
              </a:rPr>
              <a:t>Now if 3,Sales Department is deleted from the table </a:t>
            </a:r>
            <a:r>
              <a:rPr lang="en-US" sz="2000" dirty="0" err="1">
                <a:latin typeface="+mn-lt"/>
              </a:rPr>
              <a:t>Dept</a:t>
            </a:r>
            <a:r>
              <a:rPr lang="en-US" sz="2000" dirty="0">
                <a:latin typeface="+mn-lt"/>
              </a:rPr>
              <a:t>, All the values 3 in </a:t>
            </a:r>
            <a:r>
              <a:rPr lang="en-US" sz="2000" dirty="0" err="1">
                <a:latin typeface="+mn-lt"/>
              </a:rPr>
              <a:t>DeptID</a:t>
            </a:r>
            <a:r>
              <a:rPr lang="en-US" sz="2000" dirty="0">
                <a:latin typeface="+mn-lt"/>
              </a:rPr>
              <a:t> is set to NULL.</a:t>
            </a:r>
          </a:p>
          <a:p>
            <a:pPr lvl="0">
              <a:spcBef>
                <a:spcPct val="20000"/>
              </a:spcBef>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graphicFrame>
        <p:nvGraphicFramePr>
          <p:cNvPr id="11" name="Table 10"/>
          <p:cNvGraphicFramePr>
            <a:graphicFrameLocks noGrp="1"/>
          </p:cNvGraphicFramePr>
          <p:nvPr/>
        </p:nvGraphicFramePr>
        <p:xfrm>
          <a:off x="5029200" y="41910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NULL</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NULL</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381000" y="4191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SET DEFAULT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2000"/>
            <a:ext cx="83820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ALTER TABLE Emp ADD CONSTRAINT</a:t>
            </a:r>
          </a:p>
          <a:p>
            <a:pPr lvl="0">
              <a:spcBef>
                <a:spcPct val="20000"/>
              </a:spcBef>
              <a:defRPr/>
            </a:pPr>
            <a:r>
              <a:rPr lang="en-US" sz="2000" dirty="0">
                <a:latin typeface="+mn-lt"/>
              </a:rPr>
              <a:t>	</a:t>
            </a:r>
            <a:r>
              <a:rPr lang="en-US" sz="2000" dirty="0" err="1">
                <a:latin typeface="+mn-lt"/>
              </a:rPr>
              <a:t>fkDeptID</a:t>
            </a: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 </a:t>
            </a:r>
          </a:p>
          <a:p>
            <a:pPr lvl="0">
              <a:spcBef>
                <a:spcPct val="20000"/>
              </a:spcBef>
              <a:defRPr/>
            </a:pPr>
            <a:r>
              <a:rPr lang="en-US" sz="2000" dirty="0">
                <a:latin typeface="+mn-lt"/>
              </a:rPr>
              <a:t>	ON DELETE SET DEFAULT</a:t>
            </a:r>
          </a:p>
          <a:p>
            <a:pPr lvl="0">
              <a:spcBef>
                <a:spcPct val="20000"/>
              </a:spcBef>
              <a:defRPr/>
            </a:pPr>
            <a:endParaRPr lang="en-US" sz="2000" dirty="0">
              <a:latin typeface="+mn-lt"/>
            </a:endParaRPr>
          </a:p>
          <a:p>
            <a:pPr lvl="0">
              <a:spcBef>
                <a:spcPct val="20000"/>
              </a:spcBef>
              <a:defRPr/>
            </a:pPr>
            <a:r>
              <a:rPr lang="en-US" sz="2000" dirty="0">
                <a:latin typeface="+mn-lt"/>
              </a:rPr>
              <a:t>Now if 3,Sales Department is deleted from the table </a:t>
            </a:r>
            <a:r>
              <a:rPr lang="en-US" sz="2000" dirty="0" err="1">
                <a:latin typeface="+mn-lt"/>
              </a:rPr>
              <a:t>Dept</a:t>
            </a:r>
            <a:r>
              <a:rPr lang="en-US" sz="2000" dirty="0">
                <a:latin typeface="+mn-lt"/>
              </a:rPr>
              <a:t>, All the values 3 in </a:t>
            </a:r>
            <a:r>
              <a:rPr lang="en-US" sz="2000" dirty="0" err="1">
                <a:latin typeface="+mn-lt"/>
              </a:rPr>
              <a:t>DeptID</a:t>
            </a:r>
            <a:r>
              <a:rPr lang="en-US" sz="2000" dirty="0">
                <a:latin typeface="+mn-lt"/>
              </a:rPr>
              <a:t> is set to default value (0).</a:t>
            </a:r>
          </a:p>
        </p:txBody>
      </p:sp>
      <p:graphicFrame>
        <p:nvGraphicFramePr>
          <p:cNvPr id="11" name="Table 10"/>
          <p:cNvGraphicFramePr>
            <a:graphicFrameLocks noGrp="1"/>
          </p:cNvGraphicFramePr>
          <p:nvPr/>
        </p:nvGraphicFramePr>
        <p:xfrm>
          <a:off x="5029200" y="41910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0</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0</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381000" y="4191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Check Constraint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a:t>
            </a:r>
            <a:r>
              <a:rPr lang="en-US" sz="2000" dirty="0" err="1">
                <a:latin typeface="+mn-lt"/>
              </a:rPr>
              <a:t>TblStudent</a:t>
            </a:r>
            <a:r>
              <a:rPr lang="en-US" sz="2000" dirty="0">
                <a:latin typeface="+mn-lt"/>
              </a:rPr>
              <a:t>(</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RegNo</a:t>
            </a:r>
            <a:r>
              <a:rPr lang="en-US" sz="2000" dirty="0">
                <a:latin typeface="+mn-lt"/>
              </a:rPr>
              <a:t> </a:t>
            </a:r>
            <a:r>
              <a:rPr lang="en-US" sz="2000" dirty="0" err="1">
                <a:latin typeface="+mn-lt"/>
              </a:rPr>
              <a:t>Int</a:t>
            </a:r>
            <a:r>
              <a:rPr lang="en-US" sz="2000" dirty="0">
                <a:latin typeface="+mn-lt"/>
              </a:rPr>
              <a:t> PRIMARY KEY,</a:t>
            </a:r>
          </a:p>
          <a:p>
            <a:pPr>
              <a:spcBef>
                <a:spcPct val="20000"/>
              </a:spcBef>
              <a:defRPr/>
            </a:pPr>
            <a:r>
              <a:rPr lang="en-US" sz="2000" dirty="0">
                <a:latin typeface="+mn-lt"/>
              </a:rPr>
              <a:t>	</a:t>
            </a:r>
            <a:r>
              <a:rPr lang="en-US" sz="2000" dirty="0" err="1">
                <a:latin typeface="+mn-lt"/>
              </a:rPr>
              <a:t>StudName</a:t>
            </a:r>
            <a:r>
              <a:rPr lang="en-US" sz="2000" dirty="0">
                <a:latin typeface="+mn-lt"/>
              </a:rPr>
              <a:t> Char(20) NOT NULL,</a:t>
            </a:r>
          </a:p>
          <a:p>
            <a:pPr>
              <a:spcBef>
                <a:spcPct val="20000"/>
              </a:spcBef>
              <a:defRPr/>
            </a:pPr>
            <a:r>
              <a:rPr lang="en-US" sz="2000" dirty="0">
                <a:latin typeface="+mn-lt"/>
              </a:rPr>
              <a:t>	Mark INT(3) CONSTRAINT </a:t>
            </a:r>
            <a:r>
              <a:rPr lang="en-US" sz="2000" dirty="0" err="1">
                <a:latin typeface="+mn-lt"/>
              </a:rPr>
              <a:t>chkMark</a:t>
            </a:r>
            <a:r>
              <a:rPr lang="en-US" sz="2000" dirty="0">
                <a:latin typeface="+mn-lt"/>
              </a:rPr>
              <a:t> CHECK </a:t>
            </a:r>
          </a:p>
          <a:p>
            <a:pPr>
              <a:spcBef>
                <a:spcPct val="20000"/>
              </a:spcBef>
              <a:defRPr/>
            </a:pPr>
            <a:r>
              <a:rPr lang="en-US" sz="2000" dirty="0"/>
              <a:t>			</a:t>
            </a:r>
            <a:r>
              <a:rPr lang="en-US" sz="2000" dirty="0">
                <a:latin typeface="+mn-lt"/>
              </a:rPr>
              <a:t>(Mark&gt;=0 AND Mark &lt;=100)</a:t>
            </a:r>
          </a:p>
          <a:p>
            <a:pPr>
              <a:spcBef>
                <a:spcPct val="20000"/>
              </a:spcBef>
              <a:defRPr/>
            </a:pPr>
            <a:r>
              <a:rPr lang="en-US" sz="2000" dirty="0">
                <a:latin typeface="+mn-lt"/>
              </a:rPr>
              <a:t>)</a:t>
            </a:r>
          </a:p>
          <a:p>
            <a:pPr>
              <a:spcBef>
                <a:spcPct val="20000"/>
              </a:spcBef>
              <a:defRPr/>
            </a:pPr>
            <a:endParaRPr lang="en-US" sz="2000" dirty="0">
              <a:latin typeface="+mn-lt"/>
            </a:endParaRPr>
          </a:p>
          <a:p>
            <a:pPr>
              <a:spcBef>
                <a:spcPct val="20000"/>
              </a:spcBef>
              <a:defRPr/>
            </a:pPr>
            <a:endParaRPr lang="en-US" sz="2800" dirty="0">
              <a:latin typeface="+mn-lt"/>
            </a:endParaRPr>
          </a:p>
        </p:txBody>
      </p:sp>
      <p:sp>
        <p:nvSpPr>
          <p:cNvPr id="9" name="Rectangular Callout 8"/>
          <p:cNvSpPr/>
          <p:nvPr/>
        </p:nvSpPr>
        <p:spPr>
          <a:xfrm>
            <a:off x="5715000" y="3886200"/>
            <a:ext cx="2819400" cy="1066800"/>
          </a:xfrm>
          <a:prstGeom prst="wedgeRectCallout">
            <a:avLst>
              <a:gd name="adj1" fmla="val -114065"/>
              <a:gd name="adj2" fmla="val -171936"/>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 field can take the values only between 0 and 100</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Alter Table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9144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Add a Column/Constraint</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Alter a Column (Constraint cannot be altered)</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Drop a Column/ Constraint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Add Column</a:t>
            </a:r>
            <a:endParaRPr kumimoji="0" lang="en-US" sz="2000" b="1" i="0" u="none" strike="noStrike" kern="1200" cap="none" spc="0" normalizeH="0" noProof="0" dirty="0">
              <a:ln>
                <a:noFill/>
              </a:ln>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ALTER</a:t>
            </a:r>
            <a:r>
              <a:rPr lang="en-US" sz="2000" dirty="0">
                <a:latin typeface="+mn-lt"/>
              </a:rPr>
              <a:t> TABLE </a:t>
            </a:r>
            <a:r>
              <a:rPr lang="en-US" sz="2000" dirty="0" err="1">
                <a:latin typeface="+mn-lt"/>
              </a:rPr>
              <a:t>Emp</a:t>
            </a:r>
            <a:r>
              <a:rPr lang="en-US" sz="2000" dirty="0">
                <a:latin typeface="+mn-lt"/>
              </a:rPr>
              <a:t> ADD </a:t>
            </a:r>
            <a:r>
              <a:rPr lang="en-US" sz="2000" dirty="0" err="1">
                <a:latin typeface="+mn-lt"/>
              </a:rPr>
              <a:t>EmpDOB</a:t>
            </a:r>
            <a:r>
              <a:rPr lang="en-US" sz="2000" dirty="0">
                <a:latin typeface="+mn-lt"/>
              </a:rPr>
              <a:t> DATE</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t>or</a:t>
            </a:r>
            <a:endParaRPr lang="en-US" sz="2000" dirty="0">
              <a:latin typeface="+mn-lt"/>
            </a:endParaRPr>
          </a:p>
          <a:p>
            <a:pPr lvl="0" fontAlgn="base">
              <a:spcBef>
                <a:spcPct val="20000"/>
              </a:spcBef>
              <a:spcAft>
                <a:spcPct val="0"/>
              </a:spcAft>
              <a:defRPr/>
            </a:pPr>
            <a:r>
              <a:rPr lang="en-US" sz="2000" dirty="0"/>
              <a:t>ALTER TABLE Emp ADD (</a:t>
            </a:r>
            <a:r>
              <a:rPr lang="en-US" sz="2000" dirty="0" err="1"/>
              <a:t>EmpDOB</a:t>
            </a:r>
            <a:r>
              <a:rPr lang="en-US" sz="2000" dirty="0"/>
              <a:t> </a:t>
            </a:r>
            <a:r>
              <a:rPr lang="en-US" sz="2000" dirty="0" err="1"/>
              <a:t>DATE,EmpDOJ</a:t>
            </a:r>
            <a:r>
              <a:rPr lang="en-US" sz="2000" dirty="0"/>
              <a:t> DATE)</a:t>
            </a:r>
          </a:p>
          <a:p>
            <a:pPr>
              <a:spcBef>
                <a:spcPct val="20000"/>
              </a:spcBef>
              <a:defRPr/>
            </a:pPr>
            <a:r>
              <a:rPr lang="en-US" sz="2000" b="1" dirty="0">
                <a:latin typeface="+mn-lt"/>
              </a:rPr>
              <a:t>Alter Column</a:t>
            </a:r>
          </a:p>
          <a:p>
            <a:pPr lvl="0">
              <a:spcBef>
                <a:spcPct val="20000"/>
              </a:spcBef>
              <a:defRPr/>
            </a:pPr>
            <a:r>
              <a:rPr lang="en-US" sz="2000" dirty="0">
                <a:latin typeface="+mn-lt"/>
              </a:rPr>
              <a:t>ALTER TABLE Emp MODIFY </a:t>
            </a:r>
            <a:r>
              <a:rPr lang="en-US" sz="2000" dirty="0" err="1">
                <a:latin typeface="+mn-lt"/>
              </a:rPr>
              <a:t>EmpName</a:t>
            </a:r>
            <a:r>
              <a:rPr lang="en-US" sz="2000" dirty="0">
                <a:latin typeface="+mn-lt"/>
              </a:rPr>
              <a:t> VARCHAR(40)</a:t>
            </a:r>
          </a:p>
          <a:p>
            <a:pPr lvl="0">
              <a:spcBef>
                <a:spcPct val="20000"/>
              </a:spcBef>
              <a:defRPr/>
            </a:pPr>
            <a:r>
              <a:rPr lang="en-US" sz="2000" b="1" dirty="0">
                <a:latin typeface="+mn-lt"/>
              </a:rPr>
              <a:t>Drop Column</a:t>
            </a:r>
          </a:p>
          <a:p>
            <a:pPr lvl="0">
              <a:spcBef>
                <a:spcPct val="20000"/>
              </a:spcBef>
              <a:defRPr/>
            </a:pPr>
            <a:r>
              <a:rPr lang="en-US" sz="2000" dirty="0">
                <a:latin typeface="+mn-lt"/>
              </a:rPr>
              <a:t>ALTER TABLE Emp DROP  </a:t>
            </a:r>
            <a:r>
              <a:rPr lang="en-US" sz="2000" dirty="0" err="1">
                <a:latin typeface="+mn-lt"/>
              </a:rPr>
              <a:t>EmpDOB</a:t>
            </a:r>
            <a:endParaRPr lang="en-US" sz="2000" dirty="0">
              <a:latin typeface="+mn-lt"/>
            </a:endParaRPr>
          </a:p>
          <a:p>
            <a:pPr lvl="0">
              <a:spcBef>
                <a:spcPct val="20000"/>
              </a:spcBef>
              <a:defRPr/>
            </a:pPr>
            <a:r>
              <a:rPr lang="en-US" sz="2000" b="1" dirty="0"/>
              <a:t>Rename Column</a:t>
            </a:r>
          </a:p>
          <a:p>
            <a:pPr lvl="0">
              <a:spcBef>
                <a:spcPct val="20000"/>
              </a:spcBef>
              <a:defRPr/>
            </a:pPr>
            <a:r>
              <a:rPr lang="en-US" sz="2000" dirty="0"/>
              <a:t>ALTER TABLE </a:t>
            </a:r>
            <a:r>
              <a:rPr lang="en-US" sz="2000" dirty="0" err="1"/>
              <a:t>Emp</a:t>
            </a:r>
            <a:r>
              <a:rPr lang="en-US" sz="2000" dirty="0"/>
              <a:t> RENAME COLUMN </a:t>
            </a:r>
            <a:r>
              <a:rPr lang="en-US" sz="2000" dirty="0" err="1"/>
              <a:t>EmpName</a:t>
            </a:r>
            <a:r>
              <a:rPr lang="en-US" sz="2000" dirty="0"/>
              <a:t> TO </a:t>
            </a:r>
            <a:r>
              <a:rPr lang="en-US" sz="2000" dirty="0" err="1"/>
              <a:t>EName</a:t>
            </a:r>
            <a:endParaRPr lang="en-US" sz="2000" dirty="0"/>
          </a:p>
          <a:p>
            <a:pPr lvl="0">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Drop Table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2000" b="1" dirty="0">
                <a:latin typeface="+mn-lt"/>
              </a:rPr>
              <a:t>Delete the entire table</a:t>
            </a:r>
          </a:p>
          <a:p>
            <a:pPr lvl="0">
              <a:spcBef>
                <a:spcPct val="20000"/>
              </a:spcBef>
              <a:defRPr/>
            </a:pPr>
            <a:r>
              <a:rPr lang="en-US" sz="2000" b="1" dirty="0">
                <a:latin typeface="+mn-lt"/>
              </a:rPr>
              <a:t>Usage:</a:t>
            </a:r>
          </a:p>
          <a:p>
            <a:pPr lvl="0">
              <a:spcBef>
                <a:spcPct val="20000"/>
              </a:spcBef>
              <a:defRPr/>
            </a:pPr>
            <a:r>
              <a:rPr lang="en-US" sz="2000" dirty="0">
                <a:latin typeface="+mn-lt"/>
              </a:rPr>
              <a:t>DROP TABLE &lt;Table Name&gt;</a:t>
            </a:r>
            <a:endParaRPr lang="en-US" dirty="0">
              <a:latin typeface="+mn-lt"/>
            </a:endParaRPr>
          </a:p>
          <a:p>
            <a:pPr lvl="0">
              <a:spcBef>
                <a:spcPct val="20000"/>
              </a:spcBef>
              <a:defRPr/>
            </a:pPr>
            <a:endParaRPr lang="en-US" sz="2000" dirty="0">
              <a:latin typeface="+mn-lt"/>
            </a:endParaRPr>
          </a:p>
          <a:p>
            <a:pPr lvl="0">
              <a:spcBef>
                <a:spcPct val="20000"/>
              </a:spcBef>
              <a:defRPr/>
            </a:pPr>
            <a:r>
              <a:rPr lang="en-US" sz="2000" b="1" dirty="0" err="1">
                <a:latin typeface="+mn-lt"/>
              </a:rPr>
              <a:t>Eg</a:t>
            </a:r>
            <a:r>
              <a:rPr lang="en-US" sz="2000" b="1" dirty="0">
                <a:latin typeface="+mn-lt"/>
              </a:rPr>
              <a:t>.</a:t>
            </a:r>
          </a:p>
          <a:p>
            <a:pPr lvl="0">
              <a:spcBef>
                <a:spcPct val="20000"/>
              </a:spcBef>
              <a:defRPr/>
            </a:pPr>
            <a:r>
              <a:rPr lang="en-US" sz="2000" dirty="0">
                <a:latin typeface="+mn-lt"/>
              </a:rPr>
              <a:t>DROP TABLE </a:t>
            </a:r>
            <a:r>
              <a:rPr lang="en-US" sz="2000" dirty="0" err="1">
                <a:latin typeface="+mn-lt"/>
              </a:rPr>
              <a:t>Emp</a:t>
            </a:r>
            <a:endParaRPr lang="en-US" sz="2000" dirty="0">
              <a:latin typeface="+mn-lt"/>
            </a:endParaRPr>
          </a:p>
          <a:p>
            <a:pPr lvl="0">
              <a:spcBef>
                <a:spcPct val="20000"/>
              </a:spcBef>
              <a:defRPr/>
            </a:pPr>
            <a:endParaRPr lang="en-US" sz="2000" dirty="0">
              <a:latin typeface="+mn-lt"/>
            </a:endParaRPr>
          </a:p>
          <a:p>
            <a:pPr lvl="0">
              <a:spcBef>
                <a:spcPct val="20000"/>
              </a:spcBef>
              <a:defRPr/>
            </a:pPr>
            <a:r>
              <a:rPr lang="en-US" sz="2000" b="1" dirty="0">
                <a:latin typeface="+mn-lt"/>
              </a:rPr>
              <a:t>Warning</a:t>
            </a:r>
          </a:p>
          <a:p>
            <a:pPr lvl="0">
              <a:spcBef>
                <a:spcPct val="20000"/>
              </a:spcBef>
              <a:defRPr/>
            </a:pPr>
            <a:r>
              <a:rPr lang="en-US" sz="2000" dirty="0">
                <a:latin typeface="+mn-lt"/>
              </a:rPr>
              <a:t>Table cannot be recovered</a:t>
            </a:r>
          </a:p>
          <a:p>
            <a:pPr lvl="0">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DML Statements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90600"/>
            <a:ext cx="8382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Add records to the table (INSERT)</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Modify the record (UPDATE)</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Remove the record from the table (DELETE, TRUNCATE(DDL))</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Retrieve Information from a table (SELECT)</a:t>
            </a:r>
            <a:endParaRPr kumimoji="0" lang="en-US" sz="2000"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Various DBMS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457200" y="9144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dBase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FoxPro</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MS-Access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Oracle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Sybase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DB2</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MySQL</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SQL Server</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9" name="Subtitle 2"/>
          <p:cNvSpPr txBox="1">
            <a:spLocks/>
          </p:cNvSpPr>
          <p:nvPr/>
        </p:nvSpPr>
        <p:spPr bwMode="auto">
          <a:xfrm>
            <a:off x="457200" y="1066800"/>
            <a:ext cx="83820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INTO &lt;</a:t>
            </a:r>
            <a:r>
              <a:rPr lang="en-US" sz="2000" b="1" dirty="0" err="1">
                <a:latin typeface="+mn-lt"/>
              </a:rPr>
              <a:t>TableName</a:t>
            </a:r>
            <a:r>
              <a:rPr lang="en-US" sz="2000" b="1" dirty="0">
                <a:latin typeface="+mn-lt"/>
              </a:rPr>
              <a:t>&gt;(&lt;Field1&gt;, &lt;Field2&gt;,……..&lt;</a:t>
            </a:r>
            <a:r>
              <a:rPr lang="en-US" sz="2000" b="1" dirty="0" err="1">
                <a:latin typeface="+mn-lt"/>
              </a:rPr>
              <a:t>Fieldn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r>
              <a:rPr kumimoji="0" lang="en-US" sz="2000" b="1" i="0" u="none" strike="noStrike" kern="1200" cap="none" spc="0" normalizeH="0" noProof="0" dirty="0">
                <a:ln>
                  <a:noFill/>
                </a:ln>
                <a:effectLst/>
                <a:uLnTx/>
                <a:uFillTx/>
                <a:latin typeface="+mn-lt"/>
                <a:ea typeface="+mn-ea"/>
                <a:cs typeface="+mn-cs"/>
              </a:rPr>
              <a:t>	</a:t>
            </a:r>
            <a:r>
              <a:rPr lang="en-US" sz="2000" b="1" dirty="0">
                <a:latin typeface="+mn-lt"/>
              </a:rPr>
              <a:t>VALUES(&lt;Value1&gt;,&lt;Value2&gt;,……&lt;</a:t>
            </a:r>
            <a:r>
              <a:rPr lang="en-US" sz="2000" b="1" dirty="0" err="1">
                <a:latin typeface="+mn-lt"/>
              </a:rPr>
              <a:t>Valuen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
        <p:nvSpPr>
          <p:cNvPr id="10" name="Rectangle 9"/>
          <p:cNvSpPr/>
          <p:nvPr/>
        </p:nvSpPr>
        <p:spPr>
          <a:xfrm>
            <a:off x="457200" y="2209800"/>
            <a:ext cx="8382000" cy="1752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solidFill>
                  <a:schemeClr val="tx1"/>
                </a:solidFill>
              </a:rPr>
              <a:t> Field1</a:t>
            </a:r>
            <a:r>
              <a:rPr lang="en-US" dirty="0">
                <a:solidFill>
                  <a:schemeClr val="tx1"/>
                </a:solidFill>
                <a:sym typeface="Wingdings" pitchFamily="2" charset="2"/>
              </a:rPr>
              <a:t> Value1, Field2 Value2 ….. </a:t>
            </a:r>
            <a:r>
              <a:rPr lang="en-US" dirty="0" err="1">
                <a:solidFill>
                  <a:schemeClr val="tx1"/>
                </a:solidFill>
                <a:sym typeface="Wingdings" pitchFamily="2" charset="2"/>
              </a:rPr>
              <a:t>Fieldn</a:t>
            </a:r>
            <a:r>
              <a:rPr lang="en-US" dirty="0">
                <a:solidFill>
                  <a:schemeClr val="tx1"/>
                </a:solidFill>
                <a:sym typeface="Wingdings" pitchFamily="2" charset="2"/>
              </a:rPr>
              <a:t> </a:t>
            </a:r>
            <a:r>
              <a:rPr lang="en-US" dirty="0" err="1">
                <a:solidFill>
                  <a:schemeClr val="tx1"/>
                </a:solidFill>
                <a:sym typeface="Wingdings" pitchFamily="2" charset="2"/>
              </a:rPr>
              <a:t>Valuen</a:t>
            </a:r>
            <a:endParaRPr lang="en-US" dirty="0">
              <a:solidFill>
                <a:schemeClr val="tx1"/>
              </a:solidFill>
              <a:sym typeface="Wingdings" pitchFamily="2" charset="2"/>
            </a:endParaRPr>
          </a:p>
          <a:p>
            <a:pPr>
              <a:buFont typeface="Arial" pitchFamily="34" charset="0"/>
              <a:buChar char="•"/>
            </a:pPr>
            <a:r>
              <a:rPr lang="en-US" dirty="0">
                <a:solidFill>
                  <a:schemeClr val="tx1"/>
                </a:solidFill>
                <a:sym typeface="Wingdings" pitchFamily="2" charset="2"/>
              </a:rPr>
              <a:t> Data type of value and field should be matched</a:t>
            </a:r>
          </a:p>
          <a:p>
            <a:pPr>
              <a:buFont typeface="Arial" pitchFamily="34" charset="0"/>
              <a:buChar char="•"/>
            </a:pPr>
            <a:r>
              <a:rPr lang="en-US" dirty="0">
                <a:solidFill>
                  <a:schemeClr val="tx1"/>
                </a:solidFill>
                <a:sym typeface="Wingdings" pitchFamily="2" charset="2"/>
              </a:rPr>
              <a:t> Unspecified Fields will take NULL value or DEFAULT value as per table design</a:t>
            </a:r>
          </a:p>
          <a:p>
            <a:pPr>
              <a:buFont typeface="Arial" pitchFamily="34" charset="0"/>
              <a:buChar char="•"/>
            </a:pPr>
            <a:r>
              <a:rPr lang="en-US" dirty="0">
                <a:solidFill>
                  <a:schemeClr val="tx1"/>
                </a:solidFill>
                <a:sym typeface="Wingdings" pitchFamily="2" charset="2"/>
              </a:rPr>
              <a:t> If Constraint </a:t>
            </a:r>
            <a:r>
              <a:rPr lang="en-US" dirty="0" err="1">
                <a:solidFill>
                  <a:schemeClr val="tx1"/>
                </a:solidFill>
                <a:sym typeface="Wingdings" pitchFamily="2" charset="2"/>
              </a:rPr>
              <a:t>doesn"t</a:t>
            </a:r>
            <a:r>
              <a:rPr lang="en-US" dirty="0">
                <a:solidFill>
                  <a:schemeClr val="tx1"/>
                </a:solidFill>
                <a:sym typeface="Wingdings" pitchFamily="2" charset="2"/>
              </a:rPr>
              <a:t> allow a NULL value for a unspecified field the record is not inserted</a:t>
            </a:r>
          </a:p>
          <a:p>
            <a:endParaRPr lang="en-US" dirty="0">
              <a:solidFill>
                <a:schemeClr val="tx1"/>
              </a:solidFill>
            </a:endParaRPr>
          </a:p>
        </p:txBody>
      </p:sp>
      <p:sp>
        <p:nvSpPr>
          <p:cNvPr id="11" name="Subtitle 2"/>
          <p:cNvSpPr txBox="1">
            <a:spLocks/>
          </p:cNvSpPr>
          <p:nvPr/>
        </p:nvSpPr>
        <p:spPr bwMode="auto">
          <a:xfrm>
            <a:off x="381000" y="4114800"/>
            <a:ext cx="8382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Alternative version:</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INTO &lt;</a:t>
            </a:r>
            <a:r>
              <a:rPr lang="en-US" sz="2000" b="1" dirty="0" err="1">
                <a:latin typeface="+mn-lt"/>
              </a:rPr>
              <a:t>TableName</a:t>
            </a:r>
            <a:r>
              <a:rPr lang="en-US" sz="2000" b="1" dirty="0">
                <a:latin typeface="+mn-lt"/>
              </a:rPr>
              <a:t>&gt; VALUES(&lt;Value1&gt;,&lt;Value2&gt;,……&lt;</a:t>
            </a:r>
            <a:r>
              <a:rPr lang="en-US" sz="2000" b="1" dirty="0" err="1">
                <a:latin typeface="+mn-lt"/>
              </a:rPr>
              <a:t>Valuen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
        <p:nvSpPr>
          <p:cNvPr id="12" name="Rectangle 11"/>
          <p:cNvSpPr/>
          <p:nvPr/>
        </p:nvSpPr>
        <p:spPr>
          <a:xfrm>
            <a:off x="457200" y="4876800"/>
            <a:ext cx="8382000" cy="7620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dirty="0">
                <a:solidFill>
                  <a:schemeClr val="tx1"/>
                </a:solidFill>
              </a:rPr>
              <a:t> Values are specified in the same order as that of </a:t>
            </a:r>
            <a:r>
              <a:rPr lang="en-US" dirty="0" err="1">
                <a:solidFill>
                  <a:schemeClr val="tx1"/>
                </a:solidFill>
              </a:rPr>
              <a:t>table"s</a:t>
            </a:r>
            <a:r>
              <a:rPr lang="en-US" dirty="0">
                <a:solidFill>
                  <a:schemeClr val="tx1"/>
                </a:solidFill>
              </a:rPr>
              <a:t> fields order</a:t>
            </a:r>
          </a:p>
          <a:p>
            <a:pPr>
              <a:buFont typeface="Arial" charset="0"/>
              <a:buChar char="•"/>
            </a:pPr>
            <a:r>
              <a:rPr lang="en-US" dirty="0">
                <a:solidFill>
                  <a:schemeClr val="tx1"/>
                </a:solidFill>
              </a:rPr>
              <a:t>  INT of values should be exactly matched</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5344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Create the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TABLE TblProduct (</a:t>
            </a:r>
            <a:r>
              <a:rPr lang="en-US" sz="2000" dirty="0" err="1">
                <a:latin typeface="+mn-lt"/>
              </a:rPr>
              <a:t>ProdID</a:t>
            </a:r>
            <a:r>
              <a:rPr lang="en-US" sz="2000" dirty="0">
                <a:latin typeface="+mn-lt"/>
              </a:rPr>
              <a:t> </a:t>
            </a:r>
            <a:r>
              <a:rPr lang="en-US" sz="2000" dirty="0"/>
              <a:t>INT</a:t>
            </a:r>
            <a:r>
              <a:rPr lang="en-US" sz="2000" dirty="0">
                <a:latin typeface="+mn-lt"/>
              </a:rPr>
              <a:t>(3), </a:t>
            </a:r>
            <a:r>
              <a:rPr lang="en-US" sz="2000" dirty="0" err="1">
                <a:latin typeface="+mn-lt"/>
              </a:rPr>
              <a:t>ProdName</a:t>
            </a:r>
            <a:r>
              <a:rPr lang="en-US" sz="2000" dirty="0">
                <a:latin typeface="+mn-lt"/>
              </a:rPr>
              <a:t> VARCHAR(20),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LaunchDate Date,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Unit VARCHAR(5) DEFAULT "No(s)",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err="1">
                <a:latin typeface="+mn-lt"/>
              </a:rPr>
              <a:t>PricePerUnit</a:t>
            </a:r>
            <a:r>
              <a:rPr lang="en-US" sz="2000" dirty="0">
                <a:latin typeface="+mn-lt"/>
              </a:rPr>
              <a:t> </a:t>
            </a:r>
            <a:r>
              <a:rPr lang="en-US" sz="2000" dirty="0"/>
              <a:t>INT(9,2</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Record</a:t>
            </a:r>
          </a:p>
          <a:p>
            <a:pPr marL="0" marR="0" lvl="0" indent="0" defTabSz="914400" rtl="0" eaLnBrk="1" fontAlgn="base" latinLnBrk="0" hangingPunct="1">
              <a:lnSpc>
                <a:spcPct val="100000"/>
              </a:lnSpc>
              <a:spcBef>
                <a:spcPct val="20000"/>
              </a:spcBef>
              <a:spcAft>
                <a:spcPct val="0"/>
              </a:spcAft>
              <a:buClrTx/>
              <a:buSzTx/>
              <a:tabLst/>
              <a:defRPr/>
            </a:pPr>
            <a:r>
              <a:rPr lang="en-US" sz="2000" b="1" dirty="0"/>
              <a:t>     Inserting a string and converting into date</a:t>
            </a:r>
            <a:endParaRPr lang="en-US" sz="2000" b="1"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INSERT INTO TblProduct (ProdID,ProdName,LaunchDate,Unit,PricePerUnit)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VALUES(1,"Lavera",STR_STR_TO_DATE("1 JAN 1998", "%d %M %Y"),"50g",1.15);</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Or</a:t>
            </a:r>
          </a:p>
          <a:p>
            <a:pPr lvl="0">
              <a:spcBef>
                <a:spcPct val="20000"/>
              </a:spcBef>
              <a:defRPr/>
            </a:pPr>
            <a:r>
              <a:rPr lang="en-US" sz="2000" dirty="0">
                <a:latin typeface="+mn-lt"/>
              </a:rPr>
              <a:t>INSERT INTO TblProduct VALUES(2,"Lavera", STR_STR_TO_DATE("August 10 2017", "%M %d %Y")</a:t>
            </a:r>
            <a:r>
              <a:rPr lang="en-US" sz="2000" dirty="0"/>
              <a:t>,</a:t>
            </a:r>
            <a:r>
              <a:rPr lang="en-US" sz="2000" dirty="0">
                <a:latin typeface="+mn-lt"/>
              </a:rPr>
              <a:t>"100g",1.95)</a:t>
            </a:r>
          </a:p>
          <a:p>
            <a:pPr>
              <a:spcBef>
                <a:spcPct val="20000"/>
              </a:spcBef>
              <a:defRPr/>
            </a:pPr>
            <a:endParaRPr lang="en-US" sz="2000"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5344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INSERT INTO TblProduct (ProdID,ProdName,LaunchDate,Unit,PricePerUnit)</a:t>
            </a:r>
          </a:p>
          <a:p>
            <a:pPr lvl="0" fontAlgn="base">
              <a:spcBef>
                <a:spcPct val="20000"/>
              </a:spcBef>
              <a:spcAft>
                <a:spcPct val="0"/>
              </a:spcAft>
              <a:defRPr/>
            </a:pPr>
            <a:r>
              <a:rPr lang="en-US" sz="2000" dirty="0">
                <a:latin typeface="+mn-lt"/>
              </a:rPr>
              <a:t>	VALUES(3,"X", NULL, DEFAULT, 3.15)</a:t>
            </a:r>
          </a:p>
          <a:p>
            <a:pPr>
              <a:spcBef>
                <a:spcPct val="20000"/>
              </a:spcBef>
              <a:defRPr/>
            </a:pPr>
            <a:endParaRPr lang="en-US" sz="2000" dirty="0"/>
          </a:p>
        </p:txBody>
      </p:sp>
    </p:spTree>
    <p:custDataLst>
      <p:tags r:id="rId1"/>
    </p:custDataLst>
    <p:extLst>
      <p:ext uri="{BB962C8B-B14F-4D97-AF65-F5344CB8AC3E}">
        <p14:creationId xmlns:p14="http://schemas.microsoft.com/office/powerpoint/2010/main" val="2480949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UPDATE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990600"/>
            <a:ext cx="83820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UPDATE &lt;</a:t>
            </a:r>
            <a:r>
              <a:rPr lang="en-US" sz="2000" dirty="0" err="1">
                <a:latin typeface="+mn-lt"/>
              </a:rPr>
              <a:t>TableName</a:t>
            </a:r>
            <a:r>
              <a:rPr lang="en-US" sz="2000" dirty="0">
                <a:latin typeface="+mn-lt"/>
              </a:rPr>
              <a:t>&gt; SET &lt;Field Name1&gt;= &lt;Value1&gt;,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&lt;Field Name2&gt;=&lt;Value2&gt;,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&lt;Field </a:t>
            </a:r>
            <a:r>
              <a:rPr lang="en-US" sz="2000" dirty="0" err="1">
                <a:latin typeface="+mn-lt"/>
              </a:rPr>
              <a:t>NameN</a:t>
            </a:r>
            <a:r>
              <a:rPr lang="en-US" sz="2000" dirty="0">
                <a:latin typeface="+mn-lt"/>
              </a:rPr>
              <a:t>&gt;=&lt;</a:t>
            </a:r>
            <a:r>
              <a:rPr lang="en-US" sz="2000" dirty="0" err="1">
                <a:latin typeface="+mn-lt"/>
              </a:rPr>
              <a:t>ValueN</a:t>
            </a:r>
            <a:r>
              <a:rPr lang="en-US" sz="2000"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WHERE &lt;Condition&gt;</a:t>
            </a:r>
          </a:p>
        </p:txBody>
      </p:sp>
      <p:sp>
        <p:nvSpPr>
          <p:cNvPr id="9" name="Rectangle 8"/>
          <p:cNvSpPr/>
          <p:nvPr/>
        </p:nvSpPr>
        <p:spPr>
          <a:xfrm>
            <a:off x="381000" y="3200400"/>
            <a:ext cx="8382000" cy="990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Warning:</a:t>
            </a:r>
          </a:p>
          <a:p>
            <a:r>
              <a:rPr lang="en-US" dirty="0">
                <a:solidFill>
                  <a:srgbClr val="FF0000"/>
                </a:solidFill>
              </a:rPr>
              <a:t>        If you exclude the WHERE condition, Entire records will take the given value</a:t>
            </a:r>
          </a:p>
        </p:txBody>
      </p:sp>
      <p:sp>
        <p:nvSpPr>
          <p:cNvPr id="10" name="Subtitle 2"/>
          <p:cNvSpPr txBox="1">
            <a:spLocks/>
          </p:cNvSpPr>
          <p:nvPr/>
        </p:nvSpPr>
        <p:spPr bwMode="auto">
          <a:xfrm>
            <a:off x="457200" y="4572000"/>
            <a:ext cx="8382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Set the cost of Product 5 as $1.65</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UPDATE TblProduct SET PricePerUnit=1.65 WHERE </a:t>
            </a:r>
            <a:r>
              <a:rPr lang="en-US" sz="2000" dirty="0" err="1">
                <a:latin typeface="+mn-lt"/>
              </a:rPr>
              <a:t>ProdID</a:t>
            </a:r>
            <a:r>
              <a:rPr lang="en-US" sz="2000" dirty="0">
                <a:latin typeface="+mn-lt"/>
              </a:rPr>
              <a:t>=5</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Increase the cost of all products by 15 Cents</a:t>
            </a:r>
          </a:p>
          <a:p>
            <a:pPr>
              <a:spcBef>
                <a:spcPct val="20000"/>
              </a:spcBef>
              <a:defRPr/>
            </a:pPr>
            <a:r>
              <a:rPr lang="en-US" sz="2000" dirty="0">
                <a:latin typeface="+mn-lt"/>
              </a:rPr>
              <a:t>UPDATE TblProduct SET PricePerUnit=PricePerUnit+0.15</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DELETE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FROM &lt;</a:t>
            </a:r>
            <a:r>
              <a:rPr lang="en-US" sz="2000" b="1" dirty="0" err="1">
                <a:latin typeface="+mn-lt"/>
              </a:rPr>
              <a:t>TableName</a:t>
            </a:r>
            <a:r>
              <a:rPr lang="en-US" sz="2000" b="1" dirty="0">
                <a:latin typeface="+mn-lt"/>
              </a:rPr>
              <a:t>&gt;  </a:t>
            </a:r>
            <a:r>
              <a:rPr kumimoji="0" lang="en-US" sz="2000" b="1" i="0" u="none" strike="noStrike" kern="1200" cap="none" spc="0" normalizeH="0" noProof="0" dirty="0">
                <a:ln>
                  <a:noFill/>
                </a:ln>
                <a:effectLst/>
                <a:uLnTx/>
                <a:uFillTx/>
                <a:latin typeface="+mn-lt"/>
                <a:ea typeface="+mn-ea"/>
                <a:cs typeface="+mn-cs"/>
              </a:rPr>
              <a:t>WHERE &lt;Condition&gt;</a:t>
            </a:r>
          </a:p>
        </p:txBody>
      </p:sp>
      <p:sp>
        <p:nvSpPr>
          <p:cNvPr id="9" name="Rectangle 8"/>
          <p:cNvSpPr/>
          <p:nvPr/>
        </p:nvSpPr>
        <p:spPr>
          <a:xfrm>
            <a:off x="381000" y="1219200"/>
            <a:ext cx="8382000" cy="990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Warning:</a:t>
            </a:r>
          </a:p>
          <a:p>
            <a:r>
              <a:rPr lang="en-US" dirty="0">
                <a:solidFill>
                  <a:schemeClr val="tx1"/>
                </a:solidFill>
              </a:rPr>
              <a:t>        DELETE FROM &lt;</a:t>
            </a:r>
            <a:r>
              <a:rPr lang="en-US" dirty="0" err="1">
                <a:solidFill>
                  <a:schemeClr val="tx1"/>
                </a:solidFill>
              </a:rPr>
              <a:t>TableName</a:t>
            </a:r>
            <a:r>
              <a:rPr lang="en-US" dirty="0">
                <a:solidFill>
                  <a:schemeClr val="tx1"/>
                </a:solidFill>
              </a:rPr>
              <a:t>&gt; (Without WHERE condition) will delete all the records</a:t>
            </a:r>
          </a:p>
        </p:txBody>
      </p:sp>
      <p:sp>
        <p:nvSpPr>
          <p:cNvPr id="10" name="Subtitle 2"/>
          <p:cNvSpPr txBox="1">
            <a:spLocks/>
          </p:cNvSpPr>
          <p:nvPr/>
        </p:nvSpPr>
        <p:spPr bwMode="auto">
          <a:xfrm>
            <a:off x="457200" y="2362200"/>
            <a:ext cx="83820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Product 6</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DELETE FROM TblProduct WHERE </a:t>
            </a:r>
            <a:r>
              <a:rPr lang="en-US" sz="2000" dirty="0" err="1">
                <a:latin typeface="+mn-lt"/>
              </a:rPr>
              <a:t>ProdID</a:t>
            </a:r>
            <a:r>
              <a:rPr lang="en-US" sz="2000" dirty="0">
                <a:latin typeface="+mn-lt"/>
              </a:rPr>
              <a:t>=6</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all record </a:t>
            </a:r>
          </a:p>
          <a:p>
            <a:pPr>
              <a:spcBef>
                <a:spcPct val="20000"/>
              </a:spcBef>
              <a:defRPr/>
            </a:pPr>
            <a:r>
              <a:rPr lang="en-US" sz="2000" dirty="0">
                <a:latin typeface="+mn-lt"/>
              </a:rPr>
              <a:t>DELETE FROM TblProduct</a:t>
            </a:r>
          </a:p>
          <a:p>
            <a:pPr>
              <a:spcBef>
                <a:spcPct val="20000"/>
              </a:spcBef>
              <a:defRPr/>
            </a:pPr>
            <a:r>
              <a:rPr lang="en-US" sz="2000" b="1" dirty="0">
                <a:latin typeface="+mn-lt"/>
              </a:rPr>
              <a:t>Use TRUNCATE to delete all records</a:t>
            </a:r>
          </a:p>
          <a:p>
            <a:pPr>
              <a:spcBef>
                <a:spcPct val="20000"/>
              </a:spcBef>
              <a:defRPr/>
            </a:pPr>
            <a:r>
              <a:rPr lang="en-US" sz="2000" dirty="0">
                <a:latin typeface="+mn-lt"/>
              </a:rPr>
              <a:t>TRUNCATE TABLE  TblProduct</a:t>
            </a:r>
          </a:p>
          <a:p>
            <a:pPr>
              <a:spcBef>
                <a:spcPct val="20000"/>
              </a:spcBef>
              <a:defRPr/>
            </a:pPr>
            <a:endParaRPr lang="en-US" sz="2000" dirty="0">
              <a:latin typeface="+mn-lt"/>
            </a:endParaRPr>
          </a:p>
          <a:p>
            <a:pPr>
              <a:spcBef>
                <a:spcPct val="20000"/>
              </a:spcBef>
              <a:defRPr/>
            </a:pPr>
            <a:endParaRPr lang="en-US" sz="2000" dirty="0">
              <a:latin typeface="+mn-lt"/>
            </a:endParaRPr>
          </a:p>
        </p:txBody>
      </p:sp>
      <p:sp>
        <p:nvSpPr>
          <p:cNvPr id="11" name="Rectangular Callout 10"/>
          <p:cNvSpPr/>
          <p:nvPr/>
        </p:nvSpPr>
        <p:spPr>
          <a:xfrm>
            <a:off x="3810000" y="5486400"/>
            <a:ext cx="4800600" cy="914400"/>
          </a:xfrm>
          <a:prstGeom prst="wedgeRectCallout">
            <a:avLst>
              <a:gd name="adj1" fmla="val -90001"/>
              <a:gd name="adj2" fmla="val -102206"/>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 TABLE will delete entire table</a:t>
            </a:r>
          </a:p>
          <a:p>
            <a:r>
              <a:rPr lang="en-US" dirty="0">
                <a:solidFill>
                  <a:schemeClr val="tx1"/>
                </a:solidFill>
              </a:rPr>
              <a:t>But TRUNCATE will delete only the records</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DELETE </a:t>
            </a:r>
            <a:r>
              <a:rPr lang="en-US" sz="2400" b="1" dirty="0" err="1">
                <a:solidFill>
                  <a:schemeClr val="tx1"/>
                </a:solidFill>
              </a:rPr>
              <a:t>vs</a:t>
            </a:r>
            <a:r>
              <a:rPr lang="en-US" sz="2400" b="1" dirty="0">
                <a:solidFill>
                  <a:schemeClr val="tx1"/>
                </a:solidFill>
              </a:rPr>
              <a:t> TRUNCATE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45060405"/>
              </p:ext>
            </p:extLst>
          </p:nvPr>
        </p:nvGraphicFramePr>
        <p:xfrm>
          <a:off x="457200" y="1066800"/>
          <a:ext cx="8229600" cy="40690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7190">
                <a:tc>
                  <a:txBody>
                    <a:bodyPr/>
                    <a:lstStyle/>
                    <a:p>
                      <a:r>
                        <a:rPr lang="en-US" dirty="0"/>
                        <a:t>S</a:t>
                      </a:r>
                      <a:r>
                        <a:rPr lang="en-US" baseline="0" dirty="0"/>
                        <a:t> No.</a:t>
                      </a:r>
                      <a:endParaRPr lang="en-US" dirty="0"/>
                    </a:p>
                  </a:txBody>
                  <a:tcPr/>
                </a:tc>
                <a:tc>
                  <a:txBody>
                    <a:bodyPr/>
                    <a:lstStyle/>
                    <a:p>
                      <a:r>
                        <a:rPr lang="en-US" dirty="0"/>
                        <a:t>TRUNCATE</a:t>
                      </a:r>
                    </a:p>
                  </a:txBody>
                  <a:tcPr/>
                </a:tc>
                <a:tc>
                  <a:txBody>
                    <a:bodyPr/>
                    <a:lstStyle/>
                    <a:p>
                      <a:r>
                        <a:rPr lang="en-US" dirty="0"/>
                        <a:t>DELETE</a:t>
                      </a:r>
                    </a:p>
                  </a:txBody>
                  <a:tcPr/>
                </a:tc>
                <a:extLst>
                  <a:ext uri="{0D108BD9-81ED-4DB2-BD59-A6C34878D82A}">
                    <a16:rowId xmlns:a16="http://schemas.microsoft.com/office/drawing/2014/main" val="10000"/>
                  </a:ext>
                </a:extLst>
              </a:tr>
              <a:tr h="377190">
                <a:tc>
                  <a:txBody>
                    <a:bodyPr/>
                    <a:lstStyle/>
                    <a:p>
                      <a:r>
                        <a:rPr lang="en-US" dirty="0"/>
                        <a:t>1</a:t>
                      </a:r>
                    </a:p>
                  </a:txBody>
                  <a:tcPr/>
                </a:tc>
                <a:tc>
                  <a:txBody>
                    <a:bodyPr/>
                    <a:lstStyle/>
                    <a:p>
                      <a:r>
                        <a:rPr lang="en-US" dirty="0"/>
                        <a:t>DDL Command</a:t>
                      </a:r>
                    </a:p>
                  </a:txBody>
                  <a:tcPr/>
                </a:tc>
                <a:tc>
                  <a:txBody>
                    <a:bodyPr/>
                    <a:lstStyle/>
                    <a:p>
                      <a:r>
                        <a:rPr lang="en-US" dirty="0"/>
                        <a:t>DML Command</a:t>
                      </a:r>
                    </a:p>
                  </a:txBody>
                  <a:tcPr/>
                </a:tc>
                <a:extLst>
                  <a:ext uri="{0D108BD9-81ED-4DB2-BD59-A6C34878D82A}">
                    <a16:rowId xmlns:a16="http://schemas.microsoft.com/office/drawing/2014/main" val="10001"/>
                  </a:ext>
                </a:extLst>
              </a:tr>
              <a:tr h="377190">
                <a:tc>
                  <a:txBody>
                    <a:bodyPr/>
                    <a:lstStyle/>
                    <a:p>
                      <a:r>
                        <a:rPr lang="en-US" dirty="0"/>
                        <a:t>2</a:t>
                      </a:r>
                    </a:p>
                  </a:txBody>
                  <a:tcPr/>
                </a:tc>
                <a:tc>
                  <a:txBody>
                    <a:bodyPr/>
                    <a:lstStyle/>
                    <a:p>
                      <a:r>
                        <a:rPr lang="en-US" dirty="0"/>
                        <a:t>Locks the entire table before deletion</a:t>
                      </a:r>
                    </a:p>
                  </a:txBody>
                  <a:tcPr/>
                </a:tc>
                <a:tc>
                  <a:txBody>
                    <a:bodyPr/>
                    <a:lstStyle/>
                    <a:p>
                      <a:r>
                        <a:rPr lang="en-US" dirty="0"/>
                        <a:t>Locks row by row to delete each record</a:t>
                      </a:r>
                    </a:p>
                  </a:txBody>
                  <a:tcPr/>
                </a:tc>
                <a:extLst>
                  <a:ext uri="{0D108BD9-81ED-4DB2-BD59-A6C34878D82A}">
                    <a16:rowId xmlns:a16="http://schemas.microsoft.com/office/drawing/2014/main" val="10002"/>
                  </a:ext>
                </a:extLst>
              </a:tr>
              <a:tr h="377190">
                <a:tc>
                  <a:txBody>
                    <a:bodyPr/>
                    <a:lstStyle/>
                    <a:p>
                      <a:r>
                        <a:rPr lang="en-US" dirty="0"/>
                        <a:t>3</a:t>
                      </a:r>
                    </a:p>
                  </a:txBody>
                  <a:tcPr/>
                </a:tc>
                <a:tc>
                  <a:txBody>
                    <a:bodyPr/>
                    <a:lstStyle/>
                    <a:p>
                      <a:r>
                        <a:rPr lang="en-US" dirty="0"/>
                        <a:t>WHERE</a:t>
                      </a:r>
                      <a:r>
                        <a:rPr lang="en-US" baseline="0" dirty="0"/>
                        <a:t> Condition cannot be used</a:t>
                      </a:r>
                      <a:endParaRPr lang="en-US" dirty="0"/>
                    </a:p>
                  </a:txBody>
                  <a:tcPr/>
                </a:tc>
                <a:tc>
                  <a:txBody>
                    <a:bodyPr/>
                    <a:lstStyle/>
                    <a:p>
                      <a:r>
                        <a:rPr lang="en-US" dirty="0"/>
                        <a:t>WHERE can</a:t>
                      </a:r>
                      <a:r>
                        <a:rPr lang="en-US" baseline="0" dirty="0"/>
                        <a:t> be used to selectively delete the records</a:t>
                      </a:r>
                      <a:endParaRPr lang="en-US" dirty="0"/>
                    </a:p>
                  </a:txBody>
                  <a:tcPr/>
                </a:tc>
                <a:extLst>
                  <a:ext uri="{0D108BD9-81ED-4DB2-BD59-A6C34878D82A}">
                    <a16:rowId xmlns:a16="http://schemas.microsoft.com/office/drawing/2014/main" val="10003"/>
                  </a:ext>
                </a:extLst>
              </a:tr>
              <a:tr h="377190">
                <a:tc>
                  <a:txBody>
                    <a:bodyPr/>
                    <a:lstStyle/>
                    <a:p>
                      <a:r>
                        <a:rPr lang="en-US" dirty="0"/>
                        <a:t>4</a:t>
                      </a:r>
                    </a:p>
                  </a:txBody>
                  <a:tcPr/>
                </a:tc>
                <a:tc>
                  <a:txBody>
                    <a:bodyPr/>
                    <a:lstStyle/>
                    <a:p>
                      <a:r>
                        <a:rPr lang="en-US" dirty="0"/>
                        <a:t>Never</a:t>
                      </a:r>
                      <a:r>
                        <a:rPr lang="en-US" baseline="0" dirty="0"/>
                        <a:t> activates a TRIGGER</a:t>
                      </a:r>
                      <a:endParaRPr lang="en-US" dirty="0"/>
                    </a:p>
                  </a:txBody>
                  <a:tcPr/>
                </a:tc>
                <a:tc>
                  <a:txBody>
                    <a:bodyPr/>
                    <a:lstStyle/>
                    <a:p>
                      <a:r>
                        <a:rPr lang="en-US" dirty="0"/>
                        <a:t>Activates</a:t>
                      </a:r>
                      <a:r>
                        <a:rPr lang="en-US" baseline="0" dirty="0"/>
                        <a:t> TRIGGER ever deletion of a row</a:t>
                      </a:r>
                      <a:endParaRPr lang="en-US" dirty="0"/>
                    </a:p>
                  </a:txBody>
                  <a:tcPr/>
                </a:tc>
                <a:extLst>
                  <a:ext uri="{0D108BD9-81ED-4DB2-BD59-A6C34878D82A}">
                    <a16:rowId xmlns:a16="http://schemas.microsoft.com/office/drawing/2014/main" val="10004"/>
                  </a:ext>
                </a:extLst>
              </a:tr>
              <a:tr h="377190">
                <a:tc>
                  <a:txBody>
                    <a:bodyPr/>
                    <a:lstStyle/>
                    <a:p>
                      <a:r>
                        <a:rPr lang="en-US" dirty="0"/>
                        <a:t>5</a:t>
                      </a:r>
                    </a:p>
                  </a:txBody>
                  <a:tcPr/>
                </a:tc>
                <a:tc>
                  <a:txBody>
                    <a:bodyPr/>
                    <a:lstStyle/>
                    <a:p>
                      <a:r>
                        <a:rPr lang="en-US" dirty="0"/>
                        <a:t>No.</a:t>
                      </a:r>
                      <a:r>
                        <a:rPr lang="en-US" baseline="0" dirty="0"/>
                        <a:t> of Transactions=1</a:t>
                      </a:r>
                      <a:endParaRPr lang="en-US" dirty="0"/>
                    </a:p>
                  </a:txBody>
                  <a:tcPr/>
                </a:tc>
                <a:tc>
                  <a:txBody>
                    <a:bodyPr/>
                    <a:lstStyle/>
                    <a:p>
                      <a:r>
                        <a:rPr lang="en-US" dirty="0"/>
                        <a:t>No</a:t>
                      </a:r>
                      <a:r>
                        <a:rPr lang="en-US" baseline="0" dirty="0"/>
                        <a:t> of Transactions= No. of rows deleted</a:t>
                      </a:r>
                      <a:endParaRPr lang="en-US" dirty="0"/>
                    </a:p>
                  </a:txBody>
                  <a:tcPr/>
                </a:tc>
                <a:extLst>
                  <a:ext uri="{0D108BD9-81ED-4DB2-BD59-A6C34878D82A}">
                    <a16:rowId xmlns:a16="http://schemas.microsoft.com/office/drawing/2014/main" val="10005"/>
                  </a:ext>
                </a:extLst>
              </a:tr>
              <a:tr h="377190">
                <a:tc>
                  <a:txBody>
                    <a:bodyPr/>
                    <a:lstStyle/>
                    <a:p>
                      <a:r>
                        <a:rPr lang="en-US" dirty="0"/>
                        <a:t>6</a:t>
                      </a:r>
                    </a:p>
                  </a:txBody>
                  <a:tcPr/>
                </a:tc>
                <a:tc>
                  <a:txBody>
                    <a:bodyPr/>
                    <a:lstStyle/>
                    <a:p>
                      <a:r>
                        <a:rPr lang="en-US" dirty="0"/>
                        <a:t>High</a:t>
                      </a:r>
                      <a:r>
                        <a:rPr lang="en-US" baseline="0" dirty="0"/>
                        <a:t> speed process</a:t>
                      </a:r>
                      <a:endParaRPr lang="en-US" dirty="0"/>
                    </a:p>
                  </a:txBody>
                  <a:tcPr/>
                </a:tc>
                <a:tc>
                  <a:txBody>
                    <a:bodyPr/>
                    <a:lstStyle/>
                    <a:p>
                      <a:r>
                        <a:rPr lang="en-US" dirty="0"/>
                        <a:t>Slow process</a:t>
                      </a:r>
                    </a:p>
                  </a:txBody>
                  <a:tcPr/>
                </a:tc>
                <a:extLst>
                  <a:ext uri="{0D108BD9-81ED-4DB2-BD59-A6C34878D82A}">
                    <a16:rowId xmlns:a16="http://schemas.microsoft.com/office/drawing/2014/main" val="10006"/>
                  </a:ext>
                </a:extLst>
              </a:tr>
              <a:tr h="377190">
                <a:tc>
                  <a:txBody>
                    <a:bodyPr/>
                    <a:lstStyle/>
                    <a:p>
                      <a:r>
                        <a:rPr lang="en-US" dirty="0"/>
                        <a:t>7</a:t>
                      </a:r>
                    </a:p>
                  </a:txBody>
                  <a:tcPr/>
                </a:tc>
                <a:tc>
                  <a:txBody>
                    <a:bodyPr/>
                    <a:lstStyle/>
                    <a:p>
                      <a:r>
                        <a:rPr lang="en-US" dirty="0"/>
                        <a:t>No</a:t>
                      </a:r>
                      <a:r>
                        <a:rPr lang="en-US" baseline="0" dirty="0"/>
                        <a:t> Rollback</a:t>
                      </a:r>
                      <a:endParaRPr lang="en-US" dirty="0"/>
                    </a:p>
                  </a:txBody>
                  <a:tcPr/>
                </a:tc>
                <a:tc>
                  <a:txBody>
                    <a:bodyPr/>
                    <a:lstStyle/>
                    <a:p>
                      <a:r>
                        <a:rPr lang="en-US" dirty="0"/>
                        <a:t>Rollback </a:t>
                      </a:r>
                      <a:r>
                        <a:rPr lang="en-US"/>
                        <a:t>avaiable</a:t>
                      </a:r>
                      <a:endParaRPr lang="en-US" dirty="0"/>
                    </a:p>
                  </a:txBody>
                  <a:tcPr/>
                </a:tc>
                <a:extLst>
                  <a:ext uri="{0D108BD9-81ED-4DB2-BD59-A6C34878D82A}">
                    <a16:rowId xmlns:a16="http://schemas.microsoft.com/office/drawing/2014/main" val="662874372"/>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85800"/>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endParaRPr kumimoji="0" lang="en-US" sz="2400" i="0" u="none" strike="noStrike" kern="1200" cap="none" spc="0" normalizeH="0" noProof="0" dirty="0">
              <a:ln>
                <a:noFill/>
              </a:ln>
              <a:effectLst/>
              <a:uLnTx/>
              <a:uFillTx/>
            </a:endParaRP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CREATE TABLE People(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id int NOT NULL AUTO_INCREMENT,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name varchar(45) NOT NULL,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occupation varchar(35) NOT NULL,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age int,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PRIMARY KEY (id)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2704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20000"/>
              </a:spcBef>
              <a:spcAft>
                <a:spcPct val="0"/>
              </a:spcAft>
              <a:defRPr/>
            </a:pPr>
            <a:r>
              <a:rPr kumimoji="0" lang="en-US" sz="1200" i="0" u="none" strike="noStrike" kern="1200" cap="none" spc="0" normalizeH="0" noProof="0" dirty="0">
                <a:ln>
                  <a:noFill/>
                </a:ln>
                <a:effectLst/>
                <a:uLnTx/>
                <a:uFillTx/>
              </a:rPr>
              <a:t>INSERT INTO People (id, name, occupation, age)   </a:t>
            </a:r>
          </a:p>
          <a:p>
            <a:pPr lvl="0" fontAlgn="base">
              <a:spcBef>
                <a:spcPct val="20000"/>
              </a:spcBef>
              <a:spcAft>
                <a:spcPct val="0"/>
              </a:spcAft>
              <a:defRPr/>
            </a:pPr>
            <a:r>
              <a:rPr kumimoji="0" lang="en-US" sz="1200" i="0" u="none" strike="noStrike" kern="1200" cap="none" spc="0" normalizeH="0" noProof="0" dirty="0">
                <a:ln>
                  <a:noFill/>
                </a:ln>
                <a:effectLst/>
                <a:uLnTx/>
                <a:uFillTx/>
              </a:rPr>
              <a:t>VALUES (101, "Peter", "Engineer", 32); </a:t>
            </a:r>
          </a:p>
          <a:p>
            <a:pPr lvl="0" fontAlgn="base">
              <a:spcBef>
                <a:spcPct val="20000"/>
              </a:spcBef>
              <a:spcAft>
                <a:spcPct val="0"/>
              </a:spcAft>
              <a:defRPr/>
            </a:pPr>
            <a:endParaRPr lang="en-US" sz="1200" dirty="0"/>
          </a:p>
          <a:p>
            <a:pPr lvl="0" fontAlgn="base">
              <a:spcBef>
                <a:spcPct val="20000"/>
              </a:spcBef>
              <a:spcAft>
                <a:spcPct val="0"/>
              </a:spcAft>
              <a:defRPr/>
            </a:pPr>
            <a:r>
              <a:rPr kumimoji="0" lang="en-US" sz="1200" i="0" u="none" strike="noStrike" kern="1200" cap="none" spc="0" normalizeH="0" noProof="0" dirty="0">
                <a:ln>
                  <a:noFill/>
                </a:ln>
                <a:effectLst/>
                <a:uLnTx/>
                <a:uFillTx/>
              </a:rPr>
              <a:t>INSERT INTO People VALUES  </a:t>
            </a:r>
          </a:p>
          <a:p>
            <a:pPr lvl="0" fontAlgn="base">
              <a:spcBef>
                <a:spcPct val="20000"/>
              </a:spcBef>
              <a:spcAft>
                <a:spcPct val="0"/>
              </a:spcAft>
              <a:defRPr/>
            </a:pPr>
            <a:r>
              <a:rPr kumimoji="0" lang="en-US" sz="1200" i="0" u="none" strike="noStrike" kern="1200" cap="none" spc="0" normalizeH="0" noProof="0" dirty="0">
                <a:ln>
                  <a:noFill/>
                </a:ln>
                <a:effectLst/>
                <a:uLnTx/>
                <a:uFillTx/>
              </a:rPr>
              <a:t>(102, "Joseph", "Developer", 30),</a:t>
            </a:r>
          </a:p>
          <a:p>
            <a:pPr lvl="0" fontAlgn="base">
              <a:spcBef>
                <a:spcPct val="20000"/>
              </a:spcBef>
              <a:spcAft>
                <a:spcPct val="0"/>
              </a:spcAft>
              <a:defRPr/>
            </a:pPr>
            <a:r>
              <a:rPr kumimoji="0" lang="en-US" sz="1200" i="0" u="none" strike="noStrike" kern="1200" cap="none" spc="0" normalizeH="0" noProof="0" dirty="0">
                <a:ln>
                  <a:noFill/>
                </a:ln>
                <a:effectLst/>
                <a:uLnTx/>
                <a:uFillTx/>
              </a:rPr>
              <a:t>(103, "Mike", "Leader", 28), </a:t>
            </a:r>
          </a:p>
          <a:p>
            <a:pPr lvl="0" fontAlgn="base">
              <a:spcBef>
                <a:spcPct val="20000"/>
              </a:spcBef>
              <a:spcAft>
                <a:spcPct val="0"/>
              </a:spcAft>
              <a:defRPr/>
            </a:pPr>
            <a:r>
              <a:rPr kumimoji="0" lang="en-US" sz="1200" i="0" u="none" strike="noStrike" kern="1200" cap="none" spc="0" normalizeH="0" noProof="0" dirty="0">
                <a:ln>
                  <a:noFill/>
                </a:ln>
                <a:effectLst/>
                <a:uLnTx/>
                <a:uFillTx/>
              </a:rPr>
              <a:t>(104, "Stephen", "Scientist", 45); </a:t>
            </a:r>
          </a:p>
          <a:p>
            <a:pPr lvl="0" fontAlgn="base">
              <a:spcBef>
                <a:spcPct val="20000"/>
              </a:spcBef>
              <a:spcAft>
                <a:spcPct val="0"/>
              </a:spcAft>
              <a:defRPr/>
            </a:pPr>
            <a:endParaRPr lang="en-US" sz="1200" dirty="0"/>
          </a:p>
          <a:p>
            <a:pPr lvl="0" fontAlgn="base">
              <a:spcBef>
                <a:spcPct val="20000"/>
              </a:spcBef>
              <a:spcAft>
                <a:spcPct val="0"/>
              </a:spcAft>
              <a:defRPr/>
            </a:pPr>
            <a:endParaRPr kumimoji="0" lang="en-US" sz="1200" i="0" u="none" strike="noStrike" kern="1200" cap="none" spc="0" normalizeH="0" noProof="0" dirty="0">
              <a:ln>
                <a:noFill/>
              </a:ln>
              <a:effectLst/>
              <a:uLnTx/>
              <a:uFillTx/>
            </a:endParaRPr>
          </a:p>
        </p:txBody>
      </p:sp>
    </p:spTree>
    <p:custDataLst>
      <p:tags r:id="rId1"/>
    </p:custDataLst>
    <p:extLst>
      <p:ext uri="{BB962C8B-B14F-4D97-AF65-F5344CB8AC3E}">
        <p14:creationId xmlns:p14="http://schemas.microsoft.com/office/powerpoint/2010/main" val="347203807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457200" y="1219200"/>
            <a:ext cx="8382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(Simple Version)</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a:t>
            </a:r>
          </a:p>
          <a:p>
            <a:pPr>
              <a:spcBef>
                <a:spcPct val="20000"/>
              </a:spcBef>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a:t>
            </a:r>
          </a:p>
          <a:p>
            <a:pPr>
              <a:spcBef>
                <a:spcPct val="20000"/>
              </a:spcBef>
              <a:defRPr/>
            </a:pPr>
            <a:endParaRPr lang="en-US" sz="2000" dirty="0">
              <a:latin typeface="+mn-lt"/>
            </a:endParaRPr>
          </a:p>
          <a:p>
            <a:pPr algn="ctr">
              <a:spcBef>
                <a:spcPct val="20000"/>
              </a:spcBef>
              <a:defRPr/>
            </a:pPr>
            <a:r>
              <a:rPr lang="en-US" sz="2000" dirty="0">
                <a:latin typeface="+mn-lt"/>
              </a:rPr>
              <a:t>OR</a:t>
            </a:r>
          </a:p>
          <a:p>
            <a:pPr algn="ctr">
              <a:spcBef>
                <a:spcPct val="20000"/>
              </a:spcBef>
              <a:defRPr/>
            </a:pPr>
            <a:endParaRPr lang="en-US" sz="2000" dirty="0"/>
          </a:p>
          <a:p>
            <a:pPr>
              <a:spcBef>
                <a:spcPct val="20000"/>
              </a:spcBef>
              <a:defRPr/>
            </a:pPr>
            <a:r>
              <a:rPr lang="en-US" sz="2000" dirty="0">
                <a:latin typeface="+mn-lt"/>
              </a:rPr>
              <a:t>SELECT  * FROM </a:t>
            </a:r>
            <a:r>
              <a:rPr lang="en-US" sz="2000" dirty="0"/>
              <a:t>&lt;</a:t>
            </a:r>
            <a:r>
              <a:rPr lang="en-US" sz="2000" dirty="0" err="1">
                <a:latin typeface="+mn-lt"/>
              </a:rPr>
              <a:t>TableName</a:t>
            </a:r>
            <a:r>
              <a:rPr lang="en-US" sz="2000" dirty="0">
                <a:latin typeface="+mn-lt"/>
              </a:rPr>
              <a:t>&gt;</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762000"/>
            <a:ext cx="5181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all rows and all columns form the table</a:t>
            </a:r>
          </a:p>
          <a:p>
            <a:pPr>
              <a:spcBef>
                <a:spcPct val="20000"/>
              </a:spcBef>
              <a:defRPr/>
            </a:pPr>
            <a:r>
              <a:rPr lang="en-US" sz="2000" dirty="0">
                <a:latin typeface="+mn-lt"/>
              </a:rPr>
              <a:t>SELECT * FROM Employee</a:t>
            </a:r>
          </a:p>
        </p:txBody>
      </p:sp>
      <p:pic>
        <p:nvPicPr>
          <p:cNvPr id="11" name="Picture 3"/>
          <p:cNvPicPr>
            <a:picLocks noChangeAspect="1" noChangeArrowheads="1"/>
          </p:cNvPicPr>
          <p:nvPr/>
        </p:nvPicPr>
        <p:blipFill>
          <a:blip r:embed="rId4" cstate="print"/>
          <a:srcRect/>
          <a:stretch>
            <a:fillRect/>
          </a:stretch>
        </p:blipFill>
        <p:spPr bwMode="auto">
          <a:xfrm>
            <a:off x="685800" y="1752600"/>
            <a:ext cx="7730565" cy="3962400"/>
          </a:xfrm>
          <a:prstGeom prst="rect">
            <a:avLst/>
          </a:prstGeom>
          <a:noFill/>
          <a:ln w="9525">
            <a:noFill/>
            <a:miter lim="800000"/>
            <a:headEnd/>
            <a:tailEnd/>
          </a:ln>
          <a:effectLst/>
        </p:spPr>
      </p:pic>
      <p:sp>
        <p:nvSpPr>
          <p:cNvPr id="2" name="TextBox 1"/>
          <p:cNvSpPr txBox="1"/>
          <p:nvPr/>
        </p:nvSpPr>
        <p:spPr>
          <a:xfrm>
            <a:off x="398182" y="5803386"/>
            <a:ext cx="8018183" cy="646331"/>
          </a:xfrm>
          <a:prstGeom prst="rect">
            <a:avLst/>
          </a:prstGeom>
          <a:noFill/>
        </p:spPr>
        <p:txBody>
          <a:bodyPr wrap="square" rtlCol="0">
            <a:spAutoFit/>
          </a:bodyPr>
          <a:lstStyle/>
          <a:p>
            <a:r>
              <a:rPr lang="en-US" b="1" dirty="0"/>
              <a:t>Warning:</a:t>
            </a:r>
            <a:r>
              <a:rPr lang="en-US" dirty="0"/>
              <a:t> Avoid using * during production. It will decrease readability and retrieves unnecessary columns </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Characteristics of good database system</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Good database is identified by ACID properties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noProof="0" dirty="0"/>
              <a:t>A – Atomicity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dirty="0">
                <a:ln>
                  <a:noFill/>
                </a:ln>
                <a:effectLst/>
                <a:uLnTx/>
                <a:uFillTx/>
              </a:rPr>
              <a:t>C</a:t>
            </a:r>
            <a:r>
              <a:rPr kumimoji="0" lang="en-US" sz="2200" b="0" i="0" u="none" strike="noStrike" kern="1200" cap="none" spc="0" normalizeH="0" dirty="0">
                <a:ln>
                  <a:noFill/>
                </a:ln>
                <a:effectLst/>
                <a:uLnTx/>
                <a:uFillTx/>
              </a:rPr>
              <a:t> – Consistency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noProof="0" dirty="0"/>
              <a:t>I – Isolation</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dirty="0">
                <a:ln>
                  <a:noFill/>
                </a:ln>
                <a:effectLst/>
                <a:uLnTx/>
                <a:uFillTx/>
              </a:rPr>
              <a:t>D - Durability</a:t>
            </a:r>
            <a:endParaRPr kumimoji="0" lang="en-US" sz="22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23355455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228600" y="609600"/>
            <a:ext cx="8534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all rows and specified columns with alias</a:t>
            </a:r>
          </a:p>
          <a:p>
            <a:pPr>
              <a:spcBef>
                <a:spcPct val="20000"/>
              </a:spcBef>
              <a:defRPr/>
            </a:pPr>
            <a:r>
              <a:rPr lang="en-US" sz="2000" dirty="0">
                <a:latin typeface="+mn-lt"/>
              </a:rPr>
              <a:t>SELECT 	</a:t>
            </a:r>
            <a:r>
              <a:rPr lang="en-US" sz="2000" dirty="0" err="1">
                <a:latin typeface="+mn-lt"/>
              </a:rPr>
              <a:t>EmpID</a:t>
            </a:r>
            <a:r>
              <a:rPr lang="en-US" sz="2000" dirty="0">
                <a:latin typeface="+mn-lt"/>
              </a:rPr>
              <a:t> AS "Emp ID", </a:t>
            </a:r>
            <a:r>
              <a:rPr lang="en-US" sz="2000" b="0" i="0" dirty="0">
                <a:solidFill>
                  <a:srgbClr val="000000"/>
                </a:solidFill>
                <a:effectLst/>
                <a:latin typeface="Consolas" panose="020B0609020204030204" pitchFamily="49" charset="0"/>
              </a:rPr>
              <a:t>CONCAT(</a:t>
            </a:r>
            <a:r>
              <a:rPr lang="en-US" sz="2000" b="0" i="0" dirty="0" err="1">
                <a:solidFill>
                  <a:srgbClr val="000000"/>
                </a:solidFill>
                <a:effectLst/>
                <a:latin typeface="Consolas" panose="020B0609020204030204" pitchFamily="49" charset="0"/>
              </a:rPr>
              <a:t>firstname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a:t>
            </a:r>
            <a:r>
              <a:rPr lang="en-US" sz="2000" dirty="0">
                <a:latin typeface="+mn-lt"/>
              </a:rPr>
              <a:t> as "Name", DOB,  DOJ,  </a:t>
            </a:r>
            <a:r>
              <a:rPr lang="en-US" sz="2000" dirty="0" err="1">
                <a:latin typeface="+mn-lt"/>
              </a:rPr>
              <a:t>EmpCity</a:t>
            </a:r>
            <a:r>
              <a:rPr lang="en-US" sz="2000" dirty="0">
                <a:latin typeface="+mn-lt"/>
              </a:rPr>
              <a:t> AS City FROM Employee;</a:t>
            </a:r>
          </a:p>
        </p:txBody>
      </p:sp>
      <p:pic>
        <p:nvPicPr>
          <p:cNvPr id="11" name="Picture 2"/>
          <p:cNvPicPr>
            <a:picLocks noChangeAspect="1" noChangeArrowheads="1"/>
          </p:cNvPicPr>
          <p:nvPr/>
        </p:nvPicPr>
        <p:blipFill>
          <a:blip r:embed="rId4" cstate="print"/>
          <a:srcRect/>
          <a:stretch>
            <a:fillRect/>
          </a:stretch>
        </p:blipFill>
        <p:spPr bwMode="auto">
          <a:xfrm>
            <a:off x="914400" y="2133600"/>
            <a:ext cx="7010400" cy="4343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762000"/>
            <a:ext cx="8534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Print the salary table for a month having 23 working days</a:t>
            </a:r>
          </a:p>
          <a:p>
            <a:pPr>
              <a:spcBef>
                <a:spcPct val="20000"/>
              </a:spcBef>
              <a:defRPr/>
            </a:pPr>
            <a:r>
              <a:rPr lang="en-US" sz="2000" dirty="0">
                <a:latin typeface="+mn-lt"/>
              </a:rPr>
              <a:t>SELECT 	</a:t>
            </a:r>
            <a:r>
              <a:rPr lang="en-US" sz="2000" dirty="0" err="1">
                <a:latin typeface="+mn-lt"/>
              </a:rPr>
              <a:t>EmpID</a:t>
            </a:r>
            <a:r>
              <a:rPr lang="en-US" sz="2000" dirty="0">
                <a:latin typeface="+mn-lt"/>
              </a:rPr>
              <a:t> AS "Emp ID",</a:t>
            </a:r>
          </a:p>
          <a:p>
            <a:pPr>
              <a:spcBef>
                <a:spcPct val="20000"/>
              </a:spcBef>
              <a:defRPr/>
            </a:pPr>
            <a:r>
              <a:rPr lang="en-US" sz="2000" dirty="0">
                <a:latin typeface="+mn-lt"/>
              </a:rPr>
              <a:t> 	</a:t>
            </a:r>
            <a:r>
              <a:rPr lang="en-US" sz="2000" dirty="0" err="1">
                <a:latin typeface="+mn-lt"/>
              </a:rPr>
              <a:t>EmpFName</a:t>
            </a:r>
            <a:r>
              <a:rPr lang="en-US" sz="2000" dirty="0">
                <a:latin typeface="+mn-lt"/>
              </a:rPr>
              <a:t> AS Name,</a:t>
            </a:r>
          </a:p>
          <a:p>
            <a:pPr>
              <a:spcBef>
                <a:spcPct val="20000"/>
              </a:spcBef>
              <a:defRPr/>
            </a:pPr>
            <a:r>
              <a:rPr lang="en-US" sz="2000" dirty="0">
                <a:latin typeface="+mn-lt"/>
              </a:rPr>
              <a:t>	</a:t>
            </a:r>
            <a:r>
              <a:rPr lang="en-US" sz="2000" dirty="0" err="1">
                <a:latin typeface="+mn-lt"/>
              </a:rPr>
              <a:t>PayPerDay</a:t>
            </a:r>
            <a:r>
              <a:rPr lang="en-US" sz="2000" dirty="0">
                <a:latin typeface="+mn-lt"/>
              </a:rPr>
              <a:t>*23  AS Payable FROM Employee</a:t>
            </a:r>
          </a:p>
        </p:txBody>
      </p:sp>
      <p:pic>
        <p:nvPicPr>
          <p:cNvPr id="11" name="Picture 2"/>
          <p:cNvPicPr>
            <a:picLocks noChangeAspect="1" noChangeArrowheads="1"/>
          </p:cNvPicPr>
          <p:nvPr/>
        </p:nvPicPr>
        <p:blipFill>
          <a:blip r:embed="rId4" cstate="print"/>
          <a:srcRect/>
          <a:stretch>
            <a:fillRect/>
          </a:stretch>
        </p:blipFill>
        <p:spPr bwMode="auto">
          <a:xfrm>
            <a:off x="2209800" y="2362200"/>
            <a:ext cx="3487672" cy="3962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TextBox 9"/>
          <p:cNvSpPr txBox="1"/>
          <p:nvPr/>
        </p:nvSpPr>
        <p:spPr>
          <a:xfrm>
            <a:off x="6172200" y="5105400"/>
            <a:ext cx="184731" cy="369332"/>
          </a:xfrm>
          <a:prstGeom prst="rect">
            <a:avLst/>
          </a:prstGeom>
          <a:noFill/>
        </p:spPr>
        <p:txBody>
          <a:bodyPr wrap="none" rtlCol="0">
            <a:spAutoFit/>
          </a:bodyPr>
          <a:lstStyle/>
          <a:p>
            <a:endParaRPr lang="en-US" dirty="0"/>
          </a:p>
        </p:txBody>
      </p:sp>
      <p:sp>
        <p:nvSpPr>
          <p:cNvPr id="11" name="Subtitle 2"/>
          <p:cNvSpPr txBox="1">
            <a:spLocks/>
          </p:cNvSpPr>
          <p:nvPr/>
        </p:nvSpPr>
        <p:spPr bwMode="auto">
          <a:xfrm>
            <a:off x="381000" y="609600"/>
            <a:ext cx="8382000" cy="2115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(Filtering records using WHERE clause)</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WHERE &lt;Condition&gt;</a:t>
            </a:r>
          </a:p>
        </p:txBody>
      </p:sp>
      <p:graphicFrame>
        <p:nvGraphicFramePr>
          <p:cNvPr id="12" name="Table 11"/>
          <p:cNvGraphicFramePr>
            <a:graphicFrameLocks noGrp="1"/>
          </p:cNvGraphicFramePr>
          <p:nvPr>
            <p:extLst>
              <p:ext uri="{D42A27DB-BD31-4B8C-83A1-F6EECF244321}">
                <p14:modId xmlns:p14="http://schemas.microsoft.com/office/powerpoint/2010/main" val="2623253917"/>
              </p:ext>
            </p:extLst>
          </p:nvPr>
        </p:nvGraphicFramePr>
        <p:xfrm>
          <a:off x="914400" y="2415199"/>
          <a:ext cx="7086600" cy="44500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Description</a:t>
                      </a:r>
                    </a:p>
                  </a:txBody>
                  <a:tcPr anchor="ct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Equal</a:t>
                      </a:r>
                    </a:p>
                  </a:txBody>
                  <a:tcPr anchor="ctr"/>
                </a:tc>
                <a:extLst>
                  <a:ext uri="{0D108BD9-81ED-4DB2-BD59-A6C34878D82A}">
                    <a16:rowId xmlns:a16="http://schemas.microsoft.com/office/drawing/2014/main" val="10001"/>
                  </a:ext>
                </a:extLst>
              </a:tr>
              <a:tr h="370840">
                <a:tc>
                  <a:txBody>
                    <a:bodyPr/>
                    <a:lstStyle/>
                    <a:p>
                      <a:r>
                        <a:rPr lang="en-US" dirty="0"/>
                        <a:t>&lt;&gt;</a:t>
                      </a:r>
                    </a:p>
                  </a:txBody>
                  <a:tcPr/>
                </a:tc>
                <a:tc>
                  <a:txBody>
                    <a:bodyPr/>
                    <a:lstStyle/>
                    <a:p>
                      <a:r>
                        <a:rPr lang="en-US" dirty="0"/>
                        <a:t>Not equal</a:t>
                      </a:r>
                    </a:p>
                  </a:txBody>
                  <a:tcPr anchor="ctr"/>
                </a:tc>
                <a:extLst>
                  <a:ext uri="{0D108BD9-81ED-4DB2-BD59-A6C34878D82A}">
                    <a16:rowId xmlns:a16="http://schemas.microsoft.com/office/drawing/2014/main" val="10002"/>
                  </a:ext>
                </a:extLst>
              </a:tr>
              <a:tr h="370840">
                <a:tc>
                  <a:txBody>
                    <a:bodyPr/>
                    <a:lstStyle/>
                    <a:p>
                      <a:r>
                        <a:rPr lang="en-US"/>
                        <a:t>&gt;</a:t>
                      </a:r>
                    </a:p>
                  </a:txBody>
                  <a:tcPr/>
                </a:tc>
                <a:tc>
                  <a:txBody>
                    <a:bodyPr/>
                    <a:lstStyle/>
                    <a:p>
                      <a:r>
                        <a:rPr lang="en-US" dirty="0"/>
                        <a:t>Greater than</a:t>
                      </a:r>
                    </a:p>
                  </a:txBody>
                  <a:tcPr anchor="ctr"/>
                </a:tc>
                <a:extLst>
                  <a:ext uri="{0D108BD9-81ED-4DB2-BD59-A6C34878D82A}">
                    <a16:rowId xmlns:a16="http://schemas.microsoft.com/office/drawing/2014/main" val="10003"/>
                  </a:ext>
                </a:extLst>
              </a:tr>
              <a:tr h="370840">
                <a:tc>
                  <a:txBody>
                    <a:bodyPr/>
                    <a:lstStyle/>
                    <a:p>
                      <a:r>
                        <a:rPr lang="en-US"/>
                        <a:t>&lt;</a:t>
                      </a:r>
                    </a:p>
                  </a:txBody>
                  <a:tcPr/>
                </a:tc>
                <a:tc>
                  <a:txBody>
                    <a:bodyPr/>
                    <a:lstStyle/>
                    <a:p>
                      <a:r>
                        <a:rPr lang="en-US"/>
                        <a:t>Less than</a:t>
                      </a:r>
                    </a:p>
                  </a:txBody>
                  <a:tcPr anchor="ctr"/>
                </a:tc>
                <a:extLst>
                  <a:ext uri="{0D108BD9-81ED-4DB2-BD59-A6C34878D82A}">
                    <a16:rowId xmlns:a16="http://schemas.microsoft.com/office/drawing/2014/main" val="10004"/>
                  </a:ext>
                </a:extLst>
              </a:tr>
              <a:tr h="370840">
                <a:tc>
                  <a:txBody>
                    <a:bodyPr/>
                    <a:lstStyle/>
                    <a:p>
                      <a:r>
                        <a:rPr lang="en-US"/>
                        <a:t>&gt;=</a:t>
                      </a:r>
                    </a:p>
                  </a:txBody>
                  <a:tcPr/>
                </a:tc>
                <a:tc>
                  <a:txBody>
                    <a:bodyPr/>
                    <a:lstStyle/>
                    <a:p>
                      <a:r>
                        <a:rPr lang="en-US"/>
                        <a:t>Greater than or equal</a:t>
                      </a:r>
                    </a:p>
                  </a:txBody>
                  <a:tcPr anchor="ctr"/>
                </a:tc>
                <a:extLst>
                  <a:ext uri="{0D108BD9-81ED-4DB2-BD59-A6C34878D82A}">
                    <a16:rowId xmlns:a16="http://schemas.microsoft.com/office/drawing/2014/main" val="10005"/>
                  </a:ext>
                </a:extLst>
              </a:tr>
              <a:tr h="370840">
                <a:tc>
                  <a:txBody>
                    <a:bodyPr/>
                    <a:lstStyle/>
                    <a:p>
                      <a:r>
                        <a:rPr lang="en-US"/>
                        <a:t>&lt;=</a:t>
                      </a:r>
                    </a:p>
                  </a:txBody>
                  <a:tcPr/>
                </a:tc>
                <a:tc>
                  <a:txBody>
                    <a:bodyPr/>
                    <a:lstStyle/>
                    <a:p>
                      <a:r>
                        <a:rPr lang="en-US" dirty="0"/>
                        <a:t>Less than or equal</a:t>
                      </a:r>
                    </a:p>
                  </a:txBody>
                  <a:tcPr anchor="ctr"/>
                </a:tc>
                <a:extLst>
                  <a:ext uri="{0D108BD9-81ED-4DB2-BD59-A6C34878D82A}">
                    <a16:rowId xmlns:a16="http://schemas.microsoft.com/office/drawing/2014/main" val="10006"/>
                  </a:ext>
                </a:extLst>
              </a:tr>
              <a:tr h="370840">
                <a:tc>
                  <a:txBody>
                    <a:bodyPr/>
                    <a:lstStyle/>
                    <a:p>
                      <a:r>
                        <a:rPr lang="en-US" dirty="0"/>
                        <a:t>IS</a:t>
                      </a:r>
                    </a:p>
                  </a:txBody>
                  <a:tcPr/>
                </a:tc>
                <a:tc>
                  <a:txBody>
                    <a:bodyPr/>
                    <a:lstStyle/>
                    <a:p>
                      <a:r>
                        <a:rPr lang="en-US" dirty="0"/>
                        <a:t>Compare with</a:t>
                      </a:r>
                      <a:r>
                        <a:rPr lang="en-US" baseline="0" dirty="0"/>
                        <a:t> NULL</a:t>
                      </a:r>
                      <a:endParaRPr lang="en-US" dirty="0"/>
                    </a:p>
                  </a:txBody>
                  <a:tcPr anchor="ctr"/>
                </a:tc>
                <a:extLst>
                  <a:ext uri="{0D108BD9-81ED-4DB2-BD59-A6C34878D82A}">
                    <a16:rowId xmlns:a16="http://schemas.microsoft.com/office/drawing/2014/main" val="565500677"/>
                  </a:ext>
                </a:extLst>
              </a:tr>
              <a:tr h="370840">
                <a:tc>
                  <a:txBody>
                    <a:bodyPr/>
                    <a:lstStyle/>
                    <a:p>
                      <a:r>
                        <a:rPr lang="en-US" dirty="0"/>
                        <a:t>BETWEEN</a:t>
                      </a:r>
                    </a:p>
                  </a:txBody>
                  <a:tcPr/>
                </a:tc>
                <a:tc>
                  <a:txBody>
                    <a:bodyPr/>
                    <a:lstStyle/>
                    <a:p>
                      <a:r>
                        <a:rPr lang="en-US" dirty="0"/>
                        <a:t>Between an inclusive range</a:t>
                      </a:r>
                    </a:p>
                  </a:txBody>
                  <a:tcPr anchor="ctr"/>
                </a:tc>
                <a:extLst>
                  <a:ext uri="{0D108BD9-81ED-4DB2-BD59-A6C34878D82A}">
                    <a16:rowId xmlns:a16="http://schemas.microsoft.com/office/drawing/2014/main" val="10007"/>
                  </a:ext>
                </a:extLst>
              </a:tr>
              <a:tr h="370840">
                <a:tc>
                  <a:txBody>
                    <a:bodyPr/>
                    <a:lstStyle/>
                    <a:p>
                      <a:r>
                        <a:rPr lang="en-US" dirty="0"/>
                        <a:t>LIKE</a:t>
                      </a:r>
                    </a:p>
                  </a:txBody>
                  <a:tcPr/>
                </a:tc>
                <a:tc>
                  <a:txBody>
                    <a:bodyPr/>
                    <a:lstStyle/>
                    <a:p>
                      <a:r>
                        <a:rPr lang="en-US"/>
                        <a:t>Search for a pattern</a:t>
                      </a:r>
                    </a:p>
                  </a:txBody>
                  <a:tcPr anchor="ctr"/>
                </a:tc>
                <a:extLst>
                  <a:ext uri="{0D108BD9-81ED-4DB2-BD59-A6C34878D82A}">
                    <a16:rowId xmlns:a16="http://schemas.microsoft.com/office/drawing/2014/main" val="10008"/>
                  </a:ext>
                </a:extLst>
              </a:tr>
              <a:tr h="370840">
                <a:tc>
                  <a:txBody>
                    <a:bodyPr/>
                    <a:lstStyle/>
                    <a:p>
                      <a:r>
                        <a:rPr lang="en-US" dirty="0"/>
                        <a:t>IN</a:t>
                      </a:r>
                    </a:p>
                  </a:txBody>
                  <a:tcPr/>
                </a:tc>
                <a:tc>
                  <a:txBody>
                    <a:bodyPr/>
                    <a:lstStyle/>
                    <a:p>
                      <a:r>
                        <a:rPr lang="en-US" dirty="0"/>
                        <a:t>To specify multiple possible values for a column</a:t>
                      </a:r>
                    </a:p>
                  </a:txBody>
                  <a:tcPr anchor="ctr"/>
                </a:tc>
                <a:extLst>
                  <a:ext uri="{0D108BD9-81ED-4DB2-BD59-A6C34878D82A}">
                    <a16:rowId xmlns:a16="http://schemas.microsoft.com/office/drawing/2014/main" val="10009"/>
                  </a:ext>
                </a:extLst>
              </a:tr>
              <a:tr h="370840">
                <a:tc>
                  <a:txBody>
                    <a:bodyPr/>
                    <a:lstStyle/>
                    <a:p>
                      <a:r>
                        <a:rPr lang="en-US" dirty="0"/>
                        <a:t>EXISTS</a:t>
                      </a:r>
                    </a:p>
                  </a:txBody>
                  <a:tcPr/>
                </a:tc>
                <a:tc>
                  <a:txBody>
                    <a:bodyPr/>
                    <a:lstStyle/>
                    <a:p>
                      <a:endParaRPr lang="en-US" dirty="0"/>
                    </a:p>
                  </a:txBody>
                  <a:tcPr anchor="ctr"/>
                </a:tc>
                <a:extLst>
                  <a:ext uri="{0D108BD9-81ED-4DB2-BD59-A6C34878D82A}">
                    <a16:rowId xmlns:a16="http://schemas.microsoft.com/office/drawing/2014/main" val="3270148819"/>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838200"/>
            <a:ext cx="8534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a:t>
            </a:r>
            <a:r>
              <a:rPr lang="en-US" sz="2000" b="1" dirty="0" err="1">
                <a:latin typeface="+mn-lt"/>
              </a:rPr>
              <a:t>PayPerDay</a:t>
            </a:r>
            <a:r>
              <a:rPr lang="en-US" sz="2000" b="1" dirty="0">
                <a:latin typeface="+mn-lt"/>
              </a:rPr>
              <a:t> is more than 100 dollars</a:t>
            </a:r>
          </a:p>
          <a:p>
            <a:pPr>
              <a:spcBef>
                <a:spcPct val="20000"/>
              </a:spcBef>
              <a:defRPr/>
            </a:pPr>
            <a:r>
              <a:rPr lang="en-US" sz="2000" dirty="0">
                <a:latin typeface="+mn-lt"/>
              </a:rPr>
              <a:t>SELECT * FROM Employee WHERE </a:t>
            </a:r>
            <a:r>
              <a:rPr lang="en-US" sz="2000" dirty="0" err="1">
                <a:latin typeface="+mn-lt"/>
              </a:rPr>
              <a:t>PayPerDay</a:t>
            </a:r>
            <a:r>
              <a:rPr lang="en-US" sz="2000" dirty="0">
                <a:latin typeface="+mn-lt"/>
              </a:rPr>
              <a:t> &gt;= 100</a:t>
            </a:r>
          </a:p>
        </p:txBody>
      </p:sp>
      <p:pic>
        <p:nvPicPr>
          <p:cNvPr id="11" name="Picture 2"/>
          <p:cNvPicPr>
            <a:picLocks noChangeAspect="1" noChangeArrowheads="1"/>
          </p:cNvPicPr>
          <p:nvPr/>
        </p:nvPicPr>
        <p:blipFill>
          <a:blip r:embed="rId4" cstate="print"/>
          <a:srcRect/>
          <a:stretch>
            <a:fillRect/>
          </a:stretch>
        </p:blipFill>
        <p:spPr bwMode="auto">
          <a:xfrm>
            <a:off x="762000" y="1752600"/>
            <a:ext cx="7934326" cy="25908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1142999"/>
            <a:ext cx="8534400" cy="18851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from Austin</a:t>
            </a:r>
          </a:p>
          <a:p>
            <a:pPr>
              <a:spcBef>
                <a:spcPct val="20000"/>
              </a:spcBef>
              <a:defRPr/>
            </a:pPr>
            <a:r>
              <a:rPr lang="en-US" sz="2000" dirty="0">
                <a:latin typeface="+mn-lt"/>
              </a:rPr>
              <a:t>SELECT * FROM Employee WHERE </a:t>
            </a:r>
            <a:r>
              <a:rPr lang="en-US" sz="2000" dirty="0" err="1">
                <a:latin typeface="+mn-lt"/>
              </a:rPr>
              <a:t>EmpCity</a:t>
            </a:r>
            <a:r>
              <a:rPr lang="en-US" sz="2000" dirty="0">
                <a:latin typeface="+mn-lt"/>
              </a:rPr>
              <a:t> = "Austin"</a:t>
            </a:r>
          </a:p>
          <a:p>
            <a:pPr>
              <a:spcBef>
                <a:spcPct val="20000"/>
              </a:spcBef>
              <a:defRPr/>
            </a:pPr>
            <a:endParaRPr lang="en-US" sz="2000" dirty="0"/>
          </a:p>
          <a:p>
            <a:pPr>
              <a:spcBef>
                <a:spcPct val="20000"/>
              </a:spcBef>
              <a:defRPr/>
            </a:pPr>
            <a:endParaRPr lang="en-US" sz="2000" dirty="0">
              <a:latin typeface="+mn-lt"/>
            </a:endParaRPr>
          </a:p>
        </p:txBody>
      </p:sp>
      <p:pic>
        <p:nvPicPr>
          <p:cNvPr id="9" name="Picture 2"/>
          <p:cNvPicPr>
            <a:picLocks noChangeAspect="1" noChangeArrowheads="1"/>
          </p:cNvPicPr>
          <p:nvPr/>
        </p:nvPicPr>
        <p:blipFill>
          <a:blip r:embed="rId4" cstate="print"/>
          <a:srcRect/>
          <a:stretch>
            <a:fillRect/>
          </a:stretch>
        </p:blipFill>
        <p:spPr bwMode="auto">
          <a:xfrm>
            <a:off x="217192" y="3135018"/>
            <a:ext cx="8324588" cy="22098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685800"/>
            <a:ext cx="8534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not from Austin</a:t>
            </a:r>
          </a:p>
          <a:p>
            <a:pPr>
              <a:spcBef>
                <a:spcPct val="20000"/>
              </a:spcBef>
              <a:defRPr/>
            </a:pPr>
            <a:r>
              <a:rPr lang="en-US" sz="2000" dirty="0">
                <a:latin typeface="+mn-lt"/>
              </a:rPr>
              <a:t>SELECT * FROM Employee WHERE </a:t>
            </a:r>
            <a:r>
              <a:rPr lang="en-US" sz="2000" dirty="0" err="1">
                <a:latin typeface="+mn-lt"/>
              </a:rPr>
              <a:t>EmpCity</a:t>
            </a:r>
            <a:r>
              <a:rPr lang="en-US" sz="2000" dirty="0">
                <a:latin typeface="+mn-lt"/>
              </a:rPr>
              <a:t> &lt;&gt; "Austin" </a:t>
            </a:r>
          </a:p>
        </p:txBody>
      </p:sp>
      <p:pic>
        <p:nvPicPr>
          <p:cNvPr id="11" name="Picture 2"/>
          <p:cNvPicPr>
            <a:picLocks noChangeAspect="1" noChangeArrowheads="1"/>
          </p:cNvPicPr>
          <p:nvPr/>
        </p:nvPicPr>
        <p:blipFill>
          <a:blip r:embed="rId4" cstate="print"/>
          <a:srcRect/>
          <a:stretch>
            <a:fillRect/>
          </a:stretch>
        </p:blipFill>
        <p:spPr bwMode="auto">
          <a:xfrm>
            <a:off x="685800" y="1447800"/>
            <a:ext cx="7927118" cy="3657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990599"/>
            <a:ext cx="8686800" cy="1188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joined between the fiscal year 2003-04</a:t>
            </a:r>
          </a:p>
          <a:p>
            <a:pPr>
              <a:spcBef>
                <a:spcPct val="20000"/>
              </a:spcBef>
              <a:defRPr/>
            </a:pPr>
            <a:r>
              <a:rPr lang="en-US" sz="2000" dirty="0">
                <a:latin typeface="+mn-lt"/>
              </a:rPr>
              <a:t>SELECT * FROM Employee WHERE DOJ BETWEEN STR_STR_TO_DATE("01 Oct 2003","</a:t>
            </a:r>
            <a:r>
              <a:rPr lang="en-US" sz="2000" dirty="0"/>
              <a:t>%d %M %y</a:t>
            </a:r>
            <a:r>
              <a:rPr lang="en-US" sz="2000" dirty="0">
                <a:latin typeface="+mn-lt"/>
              </a:rPr>
              <a:t>") AND STR_STR_TO_DATE("30 Sep 2004</a:t>
            </a:r>
            <a:r>
              <a:rPr lang="en-US" sz="2000" dirty="0"/>
              <a:t>","%d %M %y")</a:t>
            </a:r>
            <a:endParaRPr lang="en-US" sz="2000" dirty="0">
              <a:latin typeface="+mn-lt"/>
            </a:endParaRPr>
          </a:p>
        </p:txBody>
      </p:sp>
      <p:pic>
        <p:nvPicPr>
          <p:cNvPr id="11" name="Picture 2"/>
          <p:cNvPicPr>
            <a:picLocks noChangeAspect="1" noChangeArrowheads="1"/>
          </p:cNvPicPr>
          <p:nvPr/>
        </p:nvPicPr>
        <p:blipFill>
          <a:blip r:embed="rId4" cstate="print"/>
          <a:srcRect/>
          <a:stretch>
            <a:fillRect/>
          </a:stretch>
        </p:blipFill>
        <p:spPr bwMode="auto">
          <a:xfrm>
            <a:off x="685800" y="2286000"/>
            <a:ext cx="7921511" cy="1905000"/>
          </a:xfrm>
          <a:prstGeom prst="rect">
            <a:avLst/>
          </a:prstGeom>
          <a:noFill/>
          <a:ln w="9525">
            <a:noFill/>
            <a:miter lim="800000"/>
            <a:headEnd/>
            <a:tailEnd/>
          </a:ln>
          <a:effectLst/>
        </p:spPr>
      </p:pic>
      <p:sp>
        <p:nvSpPr>
          <p:cNvPr id="2" name="Rectangle 1"/>
          <p:cNvSpPr/>
          <p:nvPr/>
        </p:nvSpPr>
        <p:spPr>
          <a:xfrm>
            <a:off x="1177413" y="4986752"/>
            <a:ext cx="7848600" cy="923330"/>
          </a:xfrm>
          <a:prstGeom prst="rect">
            <a:avLst/>
          </a:prstGeom>
        </p:spPr>
        <p:txBody>
          <a:bodyPr wrap="square">
            <a:spAutoFit/>
          </a:bodyPr>
          <a:lstStyle/>
          <a:p>
            <a:r>
              <a:rPr lang="en-US" b="1" dirty="0"/>
              <a:t>Also try…</a:t>
            </a:r>
          </a:p>
          <a:p>
            <a:r>
              <a:rPr lang="en-US" dirty="0"/>
              <a:t>SELECT * FROM Employee WHERE </a:t>
            </a:r>
            <a:r>
              <a:rPr lang="en-US" dirty="0" err="1"/>
              <a:t>PayPerDay</a:t>
            </a:r>
            <a:r>
              <a:rPr lang="en-US" dirty="0"/>
              <a:t> BETWEEN 70 AND 100</a:t>
            </a:r>
            <a:endParaRPr lang="en-US" b="1" dirty="0"/>
          </a:p>
          <a:p>
            <a:r>
              <a:rPr lang="en-US" dirty="0"/>
              <a:t>SELECT * FROM Employee WHERE </a:t>
            </a:r>
            <a:r>
              <a:rPr lang="en-US" dirty="0" err="1"/>
              <a:t>PayPerDay</a:t>
            </a:r>
            <a:r>
              <a:rPr lang="en-US" dirty="0"/>
              <a:t> &gt;= 70 and </a:t>
            </a:r>
            <a:r>
              <a:rPr lang="en-US" dirty="0" err="1"/>
              <a:t>PayPerDay</a:t>
            </a:r>
            <a:r>
              <a:rPr lang="en-US" dirty="0"/>
              <a:t> &lt;= 100</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81000" y="914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first name starting with S</a:t>
            </a:r>
          </a:p>
          <a:p>
            <a:pPr>
              <a:spcBef>
                <a:spcPct val="20000"/>
              </a:spcBef>
              <a:defRPr/>
            </a:pPr>
            <a:r>
              <a:rPr lang="en-US" sz="2000" dirty="0">
                <a:latin typeface="+mn-lt"/>
              </a:rPr>
              <a:t>SELECT * FROM Employee  WHERE </a:t>
            </a:r>
            <a:r>
              <a:rPr lang="en-US" sz="2000" dirty="0" err="1">
                <a:latin typeface="+mn-lt"/>
              </a:rPr>
              <a:t>EmpFName</a:t>
            </a:r>
            <a:r>
              <a:rPr lang="en-US" sz="2000" dirty="0">
                <a:latin typeface="+mn-lt"/>
              </a:rPr>
              <a:t> LIKE "S%"</a:t>
            </a:r>
          </a:p>
        </p:txBody>
      </p:sp>
      <p:pic>
        <p:nvPicPr>
          <p:cNvPr id="11" name="Picture 2"/>
          <p:cNvPicPr>
            <a:picLocks noChangeAspect="1" noChangeArrowheads="1"/>
          </p:cNvPicPr>
          <p:nvPr/>
        </p:nvPicPr>
        <p:blipFill>
          <a:blip r:embed="rId4" cstate="print"/>
          <a:srcRect/>
          <a:stretch>
            <a:fillRect/>
          </a:stretch>
        </p:blipFill>
        <p:spPr bwMode="auto">
          <a:xfrm>
            <a:off x="685800" y="2133600"/>
            <a:ext cx="7680251" cy="1676400"/>
          </a:xfrm>
          <a:prstGeom prst="rect">
            <a:avLst/>
          </a:prstGeom>
          <a:noFill/>
          <a:ln w="9525">
            <a:noFill/>
            <a:miter lim="800000"/>
            <a:headEnd/>
            <a:tailEnd/>
          </a:ln>
          <a:effectLst/>
        </p:spPr>
      </p:pic>
      <p:sp>
        <p:nvSpPr>
          <p:cNvPr id="2" name="TextBox 1"/>
          <p:cNvSpPr txBox="1"/>
          <p:nvPr/>
        </p:nvSpPr>
        <p:spPr>
          <a:xfrm>
            <a:off x="2667000" y="4572000"/>
            <a:ext cx="4724400" cy="646331"/>
          </a:xfrm>
          <a:prstGeom prst="rect">
            <a:avLst/>
          </a:prstGeom>
          <a:noFill/>
        </p:spPr>
        <p:txBody>
          <a:bodyPr wrap="square" rtlCol="0">
            <a:spAutoFit/>
          </a:bodyPr>
          <a:lstStyle/>
          <a:p>
            <a:r>
              <a:rPr lang="en-US" dirty="0"/>
              <a:t>% 	- Zero or any INT of characters</a:t>
            </a:r>
          </a:p>
          <a:p>
            <a:r>
              <a:rPr lang="en-US" dirty="0"/>
              <a:t>_ 	- Exactly one character</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first name having second letter  a</a:t>
            </a:r>
          </a:p>
          <a:p>
            <a:pPr>
              <a:spcBef>
                <a:spcPct val="20000"/>
              </a:spcBef>
              <a:defRPr/>
            </a:pPr>
            <a:r>
              <a:rPr lang="en-US" sz="2000" dirty="0">
                <a:latin typeface="+mn-lt"/>
              </a:rPr>
              <a:t>SELECT * FROM Employee  WHERE </a:t>
            </a:r>
            <a:r>
              <a:rPr lang="en-US" sz="2000" dirty="0" err="1">
                <a:latin typeface="+mn-lt"/>
              </a:rPr>
              <a:t>EmpFName</a:t>
            </a:r>
            <a:r>
              <a:rPr lang="en-US" sz="2000" dirty="0">
                <a:latin typeface="+mn-lt"/>
              </a:rPr>
              <a:t> LIKE "_a%"</a:t>
            </a:r>
          </a:p>
        </p:txBody>
      </p:sp>
      <p:pic>
        <p:nvPicPr>
          <p:cNvPr id="9" name="Picture 2"/>
          <p:cNvPicPr>
            <a:picLocks noChangeAspect="1" noChangeArrowheads="1"/>
          </p:cNvPicPr>
          <p:nvPr/>
        </p:nvPicPr>
        <p:blipFill>
          <a:blip r:embed="rId4" cstate="print"/>
          <a:srcRect/>
          <a:stretch>
            <a:fillRect/>
          </a:stretch>
        </p:blipFill>
        <p:spPr bwMode="auto">
          <a:xfrm>
            <a:off x="304800" y="2057400"/>
            <a:ext cx="8410755" cy="22860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coming from Denver and Houston</a:t>
            </a:r>
          </a:p>
          <a:p>
            <a:pPr>
              <a:spcBef>
                <a:spcPct val="20000"/>
              </a:spcBef>
              <a:defRPr/>
            </a:pPr>
            <a:r>
              <a:rPr lang="en-US" sz="2000" dirty="0">
                <a:latin typeface="+mn-lt"/>
              </a:rPr>
              <a:t>SELECT </a:t>
            </a:r>
            <a:r>
              <a:rPr lang="en-US" sz="2000" dirty="0" err="1"/>
              <a:t>EmpFName,EmpCity</a:t>
            </a:r>
            <a:r>
              <a:rPr lang="en-US" sz="2000" dirty="0">
                <a:latin typeface="+mn-lt"/>
              </a:rPr>
              <a:t> FROM Employee  </a:t>
            </a:r>
          </a:p>
          <a:p>
            <a:pPr>
              <a:spcBef>
                <a:spcPct val="20000"/>
              </a:spcBef>
              <a:defRPr/>
            </a:pPr>
            <a:r>
              <a:rPr lang="en-US" sz="2000" dirty="0"/>
              <a:t>	</a:t>
            </a:r>
            <a:r>
              <a:rPr lang="en-US" sz="2000" dirty="0">
                <a:latin typeface="+mn-lt"/>
              </a:rPr>
              <a:t>WHERE </a:t>
            </a:r>
            <a:r>
              <a:rPr lang="en-US" sz="2000" dirty="0" err="1">
                <a:latin typeface="+mn-lt"/>
              </a:rPr>
              <a:t>EmpCity</a:t>
            </a:r>
            <a:r>
              <a:rPr lang="en-US" sz="2000" dirty="0">
                <a:latin typeface="+mn-lt"/>
              </a:rPr>
              <a:t> IN ("</a:t>
            </a:r>
            <a:r>
              <a:rPr lang="en-US" sz="2000" dirty="0" err="1">
                <a:latin typeface="+mn-lt"/>
              </a:rPr>
              <a:t>Denver","Houston</a:t>
            </a:r>
            <a:r>
              <a:rPr lang="en-US" sz="2000" dirty="0">
                <a:latin typeface="+mn-lt"/>
              </a:rPr>
              <a:t>")</a:t>
            </a:r>
          </a:p>
        </p:txBody>
      </p:sp>
      <p:sp>
        <p:nvSpPr>
          <p:cNvPr id="2" name="Rectangle 1"/>
          <p:cNvSpPr/>
          <p:nvPr/>
        </p:nvSpPr>
        <p:spPr>
          <a:xfrm>
            <a:off x="2667000" y="2667000"/>
            <a:ext cx="4572000" cy="2031325"/>
          </a:xfrm>
          <a:prstGeom prst="rect">
            <a:avLst/>
          </a:prstGeom>
        </p:spPr>
        <p:txBody>
          <a:bodyPr>
            <a:spAutoFit/>
          </a:bodyPr>
          <a:lstStyle/>
          <a:p>
            <a:r>
              <a:rPr lang="en-US" dirty="0"/>
              <a:t>EMPFNAME                  EMPCITY</a:t>
            </a:r>
          </a:p>
          <a:p>
            <a:r>
              <a:rPr lang="en-US" dirty="0"/>
              <a:t>------------------------- --------------------</a:t>
            </a:r>
          </a:p>
          <a:p>
            <a:r>
              <a:rPr lang="en-US" dirty="0"/>
              <a:t>Suzie                     Denver</a:t>
            </a:r>
          </a:p>
          <a:p>
            <a:r>
              <a:rPr lang="en-US" dirty="0"/>
              <a:t>Janet                     Houston</a:t>
            </a:r>
          </a:p>
          <a:p>
            <a:r>
              <a:rPr lang="en-US" dirty="0"/>
              <a:t>Santos                    Denver</a:t>
            </a:r>
          </a:p>
          <a:p>
            <a:r>
              <a:rPr lang="en-US" dirty="0"/>
              <a:t>Ruby                      Houston</a:t>
            </a:r>
          </a:p>
          <a:p>
            <a:r>
              <a:rPr lang="en-US" dirty="0"/>
              <a:t>Carole                    Houston</a:t>
            </a:r>
          </a:p>
        </p:txBody>
      </p:sp>
    </p:spTree>
    <p:custDataLst>
      <p:tags r:id="rId1"/>
    </p:custDataLst>
    <p:extLst>
      <p:ext uri="{BB962C8B-B14F-4D97-AF65-F5344CB8AC3E}">
        <p14:creationId xmlns:p14="http://schemas.microsoft.com/office/powerpoint/2010/main" val="4150583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Atomicity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effectLst/>
                <a:uLnTx/>
                <a:uFillTx/>
              </a:rPr>
              <a:t>Atomicity</a:t>
            </a:r>
            <a:r>
              <a:rPr kumimoji="0" lang="en-US" sz="2200" b="0" i="0" u="none" strike="noStrike" kern="1200" cap="none" spc="0" normalizeH="0" noProof="0" dirty="0">
                <a:ln>
                  <a:noFill/>
                </a:ln>
                <a:effectLst/>
                <a:uLnTx/>
                <a:uFillTx/>
              </a:rPr>
              <a:t> refers to combining multiple transaction into single transaction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A group of transaction can be considered as a atomic (single) transaction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1200" cap="none" spc="0" normalizeH="0" noProof="0" dirty="0">
                <a:ln>
                  <a:noFill/>
                </a:ln>
                <a:effectLst/>
                <a:uLnTx/>
                <a:uFillTx/>
              </a:rPr>
              <a:t>So the database system have to do all or do nothing</a:t>
            </a:r>
          </a:p>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effectLst/>
                <a:uLnTx/>
                <a:uFillTx/>
              </a:rPr>
              <a:t>Example: </a:t>
            </a:r>
          </a:p>
          <a:p>
            <a:pPr marR="0" lvl="0" algn="l" defTabSz="914400" rtl="0" eaLnBrk="1" fontAlgn="auto" latinLnBrk="0" hangingPunct="1">
              <a:lnSpc>
                <a:spcPct val="100000"/>
              </a:lnSpc>
              <a:spcBef>
                <a:spcPct val="20000"/>
              </a:spcBef>
              <a:spcAft>
                <a:spcPts val="0"/>
              </a:spcAft>
              <a:buClrTx/>
              <a:buSzTx/>
              <a:tabLst/>
              <a:defRPr/>
            </a:pPr>
            <a:r>
              <a:rPr lang="en-US" sz="2200" dirty="0"/>
              <a:t>A is transferring Rs.1000 to B"s account</a:t>
            </a:r>
          </a:p>
          <a:p>
            <a:pPr marR="0" lvl="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effectLst/>
                <a:uLnTx/>
                <a:uFillTx/>
              </a:rPr>
              <a:t>Steps:</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lang="en-US" sz="2200" dirty="0"/>
              <a:t>Deduct 1000 from A"s account balance</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kumimoji="0" lang="en-US" sz="2200" b="0" i="0" u="none" strike="noStrike" kern="1200" cap="none" spc="0" normalizeH="0" baseline="0" noProof="0" dirty="0">
                <a:ln>
                  <a:noFill/>
                </a:ln>
                <a:effectLst/>
                <a:uLnTx/>
                <a:uFillTx/>
              </a:rPr>
              <a:t>Add 1000 to B"s account balance.</a:t>
            </a:r>
          </a:p>
          <a:p>
            <a:pPr marR="0" lvl="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effectLst/>
                <a:uLnTx/>
                <a:uFillTx/>
              </a:rPr>
              <a:t>If first</a:t>
            </a:r>
            <a:r>
              <a:rPr kumimoji="0" lang="en-US" sz="2200" b="0" i="0" u="none" strike="noStrike" kern="1200" cap="none" spc="0" normalizeH="0" noProof="0" dirty="0">
                <a:ln>
                  <a:noFill/>
                </a:ln>
                <a:effectLst/>
                <a:uLnTx/>
                <a:uFillTx/>
              </a:rPr>
              <a:t> step </a:t>
            </a:r>
            <a:r>
              <a:rPr lang="en-US" sz="2200" dirty="0"/>
              <a:t>is done and due to some factors 2</a:t>
            </a:r>
            <a:r>
              <a:rPr lang="en-US" sz="2200" baseline="30000" dirty="0"/>
              <a:t>nd</a:t>
            </a:r>
            <a:r>
              <a:rPr lang="en-US" sz="2200" dirty="0"/>
              <a:t> is not done, will lead to serious error. So we should do all steps or do nothing</a:t>
            </a:r>
          </a:p>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effectLst/>
              <a:uLnTx/>
              <a:uFillTx/>
            </a:endParaRPr>
          </a:p>
          <a:p>
            <a:pPr marR="0" lvl="0" algn="l" defTabSz="914400" rtl="0" eaLnBrk="1" fontAlgn="auto" latinLnBrk="0" hangingPunct="1">
              <a:lnSpc>
                <a:spcPct val="100000"/>
              </a:lnSpc>
              <a:spcBef>
                <a:spcPct val="20000"/>
              </a:spcBef>
              <a:spcAft>
                <a:spcPts val="0"/>
              </a:spcAft>
              <a:buClrTx/>
              <a:buSzTx/>
              <a:tabLst/>
              <a:defRPr/>
            </a:pPr>
            <a:r>
              <a:rPr lang="en-US" sz="2200" b="1" dirty="0"/>
              <a:t>Oracle: </a:t>
            </a:r>
            <a:r>
              <a:rPr lang="en-US" sz="2200" b="1" dirty="0" err="1"/>
              <a:t>savepoint</a:t>
            </a:r>
            <a:r>
              <a:rPr lang="en-US" sz="2200" b="1" dirty="0"/>
              <a:t>, rollback and commit</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29040946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76200" y="990600"/>
            <a:ext cx="8991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b="1" i="0" u="none" strike="noStrike" kern="1200" cap="none" spc="0" normalizeH="0" baseline="0" noProof="0" dirty="0">
                <a:ln>
                  <a:noFill/>
                </a:ln>
                <a:effectLst/>
                <a:uLnTx/>
                <a:uFillTx/>
                <a:latin typeface="+mn-lt"/>
                <a:ea typeface="+mn-ea"/>
                <a:cs typeface="+mn-cs"/>
              </a:rPr>
              <a:t>SELECT (ORDER</a:t>
            </a:r>
            <a:r>
              <a:rPr kumimoji="0" lang="en-US" sz="2800" b="1" i="0" u="none" strike="noStrike" kern="1200" cap="none" spc="0" normalizeH="0" noProof="0" dirty="0">
                <a:ln>
                  <a:noFill/>
                </a:ln>
                <a:effectLst/>
                <a:uLnTx/>
                <a:uFillTx/>
                <a:latin typeface="+mn-lt"/>
                <a:ea typeface="+mn-ea"/>
                <a:cs typeface="+mn-cs"/>
              </a:rPr>
              <a:t> BY</a:t>
            </a:r>
            <a:r>
              <a:rPr kumimoji="0" lang="en-US" sz="2800" b="1" i="0" u="none" strike="noStrike" kern="1200" cap="none" spc="0" normalizeH="0" baseline="0" noProof="0" dirty="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(Grouping records using ORDER BY)</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ORDER BY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&lt;FieldName1&gt; [</a:t>
            </a:r>
            <a:r>
              <a:rPr lang="en-US" sz="2000" u="sng" dirty="0">
                <a:latin typeface="+mn-lt"/>
              </a:rPr>
              <a:t>ASC</a:t>
            </a:r>
            <a:r>
              <a:rPr lang="en-US" sz="2000" dirty="0">
                <a:latin typeface="+mn-lt"/>
              </a:rPr>
              <a:t>|DESC]</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lvl="0"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kumimoji="0" lang="en-US" sz="2000" i="0" u="none" strike="noStrike" kern="1200" cap="none" spc="0" normalizeH="0" noProof="0" dirty="0">
                <a:ln>
                  <a:noFill/>
                </a:ln>
                <a:effectLst/>
                <a:uLnTx/>
                <a:uFillTx/>
                <a:latin typeface="+mn-lt"/>
                <a:ea typeface="+mn-ea"/>
                <a:cs typeface="+mn-cs"/>
              </a:rPr>
              <a:t>[,&lt;FieldName2&gt; </a:t>
            </a:r>
            <a:r>
              <a:rPr lang="en-US" sz="2000" dirty="0"/>
              <a:t>[</a:t>
            </a:r>
            <a:r>
              <a:rPr lang="en-US" sz="2000" u="sng" dirty="0"/>
              <a:t>ASC</a:t>
            </a:r>
            <a:r>
              <a:rPr lang="en-US" sz="2000" dirty="0"/>
              <a:t>|DESC]</a:t>
            </a:r>
          </a:p>
          <a:p>
            <a:pPr lvl="0"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kumimoji="0" lang="en-US" sz="2000" i="0" u="none" strike="noStrike" kern="1200" cap="none" spc="0" normalizeH="0" noProof="0" dirty="0">
                <a:ln>
                  <a:noFill/>
                </a:ln>
                <a:effectLst/>
                <a:uLnTx/>
                <a:uFillTx/>
                <a:latin typeface="+mn-lt"/>
                <a:ea typeface="+mn-ea"/>
                <a:cs typeface="+mn-cs"/>
              </a:rPr>
              <a:t>.</a:t>
            </a:r>
          </a:p>
          <a:p>
            <a:pPr lvl="0" fontAlgn="base">
              <a:spcBef>
                <a:spcPct val="20000"/>
              </a:spcBef>
              <a:spcAft>
                <a:spcPct val="0"/>
              </a:spcAft>
              <a:defRPr/>
            </a:pPr>
            <a:r>
              <a:rPr lang="en-US" sz="2000" b="1" dirty="0"/>
              <a:t>		</a:t>
            </a:r>
            <a:r>
              <a:rPr lang="en-US" sz="2000" dirty="0"/>
              <a:t>.</a:t>
            </a:r>
          </a:p>
          <a:p>
            <a:pPr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lang="en-US" sz="2000" dirty="0"/>
              <a:t>[&lt;</a:t>
            </a:r>
            <a:r>
              <a:rPr lang="en-US" sz="2000" dirty="0" err="1"/>
              <a:t>FieldNameN</a:t>
            </a:r>
            <a:r>
              <a:rPr lang="en-US" sz="2000" dirty="0"/>
              <a:t>&gt; [</a:t>
            </a:r>
            <a:r>
              <a:rPr lang="en-US" sz="2000" u="sng" dirty="0"/>
              <a:t>ASC</a:t>
            </a:r>
            <a:r>
              <a:rPr lang="en-US" sz="2000" dirty="0"/>
              <a:t>|DESC]]</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8382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DOB (Eldest first)</a:t>
            </a:r>
          </a:p>
          <a:p>
            <a:pPr>
              <a:spcBef>
                <a:spcPct val="20000"/>
              </a:spcBef>
              <a:defRPr/>
            </a:pPr>
            <a:r>
              <a:rPr lang="en-US" sz="2000" dirty="0">
                <a:latin typeface="+mn-lt"/>
              </a:rPr>
              <a:t>SELECT * FROM Employee  ORDER BY DOB</a:t>
            </a:r>
          </a:p>
        </p:txBody>
      </p:sp>
      <p:pic>
        <p:nvPicPr>
          <p:cNvPr id="10" name="Picture 2"/>
          <p:cNvPicPr>
            <a:picLocks noChangeAspect="1" noChangeArrowheads="1"/>
          </p:cNvPicPr>
          <p:nvPr/>
        </p:nvPicPr>
        <p:blipFill>
          <a:blip r:embed="rId4" cstate="print"/>
          <a:srcRect/>
          <a:stretch>
            <a:fillRect/>
          </a:stretch>
        </p:blipFill>
        <p:spPr bwMode="auto">
          <a:xfrm>
            <a:off x="457200" y="1752600"/>
            <a:ext cx="8365671" cy="4419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914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DOB (Youngest First)</a:t>
            </a:r>
          </a:p>
          <a:p>
            <a:pPr>
              <a:spcBef>
                <a:spcPct val="20000"/>
              </a:spcBef>
              <a:defRPr/>
            </a:pPr>
            <a:r>
              <a:rPr lang="en-US" sz="2000" dirty="0">
                <a:latin typeface="+mn-lt"/>
              </a:rPr>
              <a:t>SELECT * FROM Employee  ORDER BY DOB DESC</a:t>
            </a:r>
          </a:p>
        </p:txBody>
      </p:sp>
      <p:pic>
        <p:nvPicPr>
          <p:cNvPr id="10" name="Picture 3"/>
          <p:cNvPicPr>
            <a:picLocks noChangeAspect="1" noChangeArrowheads="1"/>
          </p:cNvPicPr>
          <p:nvPr/>
        </p:nvPicPr>
        <p:blipFill>
          <a:blip r:embed="rId4" cstate="print"/>
          <a:srcRect/>
          <a:stretch>
            <a:fillRect/>
          </a:stretch>
        </p:blipFill>
        <p:spPr bwMode="auto">
          <a:xfrm>
            <a:off x="381000" y="1828800"/>
            <a:ext cx="8402877" cy="42672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pic>
        <p:nvPicPr>
          <p:cNvPr id="9" name="Picture 2"/>
          <p:cNvPicPr>
            <a:picLocks noChangeAspect="1" noChangeArrowheads="1"/>
          </p:cNvPicPr>
          <p:nvPr/>
        </p:nvPicPr>
        <p:blipFill>
          <a:blip r:embed="rId4" cstate="print"/>
          <a:srcRect/>
          <a:stretch>
            <a:fillRect/>
          </a:stretch>
        </p:blipFill>
        <p:spPr bwMode="auto">
          <a:xfrm>
            <a:off x="304800" y="1981200"/>
            <a:ext cx="8402425" cy="4267200"/>
          </a:xfrm>
          <a:prstGeom prst="rect">
            <a:avLst/>
          </a:prstGeom>
          <a:noFill/>
          <a:ln w="9525">
            <a:noFill/>
            <a:miter lim="800000"/>
            <a:headEnd/>
            <a:tailEnd/>
          </a:ln>
          <a:effectLst/>
        </p:spPr>
      </p:pic>
      <p:sp>
        <p:nvSpPr>
          <p:cNvPr id="10" name="Subtitle 2"/>
          <p:cNvSpPr txBox="1">
            <a:spLocks/>
          </p:cNvSpPr>
          <p:nvPr/>
        </p:nvSpPr>
        <p:spPr bwMode="auto">
          <a:xfrm>
            <a:off x="228600" y="838200"/>
            <a:ext cx="8686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a:t>
            </a:r>
            <a:r>
              <a:rPr lang="en-US" sz="2000" b="1" dirty="0" err="1">
                <a:latin typeface="+mn-lt"/>
              </a:rPr>
              <a:t>PayPerDay</a:t>
            </a:r>
            <a:r>
              <a:rPr lang="en-US" sz="2000" b="1" dirty="0">
                <a:latin typeface="+mn-lt"/>
              </a:rPr>
              <a:t> and DOJ (If </a:t>
            </a:r>
            <a:r>
              <a:rPr lang="en-US" sz="2000" b="1" dirty="0" err="1">
                <a:latin typeface="+mn-lt"/>
              </a:rPr>
              <a:t>PayPerDay</a:t>
            </a:r>
            <a:r>
              <a:rPr lang="en-US" sz="2000" b="1" dirty="0">
                <a:latin typeface="+mn-lt"/>
              </a:rPr>
              <a:t> is repeated then it uses the DOJ to select the next record)</a:t>
            </a:r>
          </a:p>
          <a:p>
            <a:pPr>
              <a:spcBef>
                <a:spcPct val="20000"/>
              </a:spcBef>
              <a:defRPr/>
            </a:pPr>
            <a:r>
              <a:rPr lang="en-US" sz="2000" dirty="0">
                <a:latin typeface="+mn-lt"/>
              </a:rPr>
              <a:t>SELECT * FROM Employee  ORDER BY </a:t>
            </a:r>
            <a:r>
              <a:rPr lang="en-US" sz="2000" dirty="0" err="1">
                <a:latin typeface="+mn-lt"/>
              </a:rPr>
              <a:t>PayPerDay</a:t>
            </a:r>
            <a:r>
              <a:rPr lang="en-US" sz="2000" dirty="0">
                <a:latin typeface="+mn-lt"/>
              </a:rPr>
              <a:t>, DOJ</a:t>
            </a:r>
          </a:p>
        </p:txBody>
      </p:sp>
      <p:sp>
        <p:nvSpPr>
          <p:cNvPr id="11" name="Rectangle 10"/>
          <p:cNvSpPr/>
          <p:nvPr/>
        </p:nvSpPr>
        <p:spPr>
          <a:xfrm>
            <a:off x="5562600" y="2895600"/>
            <a:ext cx="990600" cy="6096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562600" y="3733800"/>
            <a:ext cx="990600" cy="6096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62600" y="4343400"/>
            <a:ext cx="990600" cy="8382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562600" y="5181600"/>
            <a:ext cx="990600" cy="5334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76200" y="990600"/>
            <a:ext cx="89916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b="1" i="0" u="none" strike="noStrike" kern="1200" cap="none" spc="0" normalizeH="0" baseline="0" noProof="0" dirty="0">
                <a:ln>
                  <a:noFill/>
                </a:ln>
                <a:effectLst/>
                <a:uLnTx/>
                <a:uFillTx/>
                <a:latin typeface="+mn-lt"/>
                <a:ea typeface="+mn-ea"/>
                <a:cs typeface="+mn-cs"/>
              </a:rPr>
              <a:t>SELECT DISTINCT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(Delist the duplicate value)</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DISTINCT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609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cities from which our Employees from</a:t>
            </a:r>
          </a:p>
          <a:p>
            <a:pPr>
              <a:spcBef>
                <a:spcPct val="20000"/>
              </a:spcBef>
              <a:defRPr/>
            </a:pPr>
            <a:r>
              <a:rPr lang="en-US" sz="2000" dirty="0">
                <a:latin typeface="+mn-lt"/>
              </a:rPr>
              <a:t>SELECT DISTINCT </a:t>
            </a:r>
            <a:r>
              <a:rPr lang="en-US" sz="2000" dirty="0" err="1">
                <a:latin typeface="+mn-lt"/>
              </a:rPr>
              <a:t>EmpCity</a:t>
            </a:r>
            <a:r>
              <a:rPr lang="en-US" sz="2000" dirty="0">
                <a:latin typeface="+mn-lt"/>
              </a:rPr>
              <a:t> FROM Employee</a:t>
            </a:r>
          </a:p>
        </p:txBody>
      </p:sp>
      <p:pic>
        <p:nvPicPr>
          <p:cNvPr id="10" name="Picture 2"/>
          <p:cNvPicPr>
            <a:picLocks noChangeAspect="1" noChangeArrowheads="1"/>
          </p:cNvPicPr>
          <p:nvPr/>
        </p:nvPicPr>
        <p:blipFill>
          <a:blip r:embed="rId4" cstate="print"/>
          <a:srcRect/>
          <a:stretch>
            <a:fillRect/>
          </a:stretch>
        </p:blipFill>
        <p:spPr bwMode="auto">
          <a:xfrm>
            <a:off x="381000" y="1371600"/>
            <a:ext cx="2226791" cy="1905000"/>
          </a:xfrm>
          <a:prstGeom prst="rect">
            <a:avLst/>
          </a:prstGeom>
          <a:noFill/>
          <a:ln w="9525">
            <a:noFill/>
            <a:miter lim="800000"/>
            <a:headEnd/>
            <a:tailEnd/>
          </a:ln>
          <a:effectLst/>
        </p:spPr>
      </p:pic>
      <p:sp>
        <p:nvSpPr>
          <p:cNvPr id="11" name="Subtitle 2"/>
          <p:cNvSpPr txBox="1">
            <a:spLocks/>
          </p:cNvSpPr>
          <p:nvPr/>
        </p:nvSpPr>
        <p:spPr bwMode="auto">
          <a:xfrm>
            <a:off x="304800" y="3276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cities from which our Employees from and also separate gender wise</a:t>
            </a:r>
          </a:p>
          <a:p>
            <a:pPr>
              <a:spcBef>
                <a:spcPct val="20000"/>
              </a:spcBef>
              <a:defRPr/>
            </a:pPr>
            <a:r>
              <a:rPr lang="en-US" sz="2000" dirty="0">
                <a:latin typeface="+mn-lt"/>
              </a:rPr>
              <a:t>SELECT DISTINCT </a:t>
            </a:r>
            <a:r>
              <a:rPr lang="en-US" sz="2000" dirty="0" err="1">
                <a:latin typeface="+mn-lt"/>
              </a:rPr>
              <a:t>EmpCity</a:t>
            </a:r>
            <a:r>
              <a:rPr lang="en-US" sz="2000" dirty="0">
                <a:latin typeface="+mn-lt"/>
              </a:rPr>
              <a:t>, Gender FROM Employee</a:t>
            </a:r>
          </a:p>
        </p:txBody>
      </p:sp>
      <p:pic>
        <p:nvPicPr>
          <p:cNvPr id="12" name="Picture 4"/>
          <p:cNvPicPr>
            <a:picLocks noChangeAspect="1" noChangeArrowheads="1"/>
          </p:cNvPicPr>
          <p:nvPr/>
        </p:nvPicPr>
        <p:blipFill>
          <a:blip r:embed="rId5" cstate="print"/>
          <a:srcRect/>
          <a:stretch>
            <a:fillRect/>
          </a:stretch>
        </p:blipFill>
        <p:spPr bwMode="auto">
          <a:xfrm>
            <a:off x="381000" y="4038600"/>
            <a:ext cx="2286000" cy="2286000"/>
          </a:xfrm>
          <a:prstGeom prst="rect">
            <a:avLst/>
          </a:prstGeom>
          <a:noFill/>
          <a:ln w="9525">
            <a:noFill/>
            <a:miter lim="800000"/>
            <a:headEnd/>
            <a:tailEnd/>
          </a:ln>
          <a:effectLst/>
        </p:spPr>
      </p:pic>
      <p:sp>
        <p:nvSpPr>
          <p:cNvPr id="13" name="TextBox 12"/>
          <p:cNvSpPr txBox="1"/>
          <p:nvPr/>
        </p:nvSpPr>
        <p:spPr>
          <a:xfrm>
            <a:off x="2720788" y="4648200"/>
            <a:ext cx="6400800" cy="646331"/>
          </a:xfrm>
          <a:prstGeom prst="rect">
            <a:avLst/>
          </a:prstGeom>
          <a:noFill/>
          <a:ln>
            <a:solidFill>
              <a:schemeClr val="bg1"/>
            </a:solidFill>
          </a:ln>
        </p:spPr>
        <p:txBody>
          <a:bodyPr wrap="square" rtlCol="0">
            <a:spAutoFit/>
          </a:bodyPr>
          <a:lstStyle/>
          <a:p>
            <a:r>
              <a:rPr lang="en-US" dirty="0"/>
              <a:t>From Austin and Houston, We have only MALE Employee(s)</a:t>
            </a:r>
          </a:p>
          <a:p>
            <a:r>
              <a:rPr lang="en-US" dirty="0"/>
              <a:t>From Denver and New York, Both MALE and FEMALE exists</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2194" y="728972"/>
            <a:ext cx="8305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i="0" u="none" strike="noStrike" kern="1200" cap="none" spc="0" normalizeH="0" baseline="0" noProof="0" dirty="0">
                <a:ln>
                  <a:noFill/>
                </a:ln>
                <a:effectLst/>
                <a:uLnTx/>
                <a:uFillTx/>
                <a:latin typeface="+mn-lt"/>
                <a:ea typeface="+mn-ea"/>
                <a:cs typeface="+mn-cs"/>
              </a:rPr>
              <a:t>SELECT (Using</a:t>
            </a:r>
            <a:r>
              <a:rPr kumimoji="0" lang="en-US" sz="2800" i="0" u="none" strike="noStrike" kern="1200" cap="none" spc="0" normalizeH="0" noProof="0" dirty="0">
                <a:ln>
                  <a:noFill/>
                </a:ln>
                <a:effectLst/>
                <a:uLnTx/>
                <a:uFillTx/>
                <a:latin typeface="+mn-lt"/>
                <a:ea typeface="+mn-ea"/>
                <a:cs typeface="+mn-cs"/>
              </a:rPr>
              <a:t> aggregate functions)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COUNT  	- Count the records/Values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SUM 		- Applied for a </a:t>
            </a:r>
            <a:r>
              <a:rPr lang="en-US" sz="2000" dirty="0" err="1">
                <a:latin typeface="+mn-lt"/>
              </a:rPr>
              <a:t>INTal</a:t>
            </a:r>
            <a:r>
              <a:rPr lang="en-US" sz="2000" dirty="0">
                <a:latin typeface="+mn-lt"/>
              </a:rPr>
              <a:t> field, to sum the existing 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AVG		- Compute the average of all the 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MIN		- Find the minimum value of a field</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MAX 		- Get the maximum</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609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all the employees we have</a:t>
            </a:r>
          </a:p>
          <a:p>
            <a:pPr>
              <a:spcBef>
                <a:spcPct val="20000"/>
              </a:spcBef>
              <a:defRPr/>
            </a:pPr>
            <a:r>
              <a:rPr lang="en-US" sz="2000" dirty="0">
                <a:latin typeface="+mn-lt"/>
              </a:rPr>
              <a:t>SELECT COUNT(*) AS </a:t>
            </a:r>
            <a:r>
              <a:rPr lang="en-US" sz="2000" dirty="0" err="1">
                <a:latin typeface="+mn-lt"/>
              </a:rPr>
              <a:t>EmpCount</a:t>
            </a:r>
            <a:r>
              <a:rPr lang="en-US" sz="2000" dirty="0">
                <a:latin typeface="+mn-lt"/>
              </a:rPr>
              <a:t> FROM Employee</a:t>
            </a:r>
          </a:p>
        </p:txBody>
      </p:sp>
      <p:pic>
        <p:nvPicPr>
          <p:cNvPr id="9" name="Picture 2"/>
          <p:cNvPicPr>
            <a:picLocks noChangeAspect="1" noChangeArrowheads="1"/>
          </p:cNvPicPr>
          <p:nvPr/>
        </p:nvPicPr>
        <p:blipFill>
          <a:blip r:embed="rId4" cstate="print"/>
          <a:srcRect/>
          <a:stretch>
            <a:fillRect/>
          </a:stretch>
        </p:blipFill>
        <p:spPr bwMode="auto">
          <a:xfrm>
            <a:off x="381000" y="1447800"/>
            <a:ext cx="2251364" cy="1143000"/>
          </a:xfrm>
          <a:prstGeom prst="rect">
            <a:avLst/>
          </a:prstGeom>
          <a:noFill/>
          <a:ln w="9525">
            <a:noFill/>
            <a:miter lim="800000"/>
            <a:headEnd/>
            <a:tailEnd/>
          </a:ln>
          <a:effectLst/>
        </p:spPr>
      </p:pic>
      <p:sp>
        <p:nvSpPr>
          <p:cNvPr id="10" name="Subtitle 2"/>
          <p:cNvSpPr txBox="1">
            <a:spLocks/>
          </p:cNvSpPr>
          <p:nvPr/>
        </p:nvSpPr>
        <p:spPr bwMode="auto">
          <a:xfrm>
            <a:off x="381000" y="2514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all the Male employees we have</a:t>
            </a:r>
          </a:p>
          <a:p>
            <a:pPr>
              <a:spcBef>
                <a:spcPct val="20000"/>
              </a:spcBef>
              <a:defRPr/>
            </a:pPr>
            <a:r>
              <a:rPr lang="en-US" sz="2000" dirty="0">
                <a:latin typeface="+mn-lt"/>
              </a:rPr>
              <a:t>SELECT COUNT(*) AS </a:t>
            </a:r>
            <a:r>
              <a:rPr lang="en-US" sz="2000" dirty="0" err="1">
                <a:latin typeface="+mn-lt"/>
              </a:rPr>
              <a:t>MaleEmpCount</a:t>
            </a:r>
            <a:r>
              <a:rPr lang="en-US" sz="2000" dirty="0">
                <a:latin typeface="+mn-lt"/>
              </a:rPr>
              <a:t> FROM Employee WHERE Gender="M"</a:t>
            </a:r>
          </a:p>
        </p:txBody>
      </p:sp>
      <p:pic>
        <p:nvPicPr>
          <p:cNvPr id="11" name="Picture 3"/>
          <p:cNvPicPr>
            <a:picLocks noChangeAspect="1" noChangeArrowheads="1"/>
          </p:cNvPicPr>
          <p:nvPr/>
        </p:nvPicPr>
        <p:blipFill>
          <a:blip r:embed="rId5" cstate="print"/>
          <a:srcRect/>
          <a:stretch>
            <a:fillRect/>
          </a:stretch>
        </p:blipFill>
        <p:spPr bwMode="auto">
          <a:xfrm>
            <a:off x="381000" y="3200399"/>
            <a:ext cx="2209800" cy="1248475"/>
          </a:xfrm>
          <a:prstGeom prst="rect">
            <a:avLst/>
          </a:prstGeom>
          <a:noFill/>
          <a:ln w="9525">
            <a:noFill/>
            <a:miter lim="800000"/>
            <a:headEnd/>
            <a:tailEnd/>
          </a:ln>
          <a:effectLst/>
        </p:spPr>
      </p:pic>
      <p:sp>
        <p:nvSpPr>
          <p:cNvPr id="12" name="Subtitle 2"/>
          <p:cNvSpPr txBox="1">
            <a:spLocks/>
          </p:cNvSpPr>
          <p:nvPr/>
        </p:nvSpPr>
        <p:spPr bwMode="auto">
          <a:xfrm>
            <a:off x="304800" y="4343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the total INT of cities we have employees from</a:t>
            </a:r>
          </a:p>
          <a:p>
            <a:pPr>
              <a:spcBef>
                <a:spcPct val="20000"/>
              </a:spcBef>
              <a:defRPr/>
            </a:pPr>
            <a:r>
              <a:rPr lang="en-US" sz="2000" dirty="0">
                <a:latin typeface="+mn-lt"/>
              </a:rPr>
              <a:t>SELECT COUNT(DISTINCT </a:t>
            </a:r>
            <a:r>
              <a:rPr lang="en-US" sz="2000" dirty="0" err="1">
                <a:latin typeface="+mn-lt"/>
              </a:rPr>
              <a:t>EmpCity</a:t>
            </a:r>
            <a:r>
              <a:rPr lang="en-US" sz="2000" dirty="0">
                <a:latin typeface="+mn-lt"/>
              </a:rPr>
              <a:t>) AS </a:t>
            </a:r>
            <a:r>
              <a:rPr lang="en-US" sz="2000" dirty="0" err="1">
                <a:latin typeface="+mn-lt"/>
              </a:rPr>
              <a:t>CityCount</a:t>
            </a:r>
            <a:r>
              <a:rPr lang="en-US" sz="2000" dirty="0">
                <a:latin typeface="+mn-lt"/>
              </a:rPr>
              <a:t> FROM Employee</a:t>
            </a:r>
          </a:p>
        </p:txBody>
      </p:sp>
      <p:pic>
        <p:nvPicPr>
          <p:cNvPr id="13" name="Picture 4"/>
          <p:cNvPicPr>
            <a:picLocks noChangeAspect="1" noChangeArrowheads="1"/>
          </p:cNvPicPr>
          <p:nvPr/>
        </p:nvPicPr>
        <p:blipFill>
          <a:blip r:embed="rId6" cstate="print"/>
          <a:srcRect/>
          <a:stretch>
            <a:fillRect/>
          </a:stretch>
        </p:blipFill>
        <p:spPr bwMode="auto">
          <a:xfrm>
            <a:off x="381000" y="5105400"/>
            <a:ext cx="2209800" cy="128261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533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total amount paid all the employees per day</a:t>
            </a:r>
          </a:p>
          <a:p>
            <a:pPr>
              <a:spcBef>
                <a:spcPct val="20000"/>
              </a:spcBef>
              <a:defRPr/>
            </a:pPr>
            <a:r>
              <a:rPr lang="en-US" sz="2000" dirty="0">
                <a:latin typeface="+mn-lt"/>
              </a:rPr>
              <a:t>SELECT SUM(</a:t>
            </a:r>
            <a:r>
              <a:rPr lang="en-US" sz="2000" dirty="0" err="1">
                <a:latin typeface="+mn-lt"/>
              </a:rPr>
              <a:t>PayPerDay</a:t>
            </a:r>
            <a:r>
              <a:rPr lang="en-US" sz="2000" dirty="0">
                <a:latin typeface="+mn-lt"/>
              </a:rPr>
              <a:t>) AS </a:t>
            </a:r>
            <a:r>
              <a:rPr lang="en-US" sz="2000" dirty="0" err="1">
                <a:latin typeface="+mn-lt"/>
              </a:rPr>
              <a:t>TotalPay</a:t>
            </a:r>
            <a:r>
              <a:rPr lang="en-US" sz="2000" dirty="0">
                <a:latin typeface="+mn-lt"/>
              </a:rPr>
              <a:t> FROM Employee</a:t>
            </a:r>
          </a:p>
        </p:txBody>
      </p:sp>
      <p:sp>
        <p:nvSpPr>
          <p:cNvPr id="9" name="Subtitle 2"/>
          <p:cNvSpPr txBox="1">
            <a:spLocks/>
          </p:cNvSpPr>
          <p:nvPr/>
        </p:nvSpPr>
        <p:spPr bwMode="auto">
          <a:xfrm>
            <a:off x="304800" y="2514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the average pay of male employees</a:t>
            </a:r>
          </a:p>
          <a:p>
            <a:pPr>
              <a:spcBef>
                <a:spcPct val="20000"/>
              </a:spcBef>
              <a:defRPr/>
            </a:pPr>
            <a:r>
              <a:rPr lang="en-US" sz="2000" dirty="0">
                <a:latin typeface="+mn-lt"/>
              </a:rPr>
              <a:t>SELECT AVG(</a:t>
            </a:r>
            <a:r>
              <a:rPr lang="en-US" sz="2000" dirty="0" err="1">
                <a:latin typeface="+mn-lt"/>
              </a:rPr>
              <a:t>PayPerDay</a:t>
            </a:r>
            <a:r>
              <a:rPr lang="en-US" sz="2000" dirty="0">
                <a:latin typeface="+mn-lt"/>
              </a:rPr>
              <a:t>) AS </a:t>
            </a:r>
            <a:r>
              <a:rPr lang="en-US" sz="2000" dirty="0" err="1">
                <a:latin typeface="+mn-lt"/>
              </a:rPr>
              <a:t>MaleAvgPay</a:t>
            </a:r>
            <a:r>
              <a:rPr lang="en-US" sz="2000" dirty="0">
                <a:latin typeface="+mn-lt"/>
              </a:rPr>
              <a:t> FROM Employee WHERE Gender="M"</a:t>
            </a:r>
          </a:p>
        </p:txBody>
      </p:sp>
      <p:pic>
        <p:nvPicPr>
          <p:cNvPr id="10" name="Picture 2"/>
          <p:cNvPicPr>
            <a:picLocks noChangeAspect="1" noChangeArrowheads="1"/>
          </p:cNvPicPr>
          <p:nvPr/>
        </p:nvPicPr>
        <p:blipFill>
          <a:blip r:embed="rId4" cstate="print"/>
          <a:srcRect/>
          <a:stretch>
            <a:fillRect/>
          </a:stretch>
        </p:blipFill>
        <p:spPr bwMode="auto">
          <a:xfrm>
            <a:off x="381000" y="1295400"/>
            <a:ext cx="2208362"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srcRect/>
          <a:stretch>
            <a:fillRect/>
          </a:stretch>
        </p:blipFill>
        <p:spPr bwMode="auto">
          <a:xfrm>
            <a:off x="381000" y="3352800"/>
            <a:ext cx="2247900" cy="1143000"/>
          </a:xfrm>
          <a:prstGeom prst="rect">
            <a:avLst/>
          </a:prstGeom>
          <a:noFill/>
          <a:ln w="9525">
            <a:noFill/>
            <a:miter lim="800000"/>
            <a:headEnd/>
            <a:tailEnd/>
          </a:ln>
          <a:effectLst/>
        </p:spPr>
      </p:pic>
      <p:sp>
        <p:nvSpPr>
          <p:cNvPr id="12" name="Subtitle 2"/>
          <p:cNvSpPr txBox="1">
            <a:spLocks/>
          </p:cNvSpPr>
          <p:nvPr/>
        </p:nvSpPr>
        <p:spPr bwMode="auto">
          <a:xfrm>
            <a:off x="304800" y="44958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the Max pay</a:t>
            </a:r>
          </a:p>
          <a:p>
            <a:pPr>
              <a:spcBef>
                <a:spcPct val="20000"/>
              </a:spcBef>
              <a:defRPr/>
            </a:pPr>
            <a:r>
              <a:rPr lang="en-US" sz="2000" dirty="0">
                <a:latin typeface="+mn-lt"/>
              </a:rPr>
              <a:t>SELECT MAX(</a:t>
            </a:r>
            <a:r>
              <a:rPr lang="en-US" sz="2000" dirty="0" err="1">
                <a:latin typeface="+mn-lt"/>
              </a:rPr>
              <a:t>PayPerDay</a:t>
            </a:r>
            <a:r>
              <a:rPr lang="en-US" sz="2000" dirty="0">
                <a:latin typeface="+mn-lt"/>
              </a:rPr>
              <a:t>) AS </a:t>
            </a:r>
            <a:r>
              <a:rPr lang="en-US" sz="2000" dirty="0" err="1">
                <a:latin typeface="+mn-lt"/>
              </a:rPr>
              <a:t>MaxPay</a:t>
            </a:r>
            <a:r>
              <a:rPr lang="en-US" sz="2000" dirty="0">
                <a:latin typeface="+mn-lt"/>
              </a:rPr>
              <a:t> FROM Employee</a:t>
            </a:r>
          </a:p>
        </p:txBody>
      </p:sp>
      <p:pic>
        <p:nvPicPr>
          <p:cNvPr id="13" name="Picture 4"/>
          <p:cNvPicPr>
            <a:picLocks noChangeAspect="1" noChangeArrowheads="1"/>
          </p:cNvPicPr>
          <p:nvPr/>
        </p:nvPicPr>
        <p:blipFill>
          <a:blip r:embed="rId6" cstate="print"/>
          <a:srcRect/>
          <a:stretch>
            <a:fillRect/>
          </a:stretch>
        </p:blipFill>
        <p:spPr bwMode="auto">
          <a:xfrm>
            <a:off x="381000" y="5181600"/>
            <a:ext cx="2133600" cy="1266825"/>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6858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SUB-QUERIES</a:t>
            </a:r>
          </a:p>
          <a:p>
            <a:pPr>
              <a:spcBef>
                <a:spcPct val="20000"/>
              </a:spcBef>
              <a:defRPr/>
            </a:pPr>
            <a:r>
              <a:rPr lang="en-US" sz="2000" dirty="0">
                <a:latin typeface="+mn-lt"/>
              </a:rPr>
              <a:t>A query that exists within another query is called subquery</a:t>
            </a:r>
          </a:p>
          <a:p>
            <a:pPr>
              <a:spcBef>
                <a:spcPct val="20000"/>
              </a:spcBef>
              <a:defRPr/>
            </a:pPr>
            <a:endParaRPr lang="en-US" sz="2000" dirty="0">
              <a:latin typeface="+mn-lt"/>
            </a:endParaRPr>
          </a:p>
          <a:p>
            <a:pPr>
              <a:spcBef>
                <a:spcPct val="20000"/>
              </a:spcBef>
              <a:defRPr/>
            </a:pPr>
            <a:r>
              <a:rPr lang="en-US" sz="2000" dirty="0"/>
              <a:t>Sub query can be in any one of the category</a:t>
            </a:r>
          </a:p>
          <a:p>
            <a:pPr marL="342900" indent="-342900">
              <a:spcBef>
                <a:spcPct val="20000"/>
              </a:spcBef>
              <a:buFont typeface="Arial" panose="020B0604020202020204" pitchFamily="34" charset="0"/>
              <a:buChar char="•"/>
              <a:defRPr/>
            </a:pPr>
            <a:r>
              <a:rPr lang="en-US" sz="2000" b="1" dirty="0">
                <a:latin typeface="+mn-lt"/>
              </a:rPr>
              <a:t>Single row subquery</a:t>
            </a:r>
            <a:r>
              <a:rPr lang="en-US" sz="2000" dirty="0">
                <a:latin typeface="+mn-lt"/>
              </a:rPr>
              <a:t>- Subquery should always return only one row</a:t>
            </a:r>
          </a:p>
          <a:p>
            <a:pPr marL="342900" indent="-342900">
              <a:spcBef>
                <a:spcPct val="20000"/>
              </a:spcBef>
              <a:buFont typeface="Arial" panose="020B0604020202020204" pitchFamily="34" charset="0"/>
              <a:buChar char="•"/>
              <a:defRPr/>
            </a:pPr>
            <a:r>
              <a:rPr lang="en-US" sz="2000" b="1" dirty="0"/>
              <a:t>Multi row subquery- </a:t>
            </a:r>
            <a:r>
              <a:rPr lang="en-US" sz="2000" dirty="0"/>
              <a:t>Subquery may return zero or more row</a:t>
            </a:r>
          </a:p>
          <a:p>
            <a:pPr marL="342900" indent="-342900">
              <a:spcBef>
                <a:spcPct val="20000"/>
              </a:spcBef>
              <a:buFont typeface="Arial" panose="020B0604020202020204" pitchFamily="34" charset="0"/>
              <a:buChar char="•"/>
              <a:defRPr/>
            </a:pPr>
            <a:r>
              <a:rPr lang="en-US" sz="2000" b="1" dirty="0">
                <a:latin typeface="+mn-lt"/>
              </a:rPr>
              <a:t>Scalar subquery- </a:t>
            </a:r>
            <a:r>
              <a:rPr lang="en-US" sz="2000" dirty="0">
                <a:latin typeface="+mn-lt"/>
              </a:rPr>
              <a:t>Subquery used in the column list of the main query 		                     (Subquery in the SELECT clause)</a:t>
            </a:r>
          </a:p>
          <a:p>
            <a:pPr marL="342900" indent="-342900">
              <a:spcBef>
                <a:spcPct val="20000"/>
              </a:spcBef>
              <a:buFont typeface="Arial" panose="020B0604020202020204" pitchFamily="34" charset="0"/>
              <a:buChar char="•"/>
              <a:defRPr/>
            </a:pPr>
            <a:r>
              <a:rPr lang="en-US" sz="2000" b="1" dirty="0"/>
              <a:t>Correlated subquery- </a:t>
            </a:r>
            <a:r>
              <a:rPr lang="en-US" sz="2000" dirty="0"/>
              <a:t>Sub query will execute for every row in the outer query.  For single row and multi row subquery,  sub query will execute first, only one time.</a:t>
            </a:r>
          </a:p>
          <a:p>
            <a:pPr marL="342900" indent="-342900">
              <a:spcBef>
                <a:spcPct val="20000"/>
              </a:spcBef>
              <a:buFont typeface="Arial" panose="020B0604020202020204" pitchFamily="34" charset="0"/>
              <a:buChar char="•"/>
              <a:defRPr/>
            </a:pPr>
            <a:r>
              <a:rPr lang="en-US" sz="2000" b="1" dirty="0">
                <a:latin typeface="+mn-lt"/>
              </a:rPr>
              <a:t>Inline subquery</a:t>
            </a:r>
            <a:r>
              <a:rPr lang="en-US" sz="2000" dirty="0">
                <a:latin typeface="+mn-lt"/>
              </a:rPr>
              <a:t>- Subquery in the FROM clause</a:t>
            </a:r>
          </a:p>
        </p:txBody>
      </p:sp>
    </p:spTree>
    <p:custDataLst>
      <p:tags r:id="rId1"/>
    </p:custDataLst>
    <p:extLst>
      <p:ext uri="{BB962C8B-B14F-4D97-AF65-F5344CB8AC3E}">
        <p14:creationId xmlns:p14="http://schemas.microsoft.com/office/powerpoint/2010/main" val="1228316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Consistency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System will provide the user to define some rules regarding the data. (</a:t>
            </a:r>
            <a:r>
              <a:rPr lang="en-US" sz="2200" dirty="0" err="1"/>
              <a:t>eg</a:t>
            </a:r>
            <a:r>
              <a:rPr lang="en-US" sz="2200" dirty="0"/>
              <a:t>. Unique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i="0" u="none" strike="noStrike" kern="1200" cap="none" spc="0" normalizeH="0" baseline="0" noProof="0" dirty="0">
                <a:ln>
                  <a:noFill/>
                </a:ln>
                <a:effectLst/>
                <a:uLnTx/>
                <a:uFillTx/>
              </a:rPr>
              <a:t>Once rules defined,</a:t>
            </a:r>
            <a:r>
              <a:rPr kumimoji="0" lang="en-US" sz="2200" i="0" u="none" strike="noStrike" kern="1200" cap="none" spc="0" normalizeH="0" noProof="0" dirty="0">
                <a:ln>
                  <a:noFill/>
                </a:ln>
                <a:effectLst/>
                <a:uLnTx/>
                <a:uFillTx/>
              </a:rPr>
              <a:t> they are consistently maintained until the database is deleted</a:t>
            </a:r>
          </a:p>
          <a:p>
            <a:pPr marR="0" lvl="0" algn="l" defTabSz="914400" rtl="0" eaLnBrk="1" fontAlgn="auto" latinLnBrk="0" hangingPunct="1">
              <a:lnSpc>
                <a:spcPct val="100000"/>
              </a:lnSpc>
              <a:spcBef>
                <a:spcPct val="20000"/>
              </a:spcBef>
              <a:spcAft>
                <a:spcPts val="0"/>
              </a:spcAft>
              <a:buClrTx/>
              <a:buSzTx/>
              <a:tabLst/>
              <a:defRPr/>
            </a:pPr>
            <a:endParaRPr lang="en-US" sz="2200" baseline="0" dirty="0"/>
          </a:p>
          <a:p>
            <a:pPr marR="0" lvl="0" algn="l" defTabSz="914400" rtl="0" eaLnBrk="1" fontAlgn="auto" latinLnBrk="0" hangingPunct="1">
              <a:lnSpc>
                <a:spcPct val="100000"/>
              </a:lnSpc>
              <a:spcBef>
                <a:spcPct val="20000"/>
              </a:spcBef>
              <a:spcAft>
                <a:spcPts val="0"/>
              </a:spcAft>
              <a:buClrTx/>
              <a:buSzTx/>
              <a:tabLst/>
              <a:defRPr/>
            </a:pPr>
            <a:r>
              <a:rPr lang="en-US" sz="2200" b="1" dirty="0"/>
              <a:t>Oracle: Primary Key, Unique, Not Null, Foreign Key, Cascade</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6426311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09600"/>
            <a:ext cx="8763000"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2000" dirty="0">
                <a:latin typeface="+mn-lt"/>
              </a:rPr>
              <a:t>CREATE TABLE </a:t>
            </a:r>
            <a:r>
              <a:rPr lang="en-US" sz="2000" dirty="0" err="1">
                <a:latin typeface="+mn-lt"/>
              </a:rPr>
              <a:t>AccMaster</a:t>
            </a:r>
            <a:r>
              <a:rPr lang="en-US" sz="2000" dirty="0">
                <a:latin typeface="+mn-lt"/>
              </a:rPr>
              <a:t>( 	</a:t>
            </a:r>
            <a:r>
              <a:rPr lang="en-US" sz="2000" dirty="0" err="1">
                <a:latin typeface="+mn-lt"/>
              </a:rPr>
              <a:t>AccNo</a:t>
            </a:r>
            <a:r>
              <a:rPr lang="en-US" sz="2000" dirty="0">
                <a:latin typeface="+mn-lt"/>
              </a:rPr>
              <a:t> Char(5),</a:t>
            </a:r>
          </a:p>
          <a:p>
            <a:pPr lvl="0">
              <a:spcBef>
                <a:spcPct val="20000"/>
              </a:spcBef>
              <a:defRPr/>
            </a:pPr>
            <a:r>
              <a:rPr lang="en-US" sz="2000" dirty="0">
                <a:latin typeface="+mn-lt"/>
              </a:rPr>
              <a:t>	FName VARCHAR(25), </a:t>
            </a:r>
            <a:r>
              <a:rPr lang="en-US" sz="2000" dirty="0" err="1">
                <a:latin typeface="+mn-lt"/>
              </a:rPr>
              <a:t>LName</a:t>
            </a:r>
            <a:r>
              <a:rPr lang="en-US" sz="2000" dirty="0">
                <a:latin typeface="+mn-lt"/>
              </a:rPr>
              <a:t> </a:t>
            </a:r>
            <a:r>
              <a:rPr lang="en-US" sz="2000" dirty="0"/>
              <a:t>VARCHAR (</a:t>
            </a:r>
            <a:r>
              <a:rPr lang="en-US" sz="2000" dirty="0">
                <a:latin typeface="+mn-lt"/>
              </a:rPr>
              <a:t>25),</a:t>
            </a:r>
          </a:p>
          <a:p>
            <a:pPr lvl="0">
              <a:spcBef>
                <a:spcPct val="20000"/>
              </a:spcBef>
              <a:defRPr/>
            </a:pPr>
            <a:r>
              <a:rPr lang="en-US" sz="2000" dirty="0">
                <a:latin typeface="+mn-lt"/>
              </a:rPr>
              <a:t>	Gender </a:t>
            </a:r>
            <a:r>
              <a:rPr lang="en-US" sz="2000" dirty="0"/>
              <a:t>CHAR</a:t>
            </a:r>
            <a:r>
              <a:rPr lang="en-US" sz="2000" dirty="0">
                <a:latin typeface="+mn-lt"/>
              </a:rPr>
              <a:t>(1),</a:t>
            </a:r>
          </a:p>
          <a:p>
            <a:pPr lvl="0">
              <a:spcBef>
                <a:spcPct val="20000"/>
              </a:spcBef>
              <a:defRPr/>
            </a:pPr>
            <a:r>
              <a:rPr lang="en-US" sz="2000" dirty="0">
                <a:latin typeface="+mn-lt"/>
              </a:rPr>
              <a:t>	</a:t>
            </a:r>
            <a:r>
              <a:rPr lang="en-US" sz="2000" dirty="0" err="1">
                <a:latin typeface="+mn-lt"/>
              </a:rPr>
              <a:t>RefAccNo</a:t>
            </a:r>
            <a:r>
              <a:rPr lang="en-US" sz="2000" dirty="0">
                <a:latin typeface="+mn-lt"/>
              </a:rPr>
              <a:t> CHAR(5),</a:t>
            </a:r>
          </a:p>
          <a:p>
            <a:pPr lvl="0">
              <a:spcBef>
                <a:spcPct val="20000"/>
              </a:spcBef>
              <a:defRPr/>
            </a:pPr>
            <a:r>
              <a:rPr lang="en-US" sz="2000" dirty="0">
                <a:latin typeface="+mn-lt"/>
              </a:rPr>
              <a:t>	</a:t>
            </a:r>
            <a:r>
              <a:rPr lang="en-US" sz="2000" dirty="0" err="1">
                <a:latin typeface="+mn-lt"/>
              </a:rPr>
              <a:t>OpenDate</a:t>
            </a:r>
            <a:r>
              <a:rPr lang="en-US" sz="2000" dirty="0">
                <a:latin typeface="+mn-lt"/>
              </a:rPr>
              <a:t> DATE,</a:t>
            </a:r>
          </a:p>
          <a:p>
            <a:pPr lvl="0">
              <a:spcBef>
                <a:spcPct val="20000"/>
              </a:spcBef>
              <a:defRPr/>
            </a:pPr>
            <a:r>
              <a:rPr lang="en-US" sz="2000" dirty="0">
                <a:latin typeface="+mn-lt"/>
              </a:rPr>
              <a:t>	</a:t>
            </a:r>
            <a:r>
              <a:rPr lang="en-US" sz="2000" dirty="0" err="1">
                <a:latin typeface="+mn-lt"/>
              </a:rPr>
              <a:t>CurrBal</a:t>
            </a:r>
            <a:r>
              <a:rPr lang="en-US" sz="2000" dirty="0">
                <a:latin typeface="+mn-lt"/>
              </a:rPr>
              <a:t> </a:t>
            </a:r>
            <a:r>
              <a:rPr lang="en-US" sz="2000" dirty="0"/>
              <a:t>INT</a:t>
            </a:r>
            <a:r>
              <a:rPr lang="en-US" sz="2000" dirty="0">
                <a:latin typeface="+mn-lt"/>
              </a:rPr>
              <a:t>(9,2),</a:t>
            </a:r>
          </a:p>
          <a:p>
            <a:pPr lvl="0">
              <a:spcBef>
                <a:spcPct val="20000"/>
              </a:spcBef>
              <a:defRPr/>
            </a:pPr>
            <a:r>
              <a:rPr lang="en-US" sz="2000" dirty="0">
                <a:latin typeface="+mn-lt"/>
              </a:rPr>
              <a:t>	CONSTRAINT </a:t>
            </a:r>
            <a:r>
              <a:rPr lang="en-US" sz="2000" dirty="0" err="1">
                <a:latin typeface="+mn-lt"/>
              </a:rPr>
              <a:t>pkAccNo</a:t>
            </a:r>
            <a:r>
              <a:rPr lang="en-US" sz="2000" dirty="0">
                <a:latin typeface="+mn-lt"/>
              </a:rPr>
              <a:t> PRIMARY KEY(</a:t>
            </a:r>
            <a:r>
              <a:rPr lang="en-US" sz="2000" dirty="0" err="1">
                <a:latin typeface="+mn-lt"/>
              </a:rPr>
              <a:t>AccNo</a:t>
            </a:r>
            <a:r>
              <a:rPr lang="en-US" sz="2000" dirty="0">
                <a:latin typeface="+mn-lt"/>
              </a:rPr>
              <a:t>));</a:t>
            </a:r>
          </a:p>
          <a:p>
            <a:pPr lvl="0">
              <a:spcBef>
                <a:spcPct val="20000"/>
              </a:spcBef>
              <a:defRPr/>
            </a:pPr>
            <a:r>
              <a:rPr lang="en-US" sz="2000" dirty="0">
                <a:latin typeface="+mn-lt"/>
              </a:rPr>
              <a:t>CREATE TABLE </a:t>
            </a:r>
            <a:r>
              <a:rPr lang="en-US" sz="2000" dirty="0" err="1">
                <a:latin typeface="+mn-lt"/>
              </a:rPr>
              <a:t>AccTrans</a:t>
            </a:r>
            <a:r>
              <a:rPr lang="en-US" sz="2000" dirty="0">
                <a:latin typeface="+mn-lt"/>
              </a:rPr>
              <a:t>(</a:t>
            </a:r>
          </a:p>
          <a:p>
            <a:pPr lvl="0">
              <a:spcBef>
                <a:spcPct val="20000"/>
              </a:spcBef>
              <a:defRPr/>
            </a:pPr>
            <a:r>
              <a:rPr lang="en-US" sz="2000" dirty="0">
                <a:latin typeface="+mn-lt"/>
              </a:rPr>
              <a:t>	</a:t>
            </a:r>
            <a:r>
              <a:rPr lang="en-US" sz="2000" dirty="0" err="1">
                <a:latin typeface="+mn-lt"/>
              </a:rPr>
              <a:t>TransID</a:t>
            </a:r>
            <a:r>
              <a:rPr lang="en-US" sz="2000" dirty="0">
                <a:latin typeface="+mn-lt"/>
              </a:rPr>
              <a:t> INT(5),</a:t>
            </a:r>
          </a:p>
          <a:p>
            <a:pPr lvl="0">
              <a:spcBef>
                <a:spcPct val="20000"/>
              </a:spcBef>
              <a:defRPr/>
            </a:pPr>
            <a:r>
              <a:rPr lang="en-US" sz="2000" dirty="0">
                <a:latin typeface="+mn-lt"/>
              </a:rPr>
              <a:t>	</a:t>
            </a:r>
            <a:r>
              <a:rPr lang="en-US" sz="2000" dirty="0" err="1">
                <a:latin typeface="+mn-lt"/>
              </a:rPr>
              <a:t>TransDate</a:t>
            </a:r>
            <a:r>
              <a:rPr lang="en-US" sz="2000" dirty="0">
                <a:latin typeface="+mn-lt"/>
              </a:rPr>
              <a:t> DATE,</a:t>
            </a:r>
          </a:p>
          <a:p>
            <a:pPr lvl="0">
              <a:spcBef>
                <a:spcPct val="20000"/>
              </a:spcBef>
              <a:defRPr/>
            </a:pPr>
            <a:r>
              <a:rPr lang="en-US" sz="2000" dirty="0">
                <a:latin typeface="+mn-lt"/>
              </a:rPr>
              <a:t>	</a:t>
            </a:r>
            <a:r>
              <a:rPr lang="en-US" sz="2000" dirty="0" err="1">
                <a:latin typeface="+mn-lt"/>
              </a:rPr>
              <a:t>AccNo</a:t>
            </a:r>
            <a:r>
              <a:rPr lang="en-US" sz="2000" dirty="0">
                <a:latin typeface="+mn-lt"/>
              </a:rPr>
              <a:t> CHAR(5),</a:t>
            </a:r>
          </a:p>
          <a:p>
            <a:pPr lvl="0">
              <a:spcBef>
                <a:spcPct val="20000"/>
              </a:spcBef>
              <a:defRPr/>
            </a:pPr>
            <a:r>
              <a:rPr lang="en-US" sz="2000" dirty="0">
                <a:latin typeface="+mn-lt"/>
              </a:rPr>
              <a:t>	Amount INT(9,2), </a:t>
            </a:r>
            <a:r>
              <a:rPr lang="en-US" sz="2000" dirty="0" err="1">
                <a:latin typeface="+mn-lt"/>
              </a:rPr>
              <a:t>TransType</a:t>
            </a:r>
            <a:r>
              <a:rPr lang="en-US" sz="2000" dirty="0">
                <a:latin typeface="+mn-lt"/>
              </a:rPr>
              <a:t> CHAR(1),</a:t>
            </a:r>
          </a:p>
          <a:p>
            <a:pPr lvl="0">
              <a:spcBef>
                <a:spcPct val="20000"/>
              </a:spcBef>
              <a:defRPr/>
            </a:pPr>
            <a:r>
              <a:rPr lang="en-US" sz="2000" dirty="0">
                <a:latin typeface="+mn-lt"/>
              </a:rPr>
              <a:t>	CONSTRAINT </a:t>
            </a:r>
            <a:r>
              <a:rPr lang="en-US" sz="2000" dirty="0" err="1">
                <a:latin typeface="+mn-lt"/>
              </a:rPr>
              <a:t>pkTransID</a:t>
            </a:r>
            <a:r>
              <a:rPr lang="en-US" sz="2000" dirty="0">
                <a:latin typeface="+mn-lt"/>
              </a:rPr>
              <a:t> PRIMARY KEY(</a:t>
            </a:r>
            <a:r>
              <a:rPr lang="en-US" sz="2000" dirty="0" err="1">
                <a:latin typeface="+mn-lt"/>
              </a:rPr>
              <a:t>TransID</a:t>
            </a:r>
            <a:r>
              <a:rPr lang="en-US" sz="2000" dirty="0">
                <a:latin typeface="+mn-lt"/>
              </a:rPr>
              <a:t>),</a:t>
            </a:r>
          </a:p>
          <a:p>
            <a:pPr lvl="0">
              <a:spcBef>
                <a:spcPct val="20000"/>
              </a:spcBef>
              <a:defRPr/>
            </a:pPr>
            <a:r>
              <a:rPr lang="en-US" sz="2000" dirty="0">
                <a:latin typeface="+mn-lt"/>
              </a:rPr>
              <a:t>	CONSTRAINT </a:t>
            </a:r>
            <a:r>
              <a:rPr lang="en-US" sz="2000" dirty="0" err="1">
                <a:latin typeface="+mn-lt"/>
              </a:rPr>
              <a:t>fkAccNo</a:t>
            </a:r>
            <a:r>
              <a:rPr lang="en-US" sz="2000" dirty="0">
                <a:latin typeface="+mn-lt"/>
              </a:rPr>
              <a:t> FOREIGN KEY(</a:t>
            </a:r>
            <a:r>
              <a:rPr lang="en-US" sz="2000" dirty="0" err="1">
                <a:latin typeface="+mn-lt"/>
              </a:rPr>
              <a:t>AccNo</a:t>
            </a:r>
            <a:r>
              <a:rPr lang="en-US" sz="2000" dirty="0">
                <a:latin typeface="+mn-lt"/>
              </a:rPr>
              <a:t>) </a:t>
            </a:r>
          </a:p>
          <a:p>
            <a:pPr lvl="0">
              <a:spcBef>
                <a:spcPct val="20000"/>
              </a:spcBef>
              <a:defRPr/>
            </a:pPr>
            <a:r>
              <a:rPr lang="en-US" sz="2000" dirty="0">
                <a:latin typeface="+mn-lt"/>
              </a:rPr>
              <a:t>		REFERENCES </a:t>
            </a:r>
            <a:r>
              <a:rPr lang="en-US" sz="2000" dirty="0" err="1">
                <a:latin typeface="+mn-lt"/>
              </a:rPr>
              <a:t>AccMaster</a:t>
            </a:r>
            <a:r>
              <a:rPr lang="en-US" sz="2000" dirty="0">
                <a:latin typeface="+mn-lt"/>
              </a:rPr>
              <a:t>(</a:t>
            </a:r>
            <a:r>
              <a:rPr lang="en-US" sz="2000" dirty="0" err="1">
                <a:latin typeface="+mn-lt"/>
              </a:rPr>
              <a:t>AccNo</a:t>
            </a:r>
            <a:r>
              <a:rPr lang="en-US" sz="2000" dirty="0">
                <a:latin typeface="+mn-lt"/>
              </a:rPr>
              <a:t>));</a:t>
            </a:r>
            <a:endParaRPr kumimoji="0" lang="en-US" sz="2000"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85800"/>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1600" dirty="0"/>
              <a:t>BEGIN</a:t>
            </a:r>
          </a:p>
          <a:p>
            <a:pPr lvl="0">
              <a:spcBef>
                <a:spcPct val="20000"/>
              </a:spcBef>
              <a:defRPr/>
            </a:pPr>
            <a:r>
              <a:rPr lang="en-US" sz="1600" dirty="0"/>
              <a:t>INSERT INTO </a:t>
            </a:r>
            <a:r>
              <a:rPr lang="en-US" sz="1600" dirty="0" err="1"/>
              <a:t>AccMaster</a:t>
            </a:r>
            <a:r>
              <a:rPr lang="en-US" sz="1600" dirty="0"/>
              <a:t> VALUES ("56001", "James", "Carlton", "M", NULL, STR_STR_TO_DATE("05 Oct 2005","%d%M%Y"),1500);</a:t>
            </a:r>
          </a:p>
          <a:p>
            <a:pPr lvl="0">
              <a:spcBef>
                <a:spcPct val="20000"/>
              </a:spcBef>
              <a:defRPr/>
            </a:pPr>
            <a:r>
              <a:rPr lang="en-US" sz="1600" dirty="0"/>
              <a:t>INSERT INTO </a:t>
            </a:r>
            <a:r>
              <a:rPr lang="en-US" sz="1600" dirty="0" err="1"/>
              <a:t>AccMaster</a:t>
            </a:r>
            <a:r>
              <a:rPr lang="en-US" sz="1600" dirty="0"/>
              <a:t> VALUES ("56002","Chrissy","Arlene","F","56001", STR_STR_TO_DATE("04 Jan 2006", "%</a:t>
            </a:r>
            <a:r>
              <a:rPr lang="en-US" sz="1600" dirty="0" err="1"/>
              <a:t>d%M%Y</a:t>
            </a:r>
            <a:r>
              <a:rPr lang="en-US" sz="1600" dirty="0"/>
              <a:t>"),1200);</a:t>
            </a:r>
          </a:p>
          <a:p>
            <a:pPr lvl="0">
              <a:spcBef>
                <a:spcPct val="20000"/>
              </a:spcBef>
              <a:defRPr/>
            </a:pPr>
            <a:r>
              <a:rPr lang="en-US" sz="1600" dirty="0"/>
              <a:t>INSERT INTO </a:t>
            </a:r>
            <a:r>
              <a:rPr lang="en-US" sz="1600" dirty="0" err="1"/>
              <a:t>AccMaster</a:t>
            </a:r>
            <a:r>
              <a:rPr lang="en-US" sz="1600" dirty="0"/>
              <a:t> VALUES ("56003","Eldridge","Powers","M","56001", STR_STR_TO_DATE("24 Jul 2006 ","%</a:t>
            </a:r>
            <a:r>
              <a:rPr lang="en-US" sz="1600" dirty="0" err="1"/>
              <a:t>d%M%Y</a:t>
            </a:r>
            <a:r>
              <a:rPr lang="en-US" sz="1600" dirty="0"/>
              <a:t>"),1700);</a:t>
            </a:r>
          </a:p>
          <a:p>
            <a:pPr lvl="0">
              <a:spcBef>
                <a:spcPct val="20000"/>
              </a:spcBef>
              <a:defRPr/>
            </a:pPr>
            <a:r>
              <a:rPr lang="en-US" sz="1600" dirty="0"/>
              <a:t>INSERT INTO </a:t>
            </a:r>
            <a:r>
              <a:rPr lang="en-US" sz="1600" dirty="0" err="1"/>
              <a:t>AccMaster</a:t>
            </a:r>
            <a:r>
              <a:rPr lang="en-US" sz="1600" dirty="0"/>
              <a:t> VALUES ("56004", "Hobert", "Spampinato", "M", "56002", STR_STR_TO_DATE("21 Feb 2007","%d%M%Y"),1300);</a:t>
            </a:r>
          </a:p>
          <a:p>
            <a:pPr lvl="0">
              <a:spcBef>
                <a:spcPct val="20000"/>
              </a:spcBef>
              <a:defRPr/>
            </a:pPr>
            <a:r>
              <a:rPr lang="en-US" sz="1600" dirty="0"/>
              <a:t>INSERT INTO </a:t>
            </a:r>
            <a:r>
              <a:rPr lang="en-US" sz="1600" dirty="0" err="1"/>
              <a:t>AccMaster</a:t>
            </a:r>
            <a:r>
              <a:rPr lang="en-US" sz="1600" dirty="0"/>
              <a:t> VALUES("56005","Gloria","Wright","F","56003", STR_STR_TO_DATE("07 Apr 2008","%d%M%Y"),1900);</a:t>
            </a:r>
          </a:p>
          <a:p>
            <a:pPr>
              <a:spcBef>
                <a:spcPct val="20000"/>
              </a:spcBef>
              <a:defRPr/>
            </a:pPr>
            <a:r>
              <a:rPr lang="en-US" sz="1600" dirty="0"/>
              <a:t>INSERT INTO </a:t>
            </a:r>
            <a:r>
              <a:rPr lang="en-US" sz="1600" dirty="0" err="1"/>
              <a:t>AccMaster</a:t>
            </a:r>
            <a:r>
              <a:rPr lang="en-US" sz="1600" dirty="0"/>
              <a:t> VALUES("56006","Raj","Kumar","M","56002", STR_STR_TO_DATE("17 May 2008","%d%M%Y"),1900);</a:t>
            </a:r>
          </a:p>
          <a:p>
            <a:pPr lvl="0">
              <a:spcBef>
                <a:spcPct val="20000"/>
              </a:spcBef>
              <a:defRPr/>
            </a:pPr>
            <a:endParaRPr lang="en-US" sz="1600"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6390" y="575387"/>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endParaRPr lang="en-US" sz="1600" dirty="0"/>
          </a:p>
          <a:p>
            <a:pPr lvl="0">
              <a:spcBef>
                <a:spcPct val="20000"/>
              </a:spcBef>
              <a:defRPr/>
            </a:pPr>
            <a:r>
              <a:rPr lang="en-US" sz="1600" dirty="0"/>
              <a:t>INSERT INTO </a:t>
            </a:r>
            <a:r>
              <a:rPr lang="en-US" sz="1600" dirty="0" err="1"/>
              <a:t>AccTrans</a:t>
            </a:r>
            <a:r>
              <a:rPr lang="en-US" sz="1600" dirty="0"/>
              <a:t> VALUES (1, STR_TO_DATE("05-Oct-2005","%d%M%Y"),"56001",500,"D");</a:t>
            </a:r>
          </a:p>
          <a:p>
            <a:pPr lvl="0">
              <a:spcBef>
                <a:spcPct val="20000"/>
              </a:spcBef>
              <a:defRPr/>
            </a:pPr>
            <a:r>
              <a:rPr lang="en-US" sz="1600" dirty="0"/>
              <a:t>INSERT INTO </a:t>
            </a:r>
            <a:r>
              <a:rPr lang="en-US" sz="1600" dirty="0" err="1"/>
              <a:t>AccTrans</a:t>
            </a:r>
            <a:r>
              <a:rPr lang="en-US" sz="1600" dirty="0"/>
              <a:t> VALUES (2, STR_TO_DATE("01-Dec-2005","%d%M%Y"),"56001",1500,"D");</a:t>
            </a:r>
          </a:p>
          <a:p>
            <a:pPr lvl="0">
              <a:spcBef>
                <a:spcPct val="20000"/>
              </a:spcBef>
              <a:defRPr/>
            </a:pPr>
            <a:r>
              <a:rPr lang="en-US" sz="1600" dirty="0"/>
              <a:t>INSERT INTO </a:t>
            </a:r>
            <a:r>
              <a:rPr lang="en-US" sz="1600" dirty="0" err="1"/>
              <a:t>AccTrans</a:t>
            </a:r>
            <a:r>
              <a:rPr lang="en-US" sz="1600" dirty="0"/>
              <a:t> VALUES (3, STR_TO_DATE("04 Jan 2006","%d%M%Y"),"56002",2000,"D");</a:t>
            </a:r>
          </a:p>
          <a:p>
            <a:pPr lvl="0">
              <a:spcBef>
                <a:spcPct val="20000"/>
              </a:spcBef>
              <a:defRPr/>
            </a:pPr>
            <a:r>
              <a:rPr lang="en-US" sz="1600" dirty="0"/>
              <a:t>INSERT INTO </a:t>
            </a:r>
            <a:r>
              <a:rPr lang="en-US" sz="1600" dirty="0" err="1"/>
              <a:t>AccTrans</a:t>
            </a:r>
            <a:r>
              <a:rPr lang="en-US" sz="1600" dirty="0"/>
              <a:t> VALUES (4, STR_TO_DATE("05 Feb 2006","%d%M%Y"),"56001",400,"W");</a:t>
            </a:r>
          </a:p>
          <a:p>
            <a:pPr lvl="0">
              <a:spcBef>
                <a:spcPct val="20000"/>
              </a:spcBef>
              <a:defRPr/>
            </a:pPr>
            <a:r>
              <a:rPr lang="en-US" sz="1600" dirty="0"/>
              <a:t>INSERT INTO </a:t>
            </a:r>
            <a:r>
              <a:rPr lang="en-US" sz="1600" dirty="0" err="1"/>
              <a:t>AccTrans</a:t>
            </a:r>
            <a:r>
              <a:rPr lang="en-US" sz="1600" dirty="0"/>
              <a:t> VALUES (5, STR_TO_DATE("15 Feb 2006","%d%M%Y"),"56002",200,"W");</a:t>
            </a:r>
          </a:p>
          <a:p>
            <a:pPr lvl="0">
              <a:spcBef>
                <a:spcPct val="20000"/>
              </a:spcBef>
              <a:defRPr/>
            </a:pPr>
            <a:r>
              <a:rPr lang="en-US" sz="1600" dirty="0"/>
              <a:t>INSERT INTO </a:t>
            </a:r>
            <a:r>
              <a:rPr lang="en-US" sz="1600" dirty="0" err="1"/>
              <a:t>AccTrans</a:t>
            </a:r>
            <a:r>
              <a:rPr lang="en-US" sz="1600" dirty="0"/>
              <a:t> VALUES (6, STR_TO_DATE("24 Jul 2006","%d%M%Y"),"56003",1000,"D");</a:t>
            </a:r>
          </a:p>
          <a:p>
            <a:pPr lvl="0">
              <a:spcBef>
                <a:spcPct val="20000"/>
              </a:spcBef>
              <a:defRPr/>
            </a:pPr>
            <a:r>
              <a:rPr lang="en-US" sz="1600" dirty="0"/>
              <a:t>INSERT INTO </a:t>
            </a:r>
            <a:r>
              <a:rPr lang="en-US" sz="1600" dirty="0" err="1"/>
              <a:t>AccTrans</a:t>
            </a:r>
            <a:r>
              <a:rPr lang="en-US" sz="1600" dirty="0"/>
              <a:t> VALUES (7, STR_TO_DATE("15 Aug 2006","%d%M%Y"),"56001",100,"W");</a:t>
            </a:r>
          </a:p>
          <a:p>
            <a:pPr lvl="0">
              <a:spcBef>
                <a:spcPct val="20000"/>
              </a:spcBef>
              <a:defRPr/>
            </a:pPr>
            <a:r>
              <a:rPr lang="en-US" sz="1600" dirty="0"/>
              <a:t>INSERT INTO </a:t>
            </a:r>
            <a:r>
              <a:rPr lang="en-US" sz="1600" dirty="0" err="1"/>
              <a:t>AccTrans</a:t>
            </a:r>
            <a:r>
              <a:rPr lang="en-US" sz="1600" dirty="0"/>
              <a:t> VALUES (8, STR_TO_DATE("29 Aug 2006","%d%M%Y"),"56002",200,"D");</a:t>
            </a:r>
          </a:p>
          <a:p>
            <a:pPr lvl="0">
              <a:spcBef>
                <a:spcPct val="20000"/>
              </a:spcBef>
              <a:defRPr/>
            </a:pPr>
            <a:r>
              <a:rPr lang="en-US" sz="1600" dirty="0"/>
              <a:t>INSERT INTO </a:t>
            </a:r>
            <a:r>
              <a:rPr lang="en-US" sz="1600" dirty="0" err="1"/>
              <a:t>AccTrans</a:t>
            </a:r>
            <a:r>
              <a:rPr lang="en-US" sz="1600" dirty="0"/>
              <a:t> VALUES (9, STR_TO_DATE("12 Sep 2006","%d%M%Y"),"56003",300,"W");</a:t>
            </a:r>
          </a:p>
          <a:p>
            <a:pPr lvl="0">
              <a:spcBef>
                <a:spcPct val="20000"/>
              </a:spcBef>
              <a:defRPr/>
            </a:pPr>
            <a:r>
              <a:rPr lang="en-US" sz="1600" dirty="0"/>
              <a:t>INSERT INTO </a:t>
            </a:r>
            <a:r>
              <a:rPr lang="en-US" sz="1600" dirty="0" err="1"/>
              <a:t>AccTrans</a:t>
            </a:r>
            <a:r>
              <a:rPr lang="en-US" sz="1600" dirty="0"/>
              <a:t> VALUES (10, STR_TO_DATE("23 Dec 2006","%d%M%Y"),"56002",800,"W");</a:t>
            </a:r>
          </a:p>
          <a:p>
            <a:pPr lvl="0">
              <a:spcBef>
                <a:spcPct val="20000"/>
              </a:spcBef>
              <a:defRPr/>
            </a:pPr>
            <a:r>
              <a:rPr lang="en-US" sz="1600" dirty="0"/>
              <a:t>INSERT INTO </a:t>
            </a:r>
            <a:r>
              <a:rPr lang="en-US" sz="1600" dirty="0" err="1"/>
              <a:t>AccTrans</a:t>
            </a:r>
            <a:r>
              <a:rPr lang="en-US" sz="1600" dirty="0"/>
              <a:t> VALUES (11, STR_TO_DATE("21 Feb 2007","%d%M%Y"),"56004",2000,"D");</a:t>
            </a:r>
          </a:p>
          <a:p>
            <a:pPr lvl="0">
              <a:spcBef>
                <a:spcPct val="20000"/>
              </a:spcBef>
              <a:defRPr/>
            </a:pPr>
            <a:r>
              <a:rPr lang="en-US" sz="1600" dirty="0"/>
              <a:t>INSERT INTO </a:t>
            </a:r>
            <a:r>
              <a:rPr lang="en-US" sz="1600" dirty="0" err="1"/>
              <a:t>AccTrans</a:t>
            </a:r>
            <a:r>
              <a:rPr lang="en-US" sz="1600" dirty="0"/>
              <a:t> VALUES (12, STR_TO_DATE("10 Mar 2007","%d%M%Y"),"56004",200,"W");</a:t>
            </a:r>
          </a:p>
          <a:p>
            <a:pPr lvl="0">
              <a:spcBef>
                <a:spcPct val="20000"/>
              </a:spcBef>
              <a:defRPr/>
            </a:pPr>
            <a:r>
              <a:rPr lang="en-US" sz="1600" dirty="0"/>
              <a:t>INSERT INTO </a:t>
            </a:r>
            <a:r>
              <a:rPr lang="en-US" sz="1600" dirty="0" err="1"/>
              <a:t>AccTrans</a:t>
            </a:r>
            <a:r>
              <a:rPr lang="en-US" sz="1600" dirty="0"/>
              <a:t> VALUES (13, STR_TO_DATE("01 Apr 2008","%d%M%Y"),"56004",1000,"D");</a:t>
            </a:r>
          </a:p>
          <a:p>
            <a:pPr lvl="0">
              <a:spcBef>
                <a:spcPct val="20000"/>
              </a:spcBef>
              <a:defRPr/>
            </a:pPr>
            <a:r>
              <a:rPr lang="en-US" sz="1600" dirty="0"/>
              <a:t>INSERT INTO </a:t>
            </a:r>
            <a:r>
              <a:rPr lang="en-US" sz="1600" dirty="0" err="1"/>
              <a:t>AccTrans</a:t>
            </a:r>
            <a:r>
              <a:rPr lang="en-US" sz="1600" dirty="0"/>
              <a:t> VALUES (14, STR_TO_DATE("07 Apr 2008","%d%M%Y"),"56005",100,"D");</a:t>
            </a:r>
          </a:p>
          <a:p>
            <a:pPr lvl="0">
              <a:spcBef>
                <a:spcPct val="20000"/>
              </a:spcBef>
              <a:defRPr/>
            </a:pPr>
            <a:r>
              <a:rPr lang="en-US" sz="1600" dirty="0"/>
              <a:t>INSERT INTO </a:t>
            </a:r>
            <a:r>
              <a:rPr lang="en-US" sz="1600" dirty="0" err="1"/>
              <a:t>AccTrans</a:t>
            </a:r>
            <a:r>
              <a:rPr lang="en-US" sz="1600" dirty="0"/>
              <a:t> VALUES (15, STR_TO_DATE("01 Feb 2009","%d%M%Y"),"56004",1900,"W");</a:t>
            </a:r>
          </a:p>
          <a:p>
            <a:pPr lvl="0">
              <a:spcBef>
                <a:spcPct val="20000"/>
              </a:spcBef>
              <a:defRPr/>
            </a:pPr>
            <a:r>
              <a:rPr lang="en-US" sz="1600" dirty="0"/>
              <a:t>INSERT INTO </a:t>
            </a:r>
            <a:r>
              <a:rPr lang="en-US" sz="1600" dirty="0" err="1"/>
              <a:t>AccTrans</a:t>
            </a:r>
            <a:r>
              <a:rPr lang="en-US" sz="1600" dirty="0"/>
              <a:t> VALUES (16, STR_TO_DATE("01 May 2009","%d%M%Y"),"56005",100,"D");</a:t>
            </a:r>
          </a:p>
          <a:p>
            <a:pPr lvl="0">
              <a:spcBef>
                <a:spcPct val="20000"/>
              </a:spcBef>
              <a:defRPr/>
            </a:pPr>
            <a:r>
              <a:rPr lang="en-US" sz="1600" dirty="0"/>
              <a:t>INSERT INTO </a:t>
            </a:r>
            <a:r>
              <a:rPr lang="en-US" sz="1600" dirty="0" err="1"/>
              <a:t>AccTrans</a:t>
            </a:r>
            <a:r>
              <a:rPr lang="en-US" sz="1600" dirty="0"/>
              <a:t> VALUES (17, STR_TO_DATE("01 Jan 2010","%d%M%Y"),"56005",700,"D");</a:t>
            </a:r>
          </a:p>
          <a:p>
            <a:pPr lvl="0">
              <a:spcBef>
                <a:spcPct val="20000"/>
              </a:spcBef>
              <a:defRPr/>
            </a:pPr>
            <a:endParaRPr lang="en-US" sz="1600" dirty="0"/>
          </a:p>
        </p:txBody>
      </p:sp>
    </p:spTree>
    <p:custDataLst>
      <p:tags r:id="rId1"/>
    </p:custDataLst>
    <p:extLst>
      <p:ext uri="{BB962C8B-B14F-4D97-AF65-F5344CB8AC3E}">
        <p14:creationId xmlns:p14="http://schemas.microsoft.com/office/powerpoint/2010/main" val="101792176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762000"/>
            <a:ext cx="86868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Single row subquery</a:t>
            </a:r>
          </a:p>
          <a:p>
            <a:pPr>
              <a:spcBef>
                <a:spcPct val="20000"/>
              </a:spcBef>
              <a:defRPr/>
            </a:pPr>
            <a:r>
              <a:rPr lang="en-US" sz="2000" b="1" dirty="0">
                <a:latin typeface="+mn-lt"/>
              </a:rPr>
              <a:t>List the account holder with highest balance. </a:t>
            </a:r>
          </a:p>
          <a:p>
            <a:r>
              <a:rPr lang="en-US" sz="2000" dirty="0">
                <a:latin typeface="+mn-lt"/>
              </a:rPr>
              <a:t>SELECT </a:t>
            </a:r>
          </a:p>
          <a:p>
            <a:r>
              <a:rPr lang="en-US" sz="2000" dirty="0"/>
              <a:t>	</a:t>
            </a:r>
            <a:r>
              <a:rPr lang="en-US" sz="2000" dirty="0" err="1">
                <a:latin typeface="+mn-lt"/>
              </a:rPr>
              <a:t>AccNo</a:t>
            </a:r>
            <a:r>
              <a:rPr lang="en-US" sz="2000" dirty="0">
                <a:latin typeface="+mn-lt"/>
              </a:rPr>
              <a:t>, </a:t>
            </a:r>
          </a:p>
          <a:p>
            <a:r>
              <a:rPr lang="en-US" sz="2000" dirty="0"/>
              <a:t>	</a:t>
            </a:r>
            <a:r>
              <a:rPr lang="en-US" sz="2000" dirty="0" err="1">
                <a:latin typeface="+mn-lt"/>
              </a:rPr>
              <a:t>FName</a:t>
            </a:r>
            <a:r>
              <a:rPr lang="en-US" sz="2000" dirty="0">
                <a:latin typeface="+mn-lt"/>
              </a:rPr>
              <a:t>,</a:t>
            </a:r>
          </a:p>
          <a:p>
            <a:r>
              <a:rPr lang="en-US" sz="2000" dirty="0"/>
              <a:t>	</a:t>
            </a:r>
            <a:r>
              <a:rPr lang="en-US" sz="2000" dirty="0" err="1">
                <a:latin typeface="+mn-lt"/>
              </a:rPr>
              <a:t>CurrBal</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p>
          <a:p>
            <a:r>
              <a:rPr lang="en-US" sz="2000" dirty="0"/>
              <a:t>	</a:t>
            </a:r>
            <a:r>
              <a:rPr lang="en-US" sz="2000" dirty="0" err="1">
                <a:latin typeface="+mn-lt"/>
              </a:rPr>
              <a:t>CurrBal</a:t>
            </a:r>
            <a:r>
              <a:rPr lang="en-US" sz="2000" dirty="0">
                <a:latin typeface="+mn-lt"/>
              </a:rPr>
              <a:t> = (SELECT MAX(</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a:t>
            </a:r>
          </a:p>
        </p:txBody>
      </p:sp>
      <p:pic>
        <p:nvPicPr>
          <p:cNvPr id="2" name="Picture 1"/>
          <p:cNvPicPr>
            <a:picLocks noChangeAspect="1"/>
          </p:cNvPicPr>
          <p:nvPr/>
        </p:nvPicPr>
        <p:blipFill>
          <a:blip r:embed="rId4"/>
          <a:stretch>
            <a:fillRect/>
          </a:stretch>
        </p:blipFill>
        <p:spPr>
          <a:xfrm>
            <a:off x="2936595" y="4538199"/>
            <a:ext cx="3270809" cy="1323899"/>
          </a:xfrm>
          <a:prstGeom prst="rect">
            <a:avLst/>
          </a:prstGeom>
        </p:spPr>
      </p:pic>
      <p:sp>
        <p:nvSpPr>
          <p:cNvPr id="4" name="Rectangular Callout 3"/>
          <p:cNvSpPr/>
          <p:nvPr/>
        </p:nvSpPr>
        <p:spPr>
          <a:xfrm>
            <a:off x="2710380" y="1676400"/>
            <a:ext cx="3124200" cy="890267"/>
          </a:xfrm>
          <a:prstGeom prst="wedgeRectCallout">
            <a:avLst>
              <a:gd name="adj1" fmla="val -64242"/>
              <a:gd name="adj2" fmla="val 138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relational operator is used the sub query should return only one row</a:t>
            </a:r>
          </a:p>
        </p:txBody>
      </p:sp>
    </p:spTree>
    <p:custDataLst>
      <p:tags r:id="rId1"/>
    </p:custDataLst>
    <p:extLst>
      <p:ext uri="{BB962C8B-B14F-4D97-AF65-F5344CB8AC3E}">
        <p14:creationId xmlns:p14="http://schemas.microsoft.com/office/powerpoint/2010/main" val="264462612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32219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 made at-least one transaction in the year 2006</a:t>
            </a:r>
          </a:p>
          <a:p>
            <a:r>
              <a:rPr lang="en-US" sz="2000" dirty="0">
                <a:latin typeface="+mn-lt"/>
              </a:rPr>
              <a:t>SELECT </a:t>
            </a:r>
          </a:p>
          <a:p>
            <a:r>
              <a:rPr lang="en-US" sz="2000" dirty="0"/>
              <a:t>	</a:t>
            </a:r>
            <a:r>
              <a:rPr lang="en-US" sz="2000" dirty="0" err="1">
                <a:latin typeface="+mn-lt"/>
              </a:rPr>
              <a:t>AccNo</a:t>
            </a:r>
            <a:r>
              <a:rPr lang="en-US" sz="2000" dirty="0">
                <a:latin typeface="+mn-lt"/>
              </a:rPr>
              <a:t>,</a:t>
            </a:r>
          </a:p>
          <a:p>
            <a:r>
              <a:rPr lang="en-US" sz="2000" dirty="0"/>
              <a:t>	</a:t>
            </a:r>
            <a:r>
              <a:rPr lang="en-US" sz="2000" dirty="0" err="1">
                <a:latin typeface="+mn-lt"/>
              </a:rPr>
              <a:t>FName</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p>
          <a:p>
            <a:r>
              <a:rPr lang="en-US" sz="2000" dirty="0">
                <a:latin typeface="+mn-lt"/>
              </a:rPr>
              <a:t>	</a:t>
            </a:r>
            <a:r>
              <a:rPr lang="en-US" sz="2000" dirty="0" err="1">
                <a:latin typeface="+mn-lt"/>
              </a:rPr>
              <a:t>AccNo</a:t>
            </a:r>
            <a:r>
              <a:rPr lang="en-US" sz="2000" dirty="0">
                <a:latin typeface="+mn-lt"/>
              </a:rPr>
              <a:t> IN (SELECT DISTINCT </a:t>
            </a:r>
            <a:r>
              <a:rPr lang="en-US" sz="2000" dirty="0" err="1">
                <a:latin typeface="+mn-lt"/>
              </a:rPr>
              <a:t>AccNo</a:t>
            </a:r>
            <a:r>
              <a:rPr lang="en-US" sz="2000" dirty="0">
                <a:latin typeface="+mn-lt"/>
              </a:rPr>
              <a:t> FROM </a:t>
            </a:r>
            <a:r>
              <a:rPr lang="en-US" sz="2000" dirty="0" err="1">
                <a:latin typeface="+mn-lt"/>
              </a:rPr>
              <a:t>AccTrans</a:t>
            </a:r>
            <a:r>
              <a:rPr lang="en-US" sz="2000" dirty="0">
                <a:latin typeface="+mn-lt"/>
              </a:rPr>
              <a:t> WHERE 					DATE_FORMAT(</a:t>
            </a:r>
            <a:r>
              <a:rPr lang="en-US" sz="2000" dirty="0" err="1">
                <a:latin typeface="+mn-lt"/>
              </a:rPr>
              <a:t>TransDate</a:t>
            </a:r>
            <a:r>
              <a:rPr lang="en-US" sz="2000" dirty="0">
                <a:latin typeface="+mn-lt"/>
              </a:rPr>
              <a:t>,"%Y")="2006")</a:t>
            </a:r>
          </a:p>
        </p:txBody>
      </p:sp>
      <p:pic>
        <p:nvPicPr>
          <p:cNvPr id="2" name="Picture 1"/>
          <p:cNvPicPr>
            <a:picLocks noChangeAspect="1"/>
          </p:cNvPicPr>
          <p:nvPr/>
        </p:nvPicPr>
        <p:blipFill>
          <a:blip r:embed="rId4"/>
          <a:stretch>
            <a:fillRect/>
          </a:stretch>
        </p:blipFill>
        <p:spPr>
          <a:xfrm>
            <a:off x="2517720" y="4223126"/>
            <a:ext cx="3215793" cy="1988259"/>
          </a:xfrm>
          <a:prstGeom prst="rect">
            <a:avLst/>
          </a:prstGeom>
        </p:spPr>
      </p:pic>
      <p:sp>
        <p:nvSpPr>
          <p:cNvPr id="10" name="Rectangular Callout 9"/>
          <p:cNvSpPr/>
          <p:nvPr/>
        </p:nvSpPr>
        <p:spPr>
          <a:xfrm>
            <a:off x="2517720" y="1873000"/>
            <a:ext cx="3124200" cy="890267"/>
          </a:xfrm>
          <a:prstGeom prst="wedgeRectCallout">
            <a:avLst>
              <a:gd name="adj1" fmla="val -60251"/>
              <a:gd name="adj2" fmla="val 98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row subquery is identified with IN, ALL, ANY or EXISTS operator</a:t>
            </a:r>
          </a:p>
        </p:txBody>
      </p:sp>
    </p:spTree>
    <p:custDataLst>
      <p:tags r:id="rId1"/>
    </p:custDataLst>
    <p:extLst>
      <p:ext uri="{BB962C8B-B14F-4D97-AF65-F5344CB8AC3E}">
        <p14:creationId xmlns:p14="http://schemas.microsoft.com/office/powerpoint/2010/main" val="97564446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t>Multi Row Subquery</a:t>
            </a:r>
          </a:p>
          <a:p>
            <a:pPr>
              <a:spcBef>
                <a:spcPct val="20000"/>
              </a:spcBef>
              <a:defRPr/>
            </a:pPr>
            <a:r>
              <a:rPr lang="en-US" sz="2000" b="1" dirty="0">
                <a:latin typeface="+mn-lt"/>
              </a:rPr>
              <a:t>Find the Customer who never made any transaction in the year 2006</a:t>
            </a:r>
          </a:p>
          <a:p>
            <a:r>
              <a:rPr lang="en-US" sz="2000" dirty="0">
                <a:latin typeface="+mn-lt"/>
              </a:rPr>
              <a:t>SELECT </a:t>
            </a:r>
          </a:p>
          <a:p>
            <a:r>
              <a:rPr lang="en-US" sz="2000" dirty="0"/>
              <a:t>	</a:t>
            </a:r>
            <a:r>
              <a:rPr lang="en-US" sz="2000" dirty="0" err="1">
                <a:latin typeface="+mn-lt"/>
              </a:rPr>
              <a:t>AccNo</a:t>
            </a:r>
            <a:r>
              <a:rPr lang="en-US" sz="2000" dirty="0">
                <a:latin typeface="+mn-lt"/>
              </a:rPr>
              <a:t>,</a:t>
            </a:r>
          </a:p>
          <a:p>
            <a:r>
              <a:rPr lang="en-US" sz="2000" dirty="0"/>
              <a:t>	</a:t>
            </a:r>
            <a:r>
              <a:rPr lang="en-US" sz="2000" dirty="0" err="1">
                <a:latin typeface="+mn-lt"/>
              </a:rPr>
              <a:t>FName</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r>
              <a:rPr lang="en-US" sz="2000" dirty="0" err="1">
                <a:latin typeface="+mn-lt"/>
              </a:rPr>
              <a:t>AccNo</a:t>
            </a:r>
            <a:r>
              <a:rPr lang="en-US" sz="2000" dirty="0">
                <a:latin typeface="+mn-lt"/>
              </a:rPr>
              <a:t> NOT IN</a:t>
            </a:r>
          </a:p>
          <a:p>
            <a:r>
              <a:rPr lang="en-US" sz="2000" dirty="0">
                <a:latin typeface="+mn-lt"/>
              </a:rPr>
              <a:t>	(SELECT </a:t>
            </a:r>
            <a:r>
              <a:rPr lang="en-US" sz="2000" dirty="0" err="1">
                <a:latin typeface="+mn-lt"/>
              </a:rPr>
              <a:t>AccNo</a:t>
            </a:r>
            <a:r>
              <a:rPr lang="en-US" sz="2000" dirty="0">
                <a:latin typeface="+mn-lt"/>
              </a:rPr>
              <a:t> FROM </a:t>
            </a:r>
            <a:r>
              <a:rPr lang="en-US" sz="2000" dirty="0" err="1">
                <a:latin typeface="+mn-lt"/>
              </a:rPr>
              <a:t>AccTrans</a:t>
            </a:r>
            <a:r>
              <a:rPr lang="en-US" sz="2000" dirty="0">
                <a:latin typeface="+mn-lt"/>
              </a:rPr>
              <a:t> WHERE 		</a:t>
            </a:r>
            <a:r>
              <a:rPr lang="en-US" sz="2000" dirty="0"/>
              <a:t>DATE_FORMAT</a:t>
            </a:r>
            <a:r>
              <a:rPr lang="en-US" sz="2000" dirty="0">
                <a:latin typeface="+mn-lt"/>
              </a:rPr>
              <a:t>(</a:t>
            </a:r>
            <a:r>
              <a:rPr lang="en-US" sz="2000" dirty="0" err="1">
                <a:latin typeface="+mn-lt"/>
              </a:rPr>
              <a:t>TransDate</a:t>
            </a:r>
            <a:r>
              <a:rPr lang="en-US" sz="2000" dirty="0">
                <a:latin typeface="+mn-lt"/>
              </a:rPr>
              <a:t>,“%Y")="2006")</a:t>
            </a:r>
          </a:p>
        </p:txBody>
      </p:sp>
      <p:pic>
        <p:nvPicPr>
          <p:cNvPr id="9" name="Picture 2"/>
          <p:cNvPicPr>
            <a:picLocks noChangeAspect="1" noChangeArrowheads="1"/>
          </p:cNvPicPr>
          <p:nvPr/>
        </p:nvPicPr>
        <p:blipFill>
          <a:blip r:embed="rId4" cstate="print"/>
          <a:srcRect/>
          <a:stretch>
            <a:fillRect/>
          </a:stretch>
        </p:blipFill>
        <p:spPr bwMode="auto">
          <a:xfrm>
            <a:off x="2122144" y="3931168"/>
            <a:ext cx="4300671" cy="2514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366754053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whose account balance is greater than the account balance of all account holders who opened the account in year 2006</a:t>
            </a:r>
          </a:p>
          <a:p>
            <a:r>
              <a:rPr lang="en-US" sz="2000" dirty="0">
                <a:latin typeface="+mn-lt"/>
              </a:rPr>
              <a:t>SELECT </a:t>
            </a:r>
            <a:r>
              <a:rPr lang="en-US" sz="2000" dirty="0" err="1">
                <a:latin typeface="+mn-lt"/>
              </a:rPr>
              <a:t>AccNo,FName</a:t>
            </a:r>
            <a:r>
              <a:rPr lang="en-US" sz="2000" dirty="0">
                <a:latin typeface="+mn-lt"/>
              </a:rPr>
              <a: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a:t>
            </a:r>
            <a:r>
              <a:rPr lang="en-US" sz="2000" dirty="0" err="1">
                <a:latin typeface="+mn-lt"/>
              </a:rPr>
              <a:t>CurrBal</a:t>
            </a:r>
            <a:r>
              <a:rPr lang="en-US" sz="2000" dirty="0">
                <a:latin typeface="+mn-lt"/>
              </a:rPr>
              <a:t> &gt; ALL</a:t>
            </a:r>
          </a:p>
          <a:p>
            <a:r>
              <a:rPr lang="en-US" sz="2000" dirty="0">
                <a:latin typeface="+mn-lt"/>
              </a:rPr>
              <a:t>(SELECT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DATE_FORMAT</a:t>
            </a:r>
            <a:r>
              <a:rPr lang="en-US" sz="2000" dirty="0"/>
              <a:t>(</a:t>
            </a:r>
            <a:r>
              <a:rPr lang="en-US" sz="2000" dirty="0" err="1"/>
              <a:t>OpenDate</a:t>
            </a:r>
            <a:r>
              <a:rPr lang="en-US" sz="2000" dirty="0"/>
              <a:t>,“%Y")="2006"</a:t>
            </a:r>
            <a:r>
              <a:rPr lang="en-US" sz="2000" dirty="0">
                <a:latin typeface="+mn-lt"/>
              </a:rPr>
              <a:t>)</a:t>
            </a:r>
          </a:p>
        </p:txBody>
      </p:sp>
      <p:pic>
        <p:nvPicPr>
          <p:cNvPr id="3" name="Picture 2"/>
          <p:cNvPicPr>
            <a:picLocks noChangeAspect="1"/>
          </p:cNvPicPr>
          <p:nvPr/>
        </p:nvPicPr>
        <p:blipFill>
          <a:blip r:embed="rId4"/>
          <a:stretch>
            <a:fillRect/>
          </a:stretch>
        </p:blipFill>
        <p:spPr>
          <a:xfrm>
            <a:off x="685800" y="3796936"/>
            <a:ext cx="2735285" cy="1260500"/>
          </a:xfrm>
          <a:prstGeom prst="rect">
            <a:avLst/>
          </a:prstGeom>
        </p:spPr>
      </p:pic>
      <p:sp>
        <p:nvSpPr>
          <p:cNvPr id="11" name="Rectangular Callout 10"/>
          <p:cNvSpPr/>
          <p:nvPr/>
        </p:nvSpPr>
        <p:spPr>
          <a:xfrm>
            <a:off x="5029200" y="3430092"/>
            <a:ext cx="3124200" cy="890267"/>
          </a:xfrm>
          <a:prstGeom prst="wedgeRectCallout">
            <a:avLst>
              <a:gd name="adj1" fmla="val -12801"/>
              <a:gd name="adj2" fmla="val -144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and ANY is always associated with a relational operator</a:t>
            </a:r>
          </a:p>
        </p:txBody>
      </p:sp>
    </p:spTree>
    <p:custDataLst>
      <p:tags r:id="rId1"/>
    </p:custDataLst>
    <p:extLst>
      <p:ext uri="{BB962C8B-B14F-4D97-AF65-F5344CB8AC3E}">
        <p14:creationId xmlns:p14="http://schemas.microsoft.com/office/powerpoint/2010/main" val="3109563498"/>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whose account balance is greater than the account balance of any one of the account holder who opened the account in year 2006</a:t>
            </a:r>
          </a:p>
          <a:p>
            <a:r>
              <a:rPr lang="en-US" sz="2000" dirty="0">
                <a:latin typeface="+mn-lt"/>
              </a:rPr>
              <a:t>SELECT </a:t>
            </a:r>
            <a:r>
              <a:rPr lang="en-US" sz="2000" dirty="0" err="1">
                <a:latin typeface="+mn-lt"/>
              </a:rPr>
              <a:t>AccNo,FName</a:t>
            </a:r>
            <a:r>
              <a:rPr lang="en-US" sz="2000" dirty="0">
                <a:latin typeface="+mn-lt"/>
              </a:rPr>
              <a: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a:t>
            </a:r>
            <a:r>
              <a:rPr lang="en-US" sz="2000" dirty="0" err="1">
                <a:latin typeface="+mn-lt"/>
              </a:rPr>
              <a:t>CurrBal</a:t>
            </a:r>
            <a:r>
              <a:rPr lang="en-US" sz="2000" dirty="0">
                <a:latin typeface="+mn-lt"/>
              </a:rPr>
              <a:t> &gt; ANY</a:t>
            </a:r>
          </a:p>
          <a:p>
            <a:r>
              <a:rPr lang="en-US" sz="2000" dirty="0">
                <a:latin typeface="+mn-lt"/>
              </a:rPr>
              <a:t>	(SELECT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YEAR(</a:t>
            </a:r>
            <a:r>
              <a:rPr lang="en-US" sz="2000" dirty="0" err="1">
                <a:latin typeface="+mn-lt"/>
              </a:rPr>
              <a:t>OpenDate</a:t>
            </a:r>
            <a:r>
              <a:rPr lang="en-US" sz="2000" dirty="0">
                <a:latin typeface="+mn-lt"/>
              </a:rPr>
              <a:t>)=2006)</a:t>
            </a:r>
          </a:p>
        </p:txBody>
      </p:sp>
      <p:pic>
        <p:nvPicPr>
          <p:cNvPr id="2" name="Picture 1"/>
          <p:cNvPicPr>
            <a:picLocks noChangeAspect="1"/>
          </p:cNvPicPr>
          <p:nvPr/>
        </p:nvPicPr>
        <p:blipFill>
          <a:blip r:embed="rId4"/>
          <a:stretch>
            <a:fillRect/>
          </a:stretch>
        </p:blipFill>
        <p:spPr>
          <a:xfrm>
            <a:off x="1600642" y="3432921"/>
            <a:ext cx="2604796" cy="1905000"/>
          </a:xfrm>
          <a:prstGeom prst="rect">
            <a:avLst/>
          </a:prstGeom>
        </p:spPr>
      </p:pic>
    </p:spTree>
    <p:custDataLst>
      <p:tags r:id="rId1"/>
    </p:custDataLst>
    <p:extLst>
      <p:ext uri="{BB962C8B-B14F-4D97-AF65-F5344CB8AC3E}">
        <p14:creationId xmlns:p14="http://schemas.microsoft.com/office/powerpoint/2010/main" val="3853282522"/>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762000"/>
            <a:ext cx="86868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Scalar sub-query</a:t>
            </a:r>
          </a:p>
          <a:p>
            <a:pPr>
              <a:spcBef>
                <a:spcPct val="20000"/>
              </a:spcBef>
              <a:defRPr/>
            </a:pPr>
            <a:r>
              <a:rPr lang="en-US" sz="2000" b="1" dirty="0">
                <a:latin typeface="+mn-lt"/>
              </a:rPr>
              <a:t>List all the account holders name along with the referrers name. </a:t>
            </a:r>
          </a:p>
          <a:p>
            <a:r>
              <a:rPr lang="en-US" sz="2000" dirty="0">
                <a:latin typeface="+mn-lt"/>
              </a:rPr>
              <a:t>SELECT </a:t>
            </a:r>
          </a:p>
          <a:p>
            <a:r>
              <a:rPr lang="en-US" sz="2000" dirty="0"/>
              <a:t>	</a:t>
            </a:r>
            <a:r>
              <a:rPr lang="en-US" sz="2000" dirty="0" err="1">
                <a:latin typeface="+mn-lt"/>
              </a:rPr>
              <a:t>A.AccNo</a:t>
            </a:r>
            <a:r>
              <a:rPr lang="en-US" sz="2000" dirty="0">
                <a:latin typeface="+mn-lt"/>
              </a:rPr>
              <a:t>,</a:t>
            </a:r>
          </a:p>
          <a:p>
            <a:r>
              <a:rPr lang="en-US" sz="2000" dirty="0"/>
              <a:t>	</a:t>
            </a:r>
            <a:r>
              <a:rPr lang="en-US" sz="2000" dirty="0" err="1">
                <a:latin typeface="+mn-lt"/>
              </a:rPr>
              <a:t>A.FName</a:t>
            </a:r>
            <a:r>
              <a:rPr lang="en-US" sz="2000" dirty="0">
                <a:latin typeface="+mn-lt"/>
              </a:rPr>
              <a:t>,</a:t>
            </a:r>
          </a:p>
          <a:p>
            <a:r>
              <a:rPr lang="en-US" sz="2000" dirty="0">
                <a:latin typeface="+mn-lt"/>
              </a:rPr>
              <a:t>	(SELECT </a:t>
            </a:r>
            <a:r>
              <a:rPr lang="en-US" sz="2000" dirty="0" err="1">
                <a:latin typeface="+mn-lt"/>
              </a:rPr>
              <a:t>B.FName</a:t>
            </a:r>
            <a:r>
              <a:rPr lang="en-US" sz="2000" dirty="0">
                <a:latin typeface="+mn-lt"/>
              </a:rPr>
              <a:t> FROM </a:t>
            </a:r>
            <a:r>
              <a:rPr lang="en-US" sz="2000" dirty="0" err="1">
                <a:latin typeface="+mn-lt"/>
              </a:rPr>
              <a:t>AccMaster</a:t>
            </a:r>
            <a:r>
              <a:rPr lang="en-US" sz="2000" dirty="0">
                <a:latin typeface="+mn-lt"/>
              </a:rPr>
              <a:t> B WHERE </a:t>
            </a:r>
            <a:r>
              <a:rPr lang="en-US" sz="2000" dirty="0" err="1">
                <a:latin typeface="+mn-lt"/>
              </a:rPr>
              <a:t>A.RefAccNo</a:t>
            </a:r>
            <a:r>
              <a:rPr lang="en-US" sz="2000" dirty="0">
                <a:latin typeface="+mn-lt"/>
              </a:rPr>
              <a:t> = </a:t>
            </a:r>
            <a:r>
              <a:rPr lang="en-US" sz="2000" dirty="0" err="1">
                <a:latin typeface="+mn-lt"/>
              </a:rPr>
              <a:t>B.AccNo</a:t>
            </a:r>
            <a:r>
              <a:rPr lang="en-US" sz="2000" dirty="0">
                <a:latin typeface="+mn-lt"/>
              </a:rPr>
              <a:t>) AS REFERRAL</a:t>
            </a:r>
          </a:p>
          <a:p>
            <a:r>
              <a:rPr lang="en-US" sz="2000" dirty="0">
                <a:latin typeface="+mn-lt"/>
              </a:rPr>
              <a:t>FROM </a:t>
            </a:r>
            <a:r>
              <a:rPr lang="en-US" sz="2000" dirty="0" err="1">
                <a:latin typeface="+mn-lt"/>
              </a:rPr>
              <a:t>AccMaster</a:t>
            </a:r>
            <a:r>
              <a:rPr lang="en-US" sz="2000" dirty="0">
                <a:latin typeface="+mn-lt"/>
              </a:rPr>
              <a:t> A</a:t>
            </a:r>
          </a:p>
        </p:txBody>
      </p:sp>
      <p:pic>
        <p:nvPicPr>
          <p:cNvPr id="10" name="Picture 3"/>
          <p:cNvPicPr>
            <a:picLocks noChangeAspect="1" noChangeArrowheads="1"/>
          </p:cNvPicPr>
          <p:nvPr/>
        </p:nvPicPr>
        <p:blipFill>
          <a:blip r:embed="rId4" cstate="print"/>
          <a:srcRect/>
          <a:stretch>
            <a:fillRect/>
          </a:stretch>
        </p:blipFill>
        <p:spPr bwMode="auto">
          <a:xfrm>
            <a:off x="1752600" y="3380835"/>
            <a:ext cx="4638261" cy="30480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171975250"/>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152400" y="848298"/>
            <a:ext cx="8991600" cy="3037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err="1">
                <a:latin typeface="+mn-lt"/>
              </a:rPr>
              <a:t>Corelated</a:t>
            </a:r>
            <a:r>
              <a:rPr lang="en-US" sz="2000" b="1" u="sng" dirty="0">
                <a:latin typeface="+mn-lt"/>
              </a:rPr>
              <a:t> sub-query</a:t>
            </a:r>
          </a:p>
          <a:p>
            <a:pPr>
              <a:spcBef>
                <a:spcPct val="20000"/>
              </a:spcBef>
              <a:defRPr/>
            </a:pPr>
            <a:r>
              <a:rPr lang="en-US" sz="2000" b="1" dirty="0">
                <a:latin typeface="+mn-lt"/>
              </a:rPr>
              <a:t>List all the account holders name who made a transaction on the account open date. </a:t>
            </a:r>
          </a:p>
          <a:p>
            <a:r>
              <a:rPr lang="en-US" sz="2000" dirty="0"/>
              <a:t>SELECT </a:t>
            </a:r>
          </a:p>
          <a:p>
            <a:r>
              <a:rPr lang="en-US" sz="2000" dirty="0"/>
              <a:t>	</a:t>
            </a:r>
            <a:r>
              <a:rPr lang="en-US" sz="2000" dirty="0" err="1"/>
              <a:t>M.AccNo</a:t>
            </a:r>
            <a:r>
              <a:rPr lang="en-US" sz="2000" dirty="0"/>
              <a:t>,</a:t>
            </a:r>
          </a:p>
          <a:p>
            <a:r>
              <a:rPr lang="en-US" sz="2000" dirty="0"/>
              <a:t>	</a:t>
            </a:r>
            <a:r>
              <a:rPr lang="en-US" sz="2000" dirty="0" err="1"/>
              <a:t>M.FName</a:t>
            </a:r>
            <a:endParaRPr lang="en-US" sz="2000" dirty="0"/>
          </a:p>
          <a:p>
            <a:r>
              <a:rPr lang="en-US" sz="2000" dirty="0"/>
              <a:t>FROM </a:t>
            </a:r>
            <a:r>
              <a:rPr lang="en-US" sz="2000" dirty="0" err="1"/>
              <a:t>AccMaster</a:t>
            </a:r>
            <a:r>
              <a:rPr lang="en-US" sz="2000" dirty="0"/>
              <a:t>  M </a:t>
            </a:r>
          </a:p>
          <a:p>
            <a:r>
              <a:rPr lang="en-US" sz="2000" dirty="0"/>
              <a:t>WHERE </a:t>
            </a:r>
            <a:r>
              <a:rPr lang="en-US" sz="2000" dirty="0" err="1"/>
              <a:t>M.AccNo</a:t>
            </a:r>
            <a:r>
              <a:rPr lang="en-US" sz="2000" dirty="0"/>
              <a:t> </a:t>
            </a:r>
          </a:p>
          <a:p>
            <a:r>
              <a:rPr lang="en-US" sz="2000" dirty="0"/>
              <a:t>	IN (SELECT </a:t>
            </a:r>
            <a:r>
              <a:rPr lang="en-US" sz="2000" dirty="0" err="1"/>
              <a:t>T.AccNo</a:t>
            </a:r>
            <a:r>
              <a:rPr lang="en-US" sz="2000" dirty="0"/>
              <a:t> FROM </a:t>
            </a:r>
            <a:r>
              <a:rPr lang="en-US" sz="2000" dirty="0" err="1"/>
              <a:t>AccTrans</a:t>
            </a:r>
            <a:r>
              <a:rPr lang="en-US" sz="2000" dirty="0"/>
              <a:t> T WHERE </a:t>
            </a:r>
            <a:r>
              <a:rPr lang="en-US" sz="2000" dirty="0" err="1"/>
              <a:t>T.TransDate</a:t>
            </a:r>
            <a:r>
              <a:rPr lang="en-US" sz="2000" dirty="0"/>
              <a:t> = </a:t>
            </a:r>
            <a:r>
              <a:rPr lang="en-US" sz="2000" dirty="0" err="1"/>
              <a:t>M.OpenDate</a:t>
            </a:r>
            <a:r>
              <a:rPr lang="en-US" sz="2000" dirty="0"/>
              <a:t>)</a:t>
            </a:r>
          </a:p>
        </p:txBody>
      </p:sp>
      <p:pic>
        <p:nvPicPr>
          <p:cNvPr id="2" name="Picture 1"/>
          <p:cNvPicPr>
            <a:picLocks noChangeAspect="1"/>
          </p:cNvPicPr>
          <p:nvPr/>
        </p:nvPicPr>
        <p:blipFill>
          <a:blip r:embed="rId4"/>
          <a:stretch>
            <a:fillRect/>
          </a:stretch>
        </p:blipFill>
        <p:spPr>
          <a:xfrm>
            <a:off x="3276600" y="4495800"/>
            <a:ext cx="2895600" cy="1750088"/>
          </a:xfrm>
          <a:prstGeom prst="rect">
            <a:avLst/>
          </a:prstGeom>
        </p:spPr>
      </p:pic>
    </p:spTree>
    <p:custDataLst>
      <p:tags r:id="rId1"/>
    </p:custDataLst>
    <p:extLst>
      <p:ext uri="{BB962C8B-B14F-4D97-AF65-F5344CB8AC3E}">
        <p14:creationId xmlns:p14="http://schemas.microsoft.com/office/powerpoint/2010/main" val="14266709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Isolation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Database systems are accessed by multiple users simultaneously.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Every request is isolated from each other.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2200" dirty="0"/>
          </a:p>
          <a:p>
            <a:pPr marR="0" lvl="0" algn="l" defTabSz="914400" rtl="0" eaLnBrk="1" fontAlgn="auto" latinLnBrk="0" hangingPunct="1">
              <a:lnSpc>
                <a:spcPct val="100000"/>
              </a:lnSpc>
              <a:spcBef>
                <a:spcPct val="20000"/>
              </a:spcBef>
              <a:spcAft>
                <a:spcPts val="0"/>
              </a:spcAft>
              <a:buClrTx/>
              <a:buSzTx/>
              <a:tabLst/>
              <a:defRPr/>
            </a:pPr>
            <a:r>
              <a:rPr lang="en-US" sz="2200" dirty="0" err="1"/>
              <a:t>Eg</a:t>
            </a:r>
            <a:r>
              <a:rPr lang="en-US" sz="2200" dirty="0"/>
              <a: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noProof="0" dirty="0"/>
              <a:t>Single Credit card account having two credit cards.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Two cards are swiped simultaneously for amount equal to the credit limit.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noProof="0" dirty="0"/>
              <a:t>Two requests reach the server simultaneously.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But the requests are processed one by one (each request is isolated from another)</a:t>
            </a:r>
            <a:endParaRPr lang="en-US" sz="2200" noProof="0" dirty="0"/>
          </a:p>
          <a:p>
            <a:pPr marR="0" lvl="0" algn="l" defTabSz="914400" rtl="0" eaLnBrk="1" fontAlgn="auto" latinLnBrk="0" hangingPunct="1">
              <a:lnSpc>
                <a:spcPct val="100000"/>
              </a:lnSpc>
              <a:spcBef>
                <a:spcPct val="20000"/>
              </a:spcBef>
              <a:spcAft>
                <a:spcPts val="0"/>
              </a:spcAft>
              <a:buClrTx/>
              <a:buSzTx/>
              <a:tabLst/>
              <a:defRPr/>
            </a:pPr>
            <a:endParaRPr lang="en-US" sz="2200" baseline="0" dirty="0"/>
          </a:p>
          <a:p>
            <a:pPr lvl="0">
              <a:spcBef>
                <a:spcPct val="20000"/>
              </a:spcBef>
              <a:defRPr/>
            </a:pPr>
            <a:r>
              <a:rPr lang="en-US" sz="2200" b="1" dirty="0"/>
              <a:t>Oracle : Record Locks </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304764942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dirty="0">
                <a:latin typeface="+mn-lt"/>
              </a:rPr>
              <a:t>GROUP BY clause used to apply an aggregate function (SUM, AVG, MAX..)  with respect to som</a:t>
            </a:r>
            <a:r>
              <a:rPr lang="en-US" sz="2000" dirty="0"/>
              <a:t>e field on a group of records</a:t>
            </a:r>
          </a:p>
          <a:p>
            <a:pPr>
              <a:spcBef>
                <a:spcPct val="20000"/>
              </a:spcBef>
              <a:defRPr/>
            </a:pPr>
            <a:r>
              <a:rPr lang="en-US" sz="2000" dirty="0">
                <a:latin typeface="+mn-lt"/>
              </a:rPr>
              <a:t>Example </a:t>
            </a:r>
          </a:p>
          <a:p>
            <a:pPr>
              <a:spcBef>
                <a:spcPct val="20000"/>
              </a:spcBef>
              <a:defRPr/>
            </a:pPr>
            <a:r>
              <a:rPr lang="en-US" sz="2000" b="1" i="1" dirty="0">
                <a:latin typeface="+mn-lt"/>
              </a:rPr>
              <a:t>Total transaction by each customer (both credit and debit)</a:t>
            </a:r>
          </a:p>
          <a:p>
            <a:pPr>
              <a:spcBef>
                <a:spcPct val="20000"/>
              </a:spcBef>
              <a:defRPr/>
            </a:pPr>
            <a:r>
              <a:rPr lang="en-US" sz="2000" dirty="0">
                <a:latin typeface="+mn-lt"/>
              </a:rPr>
              <a:t>SELECT </a:t>
            </a:r>
            <a:r>
              <a:rPr lang="en-US" sz="2000" dirty="0" err="1">
                <a:latin typeface="+mn-lt"/>
              </a:rPr>
              <a:t>AccNo</a:t>
            </a:r>
            <a:r>
              <a:rPr lang="en-US" sz="2000" dirty="0"/>
              <a:t>, SUM(Amount) </a:t>
            </a:r>
            <a:r>
              <a:rPr lang="en-US" sz="2000" dirty="0">
                <a:latin typeface="+mn-lt"/>
              </a:rPr>
              <a:t>FROM </a:t>
            </a:r>
            <a:r>
              <a:rPr lang="en-US" sz="2000" dirty="0" err="1">
                <a:latin typeface="+mn-lt"/>
              </a:rPr>
              <a:t>AccTrans</a:t>
            </a:r>
            <a:r>
              <a:rPr lang="en-US" sz="2000" dirty="0">
                <a:latin typeface="+mn-lt"/>
              </a:rPr>
              <a:t> GROUP BY </a:t>
            </a:r>
            <a:r>
              <a:rPr lang="en-US" sz="2000" dirty="0" err="1">
                <a:latin typeface="+mn-lt"/>
              </a:rPr>
              <a:t>AccNo</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146713722"/>
              </p:ext>
            </p:extLst>
          </p:nvPr>
        </p:nvGraphicFramePr>
        <p:xfrm>
          <a:off x="1905000" y="3276600"/>
          <a:ext cx="3009900" cy="177165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670260038"/>
                    </a:ext>
                  </a:extLst>
                </a:gridCol>
                <a:gridCol w="1638300">
                  <a:extLst>
                    <a:ext uri="{9D8B030D-6E8A-4147-A177-3AD203B41FA5}">
                      <a16:colId xmlns:a16="http://schemas.microsoft.com/office/drawing/2014/main" val="709967822"/>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3415883856"/>
                  </a:ext>
                </a:extLst>
              </a:tr>
              <a:tr h="295275">
                <a:tc>
                  <a:txBody>
                    <a:bodyPr/>
                    <a:lstStyle/>
                    <a:p>
                      <a:pPr algn="r" fontAlgn="ctr"/>
                      <a:r>
                        <a:rPr lang="en-US" sz="1800" u="none" strike="noStrike">
                          <a:effectLst/>
                        </a:rPr>
                        <a:t>56005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900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2851834"/>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73825880"/>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2500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5325629"/>
                  </a:ext>
                </a:extLst>
              </a:tr>
              <a:tr h="295275">
                <a:tc>
                  <a:txBody>
                    <a:bodyPr/>
                    <a:lstStyle/>
                    <a:p>
                      <a:pPr algn="r" fontAlgn="ctr"/>
                      <a:r>
                        <a:rPr lang="en-US" sz="1800" u="none" strike="noStrike">
                          <a:effectLst/>
                        </a:rPr>
                        <a:t>56003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1300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7257127"/>
                  </a:ext>
                </a:extLst>
              </a:tr>
              <a:tr h="295275">
                <a:tc>
                  <a:txBody>
                    <a:bodyPr/>
                    <a:lstStyle/>
                    <a:p>
                      <a:pPr algn="r" fontAlgn="ctr"/>
                      <a:r>
                        <a:rPr lang="en-US" sz="1800" u="none" strike="noStrike">
                          <a:effectLst/>
                        </a:rPr>
                        <a:t>56004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5100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0184268"/>
                  </a:ext>
                </a:extLst>
              </a:tr>
            </a:tbl>
          </a:graphicData>
        </a:graphic>
      </p:graphicFrame>
    </p:spTree>
    <p:custDataLst>
      <p:tags r:id="rId1"/>
    </p:custDataLst>
    <p:extLst>
      <p:ext uri="{BB962C8B-B14F-4D97-AF65-F5344CB8AC3E}">
        <p14:creationId xmlns:p14="http://schemas.microsoft.com/office/powerpoint/2010/main" val="1209589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i="1" dirty="0">
                <a:latin typeface="+mn-lt"/>
              </a:rPr>
              <a:t>Total deposits and withdrawals, separately summed</a:t>
            </a:r>
          </a:p>
          <a:p>
            <a:pPr>
              <a:spcBef>
                <a:spcPct val="20000"/>
              </a:spcBef>
              <a:defRPr/>
            </a:pPr>
            <a:r>
              <a:rPr lang="en-US" sz="2000" dirty="0">
                <a:latin typeface="+mn-lt"/>
              </a:rPr>
              <a:t>SELECT </a:t>
            </a:r>
            <a:r>
              <a:rPr lang="en-US" sz="2000" dirty="0" err="1">
                <a:latin typeface="+mn-lt"/>
              </a:rPr>
              <a:t>TransType</a:t>
            </a:r>
            <a:r>
              <a:rPr lang="en-US" sz="2000" dirty="0"/>
              <a:t>, SUM(Amount) </a:t>
            </a:r>
            <a:r>
              <a:rPr lang="en-US" sz="2000" dirty="0">
                <a:latin typeface="+mn-lt"/>
              </a:rPr>
              <a:t>FROM </a:t>
            </a:r>
            <a:r>
              <a:rPr lang="en-US" sz="2000" dirty="0" err="1">
                <a:latin typeface="+mn-lt"/>
              </a:rPr>
              <a:t>AccTrans</a:t>
            </a:r>
            <a:r>
              <a:rPr lang="en-US" sz="2000" dirty="0">
                <a:latin typeface="+mn-lt"/>
              </a:rPr>
              <a:t> GROUP BY </a:t>
            </a:r>
            <a:r>
              <a:rPr lang="en-US" sz="2000" dirty="0" err="1">
                <a:latin typeface="+mn-lt"/>
              </a:rPr>
              <a:t>TransType</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1062807586"/>
              </p:ext>
            </p:extLst>
          </p:nvPr>
        </p:nvGraphicFramePr>
        <p:xfrm>
          <a:off x="2362200" y="2313578"/>
          <a:ext cx="3009900" cy="885825"/>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597642417"/>
                    </a:ext>
                  </a:extLst>
                </a:gridCol>
                <a:gridCol w="1638300">
                  <a:extLst>
                    <a:ext uri="{9D8B030D-6E8A-4147-A177-3AD203B41FA5}">
                      <a16:colId xmlns:a16="http://schemas.microsoft.com/office/drawing/2014/main" val="131357036"/>
                    </a:ext>
                  </a:extLst>
                </a:gridCol>
              </a:tblGrid>
              <a:tr h="295275">
                <a:tc>
                  <a:txBody>
                    <a:bodyPr/>
                    <a:lstStyle/>
                    <a:p>
                      <a:pPr algn="ctr" fontAlgn="ctr"/>
                      <a:r>
                        <a:rPr lang="en-US" sz="1800" b="1" u="none" strike="noStrike" dirty="0">
                          <a:effectLst/>
                        </a:rPr>
                        <a:t>TRANSTYPE</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1119371007"/>
                  </a:ext>
                </a:extLst>
              </a:tr>
              <a:tr h="295275">
                <a:tc>
                  <a:txBody>
                    <a:bodyPr/>
                    <a:lstStyle/>
                    <a:p>
                      <a:pPr algn="l" fontAlgn="ctr"/>
                      <a:r>
                        <a:rPr lang="en-US" sz="1800" u="none" strike="noStrike" dirty="0">
                          <a:effectLst/>
                        </a:rPr>
                        <a:t>W</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3900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4388320"/>
                  </a:ext>
                </a:extLst>
              </a:tr>
              <a:tr h="295275">
                <a:tc>
                  <a:txBody>
                    <a:bodyPr/>
                    <a:lstStyle/>
                    <a:p>
                      <a:pPr algn="l" fontAlgn="ctr"/>
                      <a:r>
                        <a:rPr lang="en-US" sz="1800" u="none" strike="noStrike">
                          <a:effectLst/>
                        </a:rPr>
                        <a:t>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9100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4353986"/>
                  </a:ext>
                </a:extLst>
              </a:tr>
            </a:tbl>
          </a:graphicData>
        </a:graphic>
      </p:graphicFrame>
      <p:sp>
        <p:nvSpPr>
          <p:cNvPr id="9" name="Rectangle 8"/>
          <p:cNvSpPr/>
          <p:nvPr/>
        </p:nvSpPr>
        <p:spPr>
          <a:xfrm>
            <a:off x="1219200" y="4680696"/>
            <a:ext cx="6705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t>Wrong Implementation of GROUP BY Clause:</a:t>
            </a:r>
          </a:p>
          <a:p>
            <a:pPr algn="ctr"/>
            <a:r>
              <a:rPr lang="en-US" dirty="0"/>
              <a:t>SELECT </a:t>
            </a:r>
            <a:r>
              <a:rPr lang="en-US" dirty="0" err="1"/>
              <a:t>TransType</a:t>
            </a:r>
            <a:r>
              <a:rPr lang="en-US" dirty="0"/>
              <a:t>, SUM(Amount) FROM </a:t>
            </a:r>
            <a:r>
              <a:rPr lang="en-US" dirty="0" err="1"/>
              <a:t>AccTrans</a:t>
            </a:r>
            <a:r>
              <a:rPr lang="en-US" dirty="0"/>
              <a:t> GROUP BY </a:t>
            </a:r>
            <a:r>
              <a:rPr lang="en-US" dirty="0" err="1"/>
              <a:t>AccNo</a:t>
            </a:r>
            <a:endParaRPr lang="en-US" dirty="0"/>
          </a:p>
          <a:p>
            <a:pPr algn="ctr"/>
            <a:endParaRPr lang="en-US" dirty="0"/>
          </a:p>
        </p:txBody>
      </p:sp>
    </p:spTree>
    <p:custDataLst>
      <p:tags r:id="rId1"/>
    </p:custDataLst>
    <p:extLst>
      <p:ext uri="{BB962C8B-B14F-4D97-AF65-F5344CB8AC3E}">
        <p14:creationId xmlns:p14="http://schemas.microsoft.com/office/powerpoint/2010/main" val="226762631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02770" y="728971"/>
            <a:ext cx="8686800" cy="1476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i="1" dirty="0">
                <a:latin typeface="+mn-lt"/>
              </a:rPr>
              <a:t>Total deposits done by each customer</a:t>
            </a:r>
          </a:p>
          <a:p>
            <a:pPr>
              <a:spcBef>
                <a:spcPct val="20000"/>
              </a:spcBef>
              <a:defRPr/>
            </a:pPr>
            <a:r>
              <a:rPr lang="en-US" sz="2000" dirty="0">
                <a:latin typeface="+mn-lt"/>
              </a:rPr>
              <a:t>SELECT </a:t>
            </a:r>
            <a:r>
              <a:rPr lang="en-US" sz="2000" dirty="0" err="1">
                <a:latin typeface="+mn-lt"/>
              </a:rPr>
              <a:t>AccNo</a:t>
            </a:r>
            <a:r>
              <a:rPr lang="en-US" sz="2000" dirty="0"/>
              <a:t>, SUM(Amount) </a:t>
            </a:r>
            <a:r>
              <a:rPr lang="en-US" sz="2000" dirty="0">
                <a:latin typeface="+mn-lt"/>
              </a:rPr>
              <a:t>FROM </a:t>
            </a:r>
            <a:r>
              <a:rPr lang="en-US" sz="2000" dirty="0" err="1">
                <a:latin typeface="+mn-lt"/>
              </a:rPr>
              <a:t>AccTrans</a:t>
            </a:r>
            <a:r>
              <a:rPr lang="en-US" sz="2000" dirty="0">
                <a:latin typeface="+mn-lt"/>
              </a:rPr>
              <a:t> WHERE </a:t>
            </a:r>
            <a:r>
              <a:rPr lang="en-US" sz="2000" dirty="0" err="1">
                <a:latin typeface="+mn-lt"/>
              </a:rPr>
              <a:t>TransType</a:t>
            </a:r>
            <a:r>
              <a:rPr lang="en-US" sz="2000" dirty="0">
                <a:latin typeface="+mn-lt"/>
              </a:rPr>
              <a:t>="D" GROUP BY </a:t>
            </a:r>
            <a:r>
              <a:rPr lang="en-US" sz="2000" dirty="0" err="1">
                <a:latin typeface="+mn-lt"/>
              </a:rPr>
              <a:t>AccNo</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114787088"/>
              </p:ext>
            </p:extLst>
          </p:nvPr>
        </p:nvGraphicFramePr>
        <p:xfrm>
          <a:off x="2365320" y="2819400"/>
          <a:ext cx="3276600" cy="1645920"/>
        </p:xfrm>
        <a:graphic>
          <a:graphicData uri="http://schemas.openxmlformats.org/drawingml/2006/table">
            <a:tbl>
              <a:tblPr>
                <a:tableStyleId>{3C2FFA5D-87B4-456A-9821-1D502468CF0F}</a:tableStyleId>
              </a:tblPr>
              <a:tblGrid>
                <a:gridCol w="1524000">
                  <a:extLst>
                    <a:ext uri="{9D8B030D-6E8A-4147-A177-3AD203B41FA5}">
                      <a16:colId xmlns:a16="http://schemas.microsoft.com/office/drawing/2014/main" val="3951158495"/>
                    </a:ext>
                  </a:extLst>
                </a:gridCol>
                <a:gridCol w="1752600">
                  <a:extLst>
                    <a:ext uri="{9D8B030D-6E8A-4147-A177-3AD203B41FA5}">
                      <a16:colId xmlns:a16="http://schemas.microsoft.com/office/drawing/2014/main" val="733563748"/>
                    </a:ext>
                  </a:extLst>
                </a:gridCol>
              </a:tblGrid>
              <a:tr h="0">
                <a:tc>
                  <a:txBody>
                    <a:bodyPr/>
                    <a:lstStyle/>
                    <a:p>
                      <a:pPr algn="ctr"/>
                      <a:r>
                        <a:rPr lang="en-US" b="1" dirty="0"/>
                        <a:t>ACCNO</a:t>
                      </a:r>
                    </a:p>
                  </a:txBody>
                  <a:tcPr marL="0" marR="0" marT="0" marB="0" anchor="ctr"/>
                </a:tc>
                <a:tc>
                  <a:txBody>
                    <a:bodyPr/>
                    <a:lstStyle/>
                    <a:p>
                      <a:pPr algn="ctr"/>
                      <a:r>
                        <a:rPr lang="en-US" b="1" dirty="0"/>
                        <a:t>SUM(AMOUNT)</a:t>
                      </a:r>
                    </a:p>
                  </a:txBody>
                  <a:tcPr marL="0" marR="0" marT="0" marB="0" anchor="ctr"/>
                </a:tc>
                <a:extLst>
                  <a:ext uri="{0D108BD9-81ED-4DB2-BD59-A6C34878D82A}">
                    <a16:rowId xmlns:a16="http://schemas.microsoft.com/office/drawing/2014/main" val="3931028900"/>
                  </a:ext>
                </a:extLst>
              </a:tr>
              <a:tr h="0">
                <a:tc>
                  <a:txBody>
                    <a:bodyPr/>
                    <a:lstStyle/>
                    <a:p>
                      <a:r>
                        <a:rPr lang="en-US" dirty="0"/>
                        <a:t>56005</a:t>
                      </a:r>
                    </a:p>
                  </a:txBody>
                  <a:tcPr marL="0" marR="0" marT="0" marB="0" anchor="ctr"/>
                </a:tc>
                <a:tc>
                  <a:txBody>
                    <a:bodyPr/>
                    <a:lstStyle/>
                    <a:p>
                      <a:r>
                        <a:rPr lang="en-US" dirty="0"/>
                        <a:t>900</a:t>
                      </a:r>
                    </a:p>
                  </a:txBody>
                  <a:tcPr marL="0" marR="0" marT="0" marB="0" anchor="ctr"/>
                </a:tc>
                <a:extLst>
                  <a:ext uri="{0D108BD9-81ED-4DB2-BD59-A6C34878D82A}">
                    <a16:rowId xmlns:a16="http://schemas.microsoft.com/office/drawing/2014/main" val="4130462699"/>
                  </a:ext>
                </a:extLst>
              </a:tr>
              <a:tr h="0">
                <a:tc>
                  <a:txBody>
                    <a:bodyPr/>
                    <a:lstStyle/>
                    <a:p>
                      <a:r>
                        <a:rPr lang="en-US" dirty="0"/>
                        <a:t>56002</a:t>
                      </a:r>
                    </a:p>
                  </a:txBody>
                  <a:tcPr marL="0" marR="0" marT="0" marB="0" anchor="ctr"/>
                </a:tc>
                <a:tc>
                  <a:txBody>
                    <a:bodyPr/>
                    <a:lstStyle/>
                    <a:p>
                      <a:r>
                        <a:rPr lang="en-US" dirty="0"/>
                        <a:t>2200</a:t>
                      </a:r>
                    </a:p>
                  </a:txBody>
                  <a:tcPr marL="0" marR="0" marT="0" marB="0" anchor="ctr"/>
                </a:tc>
                <a:extLst>
                  <a:ext uri="{0D108BD9-81ED-4DB2-BD59-A6C34878D82A}">
                    <a16:rowId xmlns:a16="http://schemas.microsoft.com/office/drawing/2014/main" val="1847841739"/>
                  </a:ext>
                </a:extLst>
              </a:tr>
              <a:tr h="0">
                <a:tc>
                  <a:txBody>
                    <a:bodyPr/>
                    <a:lstStyle/>
                    <a:p>
                      <a:r>
                        <a:rPr lang="en-US" dirty="0"/>
                        <a:t>56001</a:t>
                      </a:r>
                    </a:p>
                  </a:txBody>
                  <a:tcPr marL="0" marR="0" marT="0" marB="0" anchor="ctr"/>
                </a:tc>
                <a:tc>
                  <a:txBody>
                    <a:bodyPr/>
                    <a:lstStyle/>
                    <a:p>
                      <a:r>
                        <a:rPr lang="en-US" dirty="0"/>
                        <a:t>2000</a:t>
                      </a:r>
                    </a:p>
                  </a:txBody>
                  <a:tcPr marL="0" marR="0" marT="0" marB="0" anchor="ctr"/>
                </a:tc>
                <a:extLst>
                  <a:ext uri="{0D108BD9-81ED-4DB2-BD59-A6C34878D82A}">
                    <a16:rowId xmlns:a16="http://schemas.microsoft.com/office/drawing/2014/main" val="24432307"/>
                  </a:ext>
                </a:extLst>
              </a:tr>
              <a:tr h="0">
                <a:tc>
                  <a:txBody>
                    <a:bodyPr/>
                    <a:lstStyle/>
                    <a:p>
                      <a:r>
                        <a:rPr lang="en-US"/>
                        <a:t>56003</a:t>
                      </a:r>
                    </a:p>
                  </a:txBody>
                  <a:tcPr marL="0" marR="0" marT="0" marB="0" anchor="ctr"/>
                </a:tc>
                <a:tc>
                  <a:txBody>
                    <a:bodyPr/>
                    <a:lstStyle/>
                    <a:p>
                      <a:r>
                        <a:rPr lang="en-US" dirty="0"/>
                        <a:t>1000</a:t>
                      </a:r>
                    </a:p>
                  </a:txBody>
                  <a:tcPr marL="0" marR="0" marT="0" marB="0" anchor="ctr"/>
                </a:tc>
                <a:extLst>
                  <a:ext uri="{0D108BD9-81ED-4DB2-BD59-A6C34878D82A}">
                    <a16:rowId xmlns:a16="http://schemas.microsoft.com/office/drawing/2014/main" val="1096509165"/>
                  </a:ext>
                </a:extLst>
              </a:tr>
              <a:tr h="0">
                <a:tc>
                  <a:txBody>
                    <a:bodyPr/>
                    <a:lstStyle/>
                    <a:p>
                      <a:r>
                        <a:rPr lang="en-US"/>
                        <a:t>56004</a:t>
                      </a:r>
                    </a:p>
                  </a:txBody>
                  <a:tcPr marL="0" marR="0" marT="0" marB="0" anchor="ctr"/>
                </a:tc>
                <a:tc>
                  <a:txBody>
                    <a:bodyPr/>
                    <a:lstStyle/>
                    <a:p>
                      <a:r>
                        <a:rPr lang="en-US" dirty="0"/>
                        <a:t>3000</a:t>
                      </a:r>
                    </a:p>
                  </a:txBody>
                  <a:tcPr marL="0" marR="0" marT="0" marB="0" anchor="ctr"/>
                </a:tc>
                <a:extLst>
                  <a:ext uri="{0D108BD9-81ED-4DB2-BD59-A6C34878D82A}">
                    <a16:rowId xmlns:a16="http://schemas.microsoft.com/office/drawing/2014/main" val="2716902475"/>
                  </a:ext>
                </a:extLst>
              </a:tr>
            </a:tbl>
          </a:graphicData>
        </a:graphic>
      </p:graphicFrame>
    </p:spTree>
    <p:custDataLst>
      <p:tags r:id="rId1"/>
    </p:custDataLst>
    <p:extLst>
      <p:ext uri="{BB962C8B-B14F-4D97-AF65-F5344CB8AC3E}">
        <p14:creationId xmlns:p14="http://schemas.microsoft.com/office/powerpoint/2010/main" val="1275726003"/>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HAVING can be used to apply filter after aggregation</a:t>
            </a:r>
          </a:p>
          <a:p>
            <a:pPr>
              <a:spcBef>
                <a:spcPct val="20000"/>
              </a:spcBef>
              <a:defRPr/>
            </a:pPr>
            <a:r>
              <a:rPr lang="en-US" sz="2000" i="1" dirty="0"/>
              <a:t>List of customers those who done total deposits more than $1500</a:t>
            </a:r>
          </a:p>
          <a:p>
            <a:pPr>
              <a:spcBef>
                <a:spcPct val="20000"/>
              </a:spcBef>
              <a:defRPr/>
            </a:pPr>
            <a:r>
              <a:rPr lang="en-US" sz="2000" dirty="0"/>
              <a:t>SELECT </a:t>
            </a:r>
            <a:r>
              <a:rPr lang="en-US" sz="2000" dirty="0" err="1"/>
              <a:t>AccNo</a:t>
            </a:r>
            <a:r>
              <a:rPr lang="en-US" sz="2000" dirty="0"/>
              <a:t>, </a:t>
            </a:r>
            <a:r>
              <a:rPr lang="en-US" dirty="0">
                <a:solidFill>
                  <a:schemeClr val="tx2">
                    <a:lumMod val="60000"/>
                    <a:lumOff val="40000"/>
                  </a:schemeClr>
                </a:solidFill>
              </a:rPr>
              <a:t>SUM(Amount)</a:t>
            </a:r>
            <a:r>
              <a:rPr lang="en-US" sz="2000" dirty="0"/>
              <a:t> FROM </a:t>
            </a:r>
            <a:r>
              <a:rPr lang="en-US" sz="2000" dirty="0" err="1"/>
              <a:t>AccTrans</a:t>
            </a:r>
            <a:r>
              <a:rPr lang="en-US" sz="2000" dirty="0"/>
              <a:t> </a:t>
            </a:r>
          </a:p>
          <a:p>
            <a:pPr>
              <a:spcBef>
                <a:spcPct val="20000"/>
              </a:spcBef>
              <a:defRPr/>
            </a:pPr>
            <a:r>
              <a:rPr lang="en-US" sz="2000" dirty="0"/>
              <a:t>	WHERE </a:t>
            </a:r>
            <a:r>
              <a:rPr lang="en-US" sz="2000" dirty="0" err="1"/>
              <a:t>TransType</a:t>
            </a:r>
            <a:r>
              <a:rPr lang="en-US" sz="2000" dirty="0"/>
              <a:t>="D" </a:t>
            </a:r>
          </a:p>
          <a:p>
            <a:pPr>
              <a:spcBef>
                <a:spcPct val="20000"/>
              </a:spcBef>
              <a:defRPr/>
            </a:pPr>
            <a:r>
              <a:rPr lang="en-US" sz="2000" dirty="0"/>
              <a:t>	GROUP BY </a:t>
            </a:r>
            <a:r>
              <a:rPr lang="en-US" sz="2000" dirty="0" err="1"/>
              <a:t>AccNo</a:t>
            </a:r>
            <a:r>
              <a:rPr lang="en-US" sz="2000" dirty="0"/>
              <a:t> </a:t>
            </a:r>
          </a:p>
          <a:p>
            <a:pPr>
              <a:spcBef>
                <a:spcPct val="20000"/>
              </a:spcBef>
              <a:defRPr/>
            </a:pPr>
            <a:r>
              <a:rPr lang="en-US" sz="2000" dirty="0"/>
              <a:t>	HAVING </a:t>
            </a:r>
            <a:r>
              <a:rPr lang="en-US" sz="2000" dirty="0">
                <a:solidFill>
                  <a:schemeClr val="tx2">
                    <a:lumMod val="60000"/>
                    <a:lumOff val="40000"/>
                  </a:schemeClr>
                </a:solidFill>
              </a:rPr>
              <a:t>SUM(Amount)</a:t>
            </a:r>
            <a:r>
              <a:rPr lang="en-US" sz="2000" dirty="0"/>
              <a:t> &gt;= 1500</a:t>
            </a:r>
          </a:p>
        </p:txBody>
      </p:sp>
      <p:graphicFrame>
        <p:nvGraphicFramePr>
          <p:cNvPr id="2" name="Table 1"/>
          <p:cNvGraphicFramePr>
            <a:graphicFrameLocks noGrp="1"/>
          </p:cNvGraphicFramePr>
          <p:nvPr>
            <p:extLst>
              <p:ext uri="{D42A27DB-BD31-4B8C-83A1-F6EECF244321}">
                <p14:modId xmlns:p14="http://schemas.microsoft.com/office/powerpoint/2010/main" val="1000104133"/>
              </p:ext>
            </p:extLst>
          </p:nvPr>
        </p:nvGraphicFramePr>
        <p:xfrm>
          <a:off x="2347770" y="3826641"/>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258318203"/>
                    </a:ext>
                  </a:extLst>
                </a:gridCol>
                <a:gridCol w="1638300">
                  <a:extLst>
                    <a:ext uri="{9D8B030D-6E8A-4147-A177-3AD203B41FA5}">
                      <a16:colId xmlns:a16="http://schemas.microsoft.com/office/drawing/2014/main" val="3119188297"/>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1941361112"/>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3127520"/>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5894916"/>
                  </a:ext>
                </a:extLst>
              </a:tr>
              <a:tr h="295275">
                <a:tc>
                  <a:txBody>
                    <a:bodyPr/>
                    <a:lstStyle/>
                    <a:p>
                      <a:pPr algn="r" fontAlgn="ctr"/>
                      <a:r>
                        <a:rPr lang="en-US" sz="1800" u="none" strike="noStrike" dirty="0">
                          <a:effectLst/>
                        </a:rPr>
                        <a:t>56004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3000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14349341"/>
                  </a:ext>
                </a:extLst>
              </a:tr>
            </a:tbl>
          </a:graphicData>
        </a:graphic>
      </p:graphicFrame>
    </p:spTree>
    <p:custDataLst>
      <p:tags r:id="rId1"/>
    </p:custDataLst>
    <p:extLst>
      <p:ext uri="{BB962C8B-B14F-4D97-AF65-F5344CB8AC3E}">
        <p14:creationId xmlns:p14="http://schemas.microsoft.com/office/powerpoint/2010/main" val="16959612"/>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HAVING can be used to apply filter after aggregation</a:t>
            </a:r>
          </a:p>
          <a:p>
            <a:pPr>
              <a:spcBef>
                <a:spcPct val="20000"/>
              </a:spcBef>
              <a:defRPr/>
            </a:pPr>
            <a:r>
              <a:rPr lang="en-US" sz="2000" i="1" dirty="0"/>
              <a:t>List of customers those who done total transaction more than $2000</a:t>
            </a:r>
          </a:p>
          <a:p>
            <a:pPr>
              <a:spcBef>
                <a:spcPct val="20000"/>
              </a:spcBef>
              <a:defRPr/>
            </a:pPr>
            <a:r>
              <a:rPr lang="en-US" sz="2000" dirty="0"/>
              <a:t>SELECT </a:t>
            </a:r>
            <a:r>
              <a:rPr lang="en-US" sz="2000" dirty="0" err="1"/>
              <a:t>AccNo</a:t>
            </a:r>
            <a:r>
              <a:rPr lang="en-US" sz="2000" dirty="0"/>
              <a:t>, </a:t>
            </a:r>
            <a:r>
              <a:rPr lang="en-US" dirty="0">
                <a:solidFill>
                  <a:schemeClr val="tx2">
                    <a:lumMod val="60000"/>
                    <a:lumOff val="40000"/>
                  </a:schemeClr>
                </a:solidFill>
              </a:rPr>
              <a:t>SUM(Amount)</a:t>
            </a:r>
            <a:r>
              <a:rPr lang="en-US" sz="2000" dirty="0"/>
              <a:t> FROM </a:t>
            </a:r>
            <a:r>
              <a:rPr lang="en-US" sz="2000" dirty="0" err="1"/>
              <a:t>AccTrans</a:t>
            </a:r>
            <a:r>
              <a:rPr lang="en-US" sz="2000" dirty="0"/>
              <a:t> </a:t>
            </a:r>
          </a:p>
          <a:p>
            <a:pPr>
              <a:spcBef>
                <a:spcPct val="20000"/>
              </a:spcBef>
              <a:defRPr/>
            </a:pPr>
            <a:r>
              <a:rPr lang="en-US" sz="2000" dirty="0"/>
              <a:t>	GROUP BY </a:t>
            </a:r>
            <a:r>
              <a:rPr lang="en-US" sz="2000" dirty="0" err="1"/>
              <a:t>AccNo</a:t>
            </a:r>
            <a:r>
              <a:rPr lang="en-US" sz="2000" dirty="0"/>
              <a:t> </a:t>
            </a:r>
          </a:p>
          <a:p>
            <a:pPr>
              <a:spcBef>
                <a:spcPct val="20000"/>
              </a:spcBef>
              <a:defRPr/>
            </a:pPr>
            <a:r>
              <a:rPr lang="en-US" sz="2000" dirty="0"/>
              <a:t>	HAVING </a:t>
            </a:r>
            <a:r>
              <a:rPr lang="en-US" sz="2000" dirty="0">
                <a:solidFill>
                  <a:schemeClr val="tx2">
                    <a:lumMod val="60000"/>
                    <a:lumOff val="40000"/>
                  </a:schemeClr>
                </a:solidFill>
              </a:rPr>
              <a:t>SUM(Amount)</a:t>
            </a:r>
            <a:r>
              <a:rPr lang="en-US" sz="2000" dirty="0"/>
              <a:t> &gt;= 2000</a:t>
            </a:r>
          </a:p>
        </p:txBody>
      </p:sp>
      <p:graphicFrame>
        <p:nvGraphicFramePr>
          <p:cNvPr id="2" name="Table 1"/>
          <p:cNvGraphicFramePr>
            <a:graphicFrameLocks noGrp="1"/>
          </p:cNvGraphicFramePr>
          <p:nvPr>
            <p:extLst>
              <p:ext uri="{D42A27DB-BD31-4B8C-83A1-F6EECF244321}">
                <p14:modId xmlns:p14="http://schemas.microsoft.com/office/powerpoint/2010/main" val="2100682791"/>
              </p:ext>
            </p:extLst>
          </p:nvPr>
        </p:nvGraphicFramePr>
        <p:xfrm>
          <a:off x="2347770" y="3826641"/>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258318203"/>
                    </a:ext>
                  </a:extLst>
                </a:gridCol>
                <a:gridCol w="1638300">
                  <a:extLst>
                    <a:ext uri="{9D8B030D-6E8A-4147-A177-3AD203B41FA5}">
                      <a16:colId xmlns:a16="http://schemas.microsoft.com/office/drawing/2014/main" val="3119188297"/>
                    </a:ext>
                  </a:extLst>
                </a:gridCol>
              </a:tblGrid>
              <a:tr h="295275">
                <a:tc>
                  <a:txBody>
                    <a:bodyPr/>
                    <a:lstStyle/>
                    <a:p>
                      <a:r>
                        <a:rPr lang="en-US" b="1" dirty="0"/>
                        <a:t>ACCNO</a:t>
                      </a:r>
                    </a:p>
                  </a:txBody>
                  <a:tcPr marL="0" marR="0" marT="0" marB="0" anchor="ctr">
                    <a:solidFill>
                      <a:schemeClr val="tx1">
                        <a:lumMod val="50000"/>
                        <a:lumOff val="50000"/>
                      </a:schemeClr>
                    </a:solidFill>
                  </a:tcPr>
                </a:tc>
                <a:tc>
                  <a:txBody>
                    <a:bodyPr/>
                    <a:lstStyle/>
                    <a:p>
                      <a:r>
                        <a:rPr lang="en-US" b="1" dirty="0"/>
                        <a:t>SUM(AMOUNT)</a:t>
                      </a:r>
                    </a:p>
                  </a:txBody>
                  <a:tcPr marL="0" marR="0" marT="0" marB="0" anchor="ctr">
                    <a:solidFill>
                      <a:schemeClr val="tx1">
                        <a:lumMod val="50000"/>
                        <a:lumOff val="50000"/>
                      </a:schemeClr>
                    </a:solidFill>
                  </a:tcPr>
                </a:tc>
                <a:extLst>
                  <a:ext uri="{0D108BD9-81ED-4DB2-BD59-A6C34878D82A}">
                    <a16:rowId xmlns:a16="http://schemas.microsoft.com/office/drawing/2014/main" val="1941361112"/>
                  </a:ext>
                </a:extLst>
              </a:tr>
              <a:tr h="295275">
                <a:tc>
                  <a:txBody>
                    <a:bodyPr/>
                    <a:lstStyle/>
                    <a:p>
                      <a:pPr algn="ctr"/>
                      <a:r>
                        <a:rPr lang="en-US" dirty="0"/>
                        <a:t>56002</a:t>
                      </a:r>
                    </a:p>
                  </a:txBody>
                  <a:tcPr marL="0" marR="0" marT="0" marB="0" anchor="ctr"/>
                </a:tc>
                <a:tc>
                  <a:txBody>
                    <a:bodyPr/>
                    <a:lstStyle/>
                    <a:p>
                      <a:pPr algn="ctr"/>
                      <a:r>
                        <a:rPr lang="en-US"/>
                        <a:t>3200</a:t>
                      </a:r>
                    </a:p>
                  </a:txBody>
                  <a:tcPr marL="0" marR="0" marT="0" marB="0" anchor="ctr"/>
                </a:tc>
                <a:extLst>
                  <a:ext uri="{0D108BD9-81ED-4DB2-BD59-A6C34878D82A}">
                    <a16:rowId xmlns:a16="http://schemas.microsoft.com/office/drawing/2014/main" val="3483127520"/>
                  </a:ext>
                </a:extLst>
              </a:tr>
              <a:tr h="295275">
                <a:tc>
                  <a:txBody>
                    <a:bodyPr/>
                    <a:lstStyle/>
                    <a:p>
                      <a:pPr algn="ctr"/>
                      <a:r>
                        <a:rPr lang="en-US"/>
                        <a:t>56001</a:t>
                      </a:r>
                    </a:p>
                  </a:txBody>
                  <a:tcPr marL="0" marR="0" marT="0" marB="0" anchor="ctr"/>
                </a:tc>
                <a:tc>
                  <a:txBody>
                    <a:bodyPr/>
                    <a:lstStyle/>
                    <a:p>
                      <a:pPr algn="ctr"/>
                      <a:r>
                        <a:rPr lang="en-US" dirty="0"/>
                        <a:t>2500</a:t>
                      </a:r>
                    </a:p>
                  </a:txBody>
                  <a:tcPr marL="0" marR="0" marT="0" marB="0" anchor="ctr"/>
                </a:tc>
                <a:extLst>
                  <a:ext uri="{0D108BD9-81ED-4DB2-BD59-A6C34878D82A}">
                    <a16:rowId xmlns:a16="http://schemas.microsoft.com/office/drawing/2014/main" val="2375894916"/>
                  </a:ext>
                </a:extLst>
              </a:tr>
              <a:tr h="295275">
                <a:tc>
                  <a:txBody>
                    <a:bodyPr/>
                    <a:lstStyle/>
                    <a:p>
                      <a:pPr algn="ctr"/>
                      <a:r>
                        <a:rPr lang="en-US"/>
                        <a:t>56004</a:t>
                      </a:r>
                    </a:p>
                  </a:txBody>
                  <a:tcPr marL="0" marR="0" marT="0" marB="0" anchor="ctr"/>
                </a:tc>
                <a:tc>
                  <a:txBody>
                    <a:bodyPr/>
                    <a:lstStyle/>
                    <a:p>
                      <a:pPr algn="ctr"/>
                      <a:r>
                        <a:rPr lang="en-US" dirty="0"/>
                        <a:t>5100</a:t>
                      </a:r>
                    </a:p>
                  </a:txBody>
                  <a:tcPr marL="0" marR="0" marT="0" marB="0" anchor="ctr"/>
                </a:tc>
                <a:extLst>
                  <a:ext uri="{0D108BD9-81ED-4DB2-BD59-A6C34878D82A}">
                    <a16:rowId xmlns:a16="http://schemas.microsoft.com/office/drawing/2014/main" val="4114349341"/>
                  </a:ext>
                </a:extLst>
              </a:tr>
            </a:tbl>
          </a:graphicData>
        </a:graphic>
      </p:graphicFrame>
    </p:spTree>
    <p:custDataLst>
      <p:tags r:id="rId1"/>
    </p:custDataLst>
    <p:extLst>
      <p:ext uri="{BB962C8B-B14F-4D97-AF65-F5344CB8AC3E}">
        <p14:creationId xmlns:p14="http://schemas.microsoft.com/office/powerpoint/2010/main" val="2019851898"/>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Same Query ordered by the total deposit</a:t>
            </a:r>
          </a:p>
          <a:p>
            <a:pPr>
              <a:spcBef>
                <a:spcPct val="20000"/>
              </a:spcBef>
              <a:defRPr/>
            </a:pPr>
            <a:r>
              <a:rPr lang="en-US" sz="2000" dirty="0"/>
              <a:t>SELECT </a:t>
            </a:r>
            <a:r>
              <a:rPr lang="en-US" sz="2000" dirty="0" err="1"/>
              <a:t>AccNo</a:t>
            </a:r>
            <a:r>
              <a:rPr lang="en-US" sz="2000" dirty="0"/>
              <a:t>, SUM(Amount) AS </a:t>
            </a:r>
            <a:r>
              <a:rPr lang="en-US" sz="2000" dirty="0" err="1"/>
              <a:t>TotalDeposit</a:t>
            </a:r>
            <a:r>
              <a:rPr lang="en-US" sz="2000" dirty="0"/>
              <a:t> FROM </a:t>
            </a:r>
            <a:r>
              <a:rPr lang="en-US" sz="2000" dirty="0" err="1"/>
              <a:t>AccTrans</a:t>
            </a:r>
            <a:r>
              <a:rPr lang="en-US" sz="2000" dirty="0"/>
              <a:t> </a:t>
            </a:r>
          </a:p>
          <a:p>
            <a:pPr>
              <a:spcBef>
                <a:spcPct val="20000"/>
              </a:spcBef>
              <a:defRPr/>
            </a:pPr>
            <a:r>
              <a:rPr lang="en-US" sz="2000" dirty="0"/>
              <a:t>	WHERE </a:t>
            </a:r>
            <a:r>
              <a:rPr lang="en-US" sz="2000" dirty="0" err="1"/>
              <a:t>TransType</a:t>
            </a:r>
            <a:r>
              <a:rPr lang="en-US" sz="2000" dirty="0"/>
              <a:t>="D" </a:t>
            </a:r>
          </a:p>
          <a:p>
            <a:pPr>
              <a:spcBef>
                <a:spcPct val="20000"/>
              </a:spcBef>
              <a:defRPr/>
            </a:pPr>
            <a:r>
              <a:rPr lang="en-US" sz="2000" dirty="0"/>
              <a:t>	GROUP BY </a:t>
            </a:r>
            <a:r>
              <a:rPr lang="en-US" sz="2000" dirty="0" err="1"/>
              <a:t>AccNo</a:t>
            </a:r>
            <a:r>
              <a:rPr lang="en-US" sz="2000" dirty="0"/>
              <a:t> HAVING SUM(Amount)&gt;1500 </a:t>
            </a:r>
          </a:p>
          <a:p>
            <a:pPr>
              <a:spcBef>
                <a:spcPct val="20000"/>
              </a:spcBef>
              <a:defRPr/>
            </a:pPr>
            <a:r>
              <a:rPr lang="en-US" sz="2000" dirty="0"/>
              <a:t>	ORDER BY </a:t>
            </a:r>
            <a:r>
              <a:rPr lang="en-US" sz="2000" dirty="0" err="1"/>
              <a:t>TotalDeposit</a:t>
            </a:r>
            <a:r>
              <a:rPr lang="en-US" sz="2000" dirty="0"/>
              <a:t> DESC</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081647842"/>
              </p:ext>
            </p:extLst>
          </p:nvPr>
        </p:nvGraphicFramePr>
        <p:xfrm>
          <a:off x="2767530" y="3455636"/>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196198249"/>
                    </a:ext>
                  </a:extLst>
                </a:gridCol>
                <a:gridCol w="1638300">
                  <a:extLst>
                    <a:ext uri="{9D8B030D-6E8A-4147-A177-3AD203B41FA5}">
                      <a16:colId xmlns:a16="http://schemas.microsoft.com/office/drawing/2014/main" val="791626827"/>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TOTALDEPOSIT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3109371346"/>
                  </a:ext>
                </a:extLst>
              </a:tr>
              <a:tr h="295275">
                <a:tc>
                  <a:txBody>
                    <a:bodyPr/>
                    <a:lstStyle/>
                    <a:p>
                      <a:pPr algn="r" fontAlgn="ctr"/>
                      <a:r>
                        <a:rPr lang="en-US" sz="1800" u="none" strike="noStrike">
                          <a:effectLst/>
                        </a:rPr>
                        <a:t>56004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0273666"/>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8272384"/>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2000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7722898"/>
                  </a:ext>
                </a:extLst>
              </a:tr>
            </a:tbl>
          </a:graphicData>
        </a:graphic>
      </p:graphicFrame>
    </p:spTree>
    <p:custDataLst>
      <p:tags r:id="rId1"/>
    </p:custDataLst>
    <p:extLst>
      <p:ext uri="{BB962C8B-B14F-4D97-AF65-F5344CB8AC3E}">
        <p14:creationId xmlns:p14="http://schemas.microsoft.com/office/powerpoint/2010/main" val="1569602422"/>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JOINS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Diagram 7"/>
          <p:cNvGraphicFramePr/>
          <p:nvPr/>
        </p:nvGraphicFramePr>
        <p:xfrm>
          <a:off x="1447800" y="990600"/>
          <a:ext cx="6096000" cy="5867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651459481"/>
              </p:ext>
            </p:extLst>
          </p:nvPr>
        </p:nvGraphicFramePr>
        <p:xfrm>
          <a:off x="4272480" y="1447800"/>
          <a:ext cx="3733800" cy="2595880"/>
        </p:xfrm>
        <a:graphic>
          <a:graphicData uri="http://schemas.openxmlformats.org/drawingml/2006/table">
            <a:tbl>
              <a:tblPr firstRow="1" bandRow="1">
                <a:tableStyleId>{5C22544A-7EE6-4342-B048-85BDC9FD1C3A}</a:tableStyleId>
              </a:tblPr>
              <a:tblGrid>
                <a:gridCol w="951753">
                  <a:extLst>
                    <a:ext uri="{9D8B030D-6E8A-4147-A177-3AD203B41FA5}">
                      <a16:colId xmlns:a16="http://schemas.microsoft.com/office/drawing/2014/main" val="20000"/>
                    </a:ext>
                  </a:extLst>
                </a:gridCol>
                <a:gridCol w="1537447">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7</a:t>
                      </a:r>
                    </a:p>
                  </a:txBody>
                  <a:tcPr/>
                </a:tc>
                <a:extLst>
                  <a:ext uri="{0D108BD9-81ED-4DB2-BD59-A6C34878D82A}">
                    <a16:rowId xmlns:a16="http://schemas.microsoft.com/office/drawing/2014/main" val="10006"/>
                  </a:ext>
                </a:extLst>
              </a:tr>
            </a:tbl>
          </a:graphicData>
        </a:graphic>
      </p:graphicFrame>
      <p:sp>
        <p:nvSpPr>
          <p:cNvPr id="2" name="Rectangle 1"/>
          <p:cNvSpPr/>
          <p:nvPr/>
        </p:nvSpPr>
        <p:spPr>
          <a:xfrm>
            <a:off x="381000" y="801548"/>
            <a:ext cx="5711880" cy="369332"/>
          </a:xfrm>
          <a:prstGeom prst="rect">
            <a:avLst/>
          </a:prstGeom>
        </p:spPr>
        <p:txBody>
          <a:bodyPr wrap="square">
            <a:spAutoFit/>
          </a:bodyPr>
          <a:lstStyle/>
          <a:p>
            <a:r>
              <a:rPr lang="en-US" b="1" dirty="0"/>
              <a:t>Consider the two tables</a:t>
            </a:r>
          </a:p>
        </p:txBody>
      </p:sp>
      <p:graphicFrame>
        <p:nvGraphicFramePr>
          <p:cNvPr id="14" name="Table 13"/>
          <p:cNvGraphicFramePr>
            <a:graphicFrameLocks noGrp="1"/>
          </p:cNvGraphicFramePr>
          <p:nvPr>
            <p:extLst>
              <p:ext uri="{D42A27DB-BD31-4B8C-83A1-F6EECF244321}">
                <p14:modId xmlns:p14="http://schemas.microsoft.com/office/powerpoint/2010/main" val="2751625575"/>
              </p:ext>
            </p:extLst>
          </p:nvPr>
        </p:nvGraphicFramePr>
        <p:xfrm>
          <a:off x="533400" y="1447800"/>
          <a:ext cx="30480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665871"/>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457200" y="1068227"/>
            <a:ext cx="6781800" cy="5016758"/>
          </a:xfrm>
          <a:prstGeom prst="rect">
            <a:avLst/>
          </a:prstGeom>
        </p:spPr>
        <p:txBody>
          <a:bodyPr wrap="square">
            <a:spAutoFit/>
          </a:bodyPr>
          <a:lstStyle/>
          <a:p>
            <a:r>
              <a:rPr lang="en-US" sz="1600" dirty="0"/>
              <a:t>CREATE TABLE </a:t>
            </a:r>
            <a:r>
              <a:rPr lang="en-US" sz="1600" dirty="0" err="1"/>
              <a:t>SalesEmp</a:t>
            </a:r>
            <a:r>
              <a:rPr lang="en-US" sz="1600" dirty="0"/>
              <a:t>(</a:t>
            </a:r>
          </a:p>
          <a:p>
            <a:r>
              <a:rPr lang="en-US" sz="1600" dirty="0"/>
              <a:t>	</a:t>
            </a:r>
            <a:r>
              <a:rPr lang="en-US" sz="1600" dirty="0" err="1"/>
              <a:t>EmpID</a:t>
            </a:r>
            <a:r>
              <a:rPr lang="en-US" sz="1600" dirty="0"/>
              <a:t> NUMERIC(3) PRIMARY KEY, </a:t>
            </a:r>
          </a:p>
          <a:p>
            <a:r>
              <a:rPr lang="en-US" sz="1600" dirty="0"/>
              <a:t>	</a:t>
            </a:r>
            <a:r>
              <a:rPr lang="en-US" sz="1600" dirty="0" err="1"/>
              <a:t>EmpName</a:t>
            </a:r>
            <a:r>
              <a:rPr lang="en-US" sz="1600" dirty="0"/>
              <a:t> VARCHAR(30)</a:t>
            </a:r>
          </a:p>
          <a:p>
            <a:r>
              <a:rPr lang="en-US" sz="1600" dirty="0"/>
              <a:t>);</a:t>
            </a:r>
          </a:p>
          <a:p>
            <a:endParaRPr lang="en-US" sz="1600" dirty="0"/>
          </a:p>
          <a:p>
            <a:r>
              <a:rPr lang="en-US" sz="1600" dirty="0"/>
              <a:t>CREATE TABLE </a:t>
            </a:r>
            <a:r>
              <a:rPr lang="en-US" sz="1600" dirty="0" err="1"/>
              <a:t>Orderdetails</a:t>
            </a:r>
            <a:r>
              <a:rPr lang="en-US" sz="1600" dirty="0"/>
              <a:t>(</a:t>
            </a:r>
          </a:p>
          <a:p>
            <a:r>
              <a:rPr lang="en-US" sz="1600" dirty="0"/>
              <a:t>	</a:t>
            </a:r>
            <a:r>
              <a:rPr lang="en-US" sz="1600" dirty="0" err="1"/>
              <a:t>OrderID</a:t>
            </a:r>
            <a:r>
              <a:rPr lang="en-US" sz="1600" dirty="0"/>
              <a:t> INT(3) PRIMARY KEY, </a:t>
            </a:r>
          </a:p>
          <a:p>
            <a:r>
              <a:rPr lang="en-US" sz="1600" dirty="0"/>
              <a:t>	</a:t>
            </a:r>
            <a:r>
              <a:rPr lang="en-US" sz="1600" dirty="0" err="1"/>
              <a:t>OrderNo</a:t>
            </a:r>
            <a:r>
              <a:rPr lang="en-US" sz="1600" dirty="0"/>
              <a:t> INT(5),</a:t>
            </a:r>
          </a:p>
          <a:p>
            <a:r>
              <a:rPr lang="en-US" sz="1600" dirty="0"/>
              <a:t>	</a:t>
            </a:r>
            <a:r>
              <a:rPr lang="en-US" sz="1600" dirty="0" err="1"/>
              <a:t>EmployeeID</a:t>
            </a:r>
            <a:r>
              <a:rPr lang="en-US" sz="1600" dirty="0"/>
              <a:t> NUMERIC(3),</a:t>
            </a:r>
          </a:p>
          <a:p>
            <a:r>
              <a:rPr lang="en-US" sz="1600" dirty="0"/>
              <a:t>                    foreign key(</a:t>
            </a:r>
            <a:r>
              <a:rPr lang="en-US" sz="1600" dirty="0" err="1"/>
              <a:t>EmployeeID</a:t>
            </a:r>
            <a:r>
              <a:rPr lang="en-US" sz="1600" dirty="0"/>
              <a:t>) references </a:t>
            </a:r>
            <a:r>
              <a:rPr lang="en-US" sz="1600" dirty="0" err="1"/>
              <a:t>SalesEmp</a:t>
            </a:r>
            <a:r>
              <a:rPr lang="en-US" sz="1600" dirty="0"/>
              <a:t>(</a:t>
            </a:r>
            <a:r>
              <a:rPr lang="en-US" sz="1600" dirty="0" err="1"/>
              <a:t>EmpID</a:t>
            </a:r>
            <a:r>
              <a:rPr lang="en-US" sz="1600" dirty="0"/>
              <a:t>)) ;</a:t>
            </a:r>
          </a:p>
          <a:p>
            <a:endParaRPr lang="en-US" sz="1600" dirty="0"/>
          </a:p>
          <a:p>
            <a:r>
              <a:rPr lang="en-US" sz="1600" dirty="0"/>
              <a:t>	INSERT INTO </a:t>
            </a:r>
            <a:r>
              <a:rPr lang="en-US" sz="1600" dirty="0" err="1"/>
              <a:t>SalesEmp</a:t>
            </a:r>
            <a:r>
              <a:rPr lang="en-US" sz="1600" dirty="0"/>
              <a:t> VALUES(1, "Hansen");</a:t>
            </a:r>
          </a:p>
          <a:p>
            <a:r>
              <a:rPr lang="en-US" sz="1600" dirty="0"/>
              <a:t>	INSERT INTO </a:t>
            </a:r>
            <a:r>
              <a:rPr lang="en-US" sz="1600" dirty="0" err="1"/>
              <a:t>SalesEmp</a:t>
            </a:r>
            <a:r>
              <a:rPr lang="en-US" sz="1600" dirty="0"/>
              <a:t> VALUES(2, "</a:t>
            </a:r>
            <a:r>
              <a:rPr lang="en-US" sz="1600" dirty="0" err="1"/>
              <a:t>Svendson</a:t>
            </a:r>
            <a:r>
              <a:rPr lang="en-US" sz="1600" dirty="0"/>
              <a:t>");</a:t>
            </a:r>
          </a:p>
          <a:p>
            <a:r>
              <a:rPr lang="en-US" sz="1600" dirty="0"/>
              <a:t>	INSERT INTO </a:t>
            </a:r>
            <a:r>
              <a:rPr lang="en-US" sz="1600" dirty="0" err="1"/>
              <a:t>SalesEmp</a:t>
            </a:r>
            <a:r>
              <a:rPr lang="en-US" sz="1600" dirty="0"/>
              <a:t> VALUES(3, "Pettersen");</a:t>
            </a:r>
          </a:p>
          <a:p>
            <a:r>
              <a:rPr lang="en-US" sz="1600" dirty="0"/>
              <a:t>	INSERT INTO </a:t>
            </a:r>
            <a:r>
              <a:rPr lang="en-US" sz="1600" dirty="0" err="1"/>
              <a:t>Orderdetails</a:t>
            </a:r>
            <a:r>
              <a:rPr lang="en-US" sz="1600" dirty="0"/>
              <a:t> VALUES(1, 77895, 3);</a:t>
            </a:r>
          </a:p>
          <a:p>
            <a:r>
              <a:rPr lang="en-US" sz="1600" dirty="0"/>
              <a:t>	INSERT INTO </a:t>
            </a:r>
            <a:r>
              <a:rPr lang="en-US" sz="1600" dirty="0" err="1"/>
              <a:t>Orderdetails</a:t>
            </a:r>
            <a:r>
              <a:rPr lang="en-US" sz="1600" dirty="0"/>
              <a:t> VALUES(2, 44678, 3);</a:t>
            </a:r>
          </a:p>
          <a:p>
            <a:r>
              <a:rPr lang="en-US" sz="1600" dirty="0"/>
              <a:t>	INSERT INTO </a:t>
            </a:r>
            <a:r>
              <a:rPr lang="en-US" sz="1600" dirty="0" err="1"/>
              <a:t>Orderdetails</a:t>
            </a:r>
            <a:r>
              <a:rPr lang="en-US" sz="1600" dirty="0"/>
              <a:t> VALUES(3, 22456, 1);</a:t>
            </a:r>
          </a:p>
          <a:p>
            <a:r>
              <a:rPr lang="en-US" sz="1600" dirty="0"/>
              <a:t>	INSERT INTO </a:t>
            </a:r>
            <a:r>
              <a:rPr lang="en-US" sz="1600" dirty="0" err="1"/>
              <a:t>Orderdetails</a:t>
            </a:r>
            <a:r>
              <a:rPr lang="en-US" sz="1600" dirty="0"/>
              <a:t> VALUES(4, 24562, 1);</a:t>
            </a:r>
          </a:p>
          <a:p>
            <a:r>
              <a:rPr lang="en-US" sz="1600" dirty="0"/>
              <a:t>	INSERT INTO </a:t>
            </a:r>
            <a:r>
              <a:rPr lang="en-US" sz="1600" dirty="0" err="1"/>
              <a:t>Orderdetails</a:t>
            </a:r>
            <a:r>
              <a:rPr lang="en-US" sz="1600" dirty="0"/>
              <a:t> VALUES(5, 34762, 2);</a:t>
            </a:r>
          </a:p>
          <a:p>
            <a:endParaRPr lang="en-US" sz="1600" dirty="0"/>
          </a:p>
        </p:txBody>
      </p:sp>
    </p:spTree>
    <p:extLst>
      <p:ext uri="{BB962C8B-B14F-4D97-AF65-F5344CB8AC3E}">
        <p14:creationId xmlns:p14="http://schemas.microsoft.com/office/powerpoint/2010/main" val="233867091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81195871"/>
              </p:ext>
            </p:extLst>
          </p:nvPr>
        </p:nvGraphicFramePr>
        <p:xfrm>
          <a:off x="3181168" y="1500830"/>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tc>
                <a:tc>
                  <a:txBody>
                    <a:bodyPr/>
                    <a:lstStyle/>
                    <a:p>
                      <a:r>
                        <a:rPr lang="en-US" dirty="0"/>
                        <a:t>1</a:t>
                      </a:r>
                    </a:p>
                  </a:txBody>
                  <a:tcPr marL="0" marR="0" marT="0" marB="0" anchor="ctr"/>
                </a:tc>
                <a:tc>
                  <a:txBody>
                    <a:bodyPr/>
                    <a:lstStyle/>
                    <a:p>
                      <a:r>
                        <a:rPr lang="en-US" dirty="0"/>
                        <a:t>77895</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dirty="0"/>
                        <a:t>2</a:t>
                      </a:r>
                    </a:p>
                  </a:txBody>
                  <a:tcPr marL="0" marR="0" marT="0" marB="0" anchor="ctr"/>
                </a:tc>
                <a:tc>
                  <a:txBody>
                    <a:bodyPr/>
                    <a:lstStyle/>
                    <a:p>
                      <a:r>
                        <a:rPr lang="en-US" dirty="0"/>
                        <a:t>44678</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4224291324"/>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dirty="0"/>
                        <a:t>3</a:t>
                      </a:r>
                    </a:p>
                  </a:txBody>
                  <a:tcPr marL="0" marR="0" marT="0" marB="0" anchor="ctr"/>
                </a:tc>
                <a:tc>
                  <a:txBody>
                    <a:bodyPr/>
                    <a:lstStyle/>
                    <a:p>
                      <a:r>
                        <a:rPr lang="en-US"/>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1312498230"/>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a:t>4</a:t>
                      </a:r>
                    </a:p>
                  </a:txBody>
                  <a:tcPr marL="0" marR="0" marT="0" marB="0" anchor="ctr"/>
                </a:tc>
                <a:tc>
                  <a:txBody>
                    <a:bodyPr/>
                    <a:lstStyle/>
                    <a:p>
                      <a:r>
                        <a:rPr lang="en-US"/>
                        <a:t>24562</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a:t>Hansen</a:t>
                      </a:r>
                    </a:p>
                  </a:txBody>
                  <a:tcPr marL="0" marR="0" marT="0" marB="0" anchor="ctr"/>
                </a:tc>
                <a:tc>
                  <a:txBody>
                    <a:bodyPr/>
                    <a:lstStyle/>
                    <a:p>
                      <a:r>
                        <a:rPr lang="en-US" dirty="0"/>
                        <a:t>5</a:t>
                      </a:r>
                    </a:p>
                  </a:txBody>
                  <a:tcPr marL="0" marR="0" marT="0" marB="0" anchor="ctr"/>
                </a:tc>
                <a:tc>
                  <a:txBody>
                    <a:bodyPr/>
                    <a:lstStyle/>
                    <a:p>
                      <a:r>
                        <a:rPr lang="en-US"/>
                        <a:t>34762</a:t>
                      </a:r>
                    </a:p>
                  </a:txBody>
                  <a:tcPr marL="0" marR="0" marT="0" marB="0" anchor="ct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dirty="0"/>
                        <a:t>1</a:t>
                      </a:r>
                    </a:p>
                  </a:txBody>
                  <a:tcPr marL="0" marR="0" marT="0" marB="0" anchor="ctr"/>
                </a:tc>
                <a:tc>
                  <a:txBody>
                    <a:bodyPr/>
                    <a:lstStyle/>
                    <a:p>
                      <a:r>
                        <a:rPr lang="en-US"/>
                        <a:t>77895</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dirty="0"/>
                        <a:t>2</a:t>
                      </a:r>
                    </a:p>
                  </a:txBody>
                  <a:tcPr marL="0" marR="0" marT="0" marB="0" anchor="ctr"/>
                </a:tc>
                <a:tc>
                  <a:txBody>
                    <a:bodyPr/>
                    <a:lstStyle/>
                    <a:p>
                      <a:r>
                        <a:rPr lang="en-US"/>
                        <a:t>44678</a:t>
                      </a:r>
                    </a:p>
                  </a:txBody>
                  <a:tcPr marL="0" marR="0" marT="0" marB="0" anchor="ctr"/>
                </a:tc>
                <a:tc>
                  <a:txBody>
                    <a:bodyPr/>
                    <a:lstStyle/>
                    <a:p>
                      <a:r>
                        <a:rPr lang="en-US" dirty="0"/>
                        <a:t>2</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3</a:t>
                      </a:r>
                    </a:p>
                  </a:txBody>
                  <a:tcPr marL="0" marR="0" marT="0" marB="0" anchor="ctr"/>
                </a:tc>
                <a:tc>
                  <a:txBody>
                    <a:bodyPr/>
                    <a:lstStyle/>
                    <a:p>
                      <a:r>
                        <a:rPr lang="en-US" dirty="0"/>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4</a:t>
                      </a:r>
                    </a:p>
                  </a:txBody>
                  <a:tcPr marL="0" marR="0" marT="0" marB="0" anchor="ctr"/>
                </a:tc>
                <a:tc>
                  <a:txBody>
                    <a:bodyPr/>
                    <a:lstStyle/>
                    <a:p>
                      <a:r>
                        <a:rPr lang="en-US" dirty="0"/>
                        <a:t>24562</a:t>
                      </a:r>
                    </a:p>
                  </a:txBody>
                  <a:tcPr marL="0" marR="0" marT="0" marB="0" anchor="ctr"/>
                </a:tc>
                <a:tc>
                  <a:txBody>
                    <a:bodyPr/>
                    <a:lstStyle/>
                    <a:p>
                      <a:r>
                        <a:rPr lang="en-US"/>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5</a:t>
                      </a:r>
                    </a:p>
                  </a:txBody>
                  <a:tcPr marL="0" marR="0" marT="0" marB="0" anchor="ctr"/>
                </a:tc>
                <a:tc>
                  <a:txBody>
                    <a:bodyPr/>
                    <a:lstStyle/>
                    <a:p>
                      <a:r>
                        <a:rPr lang="en-US" dirty="0"/>
                        <a:t>34762</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3381439328"/>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1</a:t>
                      </a:r>
                    </a:p>
                  </a:txBody>
                  <a:tcPr marL="0" marR="0" marT="0" marB="0" anchor="ctr"/>
                </a:tc>
                <a:tc>
                  <a:txBody>
                    <a:bodyPr/>
                    <a:lstStyle/>
                    <a:p>
                      <a:r>
                        <a:rPr lang="en-US" dirty="0"/>
                        <a:t>77895</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817260495"/>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2</a:t>
                      </a:r>
                    </a:p>
                  </a:txBody>
                  <a:tcPr marL="0" marR="0" marT="0" marB="0" anchor="ctr"/>
                </a:tc>
                <a:tc>
                  <a:txBody>
                    <a:bodyPr/>
                    <a:lstStyle/>
                    <a:p>
                      <a:r>
                        <a:rPr lang="en-US" dirty="0"/>
                        <a:t>44678</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3</a:t>
                      </a:r>
                    </a:p>
                  </a:txBody>
                  <a:tcPr marL="0" marR="0" marT="0" marB="0" anchor="ctr"/>
                </a:tc>
                <a:tc>
                  <a:txBody>
                    <a:bodyPr/>
                    <a:lstStyle/>
                    <a:p>
                      <a:r>
                        <a:rPr lang="en-US" dirty="0"/>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dirty="0"/>
                        <a:t>4</a:t>
                      </a:r>
                    </a:p>
                  </a:txBody>
                  <a:tcPr marL="0" marR="0" marT="0" marB="0" anchor="ctr"/>
                </a:tc>
                <a:tc>
                  <a:txBody>
                    <a:bodyPr/>
                    <a:lstStyle/>
                    <a:p>
                      <a:r>
                        <a:rPr lang="en-US"/>
                        <a:t>24562</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dirty="0"/>
                        <a:t>5</a:t>
                      </a:r>
                    </a:p>
                  </a:txBody>
                  <a:tcPr marL="0" marR="0" marT="0" marB="0" anchor="ctr"/>
                </a:tc>
                <a:tc>
                  <a:txBody>
                    <a:bodyPr/>
                    <a:lstStyle/>
                    <a:p>
                      <a:r>
                        <a:rPr lang="en-US"/>
                        <a:t>34762</a:t>
                      </a:r>
                    </a:p>
                  </a:txBody>
                  <a:tcPr marL="0" marR="0" marT="0" marB="0" anchor="ctr"/>
                </a:tc>
                <a:tc>
                  <a:txBody>
                    <a:bodyPr/>
                    <a:lstStyle/>
                    <a:p>
                      <a:r>
                        <a:rPr lang="en-US" dirty="0"/>
                        <a:t>2</a:t>
                      </a:r>
                    </a:p>
                  </a:txBody>
                  <a:tcPr marL="0" marR="0" marT="0" marB="0" anchor="ctr"/>
                </a:tc>
                <a:extLst>
                  <a:ext uri="{0D108BD9-81ED-4DB2-BD59-A6C34878D82A}">
                    <a16:rowId xmlns:a16="http://schemas.microsoft.com/office/drawing/2014/main" val="1370946157"/>
                  </a:ext>
                </a:extLst>
              </a:tr>
            </a:tbl>
          </a:graphicData>
        </a:graphic>
      </p:graphicFrame>
      <p:sp>
        <p:nvSpPr>
          <p:cNvPr id="4" name="Rectangle 3"/>
          <p:cNvSpPr/>
          <p:nvPr/>
        </p:nvSpPr>
        <p:spPr>
          <a:xfrm>
            <a:off x="304800" y="779284"/>
            <a:ext cx="5808154" cy="369332"/>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a:solidFill>
                  <a:srgbClr val="000080"/>
                </a:solidFill>
              </a:rPr>
              <a:t>*</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CROSS</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endParaRPr lang="en-US" dirty="0">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1801199171"/>
              </p:ext>
            </p:extLst>
          </p:nvPr>
        </p:nvGraphicFramePr>
        <p:xfrm>
          <a:off x="53902" y="3490976"/>
          <a:ext cx="2895599" cy="2595880"/>
        </p:xfrm>
        <a:graphic>
          <a:graphicData uri="http://schemas.openxmlformats.org/drawingml/2006/table">
            <a:tbl>
              <a:tblPr firstRow="1" bandRow="1">
                <a:tableStyleId>{5C22544A-7EE6-4342-B048-85BDC9FD1C3A}</a:tableStyleId>
              </a:tblPr>
              <a:tblGrid>
                <a:gridCol w="1017372">
                  <a:extLst>
                    <a:ext uri="{9D8B030D-6E8A-4147-A177-3AD203B41FA5}">
                      <a16:colId xmlns:a16="http://schemas.microsoft.com/office/drawing/2014/main" val="20000"/>
                    </a:ext>
                  </a:extLst>
                </a:gridCol>
                <a:gridCol w="1017373">
                  <a:extLst>
                    <a:ext uri="{9D8B030D-6E8A-4147-A177-3AD203B41FA5}">
                      <a16:colId xmlns:a16="http://schemas.microsoft.com/office/drawing/2014/main" val="20001"/>
                    </a:ext>
                  </a:extLst>
                </a:gridCol>
                <a:gridCol w="860854">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2</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12199745"/>
              </p:ext>
            </p:extLst>
          </p:nvPr>
        </p:nvGraphicFramePr>
        <p:xfrm>
          <a:off x="304800" y="1336562"/>
          <a:ext cx="2324100" cy="18542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07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Durability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Once data is stored and committed. And it was retrieved at a later time, durability confirms that we will get the same data which was stored earlier.</a:t>
            </a:r>
          </a:p>
          <a:p>
            <a:pPr marR="0" lvl="0" algn="l" defTabSz="914400" rtl="0" eaLnBrk="1" fontAlgn="auto" latinLnBrk="0" hangingPunct="1">
              <a:lnSpc>
                <a:spcPct val="100000"/>
              </a:lnSpc>
              <a:spcBef>
                <a:spcPct val="20000"/>
              </a:spcBef>
              <a:spcAft>
                <a:spcPts val="0"/>
              </a:spcAft>
              <a:buClrTx/>
              <a:buSzTx/>
              <a:tabLst/>
              <a:defRPr/>
            </a:pPr>
            <a:endParaRPr kumimoji="0" lang="en-US" sz="2200" b="1" i="0" u="none" strike="noStrike" kern="1200" cap="none" spc="0" normalizeH="0" baseline="0" noProof="0" dirty="0">
              <a:ln>
                <a:noFill/>
              </a:ln>
              <a:effectLst/>
              <a:uLnTx/>
              <a:uFillTx/>
            </a:endParaRPr>
          </a:p>
          <a:p>
            <a:pPr lvl="0">
              <a:spcBef>
                <a:spcPct val="20000"/>
              </a:spcBef>
              <a:defRPr/>
            </a:pPr>
            <a:r>
              <a:rPr lang="en-US" sz="2200" b="1" dirty="0"/>
              <a:t>Oracle– Back up and transaction logs</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88186719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304800" y="779284"/>
            <a:ext cx="7464960" cy="1200329"/>
          </a:xfrm>
          <a:prstGeom prst="rect">
            <a:avLst/>
          </a:prstGeom>
        </p:spPr>
        <p:txBody>
          <a:bodyPr wrap="square">
            <a:spAutoFit/>
          </a:bodyPr>
          <a:lstStyle/>
          <a:p>
            <a:r>
              <a:rPr lang="en-US" b="1" dirty="0">
                <a:latin typeface="Source Code Pro" panose="020B0509030403020204" pitchFamily="49" charset="0"/>
              </a:rPr>
              <a:t>Compare the two following queries:</a:t>
            </a:r>
          </a:p>
          <a:p>
            <a:endParaRPr lang="en-US" dirty="0">
              <a:latin typeface="Source Code Pro" panose="020B0509030403020204" pitchFamily="49" charset="0"/>
            </a:endParaRPr>
          </a:p>
          <a:p>
            <a:r>
              <a:rPr lang="en-US" dirty="0">
                <a:latin typeface="Source Code Pro" panose="020B0509030403020204" pitchFamily="49" charset="0"/>
              </a:rPr>
              <a:t>1) </a:t>
            </a:r>
            <a:r>
              <a:rPr lang="en-US" dirty="0">
                <a:solidFill>
                  <a:srgbClr val="0000FF"/>
                </a:solidFill>
                <a:latin typeface="Source Code Pro" panose="020B0509030403020204" pitchFamily="49" charset="0"/>
              </a:rPr>
              <a:t>SELECT</a:t>
            </a:r>
            <a:r>
              <a:rPr lang="en-US" dirty="0">
                <a:solidFill>
                  <a:srgbClr val="000000"/>
                </a:solidFill>
                <a:latin typeface="Source Code Pro" panose="020B0509030403020204" pitchFamily="49" charset="0"/>
              </a:rPr>
              <a:t> </a:t>
            </a:r>
            <a:r>
              <a:rPr lang="en-US" dirty="0">
                <a:solidFill>
                  <a:srgbClr val="000080"/>
                </a:solidFill>
                <a:latin typeface="Source Code Pro" panose="020B0509030403020204" pitchFamily="49" charset="0"/>
              </a:rPr>
              <a:t>*</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FROM</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SalesEmp</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CROSS</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JOIN</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Orderdetails</a:t>
            </a:r>
            <a:r>
              <a:rPr lang="en-US" dirty="0">
                <a:solidFill>
                  <a:srgbClr val="000000"/>
                </a:solidFill>
                <a:latin typeface="Source Code Pro" panose="020B0509030403020204" pitchFamily="49" charset="0"/>
              </a:rPr>
              <a:t>;</a:t>
            </a:r>
          </a:p>
          <a:p>
            <a:r>
              <a:rPr lang="en-US" dirty="0">
                <a:latin typeface="Source Code Pro" panose="020B0509030403020204" pitchFamily="49" charset="0"/>
              </a:rPr>
              <a:t>2) </a:t>
            </a:r>
            <a:r>
              <a:rPr lang="en-US" dirty="0">
                <a:solidFill>
                  <a:srgbClr val="0000FF"/>
                </a:solidFill>
                <a:latin typeface="Source Code Pro" panose="020B0509030403020204" pitchFamily="49" charset="0"/>
              </a:rPr>
              <a:t>SELECT</a:t>
            </a:r>
            <a:r>
              <a:rPr lang="en-US" dirty="0">
                <a:solidFill>
                  <a:srgbClr val="000000"/>
                </a:solidFill>
                <a:latin typeface="Source Code Pro" panose="020B0509030403020204" pitchFamily="49" charset="0"/>
              </a:rPr>
              <a:t> </a:t>
            </a:r>
            <a:r>
              <a:rPr lang="en-US" dirty="0">
                <a:solidFill>
                  <a:srgbClr val="000080"/>
                </a:solidFill>
                <a:latin typeface="Source Code Pro" panose="020B0509030403020204" pitchFamily="49" charset="0"/>
              </a:rPr>
              <a:t>*</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FROM</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SalesEmp</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Orderdetails</a:t>
            </a:r>
            <a:r>
              <a:rPr lang="en-US" dirty="0">
                <a:solidFill>
                  <a:srgbClr val="000000"/>
                </a:solidFill>
                <a:latin typeface="Source Code Pro" panose="020B0509030403020204" pitchFamily="49" charset="0"/>
              </a:rPr>
              <a:t>;</a:t>
            </a:r>
            <a:endParaRPr lang="en-US" dirty="0">
              <a:effectLst/>
            </a:endParaRPr>
          </a:p>
        </p:txBody>
      </p:sp>
    </p:spTree>
    <p:extLst>
      <p:ext uri="{BB962C8B-B14F-4D97-AF65-F5344CB8AC3E}">
        <p14:creationId xmlns:p14="http://schemas.microsoft.com/office/powerpoint/2010/main" val="71738599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TextBox 7"/>
          <p:cNvSpPr txBox="1"/>
          <p:nvPr/>
        </p:nvSpPr>
        <p:spPr>
          <a:xfrm>
            <a:off x="190500" y="762253"/>
            <a:ext cx="8763000" cy="707886"/>
          </a:xfrm>
          <a:prstGeom prst="rect">
            <a:avLst/>
          </a:prstGeom>
          <a:noFill/>
        </p:spPr>
        <p:txBody>
          <a:bodyPr wrap="square" rtlCol="0">
            <a:spAutoFit/>
          </a:bodyPr>
          <a:lstStyle/>
          <a:p>
            <a:r>
              <a:rPr lang="en-US" sz="2000" dirty="0">
                <a:latin typeface="+mn-lt"/>
              </a:rPr>
              <a:t>This join returns rows when there is at a match for the equated columns in both the tables.</a:t>
            </a:r>
          </a:p>
        </p:txBody>
      </p:sp>
      <p:pic>
        <p:nvPicPr>
          <p:cNvPr id="2" name="Picture 1"/>
          <p:cNvPicPr>
            <a:picLocks noChangeAspect="1"/>
          </p:cNvPicPr>
          <p:nvPr/>
        </p:nvPicPr>
        <p:blipFill>
          <a:blip r:embed="rId4"/>
          <a:stretch>
            <a:fillRect/>
          </a:stretch>
        </p:blipFill>
        <p:spPr>
          <a:xfrm>
            <a:off x="1905000" y="1596440"/>
            <a:ext cx="4856668" cy="3050469"/>
          </a:xfrm>
          <a:prstGeom prst="rect">
            <a:avLst/>
          </a:prstGeom>
        </p:spPr>
      </p:pic>
      <p:sp>
        <p:nvSpPr>
          <p:cNvPr id="4" name="Line Callout 1 3"/>
          <p:cNvSpPr/>
          <p:nvPr/>
        </p:nvSpPr>
        <p:spPr>
          <a:xfrm>
            <a:off x="2698800" y="5127153"/>
            <a:ext cx="2711400" cy="845786"/>
          </a:xfrm>
          <a:prstGeom prst="borderCallout1">
            <a:avLst>
              <a:gd name="adj1" fmla="val -10493"/>
              <a:gd name="adj2" fmla="val 50249"/>
              <a:gd name="adj3" fmla="val -191142"/>
              <a:gd name="adj4" fmla="val 61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the rows whose equated columns are matching</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pic>
        <p:nvPicPr>
          <p:cNvPr id="2" name="Picture 1"/>
          <p:cNvPicPr>
            <a:picLocks noChangeAspect="1"/>
          </p:cNvPicPr>
          <p:nvPr/>
        </p:nvPicPr>
        <p:blipFill>
          <a:blip r:embed="rId4"/>
          <a:stretch>
            <a:fillRect/>
          </a:stretch>
        </p:blipFill>
        <p:spPr>
          <a:xfrm>
            <a:off x="924467" y="1374597"/>
            <a:ext cx="6569259" cy="4126146"/>
          </a:xfrm>
          <a:prstGeom prst="rect">
            <a:avLst/>
          </a:prstGeom>
        </p:spPr>
      </p:pic>
      <p:sp>
        <p:nvSpPr>
          <p:cNvPr id="3" name="TextBox 2"/>
          <p:cNvSpPr txBox="1"/>
          <p:nvPr/>
        </p:nvSpPr>
        <p:spPr>
          <a:xfrm>
            <a:off x="3814156" y="2590800"/>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10" name="TextBox 9"/>
          <p:cNvSpPr txBox="1"/>
          <p:nvPr/>
        </p:nvSpPr>
        <p:spPr>
          <a:xfrm>
            <a:off x="1768962" y="2460273"/>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11" name="TextBox 10"/>
          <p:cNvSpPr txBox="1"/>
          <p:nvPr/>
        </p:nvSpPr>
        <p:spPr>
          <a:xfrm>
            <a:off x="5098341" y="2298412"/>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12" name="Rectangle 11"/>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endParaRPr lang="en-US" dirty="0">
              <a:effectLst/>
            </a:endParaRPr>
          </a:p>
        </p:txBody>
      </p:sp>
      <p:sp>
        <p:nvSpPr>
          <p:cNvPr id="13" name="Line Callout 1 12"/>
          <p:cNvSpPr/>
          <p:nvPr/>
        </p:nvSpPr>
        <p:spPr>
          <a:xfrm>
            <a:off x="2756262" y="5540842"/>
            <a:ext cx="2711400" cy="845786"/>
          </a:xfrm>
          <a:prstGeom prst="borderCallout1">
            <a:avLst>
              <a:gd name="adj1" fmla="val -10493"/>
              <a:gd name="adj2" fmla="val 50249"/>
              <a:gd name="adj3" fmla="val -123186"/>
              <a:gd name="adj4" fmla="val 52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only this</a:t>
            </a:r>
          </a:p>
        </p:txBody>
      </p:sp>
    </p:spTree>
    <p:custDataLst>
      <p:tags r:id="rId1"/>
    </p:custDataLst>
    <p:extLst>
      <p:ext uri="{BB962C8B-B14F-4D97-AF65-F5344CB8AC3E}">
        <p14:creationId xmlns:p14="http://schemas.microsoft.com/office/powerpoint/2010/main" val="176014"/>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680688849"/>
              </p:ext>
            </p:extLst>
          </p:nvPr>
        </p:nvGraphicFramePr>
        <p:xfrm>
          <a:off x="762000" y="1789163"/>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80636089"/>
              </p:ext>
            </p:extLst>
          </p:nvPr>
        </p:nvGraphicFramePr>
        <p:xfrm>
          <a:off x="7078979" y="1789643"/>
          <a:ext cx="1303021" cy="4389120"/>
        </p:xfrm>
        <a:graphic>
          <a:graphicData uri="http://schemas.openxmlformats.org/drawingml/2006/table">
            <a:tbl>
              <a:tblPr>
                <a:tableStyleId>{69CF1AB2-1976-4502-BF36-3FF5EA218861}</a:tableStyleId>
              </a:tblPr>
              <a:tblGrid>
                <a:gridCol w="1303021">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78497790"/>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86890604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259644407"/>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99622191"/>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81439328"/>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
        <p:nvSpPr>
          <p:cNvPr id="3" name="Rectangle 2"/>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3" name="Rectangle 2"/>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929397215"/>
              </p:ext>
            </p:extLst>
          </p:nvPr>
        </p:nvGraphicFramePr>
        <p:xfrm>
          <a:off x="990600" y="2971800"/>
          <a:ext cx="3962400" cy="1371600"/>
        </p:xfrm>
        <a:graphic>
          <a:graphicData uri="http://schemas.openxmlformats.org/drawingml/2006/table">
            <a:tbl>
              <a:tblPr>
                <a:tableStyleId>{3C2FFA5D-87B4-456A-9821-1D502468CF0F}</a:tableStyleId>
              </a:tblPr>
              <a:tblGrid>
                <a:gridCol w="2209800">
                  <a:extLst>
                    <a:ext uri="{9D8B030D-6E8A-4147-A177-3AD203B41FA5}">
                      <a16:colId xmlns:a16="http://schemas.microsoft.com/office/drawing/2014/main" val="3961577938"/>
                    </a:ext>
                  </a:extLst>
                </a:gridCol>
                <a:gridCol w="1752600">
                  <a:extLst>
                    <a:ext uri="{9D8B030D-6E8A-4147-A177-3AD203B41FA5}">
                      <a16:colId xmlns:a16="http://schemas.microsoft.com/office/drawing/2014/main" val="3360646184"/>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2551870037"/>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2385334935"/>
                  </a:ext>
                </a:extLst>
              </a:tr>
              <a:tr h="0">
                <a:tc>
                  <a:txBody>
                    <a:bodyPr/>
                    <a:lstStyle/>
                    <a:p>
                      <a:r>
                        <a:rPr lang="en-US"/>
                        <a:t>Pettersen</a:t>
                      </a:r>
                    </a:p>
                  </a:txBody>
                  <a:tcPr marL="0" marR="0" marT="0" marB="0" anchor="ctr"/>
                </a:tc>
                <a:tc>
                  <a:txBody>
                    <a:bodyPr/>
                    <a:lstStyle/>
                    <a:p>
                      <a:r>
                        <a:rPr lang="en-US"/>
                        <a:t>44678</a:t>
                      </a:r>
                    </a:p>
                  </a:txBody>
                  <a:tcPr marL="0" marR="0" marT="0" marB="0" anchor="ctr"/>
                </a:tc>
                <a:extLst>
                  <a:ext uri="{0D108BD9-81ED-4DB2-BD59-A6C34878D82A}">
                    <a16:rowId xmlns:a16="http://schemas.microsoft.com/office/drawing/2014/main" val="3118490225"/>
                  </a:ext>
                </a:extLst>
              </a:tr>
              <a:tr h="0">
                <a:tc>
                  <a:txBody>
                    <a:bodyPr/>
                    <a:lstStyle/>
                    <a:p>
                      <a:r>
                        <a:rPr lang="en-US"/>
                        <a:t>Hansen</a:t>
                      </a:r>
                    </a:p>
                  </a:txBody>
                  <a:tcPr marL="0" marR="0" marT="0" marB="0" anchor="ctr"/>
                </a:tc>
                <a:tc>
                  <a:txBody>
                    <a:bodyPr/>
                    <a:lstStyle/>
                    <a:p>
                      <a:r>
                        <a:rPr lang="en-US"/>
                        <a:t>22456</a:t>
                      </a:r>
                    </a:p>
                  </a:txBody>
                  <a:tcPr marL="0" marR="0" marT="0" marB="0" anchor="ctr"/>
                </a:tc>
                <a:extLst>
                  <a:ext uri="{0D108BD9-81ED-4DB2-BD59-A6C34878D82A}">
                    <a16:rowId xmlns:a16="http://schemas.microsoft.com/office/drawing/2014/main" val="282018061"/>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457418519"/>
                  </a:ext>
                </a:extLst>
              </a:tr>
            </a:tbl>
          </a:graphicData>
        </a:graphic>
      </p:graphicFrame>
      <p:sp>
        <p:nvSpPr>
          <p:cNvPr id="10" name="Line Callout 1 9"/>
          <p:cNvSpPr/>
          <p:nvPr/>
        </p:nvSpPr>
        <p:spPr>
          <a:xfrm>
            <a:off x="3597300" y="1661701"/>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specified columns are selected</a:t>
            </a:r>
          </a:p>
        </p:txBody>
      </p:sp>
      <p:sp>
        <p:nvSpPr>
          <p:cNvPr id="11" name="Line Callout 1 10"/>
          <p:cNvSpPr/>
          <p:nvPr/>
        </p:nvSpPr>
        <p:spPr>
          <a:xfrm>
            <a:off x="5677131" y="3127311"/>
            <a:ext cx="2711400" cy="845786"/>
          </a:xfrm>
          <a:prstGeom prst="borderCallout1">
            <a:avLst>
              <a:gd name="adj1" fmla="val 82175"/>
              <a:gd name="adj2" fmla="val -4192"/>
              <a:gd name="adj3" fmla="val 86862"/>
              <a:gd name="adj4" fmla="val -22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rows with ON clause match is selected</a:t>
            </a:r>
          </a:p>
        </p:txBody>
      </p:sp>
    </p:spTree>
    <p:custDataLst>
      <p:tags r:id="rId1"/>
    </p:custDataLst>
    <p:extLst>
      <p:ext uri="{BB962C8B-B14F-4D97-AF65-F5344CB8AC3E}">
        <p14:creationId xmlns:p14="http://schemas.microsoft.com/office/powerpoint/2010/main" val="2102054813"/>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4" name="Rectangle 3"/>
          <p:cNvSpPr/>
          <p:nvPr/>
        </p:nvSpPr>
        <p:spPr>
          <a:xfrm>
            <a:off x="304800" y="779284"/>
            <a:ext cx="8534400" cy="3139321"/>
          </a:xfrm>
          <a:prstGeom prst="rect">
            <a:avLst/>
          </a:prstGeom>
        </p:spPr>
        <p:txBody>
          <a:bodyPr wrap="square">
            <a:spAutoFit/>
          </a:bodyPr>
          <a:lstStyle/>
          <a:p>
            <a:r>
              <a:rPr lang="en-US" b="1" dirty="0"/>
              <a:t>Compare the following queries:</a:t>
            </a:r>
          </a:p>
          <a:p>
            <a:endParaRPr lang="en-US" b="1" dirty="0"/>
          </a:p>
          <a:p>
            <a:r>
              <a:rPr lang="en-US" dirty="0"/>
              <a:t>1)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p>
          <a:p>
            <a:endParaRPr lang="en-US" dirty="0">
              <a:solidFill>
                <a:srgbClr val="000000"/>
              </a:solidFill>
            </a:endParaRPr>
          </a:p>
          <a:p>
            <a:r>
              <a:rPr lang="en-US" dirty="0"/>
              <a:t>2)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EquiJoin</a:t>
            </a:r>
            <a:endParaRPr lang="en-US" dirty="0">
              <a:solidFill>
                <a:srgbClr val="000000"/>
              </a:solidFill>
            </a:endParaRPr>
          </a:p>
          <a:p>
            <a:endParaRPr lang="en-US" dirty="0">
              <a:solidFill>
                <a:srgbClr val="000000"/>
              </a:solidFill>
              <a:effectLst/>
            </a:endParaRPr>
          </a:p>
          <a:p>
            <a:r>
              <a:rPr lang="en-US" dirty="0">
                <a:solidFill>
                  <a:srgbClr val="000000"/>
                </a:solidFill>
              </a:rPr>
              <a:t>3)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NATURAL JOIN</a:t>
            </a:r>
            <a:r>
              <a:rPr lang="en-US" dirty="0">
                <a:solidFill>
                  <a:srgbClr val="000000"/>
                </a:solidFill>
              </a:rPr>
              <a:t> </a:t>
            </a:r>
            <a:r>
              <a:rPr lang="en-US" dirty="0" err="1">
                <a:solidFill>
                  <a:srgbClr val="000000"/>
                </a:solidFill>
              </a:rPr>
              <a:t>OrderDetails</a:t>
            </a:r>
            <a:endParaRPr lang="en-US" dirty="0">
              <a:solidFill>
                <a:srgbClr val="000000"/>
              </a:solidFill>
            </a:endParaRPr>
          </a:p>
          <a:p>
            <a:endParaRPr lang="en-US" dirty="0">
              <a:solidFill>
                <a:srgbClr val="000000"/>
              </a:solidFill>
              <a:effectLst/>
            </a:endParaRPr>
          </a:p>
        </p:txBody>
      </p:sp>
      <p:sp>
        <p:nvSpPr>
          <p:cNvPr id="2" name="TextBox 1"/>
          <p:cNvSpPr txBox="1"/>
          <p:nvPr/>
        </p:nvSpPr>
        <p:spPr>
          <a:xfrm>
            <a:off x="533400" y="4229507"/>
            <a:ext cx="8077200" cy="646331"/>
          </a:xfrm>
          <a:prstGeom prst="rect">
            <a:avLst/>
          </a:prstGeom>
          <a:noFill/>
        </p:spPr>
        <p:txBody>
          <a:bodyPr wrap="square" rtlCol="0">
            <a:spAutoFit/>
          </a:bodyPr>
          <a:lstStyle/>
          <a:p>
            <a:r>
              <a:rPr lang="en-US" dirty="0">
                <a:solidFill>
                  <a:srgbClr val="FF0000"/>
                </a:solidFill>
              </a:rPr>
              <a:t>Also infer, what is the result of 3</a:t>
            </a:r>
            <a:r>
              <a:rPr lang="en-US" baseline="30000" dirty="0">
                <a:solidFill>
                  <a:srgbClr val="FF0000"/>
                </a:solidFill>
              </a:rPr>
              <a:t>rd</a:t>
            </a:r>
            <a:r>
              <a:rPr lang="en-US" dirty="0">
                <a:solidFill>
                  <a:srgbClr val="FF0000"/>
                </a:solidFill>
              </a:rPr>
              <a:t> query if the equated column (</a:t>
            </a:r>
            <a:r>
              <a:rPr lang="en-US" dirty="0" err="1">
                <a:solidFill>
                  <a:srgbClr val="FF0000"/>
                </a:solidFill>
              </a:rPr>
              <a:t>EmpID</a:t>
            </a:r>
            <a:r>
              <a:rPr lang="en-US" dirty="0">
                <a:solidFill>
                  <a:srgbClr val="FF0000"/>
                </a:solidFill>
              </a:rPr>
              <a:t>) name is different from each other. (</a:t>
            </a:r>
            <a:r>
              <a:rPr lang="en-US" dirty="0" err="1">
                <a:solidFill>
                  <a:srgbClr val="FF0000"/>
                </a:solidFill>
              </a:rPr>
              <a:t>ie</a:t>
            </a:r>
            <a:r>
              <a:rPr lang="en-US" dirty="0">
                <a:solidFill>
                  <a:srgbClr val="FF0000"/>
                </a:solidFill>
              </a:rPr>
              <a:t>) </a:t>
            </a:r>
            <a:r>
              <a:rPr lang="en-US" dirty="0" err="1">
                <a:solidFill>
                  <a:srgbClr val="FF0000"/>
                </a:solidFill>
              </a:rPr>
              <a:t>EmpID</a:t>
            </a:r>
            <a:r>
              <a:rPr lang="en-US" dirty="0">
                <a:solidFill>
                  <a:srgbClr val="FF0000"/>
                </a:solidFill>
              </a:rPr>
              <a:t> in </a:t>
            </a:r>
            <a:r>
              <a:rPr lang="en-US" dirty="0" err="1">
                <a:solidFill>
                  <a:srgbClr val="FF0000"/>
                </a:solidFill>
              </a:rPr>
              <a:t>SalesEmp</a:t>
            </a:r>
            <a:r>
              <a:rPr lang="en-US" dirty="0">
                <a:solidFill>
                  <a:srgbClr val="FF0000"/>
                </a:solidFill>
              </a:rPr>
              <a:t> and </a:t>
            </a:r>
            <a:r>
              <a:rPr lang="en-US" dirty="0" err="1">
                <a:solidFill>
                  <a:srgbClr val="FF0000"/>
                </a:solidFill>
              </a:rPr>
              <a:t>EmployeeID</a:t>
            </a:r>
            <a:r>
              <a:rPr lang="en-US" dirty="0">
                <a:solidFill>
                  <a:srgbClr val="FF0000"/>
                </a:solidFill>
              </a:rPr>
              <a:t> in </a:t>
            </a:r>
            <a:r>
              <a:rPr lang="en-US" dirty="0" err="1">
                <a:solidFill>
                  <a:srgbClr val="FF0000"/>
                </a:solidFill>
              </a:rPr>
              <a:t>OrderDetails</a:t>
            </a:r>
            <a:endParaRPr lang="en-US" dirty="0">
              <a:solidFill>
                <a:srgbClr val="FF0000"/>
              </a:solidFill>
            </a:endParaRPr>
          </a:p>
        </p:txBody>
      </p:sp>
    </p:spTree>
    <p:extLst>
      <p:ext uri="{BB962C8B-B14F-4D97-AF65-F5344CB8AC3E}">
        <p14:creationId xmlns:p14="http://schemas.microsoft.com/office/powerpoint/2010/main" val="1976907658"/>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LEFT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304800" y="685800"/>
            <a:ext cx="8610600" cy="1631216"/>
          </a:xfrm>
          <a:prstGeom prst="rect">
            <a:avLst/>
          </a:prstGeom>
          <a:noFill/>
        </p:spPr>
        <p:txBody>
          <a:bodyPr wrap="square" rtlCol="0">
            <a:spAutoFit/>
          </a:bodyPr>
          <a:lstStyle/>
          <a:p>
            <a:r>
              <a:rPr lang="en-US" sz="2000" dirty="0">
                <a:latin typeface="+mn-lt"/>
              </a:rPr>
              <a:t>This join returns all the rows from the left table in conjunction with the matching rows from the right table. If there are no columns matching in the right table, it returns NULL values. </a:t>
            </a:r>
          </a:p>
          <a:p>
            <a:r>
              <a:rPr lang="en-US" sz="2000" dirty="0">
                <a:solidFill>
                  <a:srgbClr val="C00000"/>
                </a:solidFill>
                <a:latin typeface="+mn-lt"/>
              </a:rPr>
              <a:t>If WHERE condition is included saying, right </a:t>
            </a:r>
            <a:r>
              <a:rPr lang="en-US" sz="2000" dirty="0" err="1">
                <a:solidFill>
                  <a:srgbClr val="C00000"/>
                </a:solidFill>
                <a:latin typeface="+mn-lt"/>
              </a:rPr>
              <a:t>table"s</a:t>
            </a:r>
            <a:r>
              <a:rPr lang="en-US" sz="2000" dirty="0">
                <a:solidFill>
                  <a:srgbClr val="C00000"/>
                </a:solidFill>
                <a:latin typeface="+mn-lt"/>
              </a:rPr>
              <a:t> column is null then, it will return only the rows which don’t have a match (Explained later)</a:t>
            </a:r>
          </a:p>
        </p:txBody>
      </p:sp>
      <p:pic>
        <p:nvPicPr>
          <p:cNvPr id="2" name="Picture 1"/>
          <p:cNvPicPr>
            <a:picLocks noChangeAspect="1"/>
          </p:cNvPicPr>
          <p:nvPr/>
        </p:nvPicPr>
        <p:blipFill>
          <a:blip r:embed="rId3"/>
          <a:stretch>
            <a:fillRect/>
          </a:stretch>
        </p:blipFill>
        <p:spPr>
          <a:xfrm>
            <a:off x="2286000" y="2339411"/>
            <a:ext cx="4397782" cy="2819400"/>
          </a:xfrm>
          <a:prstGeom prst="rect">
            <a:avLst/>
          </a:prstGeom>
        </p:spPr>
      </p:pic>
      <p:sp>
        <p:nvSpPr>
          <p:cNvPr id="12" name="Line Callout 1 11"/>
          <p:cNvSpPr/>
          <p:nvPr/>
        </p:nvSpPr>
        <p:spPr>
          <a:xfrm>
            <a:off x="469174" y="5158811"/>
            <a:ext cx="5626826" cy="1046707"/>
          </a:xfrm>
          <a:prstGeom prst="borderCallout1">
            <a:avLst>
              <a:gd name="adj1" fmla="val -10493"/>
              <a:gd name="adj2" fmla="val 50249"/>
              <a:gd name="adj3" fmla="val -48464"/>
              <a:gd name="adj4" fmla="val 53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
        <p:nvSpPr>
          <p:cNvPr id="13" name="Line Callout 1 12"/>
          <p:cNvSpPr/>
          <p:nvPr/>
        </p:nvSpPr>
        <p:spPr>
          <a:xfrm>
            <a:off x="6227949" y="5158810"/>
            <a:ext cx="2711400" cy="1046707"/>
          </a:xfrm>
          <a:prstGeom prst="borderCallout1">
            <a:avLst>
              <a:gd name="adj1" fmla="val -11741"/>
              <a:gd name="adj2" fmla="val 4962"/>
              <a:gd name="adj3" fmla="val -116759"/>
              <a:gd name="adj4" fmla="val -60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934770" y="1322824"/>
            <a:ext cx="6431280" cy="4123067"/>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
        <p:nvSpPr>
          <p:cNvPr id="20" name="TextBox 19"/>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1" name="TextBox 20"/>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2" name="TextBox 21"/>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24" name="Line Callout 1 23"/>
          <p:cNvSpPr/>
          <p:nvPr/>
        </p:nvSpPr>
        <p:spPr>
          <a:xfrm>
            <a:off x="1336997" y="5377156"/>
            <a:ext cx="5626826" cy="723726"/>
          </a:xfrm>
          <a:prstGeom prst="borderCallout1">
            <a:avLst>
              <a:gd name="adj1" fmla="val -10493"/>
              <a:gd name="adj2" fmla="val 50249"/>
              <a:gd name="adj3" fmla="val -130048"/>
              <a:gd name="adj4" fmla="val 46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both blue and yellow area. We can clearly differentiate blue and yellow rows.</a:t>
            </a:r>
          </a:p>
        </p:txBody>
      </p:sp>
    </p:spTree>
    <p:extLst>
      <p:ext uri="{BB962C8B-B14F-4D97-AF65-F5344CB8AC3E}">
        <p14:creationId xmlns:p14="http://schemas.microsoft.com/office/powerpoint/2010/main" val="1252149414"/>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128901830"/>
              </p:ext>
            </p:extLst>
          </p:nvPr>
        </p:nvGraphicFramePr>
        <p:xfrm>
          <a:off x="762000" y="1789163"/>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99908483"/>
              </p:ext>
            </p:extLst>
          </p:nvPr>
        </p:nvGraphicFramePr>
        <p:xfrm>
          <a:off x="7078979" y="1789643"/>
          <a:ext cx="1303021" cy="4389120"/>
        </p:xfrm>
        <a:graphic>
          <a:graphicData uri="http://schemas.openxmlformats.org/drawingml/2006/table">
            <a:tbl>
              <a:tblPr>
                <a:tableStyleId>{69CF1AB2-1976-4502-BF36-3FF5EA218861}</a:tableStyleId>
              </a:tblPr>
              <a:tblGrid>
                <a:gridCol w="1303021">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err="1"/>
                        <a:t>Emp</a:t>
                      </a:r>
                      <a:r>
                        <a:rPr lang="en-US" baseline="0" dirty="0" err="1"/>
                        <a:t>ID</a:t>
                      </a:r>
                      <a:r>
                        <a:rPr lang="en-US" baseline="0" dirty="0"/>
                        <a:t> 2, </a:t>
                      </a:r>
                      <a:r>
                        <a:rPr lang="en-US" dirty="0" err="1"/>
                        <a:t>Svendson</a:t>
                      </a:r>
                      <a:r>
                        <a:rPr lang="en-US" baseline="0" dirty="0"/>
                        <a:t> Never have a match in </a:t>
                      </a:r>
                      <a:r>
                        <a:rPr lang="en-US" baseline="0" dirty="0" err="1"/>
                        <a:t>OrderDetails</a:t>
                      </a:r>
                      <a:endParaRPr lang="en-US" dirty="0"/>
                    </a:p>
                  </a:txBody>
                  <a:tcPr marL="0" marR="0" marT="0" marB="0" anchor="ctr"/>
                </a:tc>
                <a:extLst>
                  <a:ext uri="{0D108BD9-81ED-4DB2-BD59-A6C34878D82A}">
                    <a16:rowId xmlns:a16="http://schemas.microsoft.com/office/drawing/2014/main" val="17849779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Tree>
    <p:extLst>
      <p:ext uri="{BB962C8B-B14F-4D97-AF65-F5344CB8AC3E}">
        <p14:creationId xmlns:p14="http://schemas.microsoft.com/office/powerpoint/2010/main" val="204966820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839279896"/>
              </p:ext>
            </p:extLst>
          </p:nvPr>
        </p:nvGraphicFramePr>
        <p:xfrm>
          <a:off x="304800" y="2740529"/>
          <a:ext cx="4572000" cy="1645920"/>
        </p:xfrm>
        <a:graphic>
          <a:graphicData uri="http://schemas.openxmlformats.org/drawingml/2006/table">
            <a:tbl>
              <a:tblPr>
                <a:tableStyleId>{3C2FFA5D-87B4-456A-9821-1D502468CF0F}</a:tableStyleId>
              </a:tblPr>
              <a:tblGrid>
                <a:gridCol w="2362200">
                  <a:extLst>
                    <a:ext uri="{9D8B030D-6E8A-4147-A177-3AD203B41FA5}">
                      <a16:colId xmlns:a16="http://schemas.microsoft.com/office/drawing/2014/main" val="1837492665"/>
                    </a:ext>
                  </a:extLst>
                </a:gridCol>
                <a:gridCol w="2209800">
                  <a:extLst>
                    <a:ext uri="{9D8B030D-6E8A-4147-A177-3AD203B41FA5}">
                      <a16:colId xmlns:a16="http://schemas.microsoft.com/office/drawing/2014/main" val="2996316273"/>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1610534826"/>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3727376632"/>
                  </a:ext>
                </a:extLst>
              </a:tr>
              <a:tr h="0">
                <a:tc>
                  <a:txBody>
                    <a:bodyPr/>
                    <a:lstStyle/>
                    <a:p>
                      <a:r>
                        <a:rPr lang="en-US" dirty="0" err="1"/>
                        <a:t>Pettersen</a:t>
                      </a:r>
                      <a:endParaRPr lang="en-US" dirty="0"/>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435756840"/>
                  </a:ext>
                </a:extLst>
              </a:tr>
              <a:tr h="0">
                <a:tc>
                  <a:txBody>
                    <a:bodyPr/>
                    <a:lstStyle/>
                    <a:p>
                      <a:r>
                        <a:rPr lang="en-US" dirty="0"/>
                        <a:t>Hansen</a:t>
                      </a:r>
                    </a:p>
                  </a:txBody>
                  <a:tcPr marL="0" marR="0" marT="0" marB="0" anchor="ctr"/>
                </a:tc>
                <a:tc>
                  <a:txBody>
                    <a:bodyPr/>
                    <a:lstStyle/>
                    <a:p>
                      <a:r>
                        <a:rPr lang="en-US"/>
                        <a:t>22456</a:t>
                      </a:r>
                    </a:p>
                  </a:txBody>
                  <a:tcPr marL="0" marR="0" marT="0" marB="0" anchor="ctr"/>
                </a:tc>
                <a:extLst>
                  <a:ext uri="{0D108BD9-81ED-4DB2-BD59-A6C34878D82A}">
                    <a16:rowId xmlns:a16="http://schemas.microsoft.com/office/drawing/2014/main" val="964495615"/>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11715879"/>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2378311832"/>
                  </a:ext>
                </a:extLst>
              </a:tr>
            </a:tbl>
          </a:graphicData>
        </a:graphic>
      </p:graphicFrame>
      <p:sp>
        <p:nvSpPr>
          <p:cNvPr id="10" name="Line Callout 1 9"/>
          <p:cNvSpPr/>
          <p:nvPr/>
        </p:nvSpPr>
        <p:spPr>
          <a:xfrm>
            <a:off x="2916780" y="1587516"/>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usual, only specified columns are selected</a:t>
            </a:r>
          </a:p>
        </p:txBody>
      </p:sp>
      <p:graphicFrame>
        <p:nvGraphicFramePr>
          <p:cNvPr id="11" name="Table 10"/>
          <p:cNvGraphicFramePr>
            <a:graphicFrameLocks noGrp="1"/>
          </p:cNvGraphicFramePr>
          <p:nvPr>
            <p:extLst>
              <p:ext uri="{D42A27DB-BD31-4B8C-83A1-F6EECF244321}">
                <p14:modId xmlns:p14="http://schemas.microsoft.com/office/powerpoint/2010/main" val="2974803307"/>
              </p:ext>
            </p:extLst>
          </p:nvPr>
        </p:nvGraphicFramePr>
        <p:xfrm>
          <a:off x="5334000" y="2740529"/>
          <a:ext cx="3505200" cy="1645920"/>
        </p:xfrm>
        <a:graphic>
          <a:graphicData uri="http://schemas.openxmlformats.org/drawingml/2006/table">
            <a:tbl>
              <a:tblPr>
                <a:tableStyleId>{69CF1AB2-1976-4502-BF36-3FF5EA218861}</a:tableStyleId>
              </a:tblPr>
              <a:tblGrid>
                <a:gridCol w="3505200">
                  <a:extLst>
                    <a:ext uri="{9D8B030D-6E8A-4147-A177-3AD203B41FA5}">
                      <a16:colId xmlns:a16="http://schemas.microsoft.com/office/drawing/2014/main" val="1166996533"/>
                    </a:ext>
                  </a:extLst>
                </a:gridCol>
              </a:tblGrid>
              <a:tr h="0">
                <a:tc>
                  <a:txBody>
                    <a:bodyPr/>
                    <a:lstStyle/>
                    <a:p>
                      <a:pPr algn="ctr"/>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err="1"/>
                        <a:t>Pettersen</a:t>
                      </a:r>
                      <a:r>
                        <a:rPr lang="en-US" dirty="0"/>
                        <a:t> achieved 77895 </a:t>
                      </a:r>
                    </a:p>
                  </a:txBody>
                  <a:tcPr marL="0" marR="0" marT="0" marB="0" anchor="ctr"/>
                </a:tc>
                <a:extLst>
                  <a:ext uri="{0D108BD9-81ED-4DB2-BD59-A6C34878D82A}">
                    <a16:rowId xmlns:a16="http://schemas.microsoft.com/office/drawing/2014/main" val="3654730680"/>
                  </a:ext>
                </a:extLst>
              </a:tr>
              <a:tr h="0">
                <a:tc>
                  <a:txBody>
                    <a:bodyPr/>
                    <a:lstStyle/>
                    <a:p>
                      <a:pPr algn="ctr"/>
                      <a:r>
                        <a:rPr lang="en-US" dirty="0" err="1"/>
                        <a:t>Pettersen</a:t>
                      </a:r>
                      <a:r>
                        <a:rPr lang="en-US" dirty="0"/>
                        <a:t> achieved 44678 </a:t>
                      </a:r>
                    </a:p>
                  </a:txBody>
                  <a:tcPr marL="0" marR="0" marT="0" marB="0" anchor="ctr"/>
                </a:tc>
                <a:extLst>
                  <a:ext uri="{0D108BD9-81ED-4DB2-BD59-A6C34878D82A}">
                    <a16:rowId xmlns:a16="http://schemas.microsoft.com/office/drawing/2014/main" val="42242913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Hansen achieved 22456 </a:t>
                      </a:r>
                    </a:p>
                  </a:txBody>
                  <a:tcPr marL="0" marR="0" marT="0" marB="0" anchor="ctr"/>
                </a:tc>
                <a:extLst>
                  <a:ext uri="{0D108BD9-81ED-4DB2-BD59-A6C34878D82A}">
                    <a16:rowId xmlns:a16="http://schemas.microsoft.com/office/drawing/2014/main" val="131249823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Hansen </a:t>
                      </a:r>
                      <a:r>
                        <a:rPr kumimoji="0" lang="en-US" sz="1800" b="0" i="0" u="none" strike="noStrike" kern="1200" cap="none" spc="0" normalizeH="0" baseline="0" noProof="0" dirty="0">
                          <a:ln>
                            <a:noFill/>
                          </a:ln>
                          <a:solidFill>
                            <a:prstClr val="black"/>
                          </a:solidFill>
                          <a:effectLst/>
                          <a:uLnTx/>
                          <a:uFillTx/>
                          <a:latin typeface="Calibri"/>
                          <a:ea typeface="+mn-ea"/>
                          <a:cs typeface="+mn-cs"/>
                        </a:rPr>
                        <a:t>achieved 24562 </a:t>
                      </a:r>
                    </a:p>
                  </a:txBody>
                  <a:tcPr marL="0" marR="0" marT="0" marB="0" anchor="ct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Svendson</a:t>
                      </a:r>
                      <a:r>
                        <a:rPr lang="en-US" dirty="0"/>
                        <a:t> yet to achieve</a:t>
                      </a:r>
                    </a:p>
                  </a:txBody>
                  <a:tcPr marL="0" marR="0" marT="0" marB="0" anchor="ctr"/>
                </a:tc>
                <a:extLst>
                  <a:ext uri="{0D108BD9-81ED-4DB2-BD59-A6C34878D82A}">
                    <a16:rowId xmlns:a16="http://schemas.microsoft.com/office/drawing/2014/main" val="2476656394"/>
                  </a:ext>
                </a:extLst>
              </a:tr>
            </a:tbl>
          </a:graphicData>
        </a:graphic>
      </p:graphicFrame>
    </p:spTree>
    <p:extLst>
      <p:ext uri="{BB962C8B-B14F-4D97-AF65-F5344CB8AC3E}">
        <p14:creationId xmlns:p14="http://schemas.microsoft.com/office/powerpoint/2010/main" val="368339827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UDIO_ID" val="308"/>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 name="AUDIO_ID" val="325"/>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Lst>
</file>

<file path=ppt/tags/tag94.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9900</TotalTime>
  <Words>9410</Words>
  <Application>Microsoft Office PowerPoint</Application>
  <PresentationFormat>On-screen Show (4:3)</PresentationFormat>
  <Paragraphs>2140</Paragraphs>
  <Slides>128</Slides>
  <Notes>128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128</vt:i4>
      </vt:variant>
    </vt:vector>
  </HeadingPairs>
  <TitlesOfParts>
    <vt:vector size="141" baseType="lpstr">
      <vt:lpstr>Arial</vt:lpstr>
      <vt:lpstr>Calibri</vt:lpstr>
      <vt:lpstr>Consolas</vt:lpstr>
      <vt:lpstr>erdana</vt:lpstr>
      <vt:lpstr>Georgia</vt:lpstr>
      <vt:lpstr>Helvetica Neue</vt:lpstr>
      <vt:lpstr>inter-bold</vt:lpstr>
      <vt:lpstr>inter-regular</vt:lpstr>
      <vt:lpstr>Palatino Linotype</vt:lpstr>
      <vt:lpstr>Source Code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UNION</vt:lpstr>
      <vt:lpstr>UNION</vt:lpstr>
      <vt:lpstr>UNION 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Ragav</dc:creator>
  <cp:lastModifiedBy>Vani Karuppanan</cp:lastModifiedBy>
  <cp:revision>1257</cp:revision>
  <cp:lastPrinted>2015-04-09T06:07:15Z</cp:lastPrinted>
  <dcterms:created xsi:type="dcterms:W3CDTF">2014-07-13T00:41:38Z</dcterms:created>
  <dcterms:modified xsi:type="dcterms:W3CDTF">2021-11-02T10:10:11Z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1BEC3175-F39F-41C2-BFA0-0E8872429FF2</vt:lpwstr>
  </property>
  <property fmtid="{D5CDD505-2E9C-101B-9397-08002B2CF9AE}" pid="3" name="ArticulatePath">
    <vt:lpwstr>DBMS &amp; Oracle</vt:lpwstr>
  </property>
  <property fmtid="{D5CDD505-2E9C-101B-9397-08002B2CF9AE}" pid="4" name="TitusGUID">
    <vt:lpwstr>f108cef7-49e8-4c84-8088-a23370f9ab52</vt:lpwstr>
  </property>
  <property fmtid="{D5CDD505-2E9C-101B-9397-08002B2CF9AE}" pid="5" name="Classification">
    <vt:lpwstr>null</vt:lpwstr>
  </property>
  <property fmtid="{D5CDD505-2E9C-101B-9397-08002B2CF9AE}" pid="6" name="HCLClassD6">
    <vt:lpwstr>False</vt:lpwstr>
  </property>
  <property fmtid="{D5CDD505-2E9C-101B-9397-08002B2CF9AE}" pid="7" name="HCLClassification">
    <vt:lpwstr>HCL_Cla5s_Publ1c</vt:lpwstr>
  </property>
</Properties>
</file>